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64" r:id="rId3"/>
    <p:sldId id="335" r:id="rId4"/>
    <p:sldId id="316" r:id="rId5"/>
    <p:sldId id="337" r:id="rId6"/>
    <p:sldId id="265" r:id="rId7"/>
    <p:sldId id="336" r:id="rId8"/>
    <p:sldId id="332" r:id="rId9"/>
    <p:sldId id="333" r:id="rId10"/>
    <p:sldId id="334" r:id="rId11"/>
    <p:sldId id="306" r:id="rId12"/>
    <p:sldId id="338" r:id="rId13"/>
    <p:sldId id="266" r:id="rId14"/>
    <p:sldId id="267" r:id="rId15"/>
    <p:sldId id="33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737E-D528-46DA-B1EB-1E648023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7E58-3F30-4384-925E-6728590E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372-F895-4919-8FC3-619E922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E63-1E92-446A-91CA-01D88B6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3607-3381-4D48-8FC4-1750EA2D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E7CC-7154-4243-A4FD-9ED1142C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1600-3E83-4CAC-A516-9DF22084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AD66-F7F0-4D37-8050-AA73AF9F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2E94-2653-4DCC-9345-220A6AE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89DD-C773-42A3-9D2A-76674E9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EB21A-0A45-4CFA-ACD0-94954652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8C42-4B0F-4662-A130-E7FE0683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260D-3FAD-452D-9CE0-692F566F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6328-6AD5-4609-8389-138B4B3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3DC1-CB40-4C73-A910-B513B90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2C6E-5CAC-4003-95D7-0AA0EEA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052F-18A5-417D-BAD8-5B68B2ED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1804-592A-4DB9-A103-0DA676C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EA4-DC15-4C90-974D-99BD1D1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0965-72AD-4A64-87B7-25435237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87F-B9B9-44C4-A7FD-4B54753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6677-A825-48C4-96D3-7522E6DC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1BFB-E85D-4F9E-B509-F67AED7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E72-D67D-4007-9394-2D2D156C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F571-F9EC-40A2-B7D3-C30DB4F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8459-4C07-4D73-AAB6-642912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1B61-17B4-4245-A6F8-3BBC2DB7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906E-3262-454A-B1E0-8BB4E969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4763-2B89-46FA-BFD8-15ADF541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F200-0898-461D-855E-F573CDA4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3D81-BC61-43F9-BA53-CDF5824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432C-CC68-4561-A07E-ADFAD121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F2FE-BDCD-456E-B47B-01DB4ADB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0655-38E2-4323-865D-0A35424E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57DC0-A023-4F71-A36A-A4C080D8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E1A46-B752-4AD1-8A79-7C1B80F7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D56C6-C487-4D32-952D-819F0B4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12102-A783-43C4-8671-0B631A19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41A98-EF4C-4806-B613-63FD553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7CA5-146E-48FB-AA19-86CA96A2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8BC73-CEB7-4360-AF13-16C7439A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E25F-74B0-446B-BA23-9729A7BA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7B39-5708-4BE7-B20E-801A3EC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32338-1534-433D-A716-C0B139E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D4F87-81BD-4744-BFF9-4C2D0288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29CA-03B6-4A5C-AF0A-C4922AA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CCF-E64E-4135-ABC7-93E1D07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BA00-286B-4B42-859E-3D346B66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1F86-5AAD-45AC-AEDC-5A13E4A6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6F05-B13F-4D41-AB9A-DEDABF6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A9C6-CF97-4FA2-8409-8677A72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2232-CA66-457C-9741-8FF90DA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94C7-6B0B-4CDD-85FB-74FFF7E1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18B45-5356-475D-A12F-F0FFFBC4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412-730B-4671-966D-4095F8CE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C08C-4DD7-4BBC-A4EC-B6013A8D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B571-87F1-41EA-AFC0-0262208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975C-46FE-4FD1-9946-BCC8B29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455F9-1912-45FB-83A6-89B88BD4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FD7D-BED6-41DD-BFB1-39AF92AA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1133-90C9-43B9-B535-04FE02CE0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C03D-4C9A-44A0-AB0D-994C4EF2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61F9-8019-4EEB-AA7C-1FBEDE48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slide has some really useful commands</a:t>
            </a:r>
          </a:p>
          <a:p>
            <a:r>
              <a:rPr lang="en-GB" dirty="0"/>
              <a:t>Don’t worry, it is a lot to learn (you wont remember them!)…. you can always look them up!!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11150" y="698020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r>
              <a:rPr lang="en-GB" dirty="0"/>
              <a:t>The output of commands can be piped to another: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 (what is in the directory)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| </a:t>
            </a:r>
            <a:r>
              <a:rPr lang="en-GB" dirty="0" err="1">
                <a:solidFill>
                  <a:srgbClr val="0070C0"/>
                </a:solidFill>
              </a:rPr>
              <a:t>wc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(… pass this to word count)</a:t>
            </a:r>
          </a:p>
        </p:txBody>
      </p:sp>
    </p:spTree>
    <p:extLst>
      <p:ext uri="{BB962C8B-B14F-4D97-AF65-F5344CB8AC3E}">
        <p14:creationId xmlns:p14="http://schemas.microsoft.com/office/powerpoint/2010/main" val="220169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450F-B67F-4D0B-B71F-6C789FFB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49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Grep a </a:t>
            </a:r>
            <a:r>
              <a:rPr lang="en-GB" dirty="0" err="1">
                <a:solidFill>
                  <a:srgbClr val="7030A0"/>
                </a:solidFill>
              </a:rPr>
              <a:t>zcat</a:t>
            </a:r>
            <a:r>
              <a:rPr lang="en-GB" dirty="0">
                <a:solidFill>
                  <a:srgbClr val="7030A0"/>
                </a:solidFill>
              </a:rPr>
              <a:t> through a pipe!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43B2-5CFE-41AD-A14C-90519DAB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" y="84931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have a look at the read file, which is compressed we can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Don’t forget tab competition!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/reads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head</a:t>
            </a:r>
          </a:p>
          <a:p>
            <a:pPr marL="0" indent="0">
              <a:buNone/>
            </a:pPr>
            <a:r>
              <a:rPr lang="en-GB" dirty="0"/>
              <a:t>Count the number of reads in a file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grep -c “@ERR”</a:t>
            </a:r>
          </a:p>
          <a:p>
            <a:pPr marL="0" indent="0">
              <a:buNone/>
            </a:pPr>
            <a:r>
              <a:rPr lang="en-GB" dirty="0"/>
              <a:t>Scroll through the file: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9C51-4236-4291-8284-7D5879E0FE0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 descr="A picture containing mollusk, animal, invertebrate, looking&#10;&#10;Description generated with high confidence">
            <a:extLst>
              <a:ext uri="{FF2B5EF4-FFF2-40B4-BE49-F238E27FC236}">
                <a16:creationId xmlns:a16="http://schemas.microsoft.com/office/drawing/2014/main" id="{3A33CFCB-ED45-44A4-8BD6-28D92B6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6" y="3441801"/>
            <a:ext cx="1176630" cy="351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E6185-B903-4712-A489-2E1E3C00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9" y="4137520"/>
            <a:ext cx="3932261" cy="323116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BDC28AE3-F701-4F14-A53F-B877485D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3" y="4528471"/>
            <a:ext cx="3371380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1FC2-3ADA-4FF4-86A6-E81D0CA5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1" y="124494"/>
            <a:ext cx="10515600" cy="1325563"/>
          </a:xfrm>
        </p:spPr>
        <p:txBody>
          <a:bodyPr/>
          <a:lstStyle/>
          <a:p>
            <a:r>
              <a:rPr lang="en-GB" dirty="0"/>
              <a:t>More fancy and </a:t>
            </a:r>
            <a:r>
              <a:rPr lang="en-GB" dirty="0" err="1"/>
              <a:t>reboust</a:t>
            </a:r>
            <a:r>
              <a:rPr lang="en-GB" dirty="0"/>
              <a:t> way of counting the reads in all files in 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134D-DB11-4E69-912B-582015DC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3" y="1601705"/>
            <a:ext cx="11257547" cy="52786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previous example we “grepped for a specific string. This changes between data sets, so will not always work. This example will make sense as we go through the material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files=*R1.fastq.gz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for f in ${files}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   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echo ${f} &gt;&gt; </a:t>
            </a:r>
            <a:r>
              <a:rPr lang="en-GB" dirty="0" err="1">
                <a:solidFill>
                  <a:srgbClr val="FF0000"/>
                </a:solidFill>
              </a:rPr>
              <a:t>read_pairs.counts</a:t>
            </a:r>
            <a:r>
              <a:rPr lang="en-GB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zcat</a:t>
            </a:r>
            <a:r>
              <a:rPr lang="en-GB" dirty="0">
                <a:solidFill>
                  <a:srgbClr val="FF0000"/>
                </a:solidFill>
              </a:rPr>
              <a:t> ${f} | echo $((`</a:t>
            </a:r>
            <a:r>
              <a:rPr lang="en-GB" dirty="0" err="1">
                <a:solidFill>
                  <a:srgbClr val="FF0000"/>
                </a:solidFill>
              </a:rPr>
              <a:t>wc</a:t>
            </a:r>
            <a:r>
              <a:rPr lang="en-GB" dirty="0">
                <a:solidFill>
                  <a:srgbClr val="FF0000"/>
                </a:solidFill>
              </a:rPr>
              <a:t> -l`/4)) &gt;&gt; </a:t>
            </a:r>
            <a:r>
              <a:rPr lang="en-GB" dirty="0" err="1">
                <a:solidFill>
                  <a:srgbClr val="FF0000"/>
                </a:solidFill>
              </a:rPr>
              <a:t>read_pairs.counts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45902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347-B1C2-41ED-9C8B-1320341A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258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 (character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0648-71C2-4CA3-9AED-9D9D6534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0" y="1054103"/>
            <a:ext cx="11586029" cy="5118097"/>
          </a:xfrm>
        </p:spPr>
        <p:txBody>
          <a:bodyPr>
            <a:normAutofit fontScale="92500"/>
          </a:bodyPr>
          <a:lstStyle/>
          <a:p>
            <a:r>
              <a:rPr lang="en-GB" dirty="0"/>
              <a:t>Line endings: Linux uses </a:t>
            </a:r>
            <a:r>
              <a:rPr lang="en-GB" dirty="0">
                <a:solidFill>
                  <a:srgbClr val="FF0000"/>
                </a:solidFill>
              </a:rPr>
              <a:t>/n</a:t>
            </a:r>
            <a:r>
              <a:rPr lang="en-GB" dirty="0"/>
              <a:t>  (newline) windows uses </a:t>
            </a:r>
            <a:r>
              <a:rPr lang="en-GB" dirty="0">
                <a:solidFill>
                  <a:srgbClr val="FF0000"/>
                </a:solidFill>
              </a:rPr>
              <a:t>/r/n </a:t>
            </a:r>
            <a:r>
              <a:rPr lang="en-GB" dirty="0"/>
              <a:t>(carriage return newline). </a:t>
            </a:r>
          </a:p>
          <a:p>
            <a:r>
              <a:rPr lang="en-GB" dirty="0"/>
              <a:t>Programs will fail is they come across this -  they don’t know what to do with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Either change the file with 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dos2unix Filename</a:t>
            </a:r>
          </a:p>
          <a:p>
            <a:pPr marL="0" indent="0">
              <a:buNone/>
            </a:pPr>
            <a:r>
              <a:rPr lang="en-GB" dirty="0"/>
              <a:t>Or in Notepad++:  </a:t>
            </a:r>
            <a:r>
              <a:rPr lang="en-GB" dirty="0">
                <a:solidFill>
                  <a:srgbClr val="FF0000"/>
                </a:solidFill>
              </a:rPr>
              <a:t>Edit &gt; EOL &gt; UNIX</a:t>
            </a:r>
          </a:p>
          <a:p>
            <a:endParaRPr lang="en-GB" dirty="0"/>
          </a:p>
          <a:p>
            <a:r>
              <a:rPr lang="en-GB" dirty="0"/>
              <a:t>Change of characters in Microsoft Office products. 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–l         (capital when it is not supposed to be)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-l          ( - gets changed to a big dash)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87362A-E63C-4A47-8DD0-4964D8AF85B0}"/>
              </a:ext>
            </a:extLst>
          </p:cNvPr>
          <p:cNvCxnSpPr/>
          <p:nvPr/>
        </p:nvCxnSpPr>
        <p:spPr>
          <a:xfrm>
            <a:off x="0" y="5177971"/>
            <a:ext cx="402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91E3B-1A92-4B11-9F60-511B63D9C62F}"/>
              </a:ext>
            </a:extLst>
          </p:cNvPr>
          <p:cNvCxnSpPr/>
          <p:nvPr/>
        </p:nvCxnSpPr>
        <p:spPr>
          <a:xfrm flipH="1" flipV="1">
            <a:off x="816427" y="5343071"/>
            <a:ext cx="261257" cy="52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2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3968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“gotchas”: Windows disable hide extensions.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329531"/>
            <a:ext cx="11753850" cy="4351338"/>
          </a:xfrm>
        </p:spPr>
        <p:txBody>
          <a:bodyPr/>
          <a:lstStyle/>
          <a:p>
            <a:r>
              <a:rPr lang="en-GB" dirty="0"/>
              <a:t>This is a useless feature and sooner or later will be the cause of something not working. CHANGE IT!! (control panel &gt; appearance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BAD3-5EB9-49CE-8EB4-4D77EEB13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500" y="2217738"/>
            <a:ext cx="9947402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D0640-CE6B-4B22-A5F1-0836B6BF6DC3}"/>
              </a:ext>
            </a:extLst>
          </p:cNvPr>
          <p:cNvCxnSpPr/>
          <p:nvPr/>
        </p:nvCxnSpPr>
        <p:spPr>
          <a:xfrm>
            <a:off x="273050" y="51562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C642EA-85D0-4FD3-9CC4-98F101156E3F}"/>
              </a:ext>
            </a:extLst>
          </p:cNvPr>
          <p:cNvCxnSpPr/>
          <p:nvPr/>
        </p:nvCxnSpPr>
        <p:spPr>
          <a:xfrm>
            <a:off x="216904" y="5436936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72232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Spaces in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253331"/>
            <a:ext cx="1175385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Linux doesn’t like spaces in filenames</a:t>
            </a:r>
            <a:r>
              <a:rPr lang="en-GB" dirty="0"/>
              <a:t>. </a:t>
            </a:r>
          </a:p>
          <a:p>
            <a:r>
              <a:rPr lang="en-GB" dirty="0"/>
              <a:t>Linux sees spaces in commands as another command.</a:t>
            </a:r>
          </a:p>
          <a:p>
            <a:r>
              <a:rPr lang="en-GB" dirty="0"/>
              <a:t>You have the wrapped quotes around the filename if you want spaces... </a:t>
            </a:r>
          </a:p>
          <a:p>
            <a:r>
              <a:rPr lang="en-GB" dirty="0"/>
              <a:t>Easier just to get in the habit of not using spaces. </a:t>
            </a:r>
          </a:p>
          <a:p>
            <a:r>
              <a:rPr lang="en-GB" dirty="0"/>
              <a:t>You should see a file in the directory called: </a:t>
            </a:r>
            <a:r>
              <a:rPr lang="en-GB" dirty="0">
                <a:solidFill>
                  <a:srgbClr val="0070C0"/>
                </a:solidFill>
              </a:rPr>
              <a:t>I am  badly named file.txt </a:t>
            </a:r>
          </a:p>
          <a:p>
            <a:r>
              <a:rPr lang="en-GB" dirty="0"/>
              <a:t>Try looking at the contents of this file ….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highlight>
                  <a:srgbClr val="FFFF00"/>
                </a:highlight>
                <a:sym typeface="Wingdings" panose="05000000000000000000" pitchFamily="2" charset="2"/>
              </a:rPr>
              <a:t>Who can tell me how to look </a:t>
            </a:r>
            <a:r>
              <a:rPr lang="en-GB">
                <a:highlight>
                  <a:srgbClr val="FFFF00"/>
                </a:highlight>
                <a:sym typeface="Wingdings" panose="05000000000000000000" pitchFamily="2" charset="2"/>
              </a:rPr>
              <a:t>at this file </a:t>
            </a:r>
            <a:r>
              <a:rPr lang="en-GB" dirty="0">
                <a:highlight>
                  <a:srgbClr val="FFFF00"/>
                </a:highlight>
                <a:sym typeface="Wingdings" panose="05000000000000000000" pitchFamily="2" charset="2"/>
              </a:rPr>
              <a:t>this???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E633D-9786-4AA8-BBB4-F1221554CB9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66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r>
              <a:rPr lang="en-GB" dirty="0"/>
              <a:t>(cheat sheets in the directory/ folder too…):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(print working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 (change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(show me the files which are here),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</a:t>
            </a:r>
            <a:r>
              <a:rPr lang="en-GB" dirty="0"/>
              <a:t>(see me more details about the files),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$HOME  </a:t>
            </a:r>
            <a:r>
              <a:rPr lang="en-GB" dirty="0"/>
              <a:t>(this is YOUR home directory),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head  </a:t>
            </a:r>
            <a:r>
              <a:rPr lang="en-GB" dirty="0"/>
              <a:t>(show me to top of a file)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mkdir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name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(make a directory called name).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touch </a:t>
            </a:r>
            <a:r>
              <a:rPr lang="en-GB" i="1" dirty="0">
                <a:solidFill>
                  <a:srgbClr val="00B050"/>
                </a:solidFill>
              </a:rPr>
              <a:t>file01.sh  </a:t>
            </a:r>
            <a:r>
              <a:rPr lang="en-GB" dirty="0"/>
              <a:t>(make a file called file01.sh)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more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less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94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Moving around the file system is hard, but it is vital!!</a:t>
            </a:r>
          </a:p>
          <a:p>
            <a:r>
              <a:rPr lang="en-GB" dirty="0">
                <a:solidFill>
                  <a:srgbClr val="0070C0"/>
                </a:solidFill>
              </a:rPr>
              <a:t>cd ../       </a:t>
            </a:r>
            <a:r>
              <a:rPr lang="en-GB" dirty="0"/>
              <a:t>(go back a directory)</a:t>
            </a:r>
          </a:p>
          <a:p>
            <a:r>
              <a:rPr lang="en-GB" dirty="0">
                <a:solidFill>
                  <a:srgbClr val="0070C0"/>
                </a:solidFill>
              </a:rPr>
              <a:t>cd ../../   </a:t>
            </a:r>
            <a:r>
              <a:rPr lang="en-GB" dirty="0"/>
              <a:t>(go back two directories)</a:t>
            </a:r>
          </a:p>
          <a:p>
            <a:r>
              <a:rPr lang="en-GB" dirty="0">
                <a:solidFill>
                  <a:srgbClr val="0070C0"/>
                </a:solidFill>
              </a:rPr>
              <a:t>cd -         </a:t>
            </a:r>
            <a:r>
              <a:rPr lang="en-GB" dirty="0"/>
              <a:t>(go back to where you were last - this is handy!!)</a:t>
            </a:r>
          </a:p>
          <a:p>
            <a:r>
              <a:rPr lang="en-GB" dirty="0">
                <a:solidFill>
                  <a:srgbClr val="0070C0"/>
                </a:solidFill>
              </a:rPr>
              <a:t>cd full/path/to/</a:t>
            </a:r>
            <a:r>
              <a:rPr lang="en-GB" dirty="0" err="1">
                <a:solidFill>
                  <a:srgbClr val="0070C0"/>
                </a:solidFill>
              </a:rPr>
              <a:t>where_you_want</a:t>
            </a:r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(nothing after), </a:t>
            </a:r>
            <a:r>
              <a:rPr lang="en-GB" dirty="0">
                <a:solidFill>
                  <a:srgbClr val="0070C0"/>
                </a:solidFill>
              </a:rPr>
              <a:t>cd $HOME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 cd ~  </a:t>
            </a:r>
            <a:r>
              <a:rPr lang="en-GB" dirty="0"/>
              <a:t>(all take you to you home directory)</a:t>
            </a:r>
          </a:p>
          <a:p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    (print the directory that I am in)</a:t>
            </a:r>
          </a:p>
          <a:p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Note: windows uses \ to separate and path. Where as Linux uses /</a:t>
            </a:r>
          </a:p>
          <a:p>
            <a:r>
              <a:rPr lang="en-GB" dirty="0"/>
              <a:t>If you try this at the Windows command line you will soon find out. </a:t>
            </a:r>
          </a:p>
          <a:p>
            <a:r>
              <a:rPr lang="en-GB" dirty="0">
                <a:solidFill>
                  <a:srgbClr val="0070C0"/>
                </a:solidFill>
              </a:rPr>
              <a:t>cd ../ </a:t>
            </a:r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20"/>
            <a:ext cx="10941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 (no spaces in paths):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cp -</a:t>
            </a:r>
            <a:r>
              <a:rPr lang="en-GB" dirty="0" err="1">
                <a:solidFill>
                  <a:srgbClr val="0070C0"/>
                </a:solidFill>
              </a:rPr>
              <a:t>rv</a:t>
            </a:r>
            <a:r>
              <a:rPr lang="en-GB" dirty="0">
                <a:solidFill>
                  <a:srgbClr val="0070C0"/>
                </a:solidFill>
              </a:rPr>
              <a:t>  /storage/home/users/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   ~/	   </a:t>
            </a:r>
            <a:r>
              <a:rPr lang="en-GB" dirty="0"/>
              <a:t>(tip: </a:t>
            </a:r>
            <a:r>
              <a:rPr lang="en-GB" dirty="0">
                <a:solidFill>
                  <a:srgbClr val="FF0000"/>
                </a:solidFill>
              </a:rPr>
              <a:t>~</a:t>
            </a:r>
            <a:r>
              <a:rPr lang="en-GB" dirty="0"/>
              <a:t> is the                         same as </a:t>
            </a:r>
            <a:r>
              <a:rPr lang="en-GB" dirty="0">
                <a:solidFill>
                  <a:srgbClr val="FF0000"/>
                </a:solidFill>
              </a:rPr>
              <a:t>$HOME</a:t>
            </a:r>
            <a:r>
              <a:rPr lang="en-GB" dirty="0"/>
              <a:t>)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Change directory in 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and have a look at what is in here: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(tip: use the tab button to auto - complete)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(see what is in here)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(more details)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6A82-0F54-4E6D-9D90-815E82298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516" y="3871444"/>
            <a:ext cx="4703980" cy="3027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383364"/>
            <a:ext cx="11228118" cy="894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19"/>
            <a:ext cx="10941050" cy="4569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cp -</a:t>
            </a:r>
            <a:r>
              <a:rPr lang="en-GB" sz="2400" dirty="0" err="1">
                <a:solidFill>
                  <a:srgbClr val="0070C0"/>
                </a:solidFill>
              </a:rPr>
              <a:t>rv</a:t>
            </a:r>
            <a:r>
              <a:rPr lang="en-GB" sz="2400" dirty="0">
                <a:solidFill>
                  <a:srgbClr val="0070C0"/>
                </a:solidFill>
              </a:rPr>
              <a:t>  /storage/home/users/</a:t>
            </a:r>
            <a:r>
              <a:rPr lang="en-GB" sz="2400" dirty="0" err="1">
                <a:solidFill>
                  <a:srgbClr val="0070C0"/>
                </a:solidFill>
              </a:rPr>
              <a:t>Msc_Digital_Health</a:t>
            </a:r>
            <a:r>
              <a:rPr lang="en-GB" sz="2400" dirty="0">
                <a:solidFill>
                  <a:srgbClr val="0070C0"/>
                </a:solidFill>
              </a:rPr>
              <a:t>/   ~/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“Drag and drop” </a:t>
            </a:r>
            <a:r>
              <a:rPr lang="en-GB" dirty="0">
                <a:solidFill>
                  <a:srgbClr val="FF0000"/>
                </a:solidFill>
              </a:rPr>
              <a:t>way</a:t>
            </a:r>
            <a:r>
              <a:rPr lang="en-GB" dirty="0"/>
              <a:t>: go into the </a:t>
            </a:r>
            <a:r>
              <a:rPr lang="en-GB" dirty="0">
                <a:solidFill>
                  <a:srgbClr val="0070C0"/>
                </a:solidFill>
              </a:rPr>
              <a:t>~/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folder (double click in the left file browser window). (TIP: if you don’t see the files, press refresh or F5)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</a:t>
            </a:r>
            <a:r>
              <a:rPr lang="en-GB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the files </a:t>
            </a:r>
          </a:p>
          <a:p>
            <a:pPr marL="0" indent="0">
              <a:buNone/>
            </a:pPr>
            <a:r>
              <a:rPr lang="en-GB" dirty="0"/>
              <a:t>to your computer.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261641"/>
            <a:ext cx="9533890" cy="638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54B2C-EBCD-4D13-8CA7-6B856734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224" y="4058227"/>
            <a:ext cx="6042025" cy="2792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0DE982A-3B66-4EA4-87FD-094C8A14680B}"/>
              </a:ext>
            </a:extLst>
          </p:cNvPr>
          <p:cNvSpPr/>
          <p:nvPr/>
        </p:nvSpPr>
        <p:spPr>
          <a:xfrm>
            <a:off x="5265570" y="5589636"/>
            <a:ext cx="922421" cy="39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B3C0A87-A4DB-4BFE-99FC-6682DD89D412}"/>
              </a:ext>
            </a:extLst>
          </p:cNvPr>
          <p:cNvSpPr/>
          <p:nvPr/>
        </p:nvSpPr>
        <p:spPr>
          <a:xfrm>
            <a:off x="6282892" y="5237744"/>
            <a:ext cx="45719" cy="13796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BA87C-80DB-4689-9AA7-6F2697CE72B3}"/>
              </a:ext>
            </a:extLst>
          </p:cNvPr>
          <p:cNvSpPr txBox="1"/>
          <p:nvPr/>
        </p:nvSpPr>
        <p:spPr>
          <a:xfrm>
            <a:off x="158750" y="6071937"/>
            <a:ext cx="47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*Remember this is an option throughout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179196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103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</a:t>
            </a:r>
            <a:r>
              <a:rPr lang="en-GB" u="sng" dirty="0">
                <a:solidFill>
                  <a:srgbClr val="FF0000"/>
                </a:solidFill>
              </a:rPr>
              <a:t>tab button</a:t>
            </a:r>
            <a:r>
              <a:rPr lang="en-GB" dirty="0">
                <a:solidFill>
                  <a:srgbClr val="7030A0"/>
                </a:solidFill>
              </a:rPr>
              <a:t>, auto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" y="659919"/>
            <a:ext cx="11661775" cy="500294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When you start typing the name of a file or folder.</a:t>
            </a:r>
          </a:p>
          <a:p>
            <a:r>
              <a:rPr lang="en-GB" dirty="0"/>
              <a:t>Instead of writing it correctly every time, which no one can do. Some filenames can be very long or computer generated: X201SC20123959-Z01-F001_3.zip</a:t>
            </a:r>
          </a:p>
          <a:p>
            <a:r>
              <a:rPr lang="en-GB" dirty="0"/>
              <a:t>Start typing the name and </a:t>
            </a:r>
            <a:r>
              <a:rPr lang="en-GB" dirty="0">
                <a:solidFill>
                  <a:srgbClr val="FF0000"/>
                </a:solidFill>
              </a:rPr>
              <a:t>press the tab button</a:t>
            </a:r>
            <a:r>
              <a:rPr lang="en-GB" dirty="0"/>
              <a:t>. </a:t>
            </a:r>
          </a:p>
          <a:p>
            <a:r>
              <a:rPr lang="en-GB" dirty="0"/>
              <a:t>If it does not </a:t>
            </a:r>
            <a:r>
              <a:rPr lang="en-GB" dirty="0">
                <a:solidFill>
                  <a:srgbClr val="FF0000"/>
                </a:solidFill>
              </a:rPr>
              <a:t>auto complete</a:t>
            </a:r>
            <a:r>
              <a:rPr lang="en-GB" dirty="0"/>
              <a:t>, then the spelling is wrong, or it is not in the directory you are looking at, or there are multiple other reasons. </a:t>
            </a:r>
          </a:p>
          <a:p>
            <a:r>
              <a:rPr lang="en-GB" dirty="0"/>
              <a:t>Press the tab key twice to see all the possible options in the directory you are in ….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330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Every program is slightly different.</a:t>
            </a:r>
          </a:p>
          <a:p>
            <a:r>
              <a:rPr lang="en-GB" dirty="0"/>
              <a:t>.. But if you </a:t>
            </a:r>
            <a:r>
              <a:rPr lang="en-GB" dirty="0">
                <a:solidFill>
                  <a:srgbClr val="FF0000"/>
                </a:solidFill>
              </a:rPr>
              <a:t>highlight it</a:t>
            </a:r>
            <a:r>
              <a:rPr lang="en-GB" dirty="0"/>
              <a:t>. Then it is automatically </a:t>
            </a:r>
            <a:r>
              <a:rPr lang="en-GB" dirty="0">
                <a:solidFill>
                  <a:srgbClr val="FF0000"/>
                </a:solidFill>
              </a:rPr>
              <a:t>copied to your clipboard</a:t>
            </a:r>
            <a:r>
              <a:rPr lang="en-GB" dirty="0"/>
              <a:t>.</a:t>
            </a:r>
          </a:p>
          <a:p>
            <a:r>
              <a:rPr lang="en-GB" dirty="0"/>
              <a:t>This is super useful. </a:t>
            </a:r>
          </a:p>
          <a:p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paste</a:t>
            </a:r>
            <a:r>
              <a:rPr lang="en-GB" dirty="0"/>
              <a:t> (one of the following): centre mouse button, right click, right click and select paste (depends on the program you are using).</a:t>
            </a:r>
          </a:p>
          <a:p>
            <a:endParaRPr lang="en-GB" dirty="0"/>
          </a:p>
          <a:p>
            <a:r>
              <a:rPr lang="en-GB" dirty="0"/>
              <a:t>Windows command line is horrible for this, and for that reason I would not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651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1173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3) Basic UNIX: Useful commands</vt:lpstr>
      <vt:lpstr>3) Basic UNIX: Home directory ($HOME)</vt:lpstr>
      <vt:lpstr>3) Basic UNIX: Home directory ($HOME)</vt:lpstr>
      <vt:lpstr>3) Basic UNIX: Filesystem navigation</vt:lpstr>
      <vt:lpstr>3) Basic UNIX: Filesystem navigation</vt:lpstr>
      <vt:lpstr>3) Basic UNIX: Copy files (cp) for training</vt:lpstr>
      <vt:lpstr>3) Basic UNIX: Copy files (cp) for training</vt:lpstr>
      <vt:lpstr>3) Basic UNIX: tab button, auto complete</vt:lpstr>
      <vt:lpstr>3) Basic UNIX: copy and paste</vt:lpstr>
      <vt:lpstr>3) Basic UNIX: pipes</vt:lpstr>
      <vt:lpstr>3) Basic UNIX: Grep a zcat through a pipe!</vt:lpstr>
      <vt:lpstr>More fancy and reboust way of counting the reads in all files in a directory</vt:lpstr>
      <vt:lpstr>3) Basic UNIX: Some “gotchas” (character changes)</vt:lpstr>
      <vt:lpstr>3) Basic UNIX: Some “gotchas”: Windows disable hide extensions. </vt:lpstr>
      <vt:lpstr>3) Basic UNIX: Spaces in filenames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3) Basic UNIX: Useful commands</dc:title>
  <dc:creator>Peter Thorpe</dc:creator>
  <cp:lastModifiedBy>Peter Thorpe</cp:lastModifiedBy>
  <cp:revision>82</cp:revision>
  <dcterms:created xsi:type="dcterms:W3CDTF">2018-11-12T11:59:28Z</dcterms:created>
  <dcterms:modified xsi:type="dcterms:W3CDTF">2022-03-10T09:03:08Z</dcterms:modified>
</cp:coreProperties>
</file>