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5" r:id="rId2"/>
    <p:sldId id="351" r:id="rId3"/>
    <p:sldId id="333" r:id="rId4"/>
    <p:sldId id="352" r:id="rId5"/>
    <p:sldId id="355" r:id="rId6"/>
    <p:sldId id="353" r:id="rId7"/>
    <p:sldId id="356" r:id="rId8"/>
    <p:sldId id="374" r:id="rId9"/>
    <p:sldId id="375" r:id="rId10"/>
    <p:sldId id="376" r:id="rId11"/>
    <p:sldId id="377" r:id="rId12"/>
    <p:sldId id="357" r:id="rId13"/>
    <p:sldId id="358" r:id="rId14"/>
    <p:sldId id="359" r:id="rId15"/>
    <p:sldId id="370" r:id="rId16"/>
    <p:sldId id="371" r:id="rId17"/>
    <p:sldId id="360" r:id="rId18"/>
    <p:sldId id="362" r:id="rId19"/>
    <p:sldId id="364" r:id="rId20"/>
    <p:sldId id="363" r:id="rId21"/>
    <p:sldId id="372" r:id="rId22"/>
    <p:sldId id="365" r:id="rId23"/>
    <p:sldId id="366" r:id="rId24"/>
    <p:sldId id="367" r:id="rId25"/>
    <p:sldId id="368" r:id="rId26"/>
    <p:sldId id="369" r:id="rId27"/>
    <p:sldId id="3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086" autoAdjust="0"/>
  </p:normalViewPr>
  <p:slideViewPr>
    <p:cSldViewPr snapToGrid="0">
      <p:cViewPr varScale="1">
        <p:scale>
          <a:sx n="50" d="100"/>
          <a:sy n="50" d="100"/>
        </p:scale>
        <p:origin x="10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9104F-BF0C-4FAD-B1C2-9B72199EAB62}" type="datetimeFigureOut">
              <a:rPr lang="en-GB" smtClean="0"/>
              <a:t>26/10/2022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C79F9-625E-407B-92D4-CB015AE1D4F0}" type="slidenum">
              <a:rPr lang="en-GB" smtClean="0"/>
              <a:t>‹#›</a:t>
            </a:fld>
            <a:endParaRPr lang="en-GB"/>
          </a:p>
        </p:txBody>
      </p:sp>
    </p:spTree>
    <p:extLst>
      <p:ext uri="{BB962C8B-B14F-4D97-AF65-F5344CB8AC3E}">
        <p14:creationId xmlns:p14="http://schemas.microsoft.com/office/powerpoint/2010/main" val="76962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5C79F9-625E-407B-92D4-CB015AE1D4F0}" type="slidenum">
              <a:rPr lang="en-GB" smtClean="0"/>
              <a:t>27</a:t>
            </a:fld>
            <a:endParaRPr lang="en-GB"/>
          </a:p>
        </p:txBody>
      </p:sp>
    </p:spTree>
    <p:extLst>
      <p:ext uri="{BB962C8B-B14F-4D97-AF65-F5344CB8AC3E}">
        <p14:creationId xmlns:p14="http://schemas.microsoft.com/office/powerpoint/2010/main" val="424848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2BC0-3302-466E-9BE7-A91FC99FC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BFC0D6-B1D0-4C2B-B68F-2F172F55B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CAF61E-4AC9-4E8F-80D5-57D915AF8A75}"/>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5" name="Footer Placeholder 4">
            <a:extLst>
              <a:ext uri="{FF2B5EF4-FFF2-40B4-BE49-F238E27FC236}">
                <a16:creationId xmlns:a16="http://schemas.microsoft.com/office/drawing/2014/main" id="{9C233995-DB24-46A5-9F2F-1CB513B4E0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4C59F5-0D67-449C-983B-CB727875B9A7}"/>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80035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68A6-4AE3-4804-A9C2-7D9E5453F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322054-BD05-479B-A436-6DBD31680E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A414C9-D5BC-4947-9F84-54B0E64BABD5}"/>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5" name="Footer Placeholder 4">
            <a:extLst>
              <a:ext uri="{FF2B5EF4-FFF2-40B4-BE49-F238E27FC236}">
                <a16:creationId xmlns:a16="http://schemas.microsoft.com/office/drawing/2014/main" id="{2EB1F768-EC05-4F6E-962B-FDA3B707B6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F6E39B-AA2E-4A15-ABDC-78B1BE9547E2}"/>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76744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A5147-2D57-43A3-BBC1-64CF4DF47C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8D45BE-B06F-43CC-AA16-25A3200D25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C9B91-1EA3-488A-8C72-CC537406AA36}"/>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5" name="Footer Placeholder 4">
            <a:extLst>
              <a:ext uri="{FF2B5EF4-FFF2-40B4-BE49-F238E27FC236}">
                <a16:creationId xmlns:a16="http://schemas.microsoft.com/office/drawing/2014/main" id="{83277ACB-6ECF-418A-96E3-AF17A566F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D51325-95B2-47E5-9185-1176FAE997A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62854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AA1D-5498-4CB2-881F-F04AA8345F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07805C-AFA5-47B9-AC4E-71E1CBB178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E16241-7892-4048-9BE6-57DABEB3D190}"/>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5" name="Footer Placeholder 4">
            <a:extLst>
              <a:ext uri="{FF2B5EF4-FFF2-40B4-BE49-F238E27FC236}">
                <a16:creationId xmlns:a16="http://schemas.microsoft.com/office/drawing/2014/main" id="{299E795F-372D-4A54-B3C7-B148495EFD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CBB9A8-8856-40BF-AD16-4A7157BD857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18945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7E01-0719-47D3-A634-3C89CBB1FF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3F4F13B-307F-40DA-802A-BEADBB05D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C25B15-7344-4F70-8466-644A08F56A97}"/>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5" name="Footer Placeholder 4">
            <a:extLst>
              <a:ext uri="{FF2B5EF4-FFF2-40B4-BE49-F238E27FC236}">
                <a16:creationId xmlns:a16="http://schemas.microsoft.com/office/drawing/2014/main" id="{4BE1AB39-1E4F-451C-81B9-7F25770ABB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62BCD-EC38-4D24-BCC5-9D7D1BB9219F}"/>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39181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39B-8558-4CE2-A15C-23712DE76E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33038D-325F-41DA-BFD6-F9CB4AD660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13A88B-59D7-4CA4-BE1F-176154BF3C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9BD03D-4EFD-48E9-9DA9-7EFB50BA61D1}"/>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6" name="Footer Placeholder 5">
            <a:extLst>
              <a:ext uri="{FF2B5EF4-FFF2-40B4-BE49-F238E27FC236}">
                <a16:creationId xmlns:a16="http://schemas.microsoft.com/office/drawing/2014/main" id="{9313DFC2-074E-47D6-AA37-132B9AC79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F78609-A0D8-4B35-B052-8589AC990FD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61179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945F-1522-4AF6-B8D8-C210DE8923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81AD58-BF1D-43A6-85C7-6A2426650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339FF2-1997-4B4A-874B-C50170045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0913FE-426F-411C-AA53-AEB7410E3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CB2DB4-0DD1-4D76-AD79-F5FCE1151C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C3C2C5-B0F6-4649-88AA-B9CB74DF87D1}"/>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8" name="Footer Placeholder 7">
            <a:extLst>
              <a:ext uri="{FF2B5EF4-FFF2-40B4-BE49-F238E27FC236}">
                <a16:creationId xmlns:a16="http://schemas.microsoft.com/office/drawing/2014/main" id="{3C506E0B-AE4D-45ED-B67A-E49138377F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C1D6E39-3490-4894-8BA8-36FA3143588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5250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47F2-CF93-4227-9D8F-8D1A31DB71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A049AE-5735-46DB-86CD-729F8FCCBC64}"/>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4" name="Footer Placeholder 3">
            <a:extLst>
              <a:ext uri="{FF2B5EF4-FFF2-40B4-BE49-F238E27FC236}">
                <a16:creationId xmlns:a16="http://schemas.microsoft.com/office/drawing/2014/main" id="{50875E2A-998E-4C54-BBE6-8136BAD811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122FB-8AE0-4558-BAC5-62659AB03D1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5310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29F09-9C84-4225-B601-1BE468C804AD}"/>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3" name="Footer Placeholder 2">
            <a:extLst>
              <a:ext uri="{FF2B5EF4-FFF2-40B4-BE49-F238E27FC236}">
                <a16:creationId xmlns:a16="http://schemas.microsoft.com/office/drawing/2014/main" id="{020F82B2-DC92-4D91-8ED9-F8077679DD8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75F58A-01BC-40C4-9C6E-D12F5175EE33}"/>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28180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0564-5065-48F6-989D-E54E9B415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36DC53-421F-4266-A464-E5A9855D1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2D6F1D-2463-4A37-94E1-2413FC8BD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74D516-E8A9-43A2-AF6E-510B1AD9B265}"/>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6" name="Footer Placeholder 5">
            <a:extLst>
              <a:ext uri="{FF2B5EF4-FFF2-40B4-BE49-F238E27FC236}">
                <a16:creationId xmlns:a16="http://schemas.microsoft.com/office/drawing/2014/main" id="{3C6C7768-39AA-4190-97F6-297E07D4A3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73D954-D28E-4A84-A0C2-651F1670EFA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2691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553A-C053-487F-A42F-20D228E51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7EB5155-CC7D-4B49-AC9D-5956D5B84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52B924-1066-4720-A751-F79489F3C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0535B5-84D4-4700-BC8F-F55A178182CB}"/>
              </a:ext>
            </a:extLst>
          </p:cNvPr>
          <p:cNvSpPr>
            <a:spLocks noGrp="1"/>
          </p:cNvSpPr>
          <p:nvPr>
            <p:ph type="dt" sz="half" idx="10"/>
          </p:nvPr>
        </p:nvSpPr>
        <p:spPr/>
        <p:txBody>
          <a:bodyPr/>
          <a:lstStyle/>
          <a:p>
            <a:fld id="{D5B3EF36-47C2-4AA3-A387-F39AC0889363}" type="datetimeFigureOut">
              <a:rPr lang="en-GB" smtClean="0"/>
              <a:t>26/10/2022</a:t>
            </a:fld>
            <a:endParaRPr lang="en-GB"/>
          </a:p>
        </p:txBody>
      </p:sp>
      <p:sp>
        <p:nvSpPr>
          <p:cNvPr id="6" name="Footer Placeholder 5">
            <a:extLst>
              <a:ext uri="{FF2B5EF4-FFF2-40B4-BE49-F238E27FC236}">
                <a16:creationId xmlns:a16="http://schemas.microsoft.com/office/drawing/2014/main" id="{6D1B24CF-437C-4FAC-A549-530584D0F6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B0C26E-F8BD-40EF-9A16-D9731F953555}"/>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420639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FD14B-8F1F-45DB-BCC8-34EB37811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DB8F21-901E-41E2-B9DD-1C2DF23F2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3674D1-4153-4847-A12E-EC13CE78F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3EF36-47C2-4AA3-A387-F39AC0889363}" type="datetimeFigureOut">
              <a:rPr lang="en-GB" smtClean="0"/>
              <a:t>26/10/2022</a:t>
            </a:fld>
            <a:endParaRPr lang="en-GB"/>
          </a:p>
        </p:txBody>
      </p:sp>
      <p:sp>
        <p:nvSpPr>
          <p:cNvPr id="5" name="Footer Placeholder 4">
            <a:extLst>
              <a:ext uri="{FF2B5EF4-FFF2-40B4-BE49-F238E27FC236}">
                <a16:creationId xmlns:a16="http://schemas.microsoft.com/office/drawing/2014/main" id="{81B7EDE2-F0D8-45F0-837E-FA58400EB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936DD5-C5F6-4FD2-8299-7F0D0D859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5BE0D-D7F0-47F9-A9D2-959ADD966A66}" type="slidenum">
              <a:rPr lang="en-GB" smtClean="0"/>
              <a:t>‹#›</a:t>
            </a:fld>
            <a:endParaRPr lang="en-GB"/>
          </a:p>
        </p:txBody>
      </p:sp>
    </p:spTree>
    <p:extLst>
      <p:ext uri="{BB962C8B-B14F-4D97-AF65-F5344CB8AC3E}">
        <p14:creationId xmlns:p14="http://schemas.microsoft.com/office/powerpoint/2010/main" val="25978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eterthorpe5/RNAseq_workshop.gi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oconductor.org/packages/release/bioc/vignettes/DEXSeq/inst/doc/DEXSeq.html" TargetMode="External"/><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eterthorpe5/genome_assembly_workshop/blob/master/powerpoint/6_assembly.pp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tseq.readthedocs.io/en/release_0.11.1/count.html" TargetMode="External"/><Relationship Id="rId2" Type="http://schemas.openxmlformats.org/officeDocument/2006/relationships/hyperlink" Target="https://github.com/alexdobin/STAR/blob/master/doc/STARmanual.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FASTQ_forma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678711" y="261162"/>
            <a:ext cx="10515600" cy="1325563"/>
          </a:xfrm>
        </p:spPr>
        <p:txBody>
          <a:bodyPr>
            <a:normAutofit/>
          </a:bodyPr>
          <a:lstStyle/>
          <a:p>
            <a:pPr algn="ctr"/>
            <a:r>
              <a:rPr lang="en-GB" sz="5400" dirty="0">
                <a:solidFill>
                  <a:srgbClr val="7030A0"/>
                </a:solidFill>
              </a:rPr>
              <a:t>6) RNAseq analysis</a:t>
            </a:r>
          </a:p>
        </p:txBody>
      </p:sp>
      <p:sp>
        <p:nvSpPr>
          <p:cNvPr id="3" name="TextBox 2">
            <a:extLst>
              <a:ext uri="{FF2B5EF4-FFF2-40B4-BE49-F238E27FC236}">
                <a16:creationId xmlns:a16="http://schemas.microsoft.com/office/drawing/2014/main" id="{4CD86040-33B6-4CCB-8868-1DAD623EBDC9}"/>
              </a:ext>
            </a:extLst>
          </p:cNvPr>
          <p:cNvSpPr txBox="1"/>
          <p:nvPr/>
        </p:nvSpPr>
        <p:spPr>
          <a:xfrm>
            <a:off x="225055" y="1586725"/>
            <a:ext cx="11589489" cy="4062651"/>
          </a:xfrm>
          <a:prstGeom prst="rect">
            <a:avLst/>
          </a:prstGeom>
          <a:noFill/>
        </p:spPr>
        <p:txBody>
          <a:bodyPr wrap="square" rtlCol="0">
            <a:spAutoFit/>
          </a:bodyPr>
          <a:lstStyle/>
          <a:p>
            <a:r>
              <a:rPr lang="en-GB" sz="2400" b="1" u="sng" dirty="0"/>
              <a:t>You can run this on Kennedy cluster if your laptop does not </a:t>
            </a:r>
            <a:r>
              <a:rPr lang="en-GB" sz="2400" b="1" u="sng"/>
              <a:t>work:</a:t>
            </a:r>
            <a:endParaRPr lang="en-GB" sz="2400" b="1" u="sng" dirty="0"/>
          </a:p>
          <a:p>
            <a:endParaRPr lang="en-GB" sz="2400" b="1" u="sng" dirty="0"/>
          </a:p>
          <a:p>
            <a:r>
              <a:rPr lang="fr-FR" sz="2400" dirty="0" err="1">
                <a:solidFill>
                  <a:srgbClr val="FF0000"/>
                </a:solidFill>
              </a:rPr>
              <a:t>See</a:t>
            </a:r>
            <a:r>
              <a:rPr lang="fr-FR" sz="2400" dirty="0">
                <a:solidFill>
                  <a:srgbClr val="FF0000"/>
                </a:solidFill>
              </a:rPr>
              <a:t> </a:t>
            </a:r>
            <a:r>
              <a:rPr lang="fr-FR" sz="2400" dirty="0" err="1">
                <a:solidFill>
                  <a:srgbClr val="FF0000"/>
                </a:solidFill>
              </a:rPr>
              <a:t>next</a:t>
            </a:r>
            <a:r>
              <a:rPr lang="fr-FR" sz="2400" dirty="0">
                <a:solidFill>
                  <a:srgbClr val="FF0000"/>
                </a:solidFill>
              </a:rPr>
              <a:t> slide: </a:t>
            </a:r>
            <a:r>
              <a:rPr lang="fr-FR" sz="2400" dirty="0"/>
              <a:t>(</a:t>
            </a:r>
            <a:r>
              <a:rPr lang="fr-FR" sz="2400" dirty="0" err="1"/>
              <a:t>make</a:t>
            </a:r>
            <a:r>
              <a:rPr lang="fr-FR" sz="2400" dirty="0"/>
              <a:t> </a:t>
            </a:r>
            <a:r>
              <a:rPr lang="fr-FR" sz="2400" dirty="0" err="1"/>
              <a:t>it</a:t>
            </a:r>
            <a:r>
              <a:rPr lang="fr-FR" sz="2400" dirty="0"/>
              <a:t> </a:t>
            </a:r>
            <a:r>
              <a:rPr lang="fr-FR" sz="2400" dirty="0" err="1"/>
              <a:t>so</a:t>
            </a:r>
            <a:r>
              <a:rPr lang="fr-FR" sz="2400" dirty="0"/>
              <a:t> </a:t>
            </a:r>
            <a:r>
              <a:rPr lang="fr-FR" sz="2400" dirty="0" err="1"/>
              <a:t>you</a:t>
            </a:r>
            <a:r>
              <a:rPr lang="fr-FR" sz="2400" dirty="0"/>
              <a:t> can use </a:t>
            </a:r>
            <a:r>
              <a:rPr lang="fr-FR" sz="2400" dirty="0" err="1"/>
              <a:t>my</a:t>
            </a:r>
            <a:r>
              <a:rPr lang="fr-FR" sz="2400" dirty="0"/>
              <a:t> software)</a:t>
            </a:r>
            <a:endParaRPr lang="en-US" sz="2400" dirty="0"/>
          </a:p>
          <a:p>
            <a:endParaRPr lang="en-GB" sz="2400" dirty="0"/>
          </a:p>
          <a:p>
            <a:endParaRPr lang="en-GB" sz="2400" dirty="0">
              <a:solidFill>
                <a:srgbClr val="FF0000"/>
              </a:solidFill>
            </a:endParaRPr>
          </a:p>
          <a:p>
            <a:r>
              <a:rPr lang="en-GB" sz="2400" dirty="0">
                <a:solidFill>
                  <a:srgbClr val="FF0000"/>
                </a:solidFill>
              </a:rPr>
              <a:t>git pull </a:t>
            </a:r>
            <a:r>
              <a:rPr lang="en-GB" sz="2400" dirty="0">
                <a:solidFill>
                  <a:srgbClr val="FF0000"/>
                </a:solidFill>
                <a:hlinkClick r:id="rId2"/>
              </a:rPr>
              <a:t>https://github.com/peterthorpe5/RNAseq_workshop.git</a:t>
            </a:r>
            <a:r>
              <a:rPr lang="en-GB" sz="2400" dirty="0">
                <a:solidFill>
                  <a:srgbClr val="FF0000"/>
                </a:solidFill>
              </a:rPr>
              <a:t>    </a:t>
            </a:r>
            <a:r>
              <a:rPr lang="en-GB" sz="2400" dirty="0"/>
              <a:t>(this will pull the latest version of the course, with the files you need</a:t>
            </a:r>
          </a:p>
          <a:p>
            <a:endParaRPr lang="en-GB" sz="2400" dirty="0"/>
          </a:p>
          <a:p>
            <a:r>
              <a:rPr lang="en-GB" sz="2400" dirty="0"/>
              <a:t>Type (once you have the software in your PATH):</a:t>
            </a:r>
          </a:p>
          <a:p>
            <a:r>
              <a:rPr lang="en-GB" sz="2400" dirty="0">
                <a:solidFill>
                  <a:srgbClr val="FF0000"/>
                </a:solidFill>
              </a:rPr>
              <a:t>R  </a:t>
            </a:r>
            <a:r>
              <a:rPr lang="en-GB" sz="2400" dirty="0"/>
              <a:t>      (not this is a capital letter, to open up an R terminal. )</a:t>
            </a:r>
          </a:p>
          <a:p>
            <a:r>
              <a:rPr lang="en-GB" dirty="0"/>
              <a:t> </a:t>
            </a:r>
          </a:p>
        </p:txBody>
      </p:sp>
    </p:spTree>
    <p:extLst>
      <p:ext uri="{BB962C8B-B14F-4D97-AF65-F5344CB8AC3E}">
        <p14:creationId xmlns:p14="http://schemas.microsoft.com/office/powerpoint/2010/main" val="202589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269E-BF25-4289-A434-F94125EC3239}"/>
              </a:ext>
            </a:extLst>
          </p:cNvPr>
          <p:cNvSpPr>
            <a:spLocks noGrp="1"/>
          </p:cNvSpPr>
          <p:nvPr>
            <p:ph type="title"/>
          </p:nvPr>
        </p:nvSpPr>
        <p:spPr>
          <a:xfrm>
            <a:off x="355600" y="-1"/>
            <a:ext cx="10515600" cy="1325563"/>
          </a:xfrm>
        </p:spPr>
        <p:txBody>
          <a:bodyPr/>
          <a:lstStyle/>
          <a:p>
            <a:pPr algn="ctr"/>
            <a:r>
              <a:rPr lang="en-GB" dirty="0">
                <a:solidFill>
                  <a:srgbClr val="7030A0"/>
                </a:solidFill>
              </a:rPr>
              <a:t>Background info: assembly: output format (fasta)</a:t>
            </a:r>
          </a:p>
        </p:txBody>
      </p:sp>
      <p:sp>
        <p:nvSpPr>
          <p:cNvPr id="3" name="Content Placeholder 2">
            <a:extLst>
              <a:ext uri="{FF2B5EF4-FFF2-40B4-BE49-F238E27FC236}">
                <a16:creationId xmlns:a16="http://schemas.microsoft.com/office/drawing/2014/main" id="{27D2B713-FAB9-4FA6-9634-CBA2C3D0A60A}"/>
              </a:ext>
            </a:extLst>
          </p:cNvPr>
          <p:cNvSpPr>
            <a:spLocks noGrp="1"/>
          </p:cNvSpPr>
          <p:nvPr>
            <p:ph idx="1"/>
          </p:nvPr>
        </p:nvSpPr>
        <p:spPr>
          <a:xfrm>
            <a:off x="355600" y="1325562"/>
            <a:ext cx="11690219" cy="5392738"/>
          </a:xfrm>
        </p:spPr>
        <p:txBody>
          <a:bodyPr>
            <a:normAutofit/>
          </a:bodyPr>
          <a:lstStyle/>
          <a:p>
            <a:pPr marL="0" indent="0">
              <a:buNone/>
            </a:pPr>
            <a:r>
              <a:rPr lang="en-GB" dirty="0"/>
              <a:t>The main file you will work with is called </a:t>
            </a:r>
            <a:r>
              <a:rPr lang="en-GB" dirty="0" err="1"/>
              <a:t>assembly</a:t>
            </a:r>
            <a:r>
              <a:rPr lang="en-GB" b="1" u="sng" dirty="0" err="1"/>
              <a:t>.fa</a:t>
            </a:r>
            <a:r>
              <a:rPr lang="en-GB" b="1" u="sng" dirty="0"/>
              <a:t> </a:t>
            </a:r>
            <a:r>
              <a:rPr lang="en-GB" dirty="0"/>
              <a:t>or some programs will output a </a:t>
            </a:r>
            <a:r>
              <a:rPr lang="en-GB" dirty="0" err="1"/>
              <a:t>XYZ</a:t>
            </a:r>
            <a:r>
              <a:rPr lang="en-GB" b="1" u="sng" dirty="0" err="1"/>
              <a:t>.fasta</a:t>
            </a:r>
            <a:r>
              <a:rPr lang="en-GB" b="1" u="sng" dirty="0"/>
              <a:t> </a:t>
            </a:r>
            <a:r>
              <a:rPr lang="en-GB" dirty="0"/>
              <a:t>. This is like so:</a:t>
            </a:r>
          </a:p>
          <a:p>
            <a:pPr marL="0" indent="0">
              <a:buNone/>
            </a:pPr>
            <a:endParaRPr lang="en-GB" sz="1700" dirty="0"/>
          </a:p>
          <a:p>
            <a:pPr marL="0" indent="0">
              <a:buNone/>
            </a:pPr>
            <a:r>
              <a:rPr lang="en-GB" sz="1700" dirty="0"/>
              <a:t>&gt;NAME_OF_CONTIG_1</a:t>
            </a:r>
          </a:p>
          <a:p>
            <a:pPr marL="0" indent="0">
              <a:buNone/>
            </a:pPr>
            <a:r>
              <a:rPr lang="en-GB" sz="1700" dirty="0"/>
              <a:t>ATTAGGGGGGGCGGA … etc </a:t>
            </a:r>
            <a:r>
              <a:rPr lang="en-GB" sz="1700" dirty="0" err="1"/>
              <a:t>seq</a:t>
            </a:r>
            <a:endParaRPr lang="en-GB" sz="1700" dirty="0"/>
          </a:p>
          <a:p>
            <a:pPr marL="0" indent="0">
              <a:buNone/>
            </a:pPr>
            <a:r>
              <a:rPr lang="en-GB" sz="1700" dirty="0"/>
              <a:t>&gt;NAME_OF_CONTIG_2</a:t>
            </a:r>
          </a:p>
          <a:p>
            <a:pPr marL="0" indent="0">
              <a:buNone/>
            </a:pPr>
            <a:r>
              <a:rPr lang="en-GB" sz="1700" dirty="0"/>
              <a:t>ATTACCCCCCCCCCCGGA … etc </a:t>
            </a:r>
            <a:r>
              <a:rPr lang="en-GB" sz="1700" dirty="0" err="1"/>
              <a:t>seq</a:t>
            </a:r>
            <a:endParaRPr lang="en-GB" sz="1700" dirty="0"/>
          </a:p>
          <a:p>
            <a:pPr marL="0" indent="0">
              <a:buNone/>
            </a:pPr>
            <a:r>
              <a:rPr lang="en-GB" sz="1700" dirty="0"/>
              <a:t>&gt;NAME_OF_CONTIG_3</a:t>
            </a:r>
          </a:p>
          <a:p>
            <a:pPr marL="0" indent="0">
              <a:buNone/>
            </a:pPr>
            <a:r>
              <a:rPr lang="en-GB" sz="1700" dirty="0"/>
              <a:t>ATTTTTTTTTTTTTGA … etc </a:t>
            </a:r>
            <a:r>
              <a:rPr lang="en-GB" sz="1700" dirty="0" err="1"/>
              <a:t>seq</a:t>
            </a:r>
            <a:endParaRPr lang="en-GB" sz="1700" dirty="0"/>
          </a:p>
          <a:p>
            <a:pPr marL="0" indent="0">
              <a:buNone/>
            </a:pPr>
            <a:endParaRPr lang="en-GB" sz="1700" dirty="0"/>
          </a:p>
          <a:p>
            <a:pPr marL="0" indent="0">
              <a:buNone/>
            </a:pPr>
            <a:r>
              <a:rPr lang="en-GB" sz="1700" dirty="0"/>
              <a:t>Each &gt; is a new contig. There can be many </a:t>
            </a:r>
            <a:r>
              <a:rPr lang="en-GB" sz="1700" dirty="0" err="1"/>
              <a:t>many</a:t>
            </a:r>
            <a:r>
              <a:rPr lang="en-GB" sz="1700" dirty="0"/>
              <a:t> thousands of these. </a:t>
            </a:r>
          </a:p>
          <a:p>
            <a:pPr marL="0" indent="0">
              <a:buNone/>
            </a:pPr>
            <a:endParaRPr lang="en-GB" sz="1700" dirty="0"/>
          </a:p>
          <a:p>
            <a:r>
              <a:rPr lang="en-GB" sz="1700" dirty="0"/>
              <a:t>A contig is an assembled part of the genome containing zero NNNs (N is an unknown base, which cannot be resolved). </a:t>
            </a:r>
          </a:p>
          <a:p>
            <a:r>
              <a:rPr lang="en-GB" sz="1700" dirty="0"/>
              <a:t>Scaffolds are collections of 2 or more contigs separated by NNNs. </a:t>
            </a:r>
          </a:p>
        </p:txBody>
      </p:sp>
      <p:sp>
        <p:nvSpPr>
          <p:cNvPr id="4" name="Rectangle 3">
            <a:extLst>
              <a:ext uri="{FF2B5EF4-FFF2-40B4-BE49-F238E27FC236}">
                <a16:creationId xmlns:a16="http://schemas.microsoft.com/office/drawing/2014/main" id="{080CE4B7-FE48-4001-A2BA-AF51A067A894}"/>
              </a:ext>
            </a:extLst>
          </p:cNvPr>
          <p:cNvSpPr/>
          <p:nvPr/>
        </p:nvSpPr>
        <p:spPr>
          <a:xfrm>
            <a:off x="355600" y="2507226"/>
            <a:ext cx="3257755" cy="2315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5674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269E-BF25-4289-A434-F94125EC3239}"/>
              </a:ext>
            </a:extLst>
          </p:cNvPr>
          <p:cNvSpPr>
            <a:spLocks noGrp="1"/>
          </p:cNvSpPr>
          <p:nvPr>
            <p:ph type="title"/>
          </p:nvPr>
        </p:nvSpPr>
        <p:spPr>
          <a:xfrm>
            <a:off x="355600" y="-1"/>
            <a:ext cx="10515600" cy="1325563"/>
          </a:xfrm>
        </p:spPr>
        <p:txBody>
          <a:bodyPr/>
          <a:lstStyle/>
          <a:p>
            <a:pPr algn="ctr"/>
            <a:r>
              <a:rPr lang="en-GB" dirty="0">
                <a:solidFill>
                  <a:srgbClr val="7030A0"/>
                </a:solidFill>
              </a:rPr>
              <a:t>Background info: genome feature file format</a:t>
            </a:r>
          </a:p>
        </p:txBody>
      </p:sp>
      <p:sp>
        <p:nvSpPr>
          <p:cNvPr id="3" name="Content Placeholder 2">
            <a:extLst>
              <a:ext uri="{FF2B5EF4-FFF2-40B4-BE49-F238E27FC236}">
                <a16:creationId xmlns:a16="http://schemas.microsoft.com/office/drawing/2014/main" id="{27D2B713-FAB9-4FA6-9634-CBA2C3D0A60A}"/>
              </a:ext>
            </a:extLst>
          </p:cNvPr>
          <p:cNvSpPr>
            <a:spLocks noGrp="1"/>
          </p:cNvSpPr>
          <p:nvPr>
            <p:ph idx="1"/>
          </p:nvPr>
        </p:nvSpPr>
        <p:spPr>
          <a:xfrm>
            <a:off x="355600" y="1325562"/>
            <a:ext cx="11690219" cy="1565122"/>
          </a:xfrm>
        </p:spPr>
        <p:txBody>
          <a:bodyPr>
            <a:normAutofit/>
          </a:bodyPr>
          <a:lstStyle/>
          <a:p>
            <a:pPr marL="0" indent="0">
              <a:buNone/>
            </a:pPr>
            <a:r>
              <a:rPr lang="en-GB" dirty="0"/>
              <a:t>This is the file where gene locations are specified </a:t>
            </a:r>
          </a:p>
          <a:p>
            <a:pPr marL="0" indent="0">
              <a:buNone/>
            </a:pPr>
            <a:r>
              <a:rPr lang="en-GB" dirty="0"/>
              <a:t>The main file you will work with is called </a:t>
            </a:r>
            <a:r>
              <a:rPr lang="en-GB" dirty="0" err="1"/>
              <a:t>name</a:t>
            </a:r>
            <a:r>
              <a:rPr lang="en-GB" b="1" u="sng" dirty="0" err="1"/>
              <a:t>.gff</a:t>
            </a:r>
            <a:r>
              <a:rPr lang="en-GB" b="1" u="sng" dirty="0"/>
              <a:t> </a:t>
            </a:r>
            <a:r>
              <a:rPr lang="en-GB" dirty="0"/>
              <a:t>or some programs will output a XYZ</a:t>
            </a:r>
            <a:r>
              <a:rPr lang="en-GB" b="1" u="sng" dirty="0"/>
              <a:t>.gff3 </a:t>
            </a:r>
            <a:r>
              <a:rPr lang="en-GB" dirty="0"/>
              <a:t>. </a:t>
            </a:r>
            <a:endParaRPr lang="en-GB" sz="1700" dirty="0"/>
          </a:p>
        </p:txBody>
      </p:sp>
      <p:pic>
        <p:nvPicPr>
          <p:cNvPr id="4" name="Picture 3">
            <a:extLst>
              <a:ext uri="{FF2B5EF4-FFF2-40B4-BE49-F238E27FC236}">
                <a16:creationId xmlns:a16="http://schemas.microsoft.com/office/drawing/2014/main" id="{80C151E3-3229-47EF-B211-74912B27D4AE}"/>
              </a:ext>
            </a:extLst>
          </p:cNvPr>
          <p:cNvPicPr>
            <a:picLocks noChangeAspect="1"/>
          </p:cNvPicPr>
          <p:nvPr/>
        </p:nvPicPr>
        <p:blipFill rotWithShape="1">
          <a:blip r:embed="rId2"/>
          <a:srcRect l="56251" t="16666" r="6975" b="23118"/>
          <a:stretch/>
        </p:blipFill>
        <p:spPr>
          <a:xfrm>
            <a:off x="452283" y="2890684"/>
            <a:ext cx="10322233" cy="4753659"/>
          </a:xfrm>
          <a:prstGeom prst="rect">
            <a:avLst/>
          </a:prstGeom>
          <a:ln>
            <a:solidFill>
              <a:schemeClr val="tx1"/>
            </a:solidFill>
          </a:ln>
        </p:spPr>
      </p:pic>
    </p:spTree>
    <p:extLst>
      <p:ext uri="{BB962C8B-B14F-4D97-AF65-F5344CB8AC3E}">
        <p14:creationId xmlns:p14="http://schemas.microsoft.com/office/powerpoint/2010/main" val="45755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Your work starts from here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will start with </a:t>
            </a:r>
            <a:r>
              <a:rPr lang="en-GB" sz="2400" b="1" dirty="0"/>
              <a:t>differential exon expression</a:t>
            </a:r>
            <a:r>
              <a:rPr lang="en-GB" sz="2400" dirty="0"/>
              <a:t>. Try to identify exons that are DE between the conditions. </a:t>
            </a:r>
          </a:p>
          <a:p>
            <a:r>
              <a:rPr lang="en-GB" sz="2400" dirty="0"/>
              <a:t>This will yield a lovely click and browse output! Which is quite intuitive. </a:t>
            </a:r>
          </a:p>
          <a:p>
            <a:r>
              <a:rPr lang="en-GB" sz="2400" dirty="0"/>
              <a:t>I know from the feedback, some did not like to be over reliant on copy and paste. But you cannot be expected to be able to do this … sorry, copy and paste is going to happen.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highlight>
                  <a:srgbClr val="FFFF00"/>
                </a:highlight>
              </a:rPr>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78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34404" y="972993"/>
            <a:ext cx="11701077" cy="5196896"/>
          </a:xfrm>
        </p:spPr>
        <p:txBody>
          <a:bodyPr>
            <a:normAutofit/>
          </a:bodyPr>
          <a:lstStyle/>
          <a:p>
            <a:r>
              <a:rPr lang="en-GB" sz="2400" b="1" dirty="0"/>
              <a:t>Why is this cool? </a:t>
            </a:r>
            <a:r>
              <a:rPr lang="en-GB" sz="2400" dirty="0"/>
              <a:t>– well in a DE </a:t>
            </a:r>
            <a:r>
              <a:rPr lang="en-GB" sz="2400" u="sng" dirty="0"/>
              <a:t>gene</a:t>
            </a:r>
            <a:r>
              <a:rPr lang="en-GB" sz="2400" dirty="0"/>
              <a:t> analysis, the counts (number of reads mapping to) across the whole gene is taken as a single value. E.g. gene1 has 200 reads mapping to it. </a:t>
            </a:r>
          </a:p>
          <a:p>
            <a:r>
              <a:rPr lang="en-GB" sz="2400" dirty="0"/>
              <a:t>Therefore, any exons spiced out/ in or transcript, or isoform changes, are missed These may not alter the “value” assigned to the gene (gene1 could still be 200) – and therefore this gene will be ignored (not significantly changed) in any DE </a:t>
            </a:r>
            <a:r>
              <a:rPr lang="en-GB" sz="2400" u="sng" dirty="0"/>
              <a:t>gene</a:t>
            </a:r>
            <a:r>
              <a:rPr lang="en-GB" sz="2400" dirty="0"/>
              <a:t> analysis. </a:t>
            </a:r>
          </a:p>
          <a:p>
            <a:r>
              <a:rPr lang="en-GB" sz="2400" dirty="0"/>
              <a:t>Consider the following:</a:t>
            </a:r>
          </a:p>
          <a:p>
            <a:pPr marL="0" indent="0">
              <a:buNone/>
            </a:pPr>
            <a:endParaRPr lang="en-GB" dirty="0"/>
          </a:p>
          <a:p>
            <a:pPr marL="0" indent="0">
              <a:buNone/>
            </a:pPr>
            <a:endParaRPr lang="en-GB" dirty="0"/>
          </a:p>
        </p:txBody>
      </p:sp>
      <p:pic>
        <p:nvPicPr>
          <p:cNvPr id="36" name="Picture 35">
            <a:extLst>
              <a:ext uri="{FF2B5EF4-FFF2-40B4-BE49-F238E27FC236}">
                <a16:creationId xmlns:a16="http://schemas.microsoft.com/office/drawing/2014/main" id="{D962C17B-EDB1-482D-9A68-E866F10E38E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78133" y="3571441"/>
            <a:ext cx="4306446" cy="317500"/>
          </a:xfrm>
          <a:prstGeom prst="rect">
            <a:avLst/>
          </a:prstGeom>
        </p:spPr>
      </p:pic>
      <p:sp>
        <p:nvSpPr>
          <p:cNvPr id="4" name="TextBox 3">
            <a:extLst>
              <a:ext uri="{FF2B5EF4-FFF2-40B4-BE49-F238E27FC236}">
                <a16:creationId xmlns:a16="http://schemas.microsoft.com/office/drawing/2014/main" id="{FE3A26A7-CB7A-44E7-BD24-E4979F7298D3}"/>
              </a:ext>
            </a:extLst>
          </p:cNvPr>
          <p:cNvSpPr txBox="1"/>
          <p:nvPr/>
        </p:nvSpPr>
        <p:spPr>
          <a:xfrm>
            <a:off x="1476374" y="3888941"/>
            <a:ext cx="8086726" cy="1200329"/>
          </a:xfrm>
          <a:prstGeom prst="rect">
            <a:avLst/>
          </a:prstGeom>
          <a:noFill/>
        </p:spPr>
        <p:txBody>
          <a:bodyPr wrap="square" rtlCol="0">
            <a:spAutoFit/>
          </a:bodyPr>
          <a:lstStyle/>
          <a:p>
            <a:r>
              <a:rPr lang="en-GB" dirty="0"/>
              <a:t>Condition A       0    100   100 		  0                           0        TOTAL = 200</a:t>
            </a:r>
          </a:p>
          <a:p>
            <a:r>
              <a:rPr lang="en-GB" dirty="0"/>
              <a:t>Condition B       40	40     40		  40	             40       TOTAL = 200</a:t>
            </a:r>
          </a:p>
          <a:p>
            <a:r>
              <a:rPr lang="en-GB" dirty="0"/>
              <a:t>Condition C       40	40     40		  40	             40       TOTAL = 200</a:t>
            </a:r>
          </a:p>
          <a:p>
            <a:endParaRPr lang="en-GB" dirty="0"/>
          </a:p>
        </p:txBody>
      </p:sp>
      <p:grpSp>
        <p:nvGrpSpPr>
          <p:cNvPr id="6" name="Group 5">
            <a:extLst>
              <a:ext uri="{FF2B5EF4-FFF2-40B4-BE49-F238E27FC236}">
                <a16:creationId xmlns:a16="http://schemas.microsoft.com/office/drawing/2014/main" id="{27A1E61C-35CD-4379-AF23-C29242A8BDE8}"/>
              </a:ext>
            </a:extLst>
          </p:cNvPr>
          <p:cNvGrpSpPr/>
          <p:nvPr/>
        </p:nvGrpSpPr>
        <p:grpSpPr>
          <a:xfrm>
            <a:off x="1369088" y="5358727"/>
            <a:ext cx="3762268" cy="1622323"/>
            <a:chOff x="2054249" y="3842498"/>
            <a:chExt cx="6445807" cy="2790298"/>
          </a:xfrm>
        </p:grpSpPr>
        <p:pic>
          <p:nvPicPr>
            <p:cNvPr id="7" name="Picture 2" descr="image">
              <a:extLst>
                <a:ext uri="{FF2B5EF4-FFF2-40B4-BE49-F238E27FC236}">
                  <a16:creationId xmlns:a16="http://schemas.microsoft.com/office/drawing/2014/main" id="{1F4B1761-2D7B-48EA-ABE4-1ADAFAFC3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0D05DD1-7768-4409-988D-4038DDBC05BD}"/>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A70734D-8715-4A28-8DBF-185E2D49741A}"/>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E3CC5165-E865-4B91-B545-96FBC6FA51C0}"/>
                </a:ext>
              </a:extLst>
            </p:cNvPr>
            <p:cNvSpPr txBox="1"/>
            <p:nvPr/>
          </p:nvSpPr>
          <p:spPr>
            <a:xfrm>
              <a:off x="4843848" y="3842498"/>
              <a:ext cx="1260389" cy="840906"/>
            </a:xfrm>
            <a:prstGeom prst="rect">
              <a:avLst/>
            </a:prstGeom>
            <a:noFill/>
          </p:spPr>
          <p:txBody>
            <a:bodyPr wrap="square" rtlCol="0">
              <a:spAutoFit/>
            </a:bodyPr>
            <a:lstStyle/>
            <a:p>
              <a:r>
                <a:rPr lang="en-GB" sz="1600" b="1" dirty="0"/>
                <a:t>gallium</a:t>
              </a:r>
            </a:p>
          </p:txBody>
        </p:sp>
      </p:grpSp>
      <p:sp>
        <p:nvSpPr>
          <p:cNvPr id="5" name="TextBox 4">
            <a:extLst>
              <a:ext uri="{FF2B5EF4-FFF2-40B4-BE49-F238E27FC236}">
                <a16:creationId xmlns:a16="http://schemas.microsoft.com/office/drawing/2014/main" id="{57650E19-10ED-4E28-B7E5-BBF8969C601B}"/>
              </a:ext>
            </a:extLst>
          </p:cNvPr>
          <p:cNvSpPr txBox="1"/>
          <p:nvPr/>
        </p:nvSpPr>
        <p:spPr>
          <a:xfrm>
            <a:off x="9788013" y="5590615"/>
            <a:ext cx="2403987" cy="923330"/>
          </a:xfrm>
          <a:prstGeom prst="rect">
            <a:avLst/>
          </a:prstGeom>
          <a:noFill/>
        </p:spPr>
        <p:txBody>
          <a:bodyPr wrap="square" rtlCol="0">
            <a:spAutoFit/>
          </a:bodyPr>
          <a:lstStyle/>
          <a:p>
            <a:r>
              <a:rPr lang="en-GB" dirty="0"/>
              <a:t>Think about the real example before with the uneven mapping …</a:t>
            </a:r>
          </a:p>
        </p:txBody>
      </p:sp>
    </p:spTree>
    <p:extLst>
      <p:ext uri="{BB962C8B-B14F-4D97-AF65-F5344CB8AC3E}">
        <p14:creationId xmlns:p14="http://schemas.microsoft.com/office/powerpoint/2010/main" val="366981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This example clearly show some exons which are condition specific. (In fact in this example exon 2 has an alternative start codon, thus the genes do not always have to start at exon 1)</a:t>
            </a:r>
          </a:p>
          <a:p>
            <a:r>
              <a:rPr lang="en-GB" sz="2400" dirty="0"/>
              <a:t>Lets look at some real data (Aphids reared on three different plants) -  this is cool. There are going to be loads of graphical output to look at</a:t>
            </a:r>
            <a:endParaRPr lang="en-GB" dirty="0"/>
          </a:p>
          <a:p>
            <a:pPr marL="0" indent="0">
              <a:buNone/>
            </a:pPr>
            <a:endParaRPr lang="en-GB" dirty="0"/>
          </a:p>
        </p:txBody>
      </p:sp>
      <p:pic>
        <p:nvPicPr>
          <p:cNvPr id="6" name="Picture 5">
            <a:extLst>
              <a:ext uri="{FF2B5EF4-FFF2-40B4-BE49-F238E27FC236}">
                <a16:creationId xmlns:a16="http://schemas.microsoft.com/office/drawing/2014/main" id="{F6A525BD-7AAE-45DF-A628-332F712021A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49982" y="3163668"/>
            <a:ext cx="4306446" cy="317500"/>
          </a:xfrm>
          <a:prstGeom prst="rect">
            <a:avLst/>
          </a:prstGeom>
        </p:spPr>
      </p:pic>
      <p:sp>
        <p:nvSpPr>
          <p:cNvPr id="7" name="TextBox 6">
            <a:extLst>
              <a:ext uri="{FF2B5EF4-FFF2-40B4-BE49-F238E27FC236}">
                <a16:creationId xmlns:a16="http://schemas.microsoft.com/office/drawing/2014/main" id="{65086FFE-5CC4-4CC2-9353-55EC94751AA5}"/>
              </a:ext>
            </a:extLst>
          </p:cNvPr>
          <p:cNvSpPr txBox="1"/>
          <p:nvPr/>
        </p:nvSpPr>
        <p:spPr>
          <a:xfrm>
            <a:off x="1748223" y="3481168"/>
            <a:ext cx="8086726" cy="1200329"/>
          </a:xfrm>
          <a:prstGeom prst="rect">
            <a:avLst/>
          </a:prstGeom>
          <a:noFill/>
        </p:spPr>
        <p:txBody>
          <a:bodyPr wrap="square" rtlCol="0">
            <a:spAutoFit/>
          </a:bodyPr>
          <a:lstStyle/>
          <a:p>
            <a:r>
              <a:rPr lang="en-GB" dirty="0"/>
              <a:t>Condition A       0    </a:t>
            </a:r>
            <a:r>
              <a:rPr lang="en-GB" dirty="0">
                <a:highlight>
                  <a:srgbClr val="FFFF00"/>
                </a:highlight>
              </a:rPr>
              <a:t>100   100 </a:t>
            </a:r>
            <a:r>
              <a:rPr lang="en-GB" dirty="0"/>
              <a:t>		  0                           0        TOTAL = 200</a:t>
            </a:r>
          </a:p>
          <a:p>
            <a:r>
              <a:rPr lang="en-GB" dirty="0"/>
              <a:t>Condition B       </a:t>
            </a:r>
            <a:r>
              <a:rPr lang="en-GB" dirty="0">
                <a:highlight>
                  <a:srgbClr val="FFFF00"/>
                </a:highlight>
              </a:rPr>
              <a:t>40</a:t>
            </a:r>
            <a:r>
              <a:rPr lang="en-GB" dirty="0"/>
              <a:t>	40     40		  40	             40       TOTAL = 200</a:t>
            </a:r>
          </a:p>
          <a:p>
            <a:r>
              <a:rPr lang="en-GB" dirty="0"/>
              <a:t>Condition C       </a:t>
            </a:r>
            <a:r>
              <a:rPr lang="en-GB" dirty="0">
                <a:highlight>
                  <a:srgbClr val="FFFF00"/>
                </a:highlight>
              </a:rPr>
              <a:t>40</a:t>
            </a:r>
            <a:r>
              <a:rPr lang="en-GB" dirty="0"/>
              <a:t>	80     </a:t>
            </a:r>
            <a:r>
              <a:rPr lang="en-GB" dirty="0">
                <a:highlight>
                  <a:srgbClr val="FF0000"/>
                </a:highlight>
              </a:rPr>
              <a:t>0</a:t>
            </a:r>
            <a:r>
              <a:rPr lang="en-GB" dirty="0"/>
              <a:t>		  40	             40       TOTAL = 200</a:t>
            </a:r>
          </a:p>
          <a:p>
            <a:endParaRPr lang="en-GB" dirty="0"/>
          </a:p>
        </p:txBody>
      </p:sp>
      <p:grpSp>
        <p:nvGrpSpPr>
          <p:cNvPr id="8" name="Group 7">
            <a:extLst>
              <a:ext uri="{FF2B5EF4-FFF2-40B4-BE49-F238E27FC236}">
                <a16:creationId xmlns:a16="http://schemas.microsoft.com/office/drawing/2014/main" id="{FAC921B2-E374-4C1C-8CB3-905EC3394D0A}"/>
              </a:ext>
            </a:extLst>
          </p:cNvPr>
          <p:cNvGrpSpPr/>
          <p:nvPr/>
        </p:nvGrpSpPr>
        <p:grpSpPr>
          <a:xfrm>
            <a:off x="1642020" y="4874054"/>
            <a:ext cx="4041751" cy="1983946"/>
            <a:chOff x="2054249" y="3779882"/>
            <a:chExt cx="6445807" cy="2852914"/>
          </a:xfrm>
        </p:grpSpPr>
        <p:pic>
          <p:nvPicPr>
            <p:cNvPr id="9" name="Picture 2" descr="image">
              <a:extLst>
                <a:ext uri="{FF2B5EF4-FFF2-40B4-BE49-F238E27FC236}">
                  <a16:creationId xmlns:a16="http://schemas.microsoft.com/office/drawing/2014/main" id="{5A1EB6F4-68D6-41CB-8F2E-7829D6F496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993670D-64B2-4815-A6A4-5D5A7BBC879E}"/>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5DE63B4-BC8A-4637-BDB2-973F6E7E8A6A}"/>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F630B03-962A-4576-BF4D-44343DCA9656}"/>
                </a:ext>
              </a:extLst>
            </p:cNvPr>
            <p:cNvSpPr txBox="1"/>
            <p:nvPr/>
          </p:nvSpPr>
          <p:spPr>
            <a:xfrm>
              <a:off x="4843848" y="3779882"/>
              <a:ext cx="1433384" cy="486841"/>
            </a:xfrm>
            <a:prstGeom prst="rect">
              <a:avLst/>
            </a:prstGeom>
            <a:noFill/>
          </p:spPr>
          <p:txBody>
            <a:bodyPr wrap="square" rtlCol="0">
              <a:spAutoFit/>
            </a:bodyPr>
            <a:lstStyle/>
            <a:p>
              <a:r>
                <a:rPr lang="en-GB" sz="1600" b="1" dirty="0"/>
                <a:t>gallium</a:t>
              </a:r>
            </a:p>
          </p:txBody>
        </p:sp>
      </p:grpSp>
    </p:spTree>
    <p:extLst>
      <p:ext uri="{BB962C8B-B14F-4D97-AF65-F5344CB8AC3E}">
        <p14:creationId xmlns:p14="http://schemas.microsoft.com/office/powerpoint/2010/main" val="325464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132575"/>
            <a:ext cx="10515600" cy="1325563"/>
          </a:xfrm>
        </p:spPr>
        <p:txBody>
          <a:bodyPr>
            <a:normAutofit/>
          </a:bodyPr>
          <a:lstStyle/>
          <a:p>
            <a:pPr algn="ctr"/>
            <a:r>
              <a:rPr lang="en-GB" dirty="0">
                <a:solidFill>
                  <a:srgbClr val="7030A0"/>
                </a:solidFill>
              </a:rPr>
              <a:t>6) DE exon expression: Aphids reared on three different plants</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This a real example: </a:t>
            </a:r>
            <a:r>
              <a:rPr lang="en-GB" sz="2400" i="1" dirty="0" err="1"/>
              <a:t>Myzus</a:t>
            </a:r>
            <a:r>
              <a:rPr lang="en-GB" sz="2400" i="1" dirty="0"/>
              <a:t> cerasi </a:t>
            </a:r>
            <a:r>
              <a:rPr lang="en-GB" sz="2400" dirty="0"/>
              <a:t>has a primary host (cherry) and a limited few others. In this example gallium (also known as cleavers, sticky weed …) and cress. </a:t>
            </a:r>
            <a:endParaRPr lang="en-GB" dirty="0"/>
          </a:p>
          <a:p>
            <a:pPr marL="0" indent="0">
              <a:buNone/>
            </a:pPr>
            <a:endParaRPr lang="en-GB" dirty="0"/>
          </a:p>
        </p:txBody>
      </p:sp>
      <p:grpSp>
        <p:nvGrpSpPr>
          <p:cNvPr id="8" name="Group 7">
            <a:extLst>
              <a:ext uri="{FF2B5EF4-FFF2-40B4-BE49-F238E27FC236}">
                <a16:creationId xmlns:a16="http://schemas.microsoft.com/office/drawing/2014/main" id="{FAC921B2-E374-4C1C-8CB3-905EC3394D0A}"/>
              </a:ext>
            </a:extLst>
          </p:cNvPr>
          <p:cNvGrpSpPr/>
          <p:nvPr/>
        </p:nvGrpSpPr>
        <p:grpSpPr>
          <a:xfrm>
            <a:off x="2900416" y="2323070"/>
            <a:ext cx="4909055" cy="2409568"/>
            <a:chOff x="2054249" y="3842498"/>
            <a:chExt cx="6445807" cy="2790298"/>
          </a:xfrm>
        </p:grpSpPr>
        <p:pic>
          <p:nvPicPr>
            <p:cNvPr id="9" name="Picture 2" descr="image">
              <a:extLst>
                <a:ext uri="{FF2B5EF4-FFF2-40B4-BE49-F238E27FC236}">
                  <a16:creationId xmlns:a16="http://schemas.microsoft.com/office/drawing/2014/main" id="{5A1EB6F4-68D6-41CB-8F2E-7829D6F496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993670D-64B2-4815-A6A4-5D5A7BBC879E}"/>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5DE63B4-BC8A-4637-BDB2-973F6E7E8A6A}"/>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F630B03-962A-4576-BF4D-44343DCA9656}"/>
                </a:ext>
              </a:extLst>
            </p:cNvPr>
            <p:cNvSpPr txBox="1"/>
            <p:nvPr/>
          </p:nvSpPr>
          <p:spPr>
            <a:xfrm>
              <a:off x="4843848" y="3842498"/>
              <a:ext cx="1260389" cy="840906"/>
            </a:xfrm>
            <a:prstGeom prst="rect">
              <a:avLst/>
            </a:prstGeom>
            <a:noFill/>
          </p:spPr>
          <p:txBody>
            <a:bodyPr wrap="square" rtlCol="0">
              <a:spAutoFit/>
            </a:bodyPr>
            <a:lstStyle/>
            <a:p>
              <a:r>
                <a:rPr lang="en-GB" sz="1600" b="1" dirty="0"/>
                <a:t>gallium</a:t>
              </a:r>
            </a:p>
          </p:txBody>
        </p:sp>
      </p:grpSp>
      <p:sp>
        <p:nvSpPr>
          <p:cNvPr id="4" name="TextBox 3">
            <a:extLst>
              <a:ext uri="{FF2B5EF4-FFF2-40B4-BE49-F238E27FC236}">
                <a16:creationId xmlns:a16="http://schemas.microsoft.com/office/drawing/2014/main" id="{D27EBD72-0F05-44E3-9E4C-F3A1A4D800D1}"/>
              </a:ext>
            </a:extLst>
          </p:cNvPr>
          <p:cNvSpPr txBox="1"/>
          <p:nvPr/>
        </p:nvSpPr>
        <p:spPr>
          <a:xfrm>
            <a:off x="2729168" y="4942949"/>
            <a:ext cx="8504889" cy="1323439"/>
          </a:xfrm>
          <a:prstGeom prst="rect">
            <a:avLst/>
          </a:prstGeom>
          <a:noFill/>
        </p:spPr>
        <p:txBody>
          <a:bodyPr wrap="square" rtlCol="0">
            <a:spAutoFit/>
          </a:bodyPr>
          <a:lstStyle/>
          <a:p>
            <a:r>
              <a:rPr lang="en-GB" sz="2000" dirty="0"/>
              <a:t>RNA extraction -&gt; Illumina lib prep -&gt; </a:t>
            </a:r>
          </a:p>
          <a:p>
            <a:r>
              <a:rPr lang="en-GB" sz="2000" dirty="0"/>
              <a:t>QC/trim/ map to genome -&gt; get exon counts using </a:t>
            </a:r>
            <a:r>
              <a:rPr lang="en-GB" sz="2000" dirty="0" err="1"/>
              <a:t>Htseq</a:t>
            </a:r>
            <a:endParaRPr lang="en-GB" sz="2000" dirty="0"/>
          </a:p>
          <a:p>
            <a:endParaRPr lang="en-GB" sz="2000" dirty="0"/>
          </a:p>
          <a:p>
            <a:r>
              <a:rPr lang="en-GB" sz="2000" dirty="0"/>
              <a:t>Lets analyse the counts. Then we will compare this to DE gene expression</a:t>
            </a:r>
          </a:p>
        </p:txBody>
      </p:sp>
    </p:spTree>
    <p:extLst>
      <p:ext uri="{BB962C8B-B14F-4D97-AF65-F5344CB8AC3E}">
        <p14:creationId xmlns:p14="http://schemas.microsoft.com/office/powerpoint/2010/main" val="289115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work flow .. Sort of …</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2348979"/>
          </a:xfrm>
        </p:spPr>
        <p:txBody>
          <a:bodyPr>
            <a:normAutofit/>
          </a:bodyPr>
          <a:lstStyle/>
          <a:p>
            <a:r>
              <a:rPr lang="en-GB" sz="2400" dirty="0"/>
              <a:t>Overview of the process</a:t>
            </a:r>
          </a:p>
          <a:p>
            <a:r>
              <a:rPr lang="en-GB" sz="2400" dirty="0"/>
              <a:t># load the R package that does the DE exon analysis</a:t>
            </a:r>
          </a:p>
          <a:p>
            <a:r>
              <a:rPr lang="en-GB" sz="2400" dirty="0"/>
              <a:t>library("</a:t>
            </a:r>
            <a:r>
              <a:rPr lang="en-GB" sz="2400" dirty="0" err="1"/>
              <a:t>DEXSeq</a:t>
            </a:r>
            <a:r>
              <a:rPr lang="en-GB" sz="2400" dirty="0"/>
              <a:t>")</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cxnSpLocks/>
            <a:stCxn id="24" idx="3"/>
            <a:endCxn id="27" idx="1"/>
          </p:cNvCxnSpPr>
          <p:nvPr/>
        </p:nvCxnSpPr>
        <p:spPr>
          <a:xfrm flipV="1">
            <a:off x="1558998" y="5054421"/>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7836" y="4361730"/>
            <a:ext cx="925284" cy="1569660"/>
          </a:xfrm>
          <a:prstGeom prst="rect">
            <a:avLst/>
          </a:prstGeom>
          <a:noFill/>
        </p:spPr>
        <p:txBody>
          <a:bodyPr wrap="square" rtlCol="0">
            <a:spAutoFit/>
          </a:bodyPr>
          <a:lstStyle/>
          <a:p>
            <a:r>
              <a:rPr lang="en-GB" sz="1600" dirty="0">
                <a:highlight>
                  <a:srgbClr val="FFFF00"/>
                </a:highlight>
              </a:rPr>
              <a:t>Load the package</a:t>
            </a:r>
          </a:p>
          <a:p>
            <a:endParaRPr lang="en-GB" sz="1600" dirty="0"/>
          </a:p>
          <a:p>
            <a:r>
              <a:rPr lang="en-GB" sz="1600" dirty="0"/>
              <a:t>Load counts + </a:t>
            </a:r>
            <a:r>
              <a:rPr lang="en-GB" sz="1600" dirty="0" err="1"/>
              <a:t>gff</a:t>
            </a:r>
            <a:endParaRPr lang="en-GB" sz="1600" dirty="0"/>
          </a:p>
        </p:txBody>
      </p:sp>
      <p:sp>
        <p:nvSpPr>
          <p:cNvPr id="27" name="Rectangle 26">
            <a:extLst>
              <a:ext uri="{FF2B5EF4-FFF2-40B4-BE49-F238E27FC236}">
                <a16:creationId xmlns:a16="http://schemas.microsoft.com/office/drawing/2014/main" id="{B2298011-B44D-4743-BBCD-35285E61B3F3}"/>
              </a:ext>
            </a:extLst>
          </p:cNvPr>
          <p:cNvSpPr/>
          <p:nvPr/>
        </p:nvSpPr>
        <p:spPr>
          <a:xfrm>
            <a:off x="2245914" y="4264691"/>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8BD18CC5-AE45-45CA-828D-5A2E75DFDBBB}"/>
              </a:ext>
            </a:extLst>
          </p:cNvPr>
          <p:cNvSpPr txBox="1"/>
          <p:nvPr/>
        </p:nvSpPr>
        <p:spPr>
          <a:xfrm>
            <a:off x="2318011" y="4454256"/>
            <a:ext cx="925284" cy="1477328"/>
          </a:xfrm>
          <a:prstGeom prst="rect">
            <a:avLst/>
          </a:prstGeom>
          <a:noFill/>
        </p:spPr>
        <p:txBody>
          <a:bodyPr wrap="square" rtlCol="0">
            <a:spAutoFit/>
          </a:bodyPr>
          <a:lstStyle/>
          <a:p>
            <a:r>
              <a:rPr lang="en-GB" dirty="0"/>
              <a:t>Set up a table and the exp design</a:t>
            </a:r>
          </a:p>
        </p:txBody>
      </p:sp>
      <p:sp>
        <p:nvSpPr>
          <p:cNvPr id="36" name="Rectangle 35">
            <a:extLst>
              <a:ext uri="{FF2B5EF4-FFF2-40B4-BE49-F238E27FC236}">
                <a16:creationId xmlns:a16="http://schemas.microsoft.com/office/drawing/2014/main" id="{D785E101-6EAD-4C6E-BC37-BC9AE3A27326}"/>
              </a:ext>
            </a:extLst>
          </p:cNvPr>
          <p:cNvSpPr/>
          <p:nvPr/>
        </p:nvSpPr>
        <p:spPr>
          <a:xfrm>
            <a:off x="3738608" y="4280245"/>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TextBox 44">
            <a:extLst>
              <a:ext uri="{FF2B5EF4-FFF2-40B4-BE49-F238E27FC236}">
                <a16:creationId xmlns:a16="http://schemas.microsoft.com/office/drawing/2014/main" id="{E82E018E-45B6-48FE-A26C-31DA2BD7D54D}"/>
              </a:ext>
            </a:extLst>
          </p:cNvPr>
          <p:cNvSpPr txBox="1"/>
          <p:nvPr/>
        </p:nvSpPr>
        <p:spPr>
          <a:xfrm>
            <a:off x="3761814" y="4361730"/>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cxnSp>
        <p:nvCxnSpPr>
          <p:cNvPr id="46" name="Straight Arrow Connector 45">
            <a:extLst>
              <a:ext uri="{FF2B5EF4-FFF2-40B4-BE49-F238E27FC236}">
                <a16:creationId xmlns:a16="http://schemas.microsoft.com/office/drawing/2014/main" id="{6AFE1BFA-AB72-4C8D-82E0-4085E10D2625}"/>
              </a:ext>
            </a:extLst>
          </p:cNvPr>
          <p:cNvCxnSpPr>
            <a:cxnSpLocks/>
          </p:cNvCxnSpPr>
          <p:nvPr/>
        </p:nvCxnSpPr>
        <p:spPr>
          <a:xfrm>
            <a:off x="3243295" y="5040071"/>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AB83DDC-98D0-40BD-B5B5-E70BC3A4A1D4}"/>
              </a:ext>
            </a:extLst>
          </p:cNvPr>
          <p:cNvSpPr/>
          <p:nvPr/>
        </p:nvSpPr>
        <p:spPr>
          <a:xfrm>
            <a:off x="5319308" y="4304544"/>
            <a:ext cx="1463231"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TextBox 47">
            <a:extLst>
              <a:ext uri="{FF2B5EF4-FFF2-40B4-BE49-F238E27FC236}">
                <a16:creationId xmlns:a16="http://schemas.microsoft.com/office/drawing/2014/main" id="{42938C20-EAA7-457D-AAFE-5EDB905AA612}"/>
              </a:ext>
            </a:extLst>
          </p:cNvPr>
          <p:cNvSpPr txBox="1"/>
          <p:nvPr/>
        </p:nvSpPr>
        <p:spPr>
          <a:xfrm>
            <a:off x="5342514" y="4386029"/>
            <a:ext cx="1369003" cy="1323439"/>
          </a:xfrm>
          <a:prstGeom prst="rect">
            <a:avLst/>
          </a:prstGeom>
          <a:noFill/>
        </p:spPr>
        <p:txBody>
          <a:bodyPr wrap="square" rtlCol="0">
            <a:spAutoFit/>
          </a:bodyPr>
          <a:lstStyle/>
          <a:p>
            <a:r>
              <a:rPr lang="en-GB" sz="1600" dirty="0"/>
              <a:t>Normalisation of the data and gain an estimate of the dispersion</a:t>
            </a:r>
          </a:p>
        </p:txBody>
      </p:sp>
      <p:cxnSp>
        <p:nvCxnSpPr>
          <p:cNvPr id="49" name="Straight Arrow Connector 48">
            <a:extLst>
              <a:ext uri="{FF2B5EF4-FFF2-40B4-BE49-F238E27FC236}">
                <a16:creationId xmlns:a16="http://schemas.microsoft.com/office/drawing/2014/main" id="{BE1668E0-E135-4E8E-A52E-07B441DAB9A1}"/>
              </a:ext>
            </a:extLst>
          </p:cNvPr>
          <p:cNvCxnSpPr>
            <a:cxnSpLocks/>
          </p:cNvCxnSpPr>
          <p:nvPr/>
        </p:nvCxnSpPr>
        <p:spPr>
          <a:xfrm>
            <a:off x="4752976" y="5040071"/>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4A10824-3BCE-4604-8DF0-474069CC9C56}"/>
              </a:ext>
            </a:extLst>
          </p:cNvPr>
          <p:cNvSpPr/>
          <p:nvPr/>
        </p:nvSpPr>
        <p:spPr>
          <a:xfrm>
            <a:off x="7022961" y="4280245"/>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08A7668B-9638-43A0-8C46-A8738FF30100}"/>
              </a:ext>
            </a:extLst>
          </p:cNvPr>
          <p:cNvSpPr txBox="1"/>
          <p:nvPr/>
        </p:nvSpPr>
        <p:spPr>
          <a:xfrm>
            <a:off x="7095058" y="4469810"/>
            <a:ext cx="925284" cy="646331"/>
          </a:xfrm>
          <a:prstGeom prst="rect">
            <a:avLst/>
          </a:prstGeom>
          <a:noFill/>
        </p:spPr>
        <p:txBody>
          <a:bodyPr wrap="square" rtlCol="0">
            <a:spAutoFit/>
          </a:bodyPr>
          <a:lstStyle/>
          <a:p>
            <a:r>
              <a:rPr lang="en-GB" dirty="0"/>
              <a:t>Test for DE</a:t>
            </a:r>
          </a:p>
        </p:txBody>
      </p:sp>
      <p:cxnSp>
        <p:nvCxnSpPr>
          <p:cNvPr id="56" name="Straight Arrow Connector 55">
            <a:extLst>
              <a:ext uri="{FF2B5EF4-FFF2-40B4-BE49-F238E27FC236}">
                <a16:creationId xmlns:a16="http://schemas.microsoft.com/office/drawing/2014/main" id="{A227320C-BE8B-4B5F-99A5-3E3EC0AD05E3}"/>
              </a:ext>
            </a:extLst>
          </p:cNvPr>
          <p:cNvCxnSpPr>
            <a:cxnSpLocks/>
            <a:endCxn id="57" idx="1"/>
          </p:cNvCxnSpPr>
          <p:nvPr/>
        </p:nvCxnSpPr>
        <p:spPr>
          <a:xfrm flipV="1">
            <a:off x="8013266" y="5069975"/>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3AFC64B-4D61-4FDF-8DE0-7164C5070A6A}"/>
              </a:ext>
            </a:extLst>
          </p:cNvPr>
          <p:cNvSpPr/>
          <p:nvPr/>
        </p:nvSpPr>
        <p:spPr>
          <a:xfrm>
            <a:off x="8700182" y="4280245"/>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TextBox 57">
            <a:extLst>
              <a:ext uri="{FF2B5EF4-FFF2-40B4-BE49-F238E27FC236}">
                <a16:creationId xmlns:a16="http://schemas.microsoft.com/office/drawing/2014/main" id="{3A843663-411D-43C0-A43C-EE5CFC1C0616}"/>
              </a:ext>
            </a:extLst>
          </p:cNvPr>
          <p:cNvSpPr txBox="1"/>
          <p:nvPr/>
        </p:nvSpPr>
        <p:spPr>
          <a:xfrm>
            <a:off x="8742855" y="4339088"/>
            <a:ext cx="925284" cy="1477328"/>
          </a:xfrm>
          <a:prstGeom prst="rect">
            <a:avLst/>
          </a:prstGeom>
          <a:noFill/>
        </p:spPr>
        <p:txBody>
          <a:bodyPr wrap="square" rtlCol="0">
            <a:spAutoFit/>
          </a:bodyPr>
          <a:lstStyle/>
          <a:p>
            <a:r>
              <a:rPr lang="en-GB" dirty="0"/>
              <a:t>Write out results and plots</a:t>
            </a:r>
          </a:p>
        </p:txBody>
      </p:sp>
    </p:spTree>
    <p:extLst>
      <p:ext uri="{BB962C8B-B14F-4D97-AF65-F5344CB8AC3E}">
        <p14:creationId xmlns:p14="http://schemas.microsoft.com/office/powerpoint/2010/main" val="310448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Go into the “</a:t>
            </a:r>
            <a:r>
              <a:rPr lang="en-GB" sz="2400" dirty="0" err="1">
                <a:solidFill>
                  <a:srgbClr val="FF0000"/>
                </a:solidFill>
              </a:rPr>
              <a:t>DE_exon</a:t>
            </a:r>
            <a:r>
              <a:rPr lang="en-GB" sz="2400" dirty="0"/>
              <a:t>” folder</a:t>
            </a:r>
          </a:p>
          <a:p>
            <a:r>
              <a:rPr lang="en-GB" sz="2400" dirty="0"/>
              <a:t>Decompress all the files: Linux terminal:    </a:t>
            </a:r>
            <a:r>
              <a:rPr lang="en-GB" sz="2400" dirty="0" err="1">
                <a:solidFill>
                  <a:srgbClr val="0070C0"/>
                </a:solidFill>
              </a:rPr>
              <a:t>gunzip</a:t>
            </a:r>
            <a:r>
              <a:rPr lang="en-GB" sz="2400" dirty="0">
                <a:solidFill>
                  <a:srgbClr val="0070C0"/>
                </a:solidFill>
              </a:rPr>
              <a:t> *.</a:t>
            </a:r>
            <a:r>
              <a:rPr lang="en-GB" sz="2400" dirty="0" err="1">
                <a:solidFill>
                  <a:srgbClr val="0070C0"/>
                </a:solidFill>
              </a:rPr>
              <a:t>gz</a:t>
            </a:r>
            <a:r>
              <a:rPr lang="en-GB" sz="2400" dirty="0">
                <a:solidFill>
                  <a:srgbClr val="0070C0"/>
                </a:solidFill>
              </a:rPr>
              <a:t> </a:t>
            </a:r>
          </a:p>
          <a:p>
            <a:r>
              <a:rPr lang="en-GB" sz="2000" dirty="0"/>
              <a:t># further reading: </a:t>
            </a:r>
            <a:r>
              <a:rPr lang="en-GB" sz="1800" dirty="0">
                <a:hlinkClick r:id="rId3"/>
              </a:rPr>
              <a:t>https://bioconductor.org/packages/release/bioc/vignettes/DEXSeq/inst/doc/DEXSeq.html</a:t>
            </a:r>
            <a:endParaRPr lang="en-GB" sz="1800" dirty="0"/>
          </a:p>
          <a:p>
            <a:r>
              <a:rPr lang="en-GB" sz="2000" dirty="0"/>
              <a:t>Open R studio</a:t>
            </a:r>
          </a:p>
          <a:p>
            <a:endParaRPr lang="en-GB" sz="2000" dirty="0"/>
          </a:p>
          <a:p>
            <a:r>
              <a:rPr lang="en-GB" sz="2400" dirty="0"/>
              <a:t>#to install the DEXSEQ package:</a:t>
            </a:r>
          </a:p>
          <a:p>
            <a:pPr marL="0" indent="0">
              <a:buNone/>
            </a:pPr>
            <a:r>
              <a:rPr lang="en-GB" sz="2400" dirty="0"/>
              <a:t>if (!</a:t>
            </a:r>
            <a:r>
              <a:rPr lang="en-GB" sz="2400" dirty="0" err="1"/>
              <a:t>requireNamespace</a:t>
            </a:r>
            <a:r>
              <a:rPr lang="en-GB" sz="2400" dirty="0"/>
              <a:t>("</a:t>
            </a:r>
            <a:r>
              <a:rPr lang="en-GB" sz="2400" dirty="0" err="1"/>
              <a:t>BiocManager</a:t>
            </a:r>
            <a:r>
              <a:rPr lang="en-GB" sz="2400" dirty="0"/>
              <a:t>", quietly = TRUE))   </a:t>
            </a:r>
          </a:p>
          <a:p>
            <a:pPr marL="0" indent="0">
              <a:buNone/>
            </a:pPr>
            <a:r>
              <a:rPr lang="en-GB" sz="2400" dirty="0"/>
              <a:t>	 </a:t>
            </a:r>
            <a:r>
              <a:rPr lang="en-GB" sz="2400" dirty="0" err="1"/>
              <a:t>install.packages</a:t>
            </a:r>
            <a:r>
              <a:rPr lang="en-GB" sz="2400" dirty="0"/>
              <a:t>("</a:t>
            </a:r>
            <a:r>
              <a:rPr lang="en-GB" sz="2400" dirty="0" err="1"/>
              <a:t>BiocManager</a:t>
            </a:r>
            <a:r>
              <a:rPr lang="en-GB" sz="2400" dirty="0"/>
              <a:t>")</a:t>
            </a:r>
          </a:p>
          <a:p>
            <a:pPr marL="0" indent="0">
              <a:buNone/>
            </a:pPr>
            <a:r>
              <a:rPr lang="en-GB" sz="2400" dirty="0" err="1"/>
              <a:t>BiocManager</a:t>
            </a:r>
            <a:r>
              <a:rPr lang="en-GB" sz="2400" dirty="0"/>
              <a:t>::install("</a:t>
            </a:r>
            <a:r>
              <a:rPr lang="en-GB" sz="2400" dirty="0" err="1"/>
              <a:t>DEXSeq</a:t>
            </a:r>
            <a:r>
              <a:rPr lang="en-GB" sz="2400" dirty="0"/>
              <a:t>")</a:t>
            </a:r>
          </a:p>
          <a:p>
            <a:pPr marL="0" indent="0">
              <a:buNone/>
            </a:pPr>
            <a:endParaRPr lang="en-GB" dirty="0"/>
          </a:p>
        </p:txBody>
      </p:sp>
    </p:spTree>
    <p:extLst>
      <p:ext uri="{BB962C8B-B14F-4D97-AF65-F5344CB8AC3E}">
        <p14:creationId xmlns:p14="http://schemas.microsoft.com/office/powerpoint/2010/main" val="85962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dirty="0"/>
              <a:t>Open the </a:t>
            </a:r>
            <a:r>
              <a:rPr lang="en-GB" dirty="0">
                <a:solidFill>
                  <a:srgbClr val="FF0000"/>
                </a:solidFill>
              </a:rPr>
              <a:t>DE_exon_R_commands.sh  </a:t>
            </a:r>
            <a:r>
              <a:rPr lang="en-GB" dirty="0"/>
              <a:t>script. Note, this is not a shell script, but for me Notepad++ colours the text in a way that agrees with me</a:t>
            </a:r>
          </a:p>
          <a:p>
            <a:r>
              <a:rPr lang="en-GB" b="1" dirty="0"/>
              <a:t>You will have to change the paths in this script to work for you</a:t>
            </a:r>
            <a:r>
              <a:rPr lang="en-GB" dirty="0"/>
              <a:t>. </a:t>
            </a:r>
          </a:p>
          <a:p>
            <a:pPr marL="0" indent="0">
              <a:buNone/>
            </a:pPr>
            <a:r>
              <a:rPr lang="en-GB" dirty="0"/>
              <a:t>STEPS:</a:t>
            </a:r>
          </a:p>
          <a:p>
            <a:r>
              <a:rPr lang="en-GB" dirty="0"/>
              <a:t>Set the working directory</a:t>
            </a:r>
          </a:p>
          <a:p>
            <a:r>
              <a:rPr lang="en-GB" dirty="0"/>
              <a:t>State the “</a:t>
            </a:r>
            <a:r>
              <a:rPr lang="en-GB" dirty="0" err="1"/>
              <a:t>in_directory</a:t>
            </a:r>
            <a:r>
              <a:rPr lang="en-GB" dirty="0"/>
              <a:t>”   ….. Lets follow the script ……</a:t>
            </a:r>
          </a:p>
        </p:txBody>
      </p:sp>
      <p:sp>
        <p:nvSpPr>
          <p:cNvPr id="4" name="Rectangle 3">
            <a:extLst>
              <a:ext uri="{FF2B5EF4-FFF2-40B4-BE49-F238E27FC236}">
                <a16:creationId xmlns:a16="http://schemas.microsoft.com/office/drawing/2014/main" id="{BD5ECA78-A5B7-4998-856A-B7B3D90DECDF}"/>
              </a:ext>
            </a:extLst>
          </p:cNvPr>
          <p:cNvSpPr/>
          <p:nvPr/>
        </p:nvSpPr>
        <p:spPr>
          <a:xfrm>
            <a:off x="544630" y="5114748"/>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Arrow Connector 4">
            <a:extLst>
              <a:ext uri="{FF2B5EF4-FFF2-40B4-BE49-F238E27FC236}">
                <a16:creationId xmlns:a16="http://schemas.microsoft.com/office/drawing/2014/main" id="{51EFD8A5-091D-4D6E-9B17-E7534FD4CDE0}"/>
              </a:ext>
            </a:extLst>
          </p:cNvPr>
          <p:cNvCxnSpPr>
            <a:cxnSpLocks/>
            <a:stCxn id="4" idx="3"/>
            <a:endCxn id="7" idx="1"/>
          </p:cNvCxnSpPr>
          <p:nvPr/>
        </p:nvCxnSpPr>
        <p:spPr>
          <a:xfrm flipV="1">
            <a:off x="1558998" y="5888924"/>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EA3C121-56AB-45EE-9D06-18C248A90C1D}"/>
              </a:ext>
            </a:extLst>
          </p:cNvPr>
          <p:cNvSpPr txBox="1"/>
          <p:nvPr/>
        </p:nvSpPr>
        <p:spPr>
          <a:xfrm>
            <a:off x="567836" y="5196233"/>
            <a:ext cx="925284" cy="1569660"/>
          </a:xfrm>
          <a:prstGeom prst="rect">
            <a:avLst/>
          </a:prstGeom>
          <a:noFill/>
        </p:spPr>
        <p:txBody>
          <a:bodyPr wrap="square" rtlCol="0">
            <a:spAutoFit/>
          </a:bodyPr>
          <a:lstStyle/>
          <a:p>
            <a:r>
              <a:rPr lang="en-GB" sz="1600" dirty="0">
                <a:highlight>
                  <a:srgbClr val="FFFF00"/>
                </a:highlight>
              </a:rPr>
              <a:t>Load the package</a:t>
            </a:r>
          </a:p>
          <a:p>
            <a:endParaRPr lang="en-GB" sz="1600" dirty="0"/>
          </a:p>
          <a:p>
            <a:r>
              <a:rPr lang="en-GB" sz="1600" dirty="0"/>
              <a:t>Load counts + </a:t>
            </a:r>
            <a:r>
              <a:rPr lang="en-GB" sz="1600" dirty="0" err="1"/>
              <a:t>gff</a:t>
            </a:r>
            <a:endParaRPr lang="en-GB" sz="1600" dirty="0"/>
          </a:p>
        </p:txBody>
      </p:sp>
      <p:sp>
        <p:nvSpPr>
          <p:cNvPr id="7" name="Rectangle 6">
            <a:extLst>
              <a:ext uri="{FF2B5EF4-FFF2-40B4-BE49-F238E27FC236}">
                <a16:creationId xmlns:a16="http://schemas.microsoft.com/office/drawing/2014/main" id="{B2443724-533E-4929-A897-8B78744370D0}"/>
              </a:ext>
            </a:extLst>
          </p:cNvPr>
          <p:cNvSpPr/>
          <p:nvPr/>
        </p:nvSpPr>
        <p:spPr>
          <a:xfrm>
            <a:off x="2245914" y="5099194"/>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8B06BFB5-E3FC-41AD-8E81-5147C6E2A7E1}"/>
              </a:ext>
            </a:extLst>
          </p:cNvPr>
          <p:cNvSpPr txBox="1"/>
          <p:nvPr/>
        </p:nvSpPr>
        <p:spPr>
          <a:xfrm>
            <a:off x="2318011" y="5288759"/>
            <a:ext cx="925284" cy="1477328"/>
          </a:xfrm>
          <a:prstGeom prst="rect">
            <a:avLst/>
          </a:prstGeom>
          <a:noFill/>
        </p:spPr>
        <p:txBody>
          <a:bodyPr wrap="square" rtlCol="0">
            <a:spAutoFit/>
          </a:bodyPr>
          <a:lstStyle/>
          <a:p>
            <a:r>
              <a:rPr lang="en-GB" dirty="0"/>
              <a:t>Set up a table and the exp design</a:t>
            </a:r>
          </a:p>
        </p:txBody>
      </p:sp>
      <p:sp>
        <p:nvSpPr>
          <p:cNvPr id="9" name="Rectangle 8">
            <a:extLst>
              <a:ext uri="{FF2B5EF4-FFF2-40B4-BE49-F238E27FC236}">
                <a16:creationId xmlns:a16="http://schemas.microsoft.com/office/drawing/2014/main" id="{855ABCE6-54A9-4A09-99D9-1941199C8DAB}"/>
              </a:ext>
            </a:extLst>
          </p:cNvPr>
          <p:cNvSpPr/>
          <p:nvPr/>
        </p:nvSpPr>
        <p:spPr>
          <a:xfrm>
            <a:off x="3738608" y="5114748"/>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8A2FCAE8-6970-4AD0-B8DE-28FE1AB5D055}"/>
              </a:ext>
            </a:extLst>
          </p:cNvPr>
          <p:cNvSpPr txBox="1"/>
          <p:nvPr/>
        </p:nvSpPr>
        <p:spPr>
          <a:xfrm>
            <a:off x="3761814" y="5196233"/>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cxnSp>
        <p:nvCxnSpPr>
          <p:cNvPr id="11" name="Straight Arrow Connector 10">
            <a:extLst>
              <a:ext uri="{FF2B5EF4-FFF2-40B4-BE49-F238E27FC236}">
                <a16:creationId xmlns:a16="http://schemas.microsoft.com/office/drawing/2014/main" id="{7E61B2FC-0C2F-4BD0-A6A6-8E121BC006A1}"/>
              </a:ext>
            </a:extLst>
          </p:cNvPr>
          <p:cNvCxnSpPr>
            <a:cxnSpLocks/>
          </p:cNvCxnSpPr>
          <p:nvPr/>
        </p:nvCxnSpPr>
        <p:spPr>
          <a:xfrm>
            <a:off x="3243295" y="5874574"/>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5BE5FCD-2A07-48D2-809F-581FB97973C2}"/>
              </a:ext>
            </a:extLst>
          </p:cNvPr>
          <p:cNvSpPr/>
          <p:nvPr/>
        </p:nvSpPr>
        <p:spPr>
          <a:xfrm>
            <a:off x="5319308" y="5139047"/>
            <a:ext cx="1463231"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576F115F-235D-4911-B3EC-6A35518A74FE}"/>
              </a:ext>
            </a:extLst>
          </p:cNvPr>
          <p:cNvSpPr txBox="1"/>
          <p:nvPr/>
        </p:nvSpPr>
        <p:spPr>
          <a:xfrm>
            <a:off x="5342514" y="5220532"/>
            <a:ext cx="1369003" cy="1323439"/>
          </a:xfrm>
          <a:prstGeom prst="rect">
            <a:avLst/>
          </a:prstGeom>
          <a:noFill/>
        </p:spPr>
        <p:txBody>
          <a:bodyPr wrap="square" rtlCol="0">
            <a:spAutoFit/>
          </a:bodyPr>
          <a:lstStyle/>
          <a:p>
            <a:r>
              <a:rPr lang="en-GB" sz="1600" dirty="0"/>
              <a:t>Normalisation of the data and gain an estimate of the dispersion</a:t>
            </a:r>
          </a:p>
        </p:txBody>
      </p:sp>
      <p:cxnSp>
        <p:nvCxnSpPr>
          <p:cNvPr id="14" name="Straight Arrow Connector 13">
            <a:extLst>
              <a:ext uri="{FF2B5EF4-FFF2-40B4-BE49-F238E27FC236}">
                <a16:creationId xmlns:a16="http://schemas.microsoft.com/office/drawing/2014/main" id="{BDAF041B-3B1F-4CA0-85A3-8BCF57158FBC}"/>
              </a:ext>
            </a:extLst>
          </p:cNvPr>
          <p:cNvCxnSpPr>
            <a:cxnSpLocks/>
          </p:cNvCxnSpPr>
          <p:nvPr/>
        </p:nvCxnSpPr>
        <p:spPr>
          <a:xfrm>
            <a:off x="4752976" y="5874574"/>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969B39D-BDB1-4BA0-909B-7590A85D721E}"/>
              </a:ext>
            </a:extLst>
          </p:cNvPr>
          <p:cNvSpPr/>
          <p:nvPr/>
        </p:nvSpPr>
        <p:spPr>
          <a:xfrm>
            <a:off x="7022961" y="5114748"/>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C31443FD-5E81-46B3-843D-D17959D5DBD6}"/>
              </a:ext>
            </a:extLst>
          </p:cNvPr>
          <p:cNvSpPr txBox="1"/>
          <p:nvPr/>
        </p:nvSpPr>
        <p:spPr>
          <a:xfrm>
            <a:off x="7095058" y="5304313"/>
            <a:ext cx="925284" cy="646331"/>
          </a:xfrm>
          <a:prstGeom prst="rect">
            <a:avLst/>
          </a:prstGeom>
          <a:noFill/>
        </p:spPr>
        <p:txBody>
          <a:bodyPr wrap="square" rtlCol="0">
            <a:spAutoFit/>
          </a:bodyPr>
          <a:lstStyle/>
          <a:p>
            <a:r>
              <a:rPr lang="en-GB" dirty="0"/>
              <a:t>Test for DE</a:t>
            </a:r>
          </a:p>
        </p:txBody>
      </p:sp>
      <p:cxnSp>
        <p:nvCxnSpPr>
          <p:cNvPr id="17" name="Straight Arrow Connector 16">
            <a:extLst>
              <a:ext uri="{FF2B5EF4-FFF2-40B4-BE49-F238E27FC236}">
                <a16:creationId xmlns:a16="http://schemas.microsoft.com/office/drawing/2014/main" id="{39163121-6A1D-4D32-BE5D-529FB904F81F}"/>
              </a:ext>
            </a:extLst>
          </p:cNvPr>
          <p:cNvCxnSpPr>
            <a:cxnSpLocks/>
            <a:endCxn id="18" idx="1"/>
          </p:cNvCxnSpPr>
          <p:nvPr/>
        </p:nvCxnSpPr>
        <p:spPr>
          <a:xfrm flipV="1">
            <a:off x="8013266" y="5904478"/>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6E1B81D-826B-45D6-8BF2-9344956EEE96}"/>
              </a:ext>
            </a:extLst>
          </p:cNvPr>
          <p:cNvSpPr/>
          <p:nvPr/>
        </p:nvSpPr>
        <p:spPr>
          <a:xfrm>
            <a:off x="8700182" y="5114748"/>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2D034D37-7FA3-49A2-A9A7-A942BB95C070}"/>
              </a:ext>
            </a:extLst>
          </p:cNvPr>
          <p:cNvSpPr txBox="1"/>
          <p:nvPr/>
        </p:nvSpPr>
        <p:spPr>
          <a:xfrm>
            <a:off x="8742855" y="5173591"/>
            <a:ext cx="925284" cy="1477328"/>
          </a:xfrm>
          <a:prstGeom prst="rect">
            <a:avLst/>
          </a:prstGeom>
          <a:noFill/>
        </p:spPr>
        <p:txBody>
          <a:bodyPr wrap="square" rtlCol="0">
            <a:spAutoFit/>
          </a:bodyPr>
          <a:lstStyle/>
          <a:p>
            <a:r>
              <a:rPr lang="en-GB" dirty="0"/>
              <a:t>Write out results and plots</a:t>
            </a:r>
          </a:p>
        </p:txBody>
      </p:sp>
    </p:spTree>
    <p:extLst>
      <p:ext uri="{BB962C8B-B14F-4D97-AF65-F5344CB8AC3E}">
        <p14:creationId xmlns:p14="http://schemas.microsoft.com/office/powerpoint/2010/main" val="255338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0"/>
            <a:ext cx="11701077" cy="3403729"/>
          </a:xfrm>
        </p:spPr>
        <p:txBody>
          <a:bodyPr>
            <a:normAutofit/>
          </a:bodyPr>
          <a:lstStyle/>
          <a:p>
            <a:r>
              <a:rPr lang="en-GB" dirty="0"/>
              <a:t>Load the counts files: 1 files pre sample, per rep as so:</a:t>
            </a:r>
          </a:p>
          <a:p>
            <a:pPr marL="0" indent="0">
              <a:buNone/>
            </a:pPr>
            <a:r>
              <a:rPr lang="en-GB" dirty="0" err="1"/>
              <a:t>Gene:exon_number</a:t>
            </a:r>
            <a:r>
              <a:rPr lang="en-GB" dirty="0"/>
              <a:t>	counts</a:t>
            </a:r>
          </a:p>
          <a:p>
            <a:pPr marL="0" indent="0">
              <a:buNone/>
            </a:pPr>
            <a:endParaRPr lang="en-GB" dirty="0"/>
          </a:p>
          <a:p>
            <a:pPr marL="0" indent="0">
              <a:buNone/>
            </a:pPr>
            <a:r>
              <a:rPr lang="en-GB" sz="2000" dirty="0" err="1">
                <a:solidFill>
                  <a:srgbClr val="FF0000"/>
                </a:solidFill>
              </a:rPr>
              <a:t>countFiles</a:t>
            </a:r>
            <a:r>
              <a:rPr lang="en-GB" sz="2000" dirty="0">
                <a:solidFill>
                  <a:srgbClr val="FF0000"/>
                </a:solidFill>
              </a:rPr>
              <a:t> = </a:t>
            </a:r>
            <a:r>
              <a:rPr lang="en-GB" sz="2000" dirty="0" err="1">
                <a:solidFill>
                  <a:srgbClr val="FF0000"/>
                </a:solidFill>
              </a:rPr>
              <a:t>list.files</a:t>
            </a:r>
            <a:r>
              <a:rPr lang="en-GB" sz="2000" dirty="0">
                <a:solidFill>
                  <a:srgbClr val="FF0000"/>
                </a:solidFill>
              </a:rPr>
              <a:t>(</a:t>
            </a:r>
            <a:r>
              <a:rPr lang="en-GB" sz="2000" dirty="0" err="1">
                <a:solidFill>
                  <a:srgbClr val="FF0000"/>
                </a:solidFill>
              </a:rPr>
              <a:t>inDir</a:t>
            </a:r>
            <a:r>
              <a:rPr lang="en-GB" sz="2000" dirty="0">
                <a:solidFill>
                  <a:srgbClr val="FF0000"/>
                </a:solidFill>
              </a:rPr>
              <a:t>, pattern=".</a:t>
            </a:r>
            <a:r>
              <a:rPr lang="en-GB" sz="2000" dirty="0" err="1">
                <a:solidFill>
                  <a:srgbClr val="FF0000"/>
                </a:solidFill>
              </a:rPr>
              <a:t>exon.counts</a:t>
            </a:r>
            <a:r>
              <a:rPr lang="en-GB" sz="2000" dirty="0">
                <a:solidFill>
                  <a:srgbClr val="FF0000"/>
                </a:solidFill>
              </a:rPr>
              <a:t>$", </a:t>
            </a:r>
          </a:p>
          <a:p>
            <a:pPr marL="0" indent="0">
              <a:buNone/>
            </a:pPr>
            <a:r>
              <a:rPr lang="en-GB" sz="2000" dirty="0">
                <a:solidFill>
                  <a:srgbClr val="FF0000"/>
                </a:solidFill>
              </a:rPr>
              <a:t>			   </a:t>
            </a:r>
            <a:r>
              <a:rPr lang="en-GB" sz="2000" dirty="0" err="1">
                <a:solidFill>
                  <a:srgbClr val="FF0000"/>
                </a:solidFill>
              </a:rPr>
              <a:t>full.names</a:t>
            </a:r>
            <a:r>
              <a:rPr lang="en-GB" sz="2000" dirty="0">
                <a:solidFill>
                  <a:srgbClr val="FF0000"/>
                </a:solidFill>
              </a:rPr>
              <a:t>=TRUE)</a:t>
            </a:r>
          </a:p>
          <a:p>
            <a:pPr marL="0" indent="0">
              <a:buNone/>
            </a:pPr>
            <a:endParaRPr lang="en-GB" sz="2000" dirty="0">
              <a:solidFill>
                <a:srgbClr val="FF0000"/>
              </a:solidFill>
            </a:endParaRPr>
          </a:p>
          <a:p>
            <a:pPr marL="0" indent="0">
              <a:buNone/>
            </a:pPr>
            <a:r>
              <a:rPr lang="en-GB" sz="2000" dirty="0" err="1">
                <a:solidFill>
                  <a:srgbClr val="FF0000"/>
                </a:solidFill>
              </a:rPr>
              <a:t>flattenedFile</a:t>
            </a:r>
            <a:r>
              <a:rPr lang="en-GB" sz="2000" dirty="0">
                <a:solidFill>
                  <a:srgbClr val="FF0000"/>
                </a:solidFill>
              </a:rPr>
              <a:t> = </a:t>
            </a:r>
            <a:r>
              <a:rPr lang="en-GB" sz="2000" dirty="0" err="1">
                <a:solidFill>
                  <a:srgbClr val="FF0000"/>
                </a:solidFill>
              </a:rPr>
              <a:t>list.files</a:t>
            </a:r>
            <a:r>
              <a:rPr lang="en-GB" sz="2000" dirty="0">
                <a:solidFill>
                  <a:srgbClr val="FF0000"/>
                </a:solidFill>
              </a:rPr>
              <a:t>(</a:t>
            </a:r>
            <a:r>
              <a:rPr lang="en-GB" sz="2000" dirty="0" err="1">
                <a:solidFill>
                  <a:srgbClr val="FF0000"/>
                </a:solidFill>
              </a:rPr>
              <a:t>inDir</a:t>
            </a:r>
            <a:r>
              <a:rPr lang="en-GB" sz="2000" dirty="0">
                <a:solidFill>
                  <a:srgbClr val="FF0000"/>
                </a:solidFill>
              </a:rPr>
              <a:t>, pattern="</a:t>
            </a:r>
            <a:r>
              <a:rPr lang="en-GB" sz="2000" dirty="0" err="1">
                <a:solidFill>
                  <a:srgbClr val="FF0000"/>
                </a:solidFill>
              </a:rPr>
              <a:t>gff</a:t>
            </a:r>
            <a:r>
              <a:rPr lang="en-GB" sz="2000" dirty="0">
                <a:solidFill>
                  <a:srgbClr val="FF0000"/>
                </a:solidFill>
              </a:rPr>
              <a:t>$", </a:t>
            </a:r>
            <a:r>
              <a:rPr lang="en-GB" sz="2000" dirty="0" err="1">
                <a:solidFill>
                  <a:srgbClr val="FF0000"/>
                </a:solidFill>
              </a:rPr>
              <a:t>full.names</a:t>
            </a:r>
            <a:r>
              <a:rPr lang="en-GB" sz="2000" dirty="0">
                <a:solidFill>
                  <a:srgbClr val="FF0000"/>
                </a:solidFill>
              </a:rPr>
              <a:t>=TRUE)</a:t>
            </a:r>
          </a:p>
        </p:txBody>
      </p:sp>
      <p:pic>
        <p:nvPicPr>
          <p:cNvPr id="4" name="Picture 3">
            <a:extLst>
              <a:ext uri="{FF2B5EF4-FFF2-40B4-BE49-F238E27FC236}">
                <a16:creationId xmlns:a16="http://schemas.microsoft.com/office/drawing/2014/main" id="{D0FB83F7-3EEE-4AB8-8C64-DC92A5FD19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029826" y="0"/>
            <a:ext cx="1790700" cy="4171516"/>
          </a:xfrm>
          <a:prstGeom prst="rect">
            <a:avLst/>
          </a:prstGeom>
        </p:spPr>
      </p:pic>
      <p:sp>
        <p:nvSpPr>
          <p:cNvPr id="5" name="Rectangle 4">
            <a:extLst>
              <a:ext uri="{FF2B5EF4-FFF2-40B4-BE49-F238E27FC236}">
                <a16:creationId xmlns:a16="http://schemas.microsoft.com/office/drawing/2014/main" id="{E112592B-47DB-4C8D-B315-A697B34D948D}"/>
              </a:ext>
            </a:extLst>
          </p:cNvPr>
          <p:cNvSpPr/>
          <p:nvPr/>
        </p:nvSpPr>
        <p:spPr>
          <a:xfrm>
            <a:off x="544630" y="5056427"/>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6A8BB5A7-9FCB-41C5-A667-499181BA19DF}"/>
              </a:ext>
            </a:extLst>
          </p:cNvPr>
          <p:cNvCxnSpPr>
            <a:cxnSpLocks/>
            <a:stCxn id="5" idx="3"/>
            <a:endCxn id="8" idx="1"/>
          </p:cNvCxnSpPr>
          <p:nvPr/>
        </p:nvCxnSpPr>
        <p:spPr>
          <a:xfrm flipV="1">
            <a:off x="1558998" y="5830603"/>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FD98B8-77DB-4D86-9311-5E3C33575AE4}"/>
              </a:ext>
            </a:extLst>
          </p:cNvPr>
          <p:cNvSpPr txBox="1"/>
          <p:nvPr/>
        </p:nvSpPr>
        <p:spPr>
          <a:xfrm>
            <a:off x="567836" y="5137912"/>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highlight>
                  <a:srgbClr val="FFFF00"/>
                </a:highlight>
              </a:rPr>
              <a:t>Load counts + </a:t>
            </a:r>
            <a:r>
              <a:rPr lang="en-GB" sz="1600" dirty="0" err="1">
                <a:highlight>
                  <a:srgbClr val="FFFF00"/>
                </a:highlight>
              </a:rPr>
              <a:t>gff</a:t>
            </a:r>
            <a:endParaRPr lang="en-GB" sz="1600" dirty="0">
              <a:highlight>
                <a:srgbClr val="FFFF00"/>
              </a:highlight>
            </a:endParaRPr>
          </a:p>
        </p:txBody>
      </p:sp>
      <p:sp>
        <p:nvSpPr>
          <p:cNvPr id="8" name="Rectangle 7">
            <a:extLst>
              <a:ext uri="{FF2B5EF4-FFF2-40B4-BE49-F238E27FC236}">
                <a16:creationId xmlns:a16="http://schemas.microsoft.com/office/drawing/2014/main" id="{048DD02C-24B0-4301-9326-C9976E47C509}"/>
              </a:ext>
            </a:extLst>
          </p:cNvPr>
          <p:cNvSpPr/>
          <p:nvPr/>
        </p:nvSpPr>
        <p:spPr>
          <a:xfrm>
            <a:off x="2245914" y="5040873"/>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AA458D39-906C-4BA2-9DC2-712BAD36065B}"/>
              </a:ext>
            </a:extLst>
          </p:cNvPr>
          <p:cNvSpPr txBox="1"/>
          <p:nvPr/>
        </p:nvSpPr>
        <p:spPr>
          <a:xfrm>
            <a:off x="2318011" y="5230438"/>
            <a:ext cx="925284" cy="1477328"/>
          </a:xfrm>
          <a:prstGeom prst="rect">
            <a:avLst/>
          </a:prstGeom>
          <a:noFill/>
        </p:spPr>
        <p:txBody>
          <a:bodyPr wrap="square" rtlCol="0">
            <a:spAutoFit/>
          </a:bodyPr>
          <a:lstStyle/>
          <a:p>
            <a:r>
              <a:rPr lang="en-GB" dirty="0"/>
              <a:t>Set up a table and the exp design</a:t>
            </a:r>
          </a:p>
        </p:txBody>
      </p:sp>
      <p:sp>
        <p:nvSpPr>
          <p:cNvPr id="10" name="Rectangle 9">
            <a:extLst>
              <a:ext uri="{FF2B5EF4-FFF2-40B4-BE49-F238E27FC236}">
                <a16:creationId xmlns:a16="http://schemas.microsoft.com/office/drawing/2014/main" id="{4FA09F44-F4BD-41A8-8EE2-8F5B6EF40C3A}"/>
              </a:ext>
            </a:extLst>
          </p:cNvPr>
          <p:cNvSpPr/>
          <p:nvPr/>
        </p:nvSpPr>
        <p:spPr>
          <a:xfrm>
            <a:off x="3738608" y="5056427"/>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DEF1872D-1866-4559-AD7D-3601A48AE7E3}"/>
              </a:ext>
            </a:extLst>
          </p:cNvPr>
          <p:cNvSpPr txBox="1"/>
          <p:nvPr/>
        </p:nvSpPr>
        <p:spPr>
          <a:xfrm>
            <a:off x="3761814" y="5137912"/>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cxnSp>
        <p:nvCxnSpPr>
          <p:cNvPr id="12" name="Straight Arrow Connector 11">
            <a:extLst>
              <a:ext uri="{FF2B5EF4-FFF2-40B4-BE49-F238E27FC236}">
                <a16:creationId xmlns:a16="http://schemas.microsoft.com/office/drawing/2014/main" id="{04902CC1-43EE-4C23-9D5D-CDF1AFBBB193}"/>
              </a:ext>
            </a:extLst>
          </p:cNvPr>
          <p:cNvCxnSpPr>
            <a:cxnSpLocks/>
          </p:cNvCxnSpPr>
          <p:nvPr/>
        </p:nvCxnSpPr>
        <p:spPr>
          <a:xfrm>
            <a:off x="3243295" y="5816253"/>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82761CE-D2A4-46B3-9E48-D8A201DD8627}"/>
              </a:ext>
            </a:extLst>
          </p:cNvPr>
          <p:cNvSpPr/>
          <p:nvPr/>
        </p:nvSpPr>
        <p:spPr>
          <a:xfrm>
            <a:off x="5319308" y="5080726"/>
            <a:ext cx="1463231"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1BE5B63D-65B4-4689-A197-23926507E876}"/>
              </a:ext>
            </a:extLst>
          </p:cNvPr>
          <p:cNvSpPr txBox="1"/>
          <p:nvPr/>
        </p:nvSpPr>
        <p:spPr>
          <a:xfrm>
            <a:off x="5342514" y="5162211"/>
            <a:ext cx="1369003" cy="1323439"/>
          </a:xfrm>
          <a:prstGeom prst="rect">
            <a:avLst/>
          </a:prstGeom>
          <a:noFill/>
        </p:spPr>
        <p:txBody>
          <a:bodyPr wrap="square" rtlCol="0">
            <a:spAutoFit/>
          </a:bodyPr>
          <a:lstStyle/>
          <a:p>
            <a:r>
              <a:rPr lang="en-GB" sz="1600" dirty="0"/>
              <a:t>Normalisation of the data and gain an estimate of the dispersion</a:t>
            </a:r>
          </a:p>
        </p:txBody>
      </p:sp>
      <p:cxnSp>
        <p:nvCxnSpPr>
          <p:cNvPr id="15" name="Straight Arrow Connector 14">
            <a:extLst>
              <a:ext uri="{FF2B5EF4-FFF2-40B4-BE49-F238E27FC236}">
                <a16:creationId xmlns:a16="http://schemas.microsoft.com/office/drawing/2014/main" id="{01D858A8-D4F4-4EE8-87B9-BCC61FE57AA9}"/>
              </a:ext>
            </a:extLst>
          </p:cNvPr>
          <p:cNvCxnSpPr>
            <a:cxnSpLocks/>
          </p:cNvCxnSpPr>
          <p:nvPr/>
        </p:nvCxnSpPr>
        <p:spPr>
          <a:xfrm>
            <a:off x="4752976" y="5816253"/>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7518AE3-50A6-499C-94C3-BAF94485A311}"/>
              </a:ext>
            </a:extLst>
          </p:cNvPr>
          <p:cNvSpPr/>
          <p:nvPr/>
        </p:nvSpPr>
        <p:spPr>
          <a:xfrm>
            <a:off x="7022961" y="5056427"/>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1867B873-9F86-4AA9-85F3-6A38017F635A}"/>
              </a:ext>
            </a:extLst>
          </p:cNvPr>
          <p:cNvSpPr txBox="1"/>
          <p:nvPr/>
        </p:nvSpPr>
        <p:spPr>
          <a:xfrm>
            <a:off x="7095058" y="5245992"/>
            <a:ext cx="925284" cy="646331"/>
          </a:xfrm>
          <a:prstGeom prst="rect">
            <a:avLst/>
          </a:prstGeom>
          <a:noFill/>
        </p:spPr>
        <p:txBody>
          <a:bodyPr wrap="square" rtlCol="0">
            <a:spAutoFit/>
          </a:bodyPr>
          <a:lstStyle/>
          <a:p>
            <a:r>
              <a:rPr lang="en-GB" dirty="0"/>
              <a:t>Test for DE</a:t>
            </a:r>
          </a:p>
        </p:txBody>
      </p:sp>
      <p:cxnSp>
        <p:nvCxnSpPr>
          <p:cNvPr id="18" name="Straight Arrow Connector 17">
            <a:extLst>
              <a:ext uri="{FF2B5EF4-FFF2-40B4-BE49-F238E27FC236}">
                <a16:creationId xmlns:a16="http://schemas.microsoft.com/office/drawing/2014/main" id="{CCF97733-DD6B-4D2C-838A-0094D497BE6A}"/>
              </a:ext>
            </a:extLst>
          </p:cNvPr>
          <p:cNvCxnSpPr>
            <a:cxnSpLocks/>
            <a:endCxn id="19" idx="1"/>
          </p:cNvCxnSpPr>
          <p:nvPr/>
        </p:nvCxnSpPr>
        <p:spPr>
          <a:xfrm flipV="1">
            <a:off x="8013266" y="5846157"/>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70BCEED-C124-4C40-B697-A04C468502B0}"/>
              </a:ext>
            </a:extLst>
          </p:cNvPr>
          <p:cNvSpPr/>
          <p:nvPr/>
        </p:nvSpPr>
        <p:spPr>
          <a:xfrm>
            <a:off x="8700182" y="5056427"/>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TextBox 19">
            <a:extLst>
              <a:ext uri="{FF2B5EF4-FFF2-40B4-BE49-F238E27FC236}">
                <a16:creationId xmlns:a16="http://schemas.microsoft.com/office/drawing/2014/main" id="{9DD6C538-DFD8-4E8E-8818-EE631FFC0E95}"/>
              </a:ext>
            </a:extLst>
          </p:cNvPr>
          <p:cNvSpPr txBox="1"/>
          <p:nvPr/>
        </p:nvSpPr>
        <p:spPr>
          <a:xfrm>
            <a:off x="8742855" y="5115270"/>
            <a:ext cx="925284" cy="1477328"/>
          </a:xfrm>
          <a:prstGeom prst="rect">
            <a:avLst/>
          </a:prstGeom>
          <a:noFill/>
        </p:spPr>
        <p:txBody>
          <a:bodyPr wrap="square" rtlCol="0">
            <a:spAutoFit/>
          </a:bodyPr>
          <a:lstStyle/>
          <a:p>
            <a:r>
              <a:rPr lang="en-GB" dirty="0"/>
              <a:t>Write out results and plots</a:t>
            </a:r>
          </a:p>
        </p:txBody>
      </p:sp>
      <p:cxnSp>
        <p:nvCxnSpPr>
          <p:cNvPr id="22" name="Straight Arrow Connector 21">
            <a:extLst>
              <a:ext uri="{FF2B5EF4-FFF2-40B4-BE49-F238E27FC236}">
                <a16:creationId xmlns:a16="http://schemas.microsoft.com/office/drawing/2014/main" id="{F0CA004A-5E02-4C84-89BB-244FAA7965D6}"/>
              </a:ext>
            </a:extLst>
          </p:cNvPr>
          <p:cNvCxnSpPr/>
          <p:nvPr/>
        </p:nvCxnSpPr>
        <p:spPr>
          <a:xfrm>
            <a:off x="8700182" y="1533832"/>
            <a:ext cx="1122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3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D78F-EB18-4D9F-8F21-7D3FFEDBB021}"/>
              </a:ext>
            </a:extLst>
          </p:cNvPr>
          <p:cNvSpPr>
            <a:spLocks noGrp="1"/>
          </p:cNvSpPr>
          <p:nvPr>
            <p:ph type="title"/>
          </p:nvPr>
        </p:nvSpPr>
        <p:spPr>
          <a:xfrm>
            <a:off x="64169" y="-142875"/>
            <a:ext cx="11927962" cy="1325563"/>
          </a:xfrm>
        </p:spPr>
        <p:txBody>
          <a:bodyPr/>
          <a:lstStyle/>
          <a:p>
            <a:pPr algn="ctr"/>
            <a:r>
              <a:rPr lang="en-GB" dirty="0">
                <a:solidFill>
                  <a:srgbClr val="7030A0"/>
                </a:solidFill>
              </a:rPr>
              <a:t>Get the software and start R</a:t>
            </a:r>
            <a:endParaRPr lang="en-US" dirty="0">
              <a:solidFill>
                <a:srgbClr val="7030A0"/>
              </a:solidFill>
            </a:endParaRPr>
          </a:p>
        </p:txBody>
      </p:sp>
      <p:sp>
        <p:nvSpPr>
          <p:cNvPr id="3" name="Content Placeholder 2">
            <a:extLst>
              <a:ext uri="{FF2B5EF4-FFF2-40B4-BE49-F238E27FC236}">
                <a16:creationId xmlns:a16="http://schemas.microsoft.com/office/drawing/2014/main" id="{99AF5DBF-728C-4AEC-90F9-7A829A4BFA9F}"/>
              </a:ext>
            </a:extLst>
          </p:cNvPr>
          <p:cNvSpPr>
            <a:spLocks noGrp="1"/>
          </p:cNvSpPr>
          <p:nvPr>
            <p:ph idx="1"/>
          </p:nvPr>
        </p:nvSpPr>
        <p:spPr>
          <a:xfrm>
            <a:off x="401052" y="1001486"/>
            <a:ext cx="11404868" cy="5627914"/>
          </a:xfrm>
        </p:spPr>
        <p:txBody>
          <a:bodyPr>
            <a:normAutofit fontScale="92500" lnSpcReduction="20000"/>
          </a:bodyPr>
          <a:lstStyle/>
          <a:p>
            <a:r>
              <a:rPr lang="en-GB" dirty="0"/>
              <a:t>Paste the following into the terminal to copy all the data to your home directory.</a:t>
            </a:r>
          </a:p>
          <a:p>
            <a:pPr marL="0" indent="0">
              <a:buNone/>
            </a:pPr>
            <a:r>
              <a:rPr lang="en-GB" sz="2400" dirty="0">
                <a:solidFill>
                  <a:srgbClr val="FF0000"/>
                </a:solidFill>
              </a:rPr>
              <a:t>cp -</a:t>
            </a:r>
            <a:r>
              <a:rPr lang="en-GB" sz="2400" dirty="0" err="1">
                <a:solidFill>
                  <a:srgbClr val="FF0000"/>
                </a:solidFill>
              </a:rPr>
              <a:t>rv</a:t>
            </a:r>
            <a:r>
              <a:rPr lang="en-GB" sz="2400" dirty="0">
                <a:solidFill>
                  <a:srgbClr val="FF0000"/>
                </a:solidFill>
              </a:rPr>
              <a:t> /gpfs1/scratch/</a:t>
            </a:r>
            <a:r>
              <a:rPr lang="en-GB" sz="2400" dirty="0" err="1">
                <a:solidFill>
                  <a:srgbClr val="FF0000"/>
                </a:solidFill>
              </a:rPr>
              <a:t>bioinf</a:t>
            </a:r>
            <a:r>
              <a:rPr lang="en-GB" sz="2400" dirty="0">
                <a:solidFill>
                  <a:srgbClr val="FF0000"/>
                </a:solidFill>
              </a:rPr>
              <a:t>/BL4273/</a:t>
            </a:r>
            <a:r>
              <a:rPr lang="en-GB" sz="2400" dirty="0" err="1">
                <a:solidFill>
                  <a:srgbClr val="FF0000"/>
                </a:solidFill>
              </a:rPr>
              <a:t>RNAseq_lecture_workshop</a:t>
            </a:r>
            <a:r>
              <a:rPr lang="en-GB" sz="2400" dirty="0">
                <a:solidFill>
                  <a:srgbClr val="FF0000"/>
                </a:solidFill>
              </a:rPr>
              <a:t>/  ~/scratch/</a:t>
            </a:r>
            <a:r>
              <a:rPr lang="en-GB" sz="2400" dirty="0" err="1">
                <a:solidFill>
                  <a:srgbClr val="FF0000"/>
                </a:solidFill>
              </a:rPr>
              <a:t>bioinf</a:t>
            </a:r>
            <a:r>
              <a:rPr lang="en-GB" sz="2400" dirty="0">
                <a:solidFill>
                  <a:srgbClr val="FF0000"/>
                </a:solidFill>
              </a:rPr>
              <a:t>/${USER}</a:t>
            </a:r>
          </a:p>
          <a:p>
            <a:endParaRPr lang="en-GB" dirty="0">
              <a:solidFill>
                <a:srgbClr val="FF0000"/>
              </a:solidFill>
            </a:endParaRPr>
          </a:p>
          <a:p>
            <a:r>
              <a:rPr lang="en-GB" dirty="0"/>
              <a:t>Make sure you have the software ready to use (note dot space):</a:t>
            </a:r>
          </a:p>
          <a:p>
            <a:pPr marL="0" indent="0">
              <a:buNone/>
            </a:pPr>
            <a:r>
              <a:rPr lang="en-GB" dirty="0"/>
              <a:t>This is for the DE exon software</a:t>
            </a:r>
          </a:p>
          <a:p>
            <a:pPr marL="0" indent="0">
              <a:buNone/>
            </a:pPr>
            <a:r>
              <a:rPr lang="fr-FR" dirty="0">
                <a:solidFill>
                  <a:srgbClr val="FF0000"/>
                </a:solidFill>
              </a:rPr>
              <a:t>export PATH=/gpfs1/scratch/</a:t>
            </a:r>
            <a:r>
              <a:rPr lang="fr-FR" dirty="0" err="1">
                <a:solidFill>
                  <a:srgbClr val="FF0000"/>
                </a:solidFill>
              </a:rPr>
              <a:t>bioinf</a:t>
            </a:r>
            <a:r>
              <a:rPr lang="fr-FR" dirty="0">
                <a:solidFill>
                  <a:srgbClr val="FF0000"/>
                </a:solidFill>
              </a:rPr>
              <a:t>/BL4273/</a:t>
            </a:r>
            <a:r>
              <a:rPr lang="fr-FR" dirty="0" err="1">
                <a:solidFill>
                  <a:srgbClr val="FF0000"/>
                </a:solidFill>
              </a:rPr>
              <a:t>conda</a:t>
            </a:r>
            <a:r>
              <a:rPr lang="fr-FR" dirty="0">
                <a:solidFill>
                  <a:srgbClr val="FF0000"/>
                </a:solidFill>
              </a:rPr>
              <a:t>/</a:t>
            </a:r>
            <a:r>
              <a:rPr lang="fr-FR" dirty="0" err="1">
                <a:solidFill>
                  <a:srgbClr val="FF0000"/>
                </a:solidFill>
              </a:rPr>
              <a:t>envs</a:t>
            </a:r>
            <a:r>
              <a:rPr lang="fr-FR" dirty="0">
                <a:solidFill>
                  <a:srgbClr val="FF0000"/>
                </a:solidFill>
              </a:rPr>
              <a:t>/DE_X/bin/:$PATH</a:t>
            </a:r>
          </a:p>
          <a:p>
            <a:pPr marL="0" indent="0">
              <a:buNone/>
            </a:pPr>
            <a:endParaRPr lang="fr-FR" dirty="0">
              <a:solidFill>
                <a:srgbClr val="FF0000"/>
              </a:solidFill>
            </a:endParaRPr>
          </a:p>
          <a:p>
            <a:pPr marL="0" indent="0">
              <a:buNone/>
            </a:pPr>
            <a:r>
              <a:rPr lang="fr-FR" dirty="0"/>
              <a:t>For the DE </a:t>
            </a:r>
            <a:r>
              <a:rPr lang="fr-FR" dirty="0" err="1"/>
              <a:t>gene</a:t>
            </a:r>
            <a:r>
              <a:rPr lang="fr-FR" dirty="0"/>
              <a:t> </a:t>
            </a:r>
            <a:r>
              <a:rPr lang="fr-FR" dirty="0" err="1"/>
              <a:t>analysis</a:t>
            </a:r>
            <a:r>
              <a:rPr lang="fr-FR" dirty="0"/>
              <a:t> </a:t>
            </a:r>
          </a:p>
          <a:p>
            <a:pPr marL="0" indent="0">
              <a:buNone/>
            </a:pPr>
            <a:r>
              <a:rPr lang="fr-FR" dirty="0">
                <a:solidFill>
                  <a:srgbClr val="FF0000"/>
                </a:solidFill>
              </a:rPr>
              <a:t>export PATH=/gpfs1/scratch/</a:t>
            </a:r>
            <a:r>
              <a:rPr lang="fr-FR" dirty="0" err="1">
                <a:solidFill>
                  <a:srgbClr val="FF0000"/>
                </a:solidFill>
              </a:rPr>
              <a:t>bioinf</a:t>
            </a:r>
            <a:r>
              <a:rPr lang="fr-FR" dirty="0">
                <a:solidFill>
                  <a:srgbClr val="FF0000"/>
                </a:solidFill>
              </a:rPr>
              <a:t>/BL4273/</a:t>
            </a:r>
            <a:r>
              <a:rPr lang="fr-FR" dirty="0" err="1">
                <a:solidFill>
                  <a:srgbClr val="FF0000"/>
                </a:solidFill>
              </a:rPr>
              <a:t>conda</a:t>
            </a:r>
            <a:r>
              <a:rPr lang="fr-FR" dirty="0">
                <a:solidFill>
                  <a:srgbClr val="FF0000"/>
                </a:solidFill>
              </a:rPr>
              <a:t>/</a:t>
            </a:r>
            <a:r>
              <a:rPr lang="fr-FR" dirty="0" err="1">
                <a:solidFill>
                  <a:srgbClr val="FF0000"/>
                </a:solidFill>
              </a:rPr>
              <a:t>envs</a:t>
            </a:r>
            <a:r>
              <a:rPr lang="fr-FR" dirty="0">
                <a:solidFill>
                  <a:srgbClr val="FF0000"/>
                </a:solidFill>
              </a:rPr>
              <a:t>/DE_X/bin/:$PATH</a:t>
            </a:r>
          </a:p>
          <a:p>
            <a:pPr marL="0" indent="0">
              <a:buNone/>
            </a:pPr>
            <a:endParaRPr lang="fr-FR" dirty="0">
              <a:solidFill>
                <a:srgbClr val="FF0000"/>
              </a:solidFill>
            </a:endParaRPr>
          </a:p>
          <a:p>
            <a:pPr marL="0" indent="0">
              <a:buNone/>
            </a:pPr>
            <a:r>
              <a:rPr lang="en-GB" dirty="0">
                <a:solidFill>
                  <a:srgbClr val="FF0000"/>
                </a:solidFill>
              </a:rPr>
              <a:t>cd </a:t>
            </a:r>
            <a:r>
              <a:rPr lang="en-GB" dirty="0"/>
              <a:t>into the </a:t>
            </a:r>
            <a:r>
              <a:rPr lang="en-GB" dirty="0" err="1">
                <a:solidFill>
                  <a:srgbClr val="FF0000"/>
                </a:solidFill>
              </a:rPr>
              <a:t>DE_gene</a:t>
            </a:r>
            <a:r>
              <a:rPr lang="en-GB" dirty="0">
                <a:solidFill>
                  <a:srgbClr val="FF0000"/>
                </a:solidFill>
              </a:rPr>
              <a:t>/</a:t>
            </a:r>
            <a:r>
              <a:rPr lang="en-GB" dirty="0" err="1">
                <a:solidFill>
                  <a:srgbClr val="FF0000"/>
                </a:solidFill>
              </a:rPr>
              <a:t>three_bio_reps</a:t>
            </a:r>
            <a:r>
              <a:rPr lang="en-GB" dirty="0">
                <a:solidFill>
                  <a:srgbClr val="FF0000"/>
                </a:solidFill>
              </a:rPr>
              <a:t> </a:t>
            </a:r>
            <a:r>
              <a:rPr lang="en-GB" dirty="0"/>
              <a:t>folder  (</a:t>
            </a:r>
            <a:r>
              <a:rPr lang="en-GB" u="sng" dirty="0"/>
              <a:t>tab auto complete!!)</a:t>
            </a:r>
          </a:p>
          <a:p>
            <a:pPr marL="0" indent="0">
              <a:buNone/>
            </a:pPr>
            <a:endParaRPr lang="en-GB" u="sng" dirty="0"/>
          </a:p>
          <a:p>
            <a:pPr marL="0" indent="0">
              <a:buNone/>
            </a:pPr>
            <a:r>
              <a:rPr lang="en-GB" sz="2800" dirty="0">
                <a:solidFill>
                  <a:srgbClr val="FF0000"/>
                </a:solidFill>
              </a:rPr>
              <a:t>R  </a:t>
            </a:r>
            <a:r>
              <a:rPr lang="en-GB" sz="2800" dirty="0"/>
              <a:t>      (not this is a capital letter, to open up an R terminal. )</a:t>
            </a:r>
          </a:p>
          <a:p>
            <a:pPr marL="0" indent="0">
              <a:buNone/>
            </a:pPr>
            <a:endParaRPr lang="en-GB" u="sng" dirty="0"/>
          </a:p>
          <a:p>
            <a:pPr marL="0" indent="0">
              <a:buNone/>
            </a:pPr>
            <a:endParaRPr lang="en-GB" u="sng" dirty="0"/>
          </a:p>
          <a:p>
            <a:endParaRPr lang="en-GB" u="sng" dirty="0"/>
          </a:p>
        </p:txBody>
      </p:sp>
    </p:spTree>
    <p:extLst>
      <p:ext uri="{BB962C8B-B14F-4D97-AF65-F5344CB8AC3E}">
        <p14:creationId xmlns:p14="http://schemas.microsoft.com/office/powerpoint/2010/main" val="17897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2366169"/>
          </a:xfrm>
        </p:spPr>
        <p:txBody>
          <a:bodyPr>
            <a:normAutofit/>
          </a:bodyPr>
          <a:lstStyle/>
          <a:p>
            <a:r>
              <a:rPr lang="en-GB" dirty="0"/>
              <a:t>Load the </a:t>
            </a:r>
            <a:r>
              <a:rPr lang="en-GB" dirty="0" err="1"/>
              <a:t>gff</a:t>
            </a:r>
            <a:r>
              <a:rPr lang="en-GB" dirty="0"/>
              <a:t>: The original gene names are lost, which is very irritating. But that is Bioinformatics for you!! -  this was pre-prepared for you.</a:t>
            </a:r>
          </a:p>
        </p:txBody>
      </p:sp>
      <p:pic>
        <p:nvPicPr>
          <p:cNvPr id="4" name="Picture 3">
            <a:extLst>
              <a:ext uri="{FF2B5EF4-FFF2-40B4-BE49-F238E27FC236}">
                <a16:creationId xmlns:a16="http://schemas.microsoft.com/office/drawing/2014/main" id="{391EFBD3-47CE-4176-BF27-E37DCFD88FF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96900" y="3429000"/>
            <a:ext cx="10414000" cy="3939393"/>
          </a:xfrm>
          <a:prstGeom prst="rect">
            <a:avLst/>
          </a:prstGeom>
        </p:spPr>
      </p:pic>
    </p:spTree>
    <p:extLst>
      <p:ext uri="{BB962C8B-B14F-4D97-AF65-F5344CB8AC3E}">
        <p14:creationId xmlns:p14="http://schemas.microsoft.com/office/powerpoint/2010/main" val="3707167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work flow .. Sort of …</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734056"/>
            <a:ext cx="11701077" cy="2348979"/>
          </a:xfrm>
        </p:spPr>
        <p:txBody>
          <a:bodyPr>
            <a:normAutofit/>
          </a:bodyPr>
          <a:lstStyle/>
          <a:p>
            <a:r>
              <a:rPr lang="en-GB" sz="2400" dirty="0"/>
              <a:t>These steps should be obvious from the script now…..</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5165146"/>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cxnSpLocks/>
            <a:stCxn id="24" idx="3"/>
            <a:endCxn id="27" idx="1"/>
          </p:cNvCxnSpPr>
          <p:nvPr/>
        </p:nvCxnSpPr>
        <p:spPr>
          <a:xfrm flipV="1">
            <a:off x="1558998" y="5939322"/>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7836" y="5246631"/>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sp>
        <p:nvSpPr>
          <p:cNvPr id="27" name="Rectangle 26">
            <a:extLst>
              <a:ext uri="{FF2B5EF4-FFF2-40B4-BE49-F238E27FC236}">
                <a16:creationId xmlns:a16="http://schemas.microsoft.com/office/drawing/2014/main" id="{B2298011-B44D-4743-BBCD-35285E61B3F3}"/>
              </a:ext>
            </a:extLst>
          </p:cNvPr>
          <p:cNvSpPr/>
          <p:nvPr/>
        </p:nvSpPr>
        <p:spPr>
          <a:xfrm>
            <a:off x="2245914" y="5149592"/>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8BD18CC5-AE45-45CA-828D-5A2E75DFDBBB}"/>
              </a:ext>
            </a:extLst>
          </p:cNvPr>
          <p:cNvSpPr txBox="1"/>
          <p:nvPr/>
        </p:nvSpPr>
        <p:spPr>
          <a:xfrm>
            <a:off x="2318011" y="5339157"/>
            <a:ext cx="925284" cy="1477328"/>
          </a:xfrm>
          <a:prstGeom prst="rect">
            <a:avLst/>
          </a:prstGeom>
          <a:noFill/>
        </p:spPr>
        <p:txBody>
          <a:bodyPr wrap="square" rtlCol="0">
            <a:spAutoFit/>
          </a:bodyPr>
          <a:lstStyle/>
          <a:p>
            <a:r>
              <a:rPr lang="en-GB" dirty="0"/>
              <a:t>Set up a table and the exp design</a:t>
            </a:r>
          </a:p>
        </p:txBody>
      </p:sp>
      <p:sp>
        <p:nvSpPr>
          <p:cNvPr id="36" name="Rectangle 35">
            <a:extLst>
              <a:ext uri="{FF2B5EF4-FFF2-40B4-BE49-F238E27FC236}">
                <a16:creationId xmlns:a16="http://schemas.microsoft.com/office/drawing/2014/main" id="{D785E101-6EAD-4C6E-BC37-BC9AE3A27326}"/>
              </a:ext>
            </a:extLst>
          </p:cNvPr>
          <p:cNvSpPr/>
          <p:nvPr/>
        </p:nvSpPr>
        <p:spPr>
          <a:xfrm>
            <a:off x="3738608" y="5165146"/>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TextBox 44">
            <a:extLst>
              <a:ext uri="{FF2B5EF4-FFF2-40B4-BE49-F238E27FC236}">
                <a16:creationId xmlns:a16="http://schemas.microsoft.com/office/drawing/2014/main" id="{E82E018E-45B6-48FE-A26C-31DA2BD7D54D}"/>
              </a:ext>
            </a:extLst>
          </p:cNvPr>
          <p:cNvSpPr txBox="1"/>
          <p:nvPr/>
        </p:nvSpPr>
        <p:spPr>
          <a:xfrm>
            <a:off x="3761814" y="5246631"/>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cxnSp>
        <p:nvCxnSpPr>
          <p:cNvPr id="46" name="Straight Arrow Connector 45">
            <a:extLst>
              <a:ext uri="{FF2B5EF4-FFF2-40B4-BE49-F238E27FC236}">
                <a16:creationId xmlns:a16="http://schemas.microsoft.com/office/drawing/2014/main" id="{6AFE1BFA-AB72-4C8D-82E0-4085E10D2625}"/>
              </a:ext>
            </a:extLst>
          </p:cNvPr>
          <p:cNvCxnSpPr>
            <a:cxnSpLocks/>
          </p:cNvCxnSpPr>
          <p:nvPr/>
        </p:nvCxnSpPr>
        <p:spPr>
          <a:xfrm>
            <a:off x="3243295" y="5924972"/>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AB83DDC-98D0-40BD-B5B5-E70BC3A4A1D4}"/>
              </a:ext>
            </a:extLst>
          </p:cNvPr>
          <p:cNvSpPr/>
          <p:nvPr/>
        </p:nvSpPr>
        <p:spPr>
          <a:xfrm>
            <a:off x="5319308" y="5189445"/>
            <a:ext cx="1463231"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TextBox 47">
            <a:extLst>
              <a:ext uri="{FF2B5EF4-FFF2-40B4-BE49-F238E27FC236}">
                <a16:creationId xmlns:a16="http://schemas.microsoft.com/office/drawing/2014/main" id="{42938C20-EAA7-457D-AAFE-5EDB905AA612}"/>
              </a:ext>
            </a:extLst>
          </p:cNvPr>
          <p:cNvSpPr txBox="1"/>
          <p:nvPr/>
        </p:nvSpPr>
        <p:spPr>
          <a:xfrm>
            <a:off x="5342514" y="5270930"/>
            <a:ext cx="1369003" cy="1323439"/>
          </a:xfrm>
          <a:prstGeom prst="rect">
            <a:avLst/>
          </a:prstGeom>
          <a:noFill/>
        </p:spPr>
        <p:txBody>
          <a:bodyPr wrap="square" rtlCol="0">
            <a:spAutoFit/>
          </a:bodyPr>
          <a:lstStyle/>
          <a:p>
            <a:r>
              <a:rPr lang="en-GB" sz="1600" dirty="0">
                <a:highlight>
                  <a:srgbClr val="FFFF00"/>
                </a:highlight>
              </a:rPr>
              <a:t>Normalisation of the data </a:t>
            </a:r>
            <a:r>
              <a:rPr lang="en-GB" sz="1600" dirty="0"/>
              <a:t>and gain an estimate of the dispersion</a:t>
            </a:r>
          </a:p>
        </p:txBody>
      </p:sp>
      <p:cxnSp>
        <p:nvCxnSpPr>
          <p:cNvPr id="49" name="Straight Arrow Connector 48">
            <a:extLst>
              <a:ext uri="{FF2B5EF4-FFF2-40B4-BE49-F238E27FC236}">
                <a16:creationId xmlns:a16="http://schemas.microsoft.com/office/drawing/2014/main" id="{BE1668E0-E135-4E8E-A52E-07B441DAB9A1}"/>
              </a:ext>
            </a:extLst>
          </p:cNvPr>
          <p:cNvCxnSpPr>
            <a:cxnSpLocks/>
          </p:cNvCxnSpPr>
          <p:nvPr/>
        </p:nvCxnSpPr>
        <p:spPr>
          <a:xfrm>
            <a:off x="4752976" y="5924972"/>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4A10824-3BCE-4604-8DF0-474069CC9C56}"/>
              </a:ext>
            </a:extLst>
          </p:cNvPr>
          <p:cNvSpPr/>
          <p:nvPr/>
        </p:nvSpPr>
        <p:spPr>
          <a:xfrm>
            <a:off x="7022961" y="5165146"/>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08A7668B-9638-43A0-8C46-A8738FF30100}"/>
              </a:ext>
            </a:extLst>
          </p:cNvPr>
          <p:cNvSpPr txBox="1"/>
          <p:nvPr/>
        </p:nvSpPr>
        <p:spPr>
          <a:xfrm>
            <a:off x="7095058" y="5354711"/>
            <a:ext cx="925284" cy="646331"/>
          </a:xfrm>
          <a:prstGeom prst="rect">
            <a:avLst/>
          </a:prstGeom>
          <a:noFill/>
        </p:spPr>
        <p:txBody>
          <a:bodyPr wrap="square" rtlCol="0">
            <a:spAutoFit/>
          </a:bodyPr>
          <a:lstStyle/>
          <a:p>
            <a:r>
              <a:rPr lang="en-GB" dirty="0"/>
              <a:t>Test for DE</a:t>
            </a:r>
          </a:p>
        </p:txBody>
      </p:sp>
      <p:cxnSp>
        <p:nvCxnSpPr>
          <p:cNvPr id="56" name="Straight Arrow Connector 55">
            <a:extLst>
              <a:ext uri="{FF2B5EF4-FFF2-40B4-BE49-F238E27FC236}">
                <a16:creationId xmlns:a16="http://schemas.microsoft.com/office/drawing/2014/main" id="{A227320C-BE8B-4B5F-99A5-3E3EC0AD05E3}"/>
              </a:ext>
            </a:extLst>
          </p:cNvPr>
          <p:cNvCxnSpPr>
            <a:cxnSpLocks/>
            <a:endCxn id="57" idx="1"/>
          </p:cNvCxnSpPr>
          <p:nvPr/>
        </p:nvCxnSpPr>
        <p:spPr>
          <a:xfrm flipV="1">
            <a:off x="8013266" y="5954876"/>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3AFC64B-4D61-4FDF-8DE0-7164C5070A6A}"/>
              </a:ext>
            </a:extLst>
          </p:cNvPr>
          <p:cNvSpPr/>
          <p:nvPr/>
        </p:nvSpPr>
        <p:spPr>
          <a:xfrm>
            <a:off x="8700182" y="5165146"/>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TextBox 57">
            <a:extLst>
              <a:ext uri="{FF2B5EF4-FFF2-40B4-BE49-F238E27FC236}">
                <a16:creationId xmlns:a16="http://schemas.microsoft.com/office/drawing/2014/main" id="{3A843663-411D-43C0-A43C-EE5CFC1C0616}"/>
              </a:ext>
            </a:extLst>
          </p:cNvPr>
          <p:cNvSpPr txBox="1"/>
          <p:nvPr/>
        </p:nvSpPr>
        <p:spPr>
          <a:xfrm>
            <a:off x="8742855" y="5223989"/>
            <a:ext cx="925284" cy="1477328"/>
          </a:xfrm>
          <a:prstGeom prst="rect">
            <a:avLst/>
          </a:prstGeom>
          <a:noFill/>
        </p:spPr>
        <p:txBody>
          <a:bodyPr wrap="square" rtlCol="0">
            <a:spAutoFit/>
          </a:bodyPr>
          <a:lstStyle/>
          <a:p>
            <a:r>
              <a:rPr lang="en-GB" dirty="0"/>
              <a:t>Write out results and plots</a:t>
            </a:r>
          </a:p>
        </p:txBody>
      </p:sp>
      <p:pic>
        <p:nvPicPr>
          <p:cNvPr id="4" name="Picture 3">
            <a:extLst>
              <a:ext uri="{FF2B5EF4-FFF2-40B4-BE49-F238E27FC236}">
                <a16:creationId xmlns:a16="http://schemas.microsoft.com/office/drawing/2014/main" id="{E1E31D9E-6E9A-4E8C-8594-7DB6B596C6F5}"/>
              </a:ext>
            </a:extLst>
          </p:cNvPr>
          <p:cNvPicPr>
            <a:picLocks noChangeAspect="1"/>
          </p:cNvPicPr>
          <p:nvPr/>
        </p:nvPicPr>
        <p:blipFill rotWithShape="1">
          <a:blip r:embed="rId2"/>
          <a:srcRect t="24605"/>
          <a:stretch/>
        </p:blipFill>
        <p:spPr>
          <a:xfrm>
            <a:off x="8742855" y="2174872"/>
            <a:ext cx="3087373" cy="2068553"/>
          </a:xfrm>
          <a:prstGeom prst="rect">
            <a:avLst/>
          </a:prstGeom>
        </p:spPr>
      </p:pic>
      <p:sp>
        <p:nvSpPr>
          <p:cNvPr id="5" name="TextBox 4">
            <a:extLst>
              <a:ext uri="{FF2B5EF4-FFF2-40B4-BE49-F238E27FC236}">
                <a16:creationId xmlns:a16="http://schemas.microsoft.com/office/drawing/2014/main" id="{8E3D77B8-652B-4062-B3F9-B4895164E28C}"/>
              </a:ext>
            </a:extLst>
          </p:cNvPr>
          <p:cNvSpPr txBox="1"/>
          <p:nvPr/>
        </p:nvSpPr>
        <p:spPr>
          <a:xfrm>
            <a:off x="211616" y="1540212"/>
            <a:ext cx="12020791" cy="461665"/>
          </a:xfrm>
          <a:prstGeom prst="rect">
            <a:avLst/>
          </a:prstGeom>
          <a:noFill/>
        </p:spPr>
        <p:txBody>
          <a:bodyPr wrap="none" rtlCol="0">
            <a:spAutoFit/>
          </a:bodyPr>
          <a:lstStyle/>
          <a:p>
            <a:r>
              <a:rPr lang="en-GB" sz="2400" b="1" dirty="0"/>
              <a:t>Sum of fragment for replicas: real dataset, you can see the need to normalise between them.</a:t>
            </a:r>
          </a:p>
        </p:txBody>
      </p:sp>
      <p:pic>
        <p:nvPicPr>
          <p:cNvPr id="6" name="Picture 5">
            <a:extLst>
              <a:ext uri="{FF2B5EF4-FFF2-40B4-BE49-F238E27FC236}">
                <a16:creationId xmlns:a16="http://schemas.microsoft.com/office/drawing/2014/main" id="{5DF177AD-5A24-459A-8AA1-A1ECE748896D}"/>
              </a:ext>
            </a:extLst>
          </p:cNvPr>
          <p:cNvPicPr>
            <a:picLocks noChangeAspect="1"/>
          </p:cNvPicPr>
          <p:nvPr/>
        </p:nvPicPr>
        <p:blipFill>
          <a:blip r:embed="rId3"/>
          <a:stretch>
            <a:fillRect/>
          </a:stretch>
        </p:blipFill>
        <p:spPr>
          <a:xfrm>
            <a:off x="6194953" y="2347741"/>
            <a:ext cx="2262906" cy="1941305"/>
          </a:xfrm>
          <a:prstGeom prst="rect">
            <a:avLst/>
          </a:prstGeom>
        </p:spPr>
      </p:pic>
      <p:pic>
        <p:nvPicPr>
          <p:cNvPr id="7" name="Picture 6">
            <a:extLst>
              <a:ext uri="{FF2B5EF4-FFF2-40B4-BE49-F238E27FC236}">
                <a16:creationId xmlns:a16="http://schemas.microsoft.com/office/drawing/2014/main" id="{D6860179-6B76-4E4C-B60C-F2525C3987D0}"/>
              </a:ext>
            </a:extLst>
          </p:cNvPr>
          <p:cNvPicPr>
            <a:picLocks noChangeAspect="1"/>
          </p:cNvPicPr>
          <p:nvPr/>
        </p:nvPicPr>
        <p:blipFill>
          <a:blip r:embed="rId4"/>
          <a:stretch>
            <a:fillRect/>
          </a:stretch>
        </p:blipFill>
        <p:spPr>
          <a:xfrm>
            <a:off x="3519491" y="2394166"/>
            <a:ext cx="2124591" cy="1934495"/>
          </a:xfrm>
          <a:prstGeom prst="rect">
            <a:avLst/>
          </a:prstGeom>
        </p:spPr>
      </p:pic>
      <p:pic>
        <p:nvPicPr>
          <p:cNvPr id="8" name="Picture 7">
            <a:extLst>
              <a:ext uri="{FF2B5EF4-FFF2-40B4-BE49-F238E27FC236}">
                <a16:creationId xmlns:a16="http://schemas.microsoft.com/office/drawing/2014/main" id="{5D6DF3C6-9F03-43F7-A777-FC9372A82943}"/>
              </a:ext>
            </a:extLst>
          </p:cNvPr>
          <p:cNvPicPr>
            <a:picLocks noChangeAspect="1"/>
          </p:cNvPicPr>
          <p:nvPr/>
        </p:nvPicPr>
        <p:blipFill>
          <a:blip r:embed="rId5"/>
          <a:stretch>
            <a:fillRect/>
          </a:stretch>
        </p:blipFill>
        <p:spPr>
          <a:xfrm>
            <a:off x="595877" y="2413246"/>
            <a:ext cx="2239051" cy="1934495"/>
          </a:xfrm>
          <a:prstGeom prst="rect">
            <a:avLst/>
          </a:prstGeom>
        </p:spPr>
      </p:pic>
      <p:sp>
        <p:nvSpPr>
          <p:cNvPr id="9" name="TextBox 8">
            <a:extLst>
              <a:ext uri="{FF2B5EF4-FFF2-40B4-BE49-F238E27FC236}">
                <a16:creationId xmlns:a16="http://schemas.microsoft.com/office/drawing/2014/main" id="{74FEB122-9AC2-4984-A2E3-CBC9C6A497B4}"/>
              </a:ext>
            </a:extLst>
          </p:cNvPr>
          <p:cNvSpPr txBox="1"/>
          <p:nvPr/>
        </p:nvSpPr>
        <p:spPr>
          <a:xfrm>
            <a:off x="1283110" y="4312557"/>
            <a:ext cx="10070690" cy="369332"/>
          </a:xfrm>
          <a:prstGeom prst="rect">
            <a:avLst/>
          </a:prstGeom>
          <a:noFill/>
        </p:spPr>
        <p:txBody>
          <a:bodyPr wrap="square" rtlCol="0">
            <a:spAutoFit/>
          </a:bodyPr>
          <a:lstStyle/>
          <a:p>
            <a:r>
              <a:rPr lang="en-GB" dirty="0"/>
              <a:t>group A (3 reps)	        </a:t>
            </a:r>
            <a:r>
              <a:rPr lang="en-GB" dirty="0" err="1"/>
              <a:t>groupB</a:t>
            </a:r>
            <a:r>
              <a:rPr lang="en-GB" dirty="0"/>
              <a:t> (3 reps) 	             </a:t>
            </a:r>
            <a:r>
              <a:rPr lang="en-GB" dirty="0" err="1"/>
              <a:t>groupC</a:t>
            </a:r>
            <a:r>
              <a:rPr lang="en-GB" dirty="0"/>
              <a:t> (3 reps) 	             </a:t>
            </a:r>
            <a:r>
              <a:rPr lang="en-GB" dirty="0" err="1"/>
              <a:t>groupD</a:t>
            </a:r>
            <a:r>
              <a:rPr lang="en-GB" dirty="0"/>
              <a:t> (3 reps)</a:t>
            </a:r>
          </a:p>
        </p:txBody>
      </p:sp>
    </p:spTree>
    <p:extLst>
      <p:ext uri="{BB962C8B-B14F-4D97-AF65-F5344CB8AC3E}">
        <p14:creationId xmlns:p14="http://schemas.microsoft.com/office/powerpoint/2010/main" val="392421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245461" y="734218"/>
            <a:ext cx="11701077" cy="2366169"/>
          </a:xfrm>
        </p:spPr>
        <p:txBody>
          <a:bodyPr>
            <a:normAutofit/>
          </a:bodyPr>
          <a:lstStyle/>
          <a:p>
            <a:r>
              <a:rPr lang="en-GB" dirty="0"/>
              <a:t>At the end of the “copy and paste” session. </a:t>
            </a:r>
          </a:p>
          <a:p>
            <a:r>
              <a:rPr lang="en-GB" dirty="0"/>
              <a:t>go into the "</a:t>
            </a:r>
            <a:r>
              <a:rPr lang="en-GB" dirty="0" err="1"/>
              <a:t>DEXSeqReport</a:t>
            </a:r>
            <a:r>
              <a:rPr lang="en-GB" dirty="0"/>
              <a:t>" folder. Open the html with </a:t>
            </a:r>
            <a:r>
              <a:rPr lang="en-GB" dirty="0" err="1"/>
              <a:t>firefox</a:t>
            </a:r>
            <a:r>
              <a:rPr lang="en-GB" dirty="0"/>
              <a:t> - </a:t>
            </a:r>
            <a:r>
              <a:rPr lang="en-GB" dirty="0">
                <a:highlight>
                  <a:srgbClr val="FFFF00"/>
                </a:highlight>
              </a:rPr>
              <a:t>GO WILD</a:t>
            </a:r>
            <a:r>
              <a:rPr lang="en-GB" dirty="0"/>
              <a:t>!</a:t>
            </a:r>
          </a:p>
          <a:p>
            <a:r>
              <a:rPr lang="en-GB" dirty="0"/>
              <a:t>The 22 Mb text file has loads on info too….</a:t>
            </a:r>
          </a:p>
        </p:txBody>
      </p:sp>
      <p:pic>
        <p:nvPicPr>
          <p:cNvPr id="8" name="Picture 7">
            <a:extLst>
              <a:ext uri="{FF2B5EF4-FFF2-40B4-BE49-F238E27FC236}">
                <a16:creationId xmlns:a16="http://schemas.microsoft.com/office/drawing/2014/main" id="{D91237DF-BB58-486D-9775-D6062355FA9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857500" y="2436415"/>
            <a:ext cx="8298422" cy="4202270"/>
          </a:xfrm>
          <a:prstGeom prst="rect">
            <a:avLst/>
          </a:prstGeom>
        </p:spPr>
      </p:pic>
      <p:sp>
        <p:nvSpPr>
          <p:cNvPr id="9" name="TextBox 8">
            <a:extLst>
              <a:ext uri="{FF2B5EF4-FFF2-40B4-BE49-F238E27FC236}">
                <a16:creationId xmlns:a16="http://schemas.microsoft.com/office/drawing/2014/main" id="{8C9A9173-7768-46BC-9943-C570F9598B54}"/>
              </a:ext>
            </a:extLst>
          </p:cNvPr>
          <p:cNvSpPr txBox="1"/>
          <p:nvPr/>
        </p:nvSpPr>
        <p:spPr>
          <a:xfrm>
            <a:off x="8801100" y="3111500"/>
            <a:ext cx="1930400" cy="646331"/>
          </a:xfrm>
          <a:prstGeom prst="rect">
            <a:avLst/>
          </a:prstGeom>
          <a:noFill/>
        </p:spPr>
        <p:txBody>
          <a:bodyPr wrap="square" rtlCol="0">
            <a:spAutoFit/>
          </a:bodyPr>
          <a:lstStyle/>
          <a:p>
            <a:r>
              <a:rPr lang="en-GB" dirty="0"/>
              <a:t>Number of exons changed</a:t>
            </a:r>
          </a:p>
        </p:txBody>
      </p:sp>
      <p:cxnSp>
        <p:nvCxnSpPr>
          <p:cNvPr id="11" name="Straight Arrow Connector 10">
            <a:extLst>
              <a:ext uri="{FF2B5EF4-FFF2-40B4-BE49-F238E27FC236}">
                <a16:creationId xmlns:a16="http://schemas.microsoft.com/office/drawing/2014/main" id="{0B108738-70ED-4724-94ED-73FD9ACA1FAB}"/>
              </a:ext>
            </a:extLst>
          </p:cNvPr>
          <p:cNvCxnSpPr/>
          <p:nvPr/>
        </p:nvCxnSpPr>
        <p:spPr>
          <a:xfrm>
            <a:off x="9423400" y="3757613"/>
            <a:ext cx="1460500" cy="156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68E5776-F919-48DB-8A2A-72EB6331DEE9}"/>
              </a:ext>
            </a:extLst>
          </p:cNvPr>
          <p:cNvSpPr txBox="1"/>
          <p:nvPr/>
        </p:nvSpPr>
        <p:spPr>
          <a:xfrm>
            <a:off x="646585" y="4969665"/>
            <a:ext cx="1752600" cy="1323439"/>
          </a:xfrm>
          <a:prstGeom prst="rect">
            <a:avLst/>
          </a:prstGeom>
          <a:noFill/>
        </p:spPr>
        <p:txBody>
          <a:bodyPr wrap="square" rtlCol="0">
            <a:spAutoFit/>
          </a:bodyPr>
          <a:lstStyle/>
          <a:p>
            <a:r>
              <a:rPr lang="en-GB" sz="2000" dirty="0"/>
              <a:t>Click on one of these that has many exons changed</a:t>
            </a:r>
          </a:p>
        </p:txBody>
      </p:sp>
      <p:cxnSp>
        <p:nvCxnSpPr>
          <p:cNvPr id="14" name="Straight Arrow Connector 13">
            <a:extLst>
              <a:ext uri="{FF2B5EF4-FFF2-40B4-BE49-F238E27FC236}">
                <a16:creationId xmlns:a16="http://schemas.microsoft.com/office/drawing/2014/main" id="{1C211D83-3EE0-4A96-A7C6-FB7A9F275F6F}"/>
              </a:ext>
            </a:extLst>
          </p:cNvPr>
          <p:cNvCxnSpPr/>
          <p:nvPr/>
        </p:nvCxnSpPr>
        <p:spPr>
          <a:xfrm>
            <a:off x="1940871" y="5778500"/>
            <a:ext cx="91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29B51D59-ED09-4DEA-82E7-F057E2FAFC87}"/>
              </a:ext>
            </a:extLst>
          </p:cNvPr>
          <p:cNvSpPr/>
          <p:nvPr/>
        </p:nvSpPr>
        <p:spPr>
          <a:xfrm>
            <a:off x="2324100" y="3111500"/>
            <a:ext cx="292100" cy="1200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EAB139BB-3539-467B-A052-6451E158D544}"/>
              </a:ext>
            </a:extLst>
          </p:cNvPr>
          <p:cNvSpPr txBox="1"/>
          <p:nvPr/>
        </p:nvSpPr>
        <p:spPr>
          <a:xfrm>
            <a:off x="1086361" y="2984496"/>
            <a:ext cx="1429093" cy="1200329"/>
          </a:xfrm>
          <a:prstGeom prst="rect">
            <a:avLst/>
          </a:prstGeom>
          <a:noFill/>
        </p:spPr>
        <p:txBody>
          <a:bodyPr wrap="square" rtlCol="0">
            <a:spAutoFit/>
          </a:bodyPr>
          <a:lstStyle/>
          <a:p>
            <a:r>
              <a:rPr lang="en-GB" sz="2400" dirty="0"/>
              <a:t>Colours per host plant</a:t>
            </a:r>
          </a:p>
        </p:txBody>
      </p:sp>
    </p:spTree>
    <p:extLst>
      <p:ext uri="{BB962C8B-B14F-4D97-AF65-F5344CB8AC3E}">
        <p14:creationId xmlns:p14="http://schemas.microsoft.com/office/powerpoint/2010/main" val="3495581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2311400" y="-161927"/>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01624" y="879871"/>
            <a:ext cx="6384926" cy="2366169"/>
          </a:xfrm>
        </p:spPr>
        <p:txBody>
          <a:bodyPr>
            <a:normAutofit lnSpcReduction="10000"/>
          </a:bodyPr>
          <a:lstStyle/>
          <a:p>
            <a:r>
              <a:rPr lang="en-GB" dirty="0"/>
              <a:t>Exons changed in pink. </a:t>
            </a:r>
          </a:p>
          <a:p>
            <a:r>
              <a:rPr lang="en-GB" dirty="0"/>
              <a:t>Exons 1 and 6 hardly used (splicing!). Alternative start?</a:t>
            </a:r>
          </a:p>
          <a:p>
            <a:endParaRPr lang="en-GB" dirty="0"/>
          </a:p>
          <a:p>
            <a:r>
              <a:rPr lang="en-GB" dirty="0"/>
              <a:t>Isoform switch</a:t>
            </a:r>
          </a:p>
        </p:txBody>
      </p:sp>
      <p:pic>
        <p:nvPicPr>
          <p:cNvPr id="5" name="Picture 4">
            <a:extLst>
              <a:ext uri="{FF2B5EF4-FFF2-40B4-BE49-F238E27FC236}">
                <a16:creationId xmlns:a16="http://schemas.microsoft.com/office/drawing/2014/main" id="{51E2A058-32C0-4605-A2E8-8754D82CD91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927421" y="58737"/>
            <a:ext cx="5171601" cy="3148804"/>
          </a:xfrm>
          <a:prstGeom prst="rect">
            <a:avLst/>
          </a:prstGeom>
        </p:spPr>
      </p:pic>
      <p:pic>
        <p:nvPicPr>
          <p:cNvPr id="6" name="Picture 5">
            <a:extLst>
              <a:ext uri="{FF2B5EF4-FFF2-40B4-BE49-F238E27FC236}">
                <a16:creationId xmlns:a16="http://schemas.microsoft.com/office/drawing/2014/main" id="{C39FD8BD-8C85-4D32-AC91-35FFC3F2357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9900" y="3456553"/>
            <a:ext cx="5626100" cy="3338258"/>
          </a:xfrm>
          <a:prstGeom prst="rect">
            <a:avLst/>
          </a:prstGeom>
        </p:spPr>
      </p:pic>
      <p:pic>
        <p:nvPicPr>
          <p:cNvPr id="7" name="Picture 6">
            <a:extLst>
              <a:ext uri="{FF2B5EF4-FFF2-40B4-BE49-F238E27FC236}">
                <a16:creationId xmlns:a16="http://schemas.microsoft.com/office/drawing/2014/main" id="{FCA68552-E64D-4A85-BBE5-F69A6040AFC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927421" y="3393365"/>
            <a:ext cx="5171601" cy="3464635"/>
          </a:xfrm>
          <a:prstGeom prst="rect">
            <a:avLst/>
          </a:prstGeom>
        </p:spPr>
      </p:pic>
      <p:cxnSp>
        <p:nvCxnSpPr>
          <p:cNvPr id="10" name="Straight Arrow Connector 9">
            <a:extLst>
              <a:ext uri="{FF2B5EF4-FFF2-40B4-BE49-F238E27FC236}">
                <a16:creationId xmlns:a16="http://schemas.microsoft.com/office/drawing/2014/main" id="{65DBBE77-9E2F-4E51-8674-A64F8DBE39D1}"/>
              </a:ext>
            </a:extLst>
          </p:cNvPr>
          <p:cNvCxnSpPr/>
          <p:nvPr/>
        </p:nvCxnSpPr>
        <p:spPr>
          <a:xfrm>
            <a:off x="4762500" y="2247900"/>
            <a:ext cx="1968500" cy="142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6CF0A9-2086-4D3B-B162-EB4FE633ECCE}"/>
              </a:ext>
            </a:extLst>
          </p:cNvPr>
          <p:cNvCxnSpPr/>
          <p:nvPr/>
        </p:nvCxnSpPr>
        <p:spPr>
          <a:xfrm flipH="1">
            <a:off x="2857500" y="2962275"/>
            <a:ext cx="88900" cy="130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21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00E71-A794-4229-AA9B-1C5F02FBCF8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3900" y="535096"/>
            <a:ext cx="8051800" cy="4930744"/>
          </a:xfrm>
          <a:prstGeom prst="rect">
            <a:avLst/>
          </a:prstGeom>
        </p:spPr>
      </p:pic>
      <p:sp>
        <p:nvSpPr>
          <p:cNvPr id="5" name="TextBox 4">
            <a:extLst>
              <a:ext uri="{FF2B5EF4-FFF2-40B4-BE49-F238E27FC236}">
                <a16:creationId xmlns:a16="http://schemas.microsoft.com/office/drawing/2014/main" id="{4A2301E3-608F-451D-B0EB-7275BE7F6132}"/>
              </a:ext>
            </a:extLst>
          </p:cNvPr>
          <p:cNvSpPr txBox="1"/>
          <p:nvPr/>
        </p:nvSpPr>
        <p:spPr>
          <a:xfrm>
            <a:off x="3289300" y="73431"/>
            <a:ext cx="2806700" cy="461665"/>
          </a:xfrm>
          <a:prstGeom prst="rect">
            <a:avLst/>
          </a:prstGeom>
          <a:noFill/>
        </p:spPr>
        <p:txBody>
          <a:bodyPr wrap="square" rtlCol="0">
            <a:spAutoFit/>
          </a:bodyPr>
          <a:lstStyle/>
          <a:p>
            <a:r>
              <a:rPr lang="en-GB" sz="2400" dirty="0">
                <a:highlight>
                  <a:srgbClr val="FFFF00"/>
                </a:highlight>
              </a:rPr>
              <a:t>How </a:t>
            </a:r>
            <a:r>
              <a:rPr lang="en-GB" sz="2400" b="1" u="sng" dirty="0">
                <a:highlight>
                  <a:srgbClr val="FFFF00"/>
                </a:highlight>
              </a:rPr>
              <a:t>cool</a:t>
            </a:r>
            <a:r>
              <a:rPr lang="en-GB" sz="2400" dirty="0">
                <a:highlight>
                  <a:srgbClr val="FFFF00"/>
                </a:highlight>
              </a:rPr>
              <a:t> is that!!! </a:t>
            </a:r>
            <a:r>
              <a:rPr lang="en-GB" sz="2400" dirty="0">
                <a:highlight>
                  <a:srgbClr val="FFFF00"/>
                </a:highlight>
                <a:sym typeface="Wingdings" panose="05000000000000000000" pitchFamily="2" charset="2"/>
              </a:rPr>
              <a:t></a:t>
            </a:r>
            <a:endParaRPr lang="en-GB" sz="2400" dirty="0">
              <a:highlight>
                <a:srgbClr val="FFFF00"/>
              </a:highlight>
            </a:endParaRPr>
          </a:p>
        </p:txBody>
      </p:sp>
      <p:sp>
        <p:nvSpPr>
          <p:cNvPr id="6" name="TextBox 5">
            <a:extLst>
              <a:ext uri="{FF2B5EF4-FFF2-40B4-BE49-F238E27FC236}">
                <a16:creationId xmlns:a16="http://schemas.microsoft.com/office/drawing/2014/main" id="{12B21366-44AC-4894-A3F1-AE268C2B269B}"/>
              </a:ext>
            </a:extLst>
          </p:cNvPr>
          <p:cNvSpPr txBox="1"/>
          <p:nvPr/>
        </p:nvSpPr>
        <p:spPr>
          <a:xfrm>
            <a:off x="2413000" y="5953572"/>
            <a:ext cx="6134100" cy="461665"/>
          </a:xfrm>
          <a:prstGeom prst="rect">
            <a:avLst/>
          </a:prstGeom>
          <a:noFill/>
        </p:spPr>
        <p:txBody>
          <a:bodyPr wrap="square" rtlCol="0">
            <a:spAutoFit/>
          </a:bodyPr>
          <a:lstStyle/>
          <a:p>
            <a:r>
              <a:rPr lang="en-GB" sz="2400" dirty="0"/>
              <a:t>THIS IS THE END OF DE EXON SECTION</a:t>
            </a:r>
          </a:p>
        </p:txBody>
      </p:sp>
      <p:grpSp>
        <p:nvGrpSpPr>
          <p:cNvPr id="7" name="Group 6">
            <a:extLst>
              <a:ext uri="{FF2B5EF4-FFF2-40B4-BE49-F238E27FC236}">
                <a16:creationId xmlns:a16="http://schemas.microsoft.com/office/drawing/2014/main" id="{4491E59E-7D76-408C-9D79-DCE8EE402C48}"/>
              </a:ext>
            </a:extLst>
          </p:cNvPr>
          <p:cNvGrpSpPr/>
          <p:nvPr/>
        </p:nvGrpSpPr>
        <p:grpSpPr>
          <a:xfrm rot="16200000">
            <a:off x="8326536" y="1704842"/>
            <a:ext cx="4041751" cy="1940402"/>
            <a:chOff x="2054249" y="3842498"/>
            <a:chExt cx="6445807" cy="2790298"/>
          </a:xfrm>
        </p:grpSpPr>
        <p:pic>
          <p:nvPicPr>
            <p:cNvPr id="8" name="Picture 2" descr="image">
              <a:extLst>
                <a:ext uri="{FF2B5EF4-FFF2-40B4-BE49-F238E27FC236}">
                  <a16:creationId xmlns:a16="http://schemas.microsoft.com/office/drawing/2014/main" id="{0A971C73-7D18-462E-9391-78935A7667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FE36293-A0B0-4276-9045-6CC3DEEAF8D6}"/>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CBD9C75-4017-4551-947B-15065EE5CF10}"/>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C071BB-9FD2-44CF-9EAC-527D7D70C491}"/>
                </a:ext>
              </a:extLst>
            </p:cNvPr>
            <p:cNvSpPr txBox="1"/>
            <p:nvPr/>
          </p:nvSpPr>
          <p:spPr>
            <a:xfrm>
              <a:off x="4843848" y="3842498"/>
              <a:ext cx="1260389" cy="400110"/>
            </a:xfrm>
            <a:prstGeom prst="rect">
              <a:avLst/>
            </a:prstGeom>
            <a:noFill/>
          </p:spPr>
          <p:txBody>
            <a:bodyPr wrap="square" rtlCol="0">
              <a:spAutoFit/>
            </a:bodyPr>
            <a:lstStyle/>
            <a:p>
              <a:r>
                <a:rPr lang="en-GB" sz="2000" b="1" dirty="0"/>
                <a:t>gallium</a:t>
              </a:r>
            </a:p>
          </p:txBody>
        </p:sp>
      </p:grpSp>
      <p:cxnSp>
        <p:nvCxnSpPr>
          <p:cNvPr id="3" name="Straight Arrow Connector 2">
            <a:extLst>
              <a:ext uri="{FF2B5EF4-FFF2-40B4-BE49-F238E27FC236}">
                <a16:creationId xmlns:a16="http://schemas.microsoft.com/office/drawing/2014/main" id="{6F410140-9C53-4D0C-B5B4-947028E7E387}"/>
              </a:ext>
            </a:extLst>
          </p:cNvPr>
          <p:cNvCxnSpPr/>
          <p:nvPr/>
        </p:nvCxnSpPr>
        <p:spPr>
          <a:xfrm flipH="1" flipV="1">
            <a:off x="8093676" y="3429000"/>
            <a:ext cx="1186248" cy="586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AB458D-0BBE-4689-BAA2-084DD6F54137}"/>
              </a:ext>
            </a:extLst>
          </p:cNvPr>
          <p:cNvCxnSpPr/>
          <p:nvPr/>
        </p:nvCxnSpPr>
        <p:spPr>
          <a:xfrm flipH="1">
            <a:off x="7994822" y="2551586"/>
            <a:ext cx="1223319" cy="123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650E04-6AD0-4F51-9565-F71409E1F972}"/>
              </a:ext>
            </a:extLst>
          </p:cNvPr>
          <p:cNvCxnSpPr/>
          <p:nvPr/>
        </p:nvCxnSpPr>
        <p:spPr>
          <a:xfrm flipH="1">
            <a:off x="7784757" y="1149178"/>
            <a:ext cx="1495167" cy="140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809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2757617" y="-212750"/>
            <a:ext cx="16212729" cy="1325563"/>
          </a:xfrm>
        </p:spPr>
        <p:txBody>
          <a:bodyPr/>
          <a:lstStyle/>
          <a:p>
            <a:pPr algn="ctr"/>
            <a:r>
              <a:rPr lang="en-GB" dirty="0">
                <a:solidFill>
                  <a:srgbClr val="7030A0"/>
                </a:solidFill>
              </a:rPr>
              <a:t>6) DE gene: A vs B (cherry vs gallium as a host)</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5863477" cy="5196896"/>
          </a:xfrm>
        </p:spPr>
        <p:txBody>
          <a:bodyPr>
            <a:normAutofit/>
          </a:bodyPr>
          <a:lstStyle/>
          <a:p>
            <a:r>
              <a:rPr lang="en-GB" sz="2400" dirty="0"/>
              <a:t>We will now do </a:t>
            </a:r>
            <a:r>
              <a:rPr lang="en-GB" sz="2400" b="1" dirty="0"/>
              <a:t>differential gene expression</a:t>
            </a:r>
            <a:r>
              <a:rPr lang="en-GB" sz="2400" dirty="0"/>
              <a:t>. Try to identify genes that are DE between the conditions.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highlight>
                  <a:srgbClr val="FFFF00"/>
                </a:highlight>
              </a:rPr>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A5898C90-C167-434B-856F-A27222547095}"/>
              </a:ext>
            </a:extLst>
          </p:cNvPr>
          <p:cNvGrpSpPr/>
          <p:nvPr/>
        </p:nvGrpSpPr>
        <p:grpSpPr>
          <a:xfrm>
            <a:off x="7485467" y="1024365"/>
            <a:ext cx="5995046" cy="2790298"/>
            <a:chOff x="2054250" y="3842498"/>
            <a:chExt cx="5995046" cy="2790298"/>
          </a:xfrm>
        </p:grpSpPr>
        <p:pic>
          <p:nvPicPr>
            <p:cNvPr id="45" name="Picture 2" descr="image">
              <a:extLst>
                <a:ext uri="{FF2B5EF4-FFF2-40B4-BE49-F238E27FC236}">
                  <a16:creationId xmlns:a16="http://schemas.microsoft.com/office/drawing/2014/main" id="{17D414A5-8575-49F1-B71C-0E13507B9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0" r="27355"/>
            <a:stretch/>
          </p:blipFill>
          <p:spPr bwMode="auto">
            <a:xfrm>
              <a:off x="2054250" y="3892378"/>
              <a:ext cx="4682516" cy="2740418"/>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ED799D03-52D8-4A08-A1B4-84C52641ED16}"/>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77385C86-61A9-4599-AEDA-583F58C882D3}"/>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CE268F62-30BD-4C99-AEFF-E12DD6B707E4}"/>
                </a:ext>
              </a:extLst>
            </p:cNvPr>
            <p:cNvSpPr txBox="1"/>
            <p:nvPr/>
          </p:nvSpPr>
          <p:spPr>
            <a:xfrm>
              <a:off x="4843848" y="3842498"/>
              <a:ext cx="1260389" cy="400110"/>
            </a:xfrm>
            <a:prstGeom prst="rect">
              <a:avLst/>
            </a:prstGeom>
            <a:noFill/>
          </p:spPr>
          <p:txBody>
            <a:bodyPr wrap="square" rtlCol="0">
              <a:spAutoFit/>
            </a:bodyPr>
            <a:lstStyle/>
            <a:p>
              <a:r>
                <a:rPr lang="en-GB" sz="2000" b="1" dirty="0"/>
                <a:t>gallium</a:t>
              </a:r>
            </a:p>
          </p:txBody>
        </p:sp>
      </p:grpSp>
    </p:spTree>
    <p:extLst>
      <p:ext uri="{BB962C8B-B14F-4D97-AF65-F5344CB8AC3E}">
        <p14:creationId xmlns:p14="http://schemas.microsoft.com/office/powerpoint/2010/main" val="1676338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gene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PCA and </a:t>
            </a:r>
            <a:r>
              <a:rPr lang="en-GB" sz="2400"/>
              <a:t>heatmap functions </a:t>
            </a:r>
            <a:r>
              <a:rPr lang="en-GB" sz="2400" dirty="0"/>
              <a:t>were from </a:t>
            </a:r>
            <a:r>
              <a:rPr lang="en-GB" sz="2400" dirty="0" err="1"/>
              <a:t>Trintiy</a:t>
            </a:r>
            <a:r>
              <a:rPr lang="en-GB" sz="2400" dirty="0"/>
              <a:t> by Brian Haas</a:t>
            </a:r>
          </a:p>
          <a:p>
            <a:r>
              <a:rPr lang="en-GB" sz="2400" dirty="0"/>
              <a:t>Go into the “</a:t>
            </a:r>
            <a:r>
              <a:rPr lang="en-GB" sz="2400" dirty="0" err="1">
                <a:solidFill>
                  <a:srgbClr val="FF0000"/>
                </a:solidFill>
              </a:rPr>
              <a:t>DE_gene</a:t>
            </a:r>
            <a:r>
              <a:rPr lang="en-GB" sz="2400" dirty="0"/>
              <a:t>” folder, then go into “</a:t>
            </a:r>
            <a:r>
              <a:rPr lang="en-GB" sz="2400" dirty="0" err="1">
                <a:solidFill>
                  <a:srgbClr val="FF0000"/>
                </a:solidFill>
              </a:rPr>
              <a:t>two_bio_reps</a:t>
            </a:r>
            <a:r>
              <a:rPr lang="en-GB" sz="2400" dirty="0"/>
              <a:t>” folder</a:t>
            </a:r>
          </a:p>
          <a:p>
            <a:r>
              <a:rPr lang="en-GB" sz="2400" dirty="0"/>
              <a:t>Open the file </a:t>
            </a:r>
            <a:r>
              <a:rPr lang="en-GB" sz="2400" dirty="0">
                <a:solidFill>
                  <a:srgbClr val="FF0000"/>
                </a:solidFill>
              </a:rPr>
              <a:t>DE_gene_R_commands.sh   </a:t>
            </a:r>
            <a:r>
              <a:rPr lang="en-GB" sz="2400" dirty="0"/>
              <a:t>- again this is not a shell script. I just like the colours</a:t>
            </a:r>
          </a:p>
          <a:p>
            <a:pPr marL="0" indent="0">
              <a:buNone/>
            </a:pPr>
            <a:r>
              <a:rPr lang="en-GB" dirty="0"/>
              <a:t>------------------------------------------------------------------------------------------</a:t>
            </a:r>
          </a:p>
          <a:p>
            <a:pPr marL="0" indent="0">
              <a:buNone/>
            </a:pPr>
            <a:r>
              <a:rPr lang="en-GB" dirty="0"/>
              <a:t>Do this for the three reps data too:</a:t>
            </a:r>
          </a:p>
          <a:p>
            <a:r>
              <a:rPr lang="en-GB" dirty="0"/>
              <a:t>Go into the “</a:t>
            </a:r>
            <a:r>
              <a:rPr lang="en-GB" dirty="0" err="1">
                <a:solidFill>
                  <a:srgbClr val="FF0000"/>
                </a:solidFill>
              </a:rPr>
              <a:t>DE_gene</a:t>
            </a:r>
            <a:r>
              <a:rPr lang="en-GB" dirty="0"/>
              <a:t>” folder, then go into “</a:t>
            </a:r>
            <a:r>
              <a:rPr lang="en-GB" dirty="0" err="1">
                <a:solidFill>
                  <a:srgbClr val="FF0000"/>
                </a:solidFill>
              </a:rPr>
              <a:t>three_bio_reps</a:t>
            </a:r>
            <a:r>
              <a:rPr lang="en-GB" dirty="0"/>
              <a:t>” folder</a:t>
            </a:r>
          </a:p>
          <a:p>
            <a:r>
              <a:rPr lang="en-GB" dirty="0"/>
              <a:t>Open the file </a:t>
            </a:r>
            <a:r>
              <a:rPr lang="en-GB" dirty="0">
                <a:solidFill>
                  <a:srgbClr val="FF0000"/>
                </a:solidFill>
              </a:rPr>
              <a:t>DE_gene_R_commands.sh   </a:t>
            </a:r>
            <a:r>
              <a:rPr lang="en-GB" dirty="0"/>
              <a:t>- again this is not a shell script. I just like the colours</a:t>
            </a:r>
          </a:p>
          <a:p>
            <a:pPr marL="0" indent="0">
              <a:buNone/>
            </a:pPr>
            <a:endParaRPr lang="en-GB" dirty="0"/>
          </a:p>
        </p:txBody>
      </p:sp>
    </p:spTree>
    <p:extLst>
      <p:ext uri="{BB962C8B-B14F-4D97-AF65-F5344CB8AC3E}">
        <p14:creationId xmlns:p14="http://schemas.microsoft.com/office/powerpoint/2010/main" val="519180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gene expression: Multi condition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If we have time … got into the “</a:t>
            </a:r>
            <a:r>
              <a:rPr lang="en-GB" sz="2400" dirty="0" err="1">
                <a:solidFill>
                  <a:srgbClr val="FF0000"/>
                </a:solidFill>
              </a:rPr>
              <a:t>RNentropy_example</a:t>
            </a:r>
            <a:r>
              <a:rPr lang="en-GB" sz="2400" dirty="0"/>
              <a:t>” folder. </a:t>
            </a:r>
          </a:p>
          <a:p>
            <a:r>
              <a:rPr lang="en-GB" sz="2400" dirty="0"/>
              <a:t>This will have to be done on Marvin. Unzip the data and run this on Marvin. </a:t>
            </a:r>
          </a:p>
          <a:p>
            <a:r>
              <a:rPr lang="en-GB" sz="2400" dirty="0"/>
              <a:t>The .</a:t>
            </a:r>
            <a:r>
              <a:rPr lang="en-GB" sz="2400" dirty="0" err="1"/>
              <a:t>pfd</a:t>
            </a:r>
            <a:r>
              <a:rPr lang="en-GB" sz="2400" dirty="0"/>
              <a:t> explains how these result are outputted/ displayed. Sorry no graphics!</a:t>
            </a:r>
            <a:endParaRPr lang="en-GB" dirty="0"/>
          </a:p>
          <a:p>
            <a:pPr marL="0" indent="0">
              <a:buNone/>
            </a:pPr>
            <a:endParaRPr lang="en-GB" dirty="0"/>
          </a:p>
        </p:txBody>
      </p:sp>
    </p:spTree>
    <p:extLst>
      <p:ext uri="{BB962C8B-B14F-4D97-AF65-F5344CB8AC3E}">
        <p14:creationId xmlns:p14="http://schemas.microsoft.com/office/powerpoint/2010/main" val="169582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245461" y="830552"/>
            <a:ext cx="11701077" cy="5196896"/>
          </a:xfrm>
        </p:spPr>
        <p:txBody>
          <a:bodyPr>
            <a:normAutofit/>
          </a:bodyPr>
          <a:lstStyle/>
          <a:p>
            <a:r>
              <a:rPr lang="en-GB" sz="2400" b="1" dirty="0"/>
              <a:t>RNAseq</a:t>
            </a:r>
            <a:r>
              <a:rPr lang="en-GB" sz="2400" dirty="0"/>
              <a:t>:  is used to measure the “expression” of genes (or exons).</a:t>
            </a:r>
          </a:p>
          <a:p>
            <a:r>
              <a:rPr lang="en-GB" sz="2400" dirty="0"/>
              <a:t>If you plan you experiment, you can compare conditions A versus B (or way more complex if you wish), and obtain and list of candidate genes which may be causative of the observed phenotype. </a:t>
            </a:r>
          </a:p>
          <a:p>
            <a:r>
              <a:rPr lang="en-GB" sz="2400" b="1" dirty="0"/>
              <a:t>To use a obvious example: </a:t>
            </a:r>
            <a:r>
              <a:rPr lang="en-GB" sz="2400" dirty="0"/>
              <a:t>If eyes were dissected out of human heads, sequenced and compared to the sequencing output of the liver. You would expect to find eye specific gene expression in one sample and liver specific expression in the other.  (plus some genes that are the same “housekeeping” genes)</a:t>
            </a:r>
          </a:p>
          <a:p>
            <a:pPr marL="0" indent="0">
              <a:buNone/>
            </a:pPr>
            <a:endParaRPr lang="en-GB" dirty="0"/>
          </a:p>
          <a:p>
            <a:pPr marL="0" indent="0">
              <a:buNone/>
            </a:pPr>
            <a:endParaRPr lang="en-GB" dirty="0"/>
          </a:p>
        </p:txBody>
      </p:sp>
      <p:pic>
        <p:nvPicPr>
          <p:cNvPr id="2050" name="Picture 2" descr="Free eyes SVG cut file - FREE design downloads for your cutting projects!">
            <a:extLst>
              <a:ext uri="{FF2B5EF4-FFF2-40B4-BE49-F238E27FC236}">
                <a16:creationId xmlns:a16="http://schemas.microsoft.com/office/drawing/2014/main" id="{C6F3AC82-71B4-4793-BE58-323FF496B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38200" y="4705350"/>
            <a:ext cx="4489092" cy="15151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ree Clipart: Liver | maritacovarrubias">
            <a:extLst>
              <a:ext uri="{FF2B5EF4-FFF2-40B4-BE49-F238E27FC236}">
                <a16:creationId xmlns:a16="http://schemas.microsoft.com/office/drawing/2014/main" id="{E4A1933F-B3B6-40D7-85A1-E4AD90321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763" y="4159875"/>
            <a:ext cx="2964686" cy="21568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0AC168-DB90-4888-8890-79F71C0D7386}"/>
              </a:ext>
            </a:extLst>
          </p:cNvPr>
          <p:cNvSpPr txBox="1"/>
          <p:nvPr/>
        </p:nvSpPr>
        <p:spPr>
          <a:xfrm>
            <a:off x="5434885" y="5009882"/>
            <a:ext cx="1429825" cy="769441"/>
          </a:xfrm>
          <a:prstGeom prst="rect">
            <a:avLst/>
          </a:prstGeom>
          <a:noFill/>
        </p:spPr>
        <p:txBody>
          <a:bodyPr wrap="square" rtlCol="0">
            <a:spAutoFit/>
          </a:bodyPr>
          <a:lstStyle/>
          <a:p>
            <a:r>
              <a:rPr lang="en-GB" sz="4400" dirty="0"/>
              <a:t>vs</a:t>
            </a:r>
          </a:p>
        </p:txBody>
      </p:sp>
    </p:spTree>
    <p:extLst>
      <p:ext uri="{BB962C8B-B14F-4D97-AF65-F5344CB8AC3E}">
        <p14:creationId xmlns:p14="http://schemas.microsoft.com/office/powerpoint/2010/main" val="337024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have aphid samples (</a:t>
            </a:r>
            <a:r>
              <a:rPr lang="en-GB" sz="2400" i="1" dirty="0" err="1"/>
              <a:t>Myzus</a:t>
            </a:r>
            <a:r>
              <a:rPr lang="en-GB" sz="2400" i="1" dirty="0"/>
              <a:t> cerasi</a:t>
            </a:r>
            <a:r>
              <a:rPr lang="en-GB" sz="2400" dirty="0"/>
              <a:t>) reared of different plant hosts. (plant pathogens/ pests use secreted proteins, termed effectors to manipulate their host to result in a compatible interaction). </a:t>
            </a:r>
          </a:p>
          <a:p>
            <a:r>
              <a:rPr lang="en-GB" sz="2400" b="1" dirty="0"/>
              <a:t>The null hypothesis is there is no difference between the samples</a:t>
            </a:r>
            <a:r>
              <a:rPr lang="en-GB" sz="2400" dirty="0"/>
              <a:t>. However, we would not have sequenced this is we believed that </a:t>
            </a:r>
            <a:r>
              <a:rPr lang="en-GB" sz="2400" dirty="0">
                <a:sym typeface="Wingdings" panose="05000000000000000000" pitchFamily="2" charset="2"/>
              </a:rPr>
              <a:t> </a:t>
            </a:r>
          </a:p>
          <a:p>
            <a:r>
              <a:rPr lang="en-GB" sz="2400" dirty="0">
                <a:sym typeface="Wingdings" panose="05000000000000000000" pitchFamily="2" charset="2"/>
              </a:rPr>
              <a:t>Lets investigate – does the aphid uses different genes or exons on the different hosts????</a:t>
            </a:r>
            <a:endParaRPr lang="en-GB" sz="2400" dirty="0"/>
          </a:p>
          <a:p>
            <a:pPr marL="0" indent="0">
              <a:buNone/>
            </a:pPr>
            <a:endParaRPr lang="en-GB" dirty="0"/>
          </a:p>
          <a:p>
            <a:pPr marL="0" indent="0">
              <a:buNone/>
            </a:pPr>
            <a:endParaRPr lang="en-GB" dirty="0"/>
          </a:p>
        </p:txBody>
      </p:sp>
      <p:grpSp>
        <p:nvGrpSpPr>
          <p:cNvPr id="8" name="Group 7">
            <a:extLst>
              <a:ext uri="{FF2B5EF4-FFF2-40B4-BE49-F238E27FC236}">
                <a16:creationId xmlns:a16="http://schemas.microsoft.com/office/drawing/2014/main" id="{84440C85-09D3-45AA-BA15-53DAEF28DE2A}"/>
              </a:ext>
            </a:extLst>
          </p:cNvPr>
          <p:cNvGrpSpPr/>
          <p:nvPr/>
        </p:nvGrpSpPr>
        <p:grpSpPr>
          <a:xfrm>
            <a:off x="2054249" y="3842498"/>
            <a:ext cx="6445807" cy="2790298"/>
            <a:chOff x="2054249" y="3842498"/>
            <a:chExt cx="6445807" cy="2790298"/>
          </a:xfrm>
        </p:grpSpPr>
        <p:pic>
          <p:nvPicPr>
            <p:cNvPr id="1026" name="Picture 2" descr="image">
              <a:extLst>
                <a:ext uri="{FF2B5EF4-FFF2-40B4-BE49-F238E27FC236}">
                  <a16:creationId xmlns:a16="http://schemas.microsoft.com/office/drawing/2014/main" id="{D9E0506A-89B7-4E44-B40B-CC137C46F0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AB11AC-D33E-4ECE-A498-821BC17A3D4B}"/>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12946EF-8E59-476B-B898-12EBCDAEC67C}"/>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0EC10BD-4FA0-4F41-BD84-F5BD77C713A0}"/>
                </a:ext>
              </a:extLst>
            </p:cNvPr>
            <p:cNvSpPr txBox="1"/>
            <p:nvPr/>
          </p:nvSpPr>
          <p:spPr>
            <a:xfrm>
              <a:off x="4843848" y="3842498"/>
              <a:ext cx="1260389" cy="400110"/>
            </a:xfrm>
            <a:prstGeom prst="rect">
              <a:avLst/>
            </a:prstGeom>
            <a:noFill/>
          </p:spPr>
          <p:txBody>
            <a:bodyPr wrap="square" rtlCol="0">
              <a:spAutoFit/>
            </a:bodyPr>
            <a:lstStyle/>
            <a:p>
              <a:r>
                <a:rPr lang="en-GB" sz="2000" b="1" dirty="0"/>
                <a:t>gallium</a:t>
              </a:r>
            </a:p>
          </p:txBody>
        </p:sp>
      </p:grpSp>
    </p:spTree>
    <p:extLst>
      <p:ext uri="{BB962C8B-B14F-4D97-AF65-F5344CB8AC3E}">
        <p14:creationId xmlns:p14="http://schemas.microsoft.com/office/powerpoint/2010/main" val="281568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28B6DA9-303A-4F45-B425-33FF5A52C784}"/>
              </a:ext>
            </a:extLst>
          </p:cNvPr>
          <p:cNvSpPr/>
          <p:nvPr/>
        </p:nvSpPr>
        <p:spPr>
          <a:xfrm>
            <a:off x="0" y="2891481"/>
            <a:ext cx="11956459" cy="3277495"/>
          </a:xfrm>
          <a:prstGeom prst="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6431620-A6C1-4CBF-92B7-E3A06020D11D}"/>
              </a:ext>
            </a:extLst>
          </p:cNvPr>
          <p:cNvSpPr>
            <a:spLocks noGrp="1"/>
          </p:cNvSpPr>
          <p:nvPr>
            <p:ph type="title"/>
          </p:nvPr>
        </p:nvSpPr>
        <p:spPr>
          <a:xfrm>
            <a:off x="530138" y="32010"/>
            <a:ext cx="11131724" cy="1325563"/>
          </a:xfrm>
        </p:spPr>
        <p:txBody>
          <a:bodyPr/>
          <a:lstStyle/>
          <a:p>
            <a:r>
              <a:rPr lang="en-GB" dirty="0"/>
              <a:t>RNAseq simplified work flow: Blue = workshop</a:t>
            </a:r>
          </a:p>
        </p:txBody>
      </p:sp>
      <p:sp>
        <p:nvSpPr>
          <p:cNvPr id="4" name="Rectangle 3">
            <a:extLst>
              <a:ext uri="{FF2B5EF4-FFF2-40B4-BE49-F238E27FC236}">
                <a16:creationId xmlns:a16="http://schemas.microsoft.com/office/drawing/2014/main" id="{847E2274-B992-459A-BE49-28049FD5D1F3}"/>
              </a:ext>
            </a:extLst>
          </p:cNvPr>
          <p:cNvSpPr/>
          <p:nvPr/>
        </p:nvSpPr>
        <p:spPr>
          <a:xfrm>
            <a:off x="235535" y="317266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Arrow Connector 4">
            <a:extLst>
              <a:ext uri="{FF2B5EF4-FFF2-40B4-BE49-F238E27FC236}">
                <a16:creationId xmlns:a16="http://schemas.microsoft.com/office/drawing/2014/main" id="{AB6D5B12-38C1-49EC-8C2B-895D0D81C096}"/>
              </a:ext>
            </a:extLst>
          </p:cNvPr>
          <p:cNvCxnSpPr>
            <a:stCxn id="4" idx="3"/>
          </p:cNvCxnSpPr>
          <p:nvPr/>
        </p:nvCxnSpPr>
        <p:spPr>
          <a:xfrm flipV="1">
            <a:off x="1224580" y="3471240"/>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23F1D4-E83A-40F6-8490-D0026D6CCB92}"/>
              </a:ext>
            </a:extLst>
          </p:cNvPr>
          <p:cNvSpPr txBox="1"/>
          <p:nvPr/>
        </p:nvSpPr>
        <p:spPr>
          <a:xfrm>
            <a:off x="254197" y="3184145"/>
            <a:ext cx="925284" cy="646331"/>
          </a:xfrm>
          <a:prstGeom prst="rect">
            <a:avLst/>
          </a:prstGeom>
          <a:noFill/>
        </p:spPr>
        <p:txBody>
          <a:bodyPr wrap="square" rtlCol="0">
            <a:spAutoFit/>
          </a:bodyPr>
          <a:lstStyle/>
          <a:p>
            <a:r>
              <a:rPr lang="en-GB" dirty="0"/>
              <a:t>Quality control</a:t>
            </a:r>
          </a:p>
        </p:txBody>
      </p:sp>
      <p:sp>
        <p:nvSpPr>
          <p:cNvPr id="7" name="Rectangle 6">
            <a:extLst>
              <a:ext uri="{FF2B5EF4-FFF2-40B4-BE49-F238E27FC236}">
                <a16:creationId xmlns:a16="http://schemas.microsoft.com/office/drawing/2014/main" id="{67B7C864-9BBE-4920-A6BC-A162565E4130}"/>
              </a:ext>
            </a:extLst>
          </p:cNvPr>
          <p:cNvSpPr/>
          <p:nvPr/>
        </p:nvSpPr>
        <p:spPr>
          <a:xfrm>
            <a:off x="1936818" y="3157106"/>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a:extLst>
              <a:ext uri="{FF2B5EF4-FFF2-40B4-BE49-F238E27FC236}">
                <a16:creationId xmlns:a16="http://schemas.microsoft.com/office/drawing/2014/main" id="{F56D309F-9071-4FFA-A12A-20BDD0B6DB17}"/>
              </a:ext>
            </a:extLst>
          </p:cNvPr>
          <p:cNvCxnSpPr>
            <a:stCxn id="7" idx="3"/>
          </p:cNvCxnSpPr>
          <p:nvPr/>
        </p:nvCxnSpPr>
        <p:spPr>
          <a:xfrm flipV="1">
            <a:off x="2925863" y="3455686"/>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5CD90D-A761-40B4-8A34-C0A5F1466B05}"/>
              </a:ext>
            </a:extLst>
          </p:cNvPr>
          <p:cNvSpPr txBox="1"/>
          <p:nvPr/>
        </p:nvSpPr>
        <p:spPr>
          <a:xfrm>
            <a:off x="1955480" y="3168591"/>
            <a:ext cx="925284" cy="646331"/>
          </a:xfrm>
          <a:prstGeom prst="rect">
            <a:avLst/>
          </a:prstGeom>
          <a:noFill/>
        </p:spPr>
        <p:txBody>
          <a:bodyPr wrap="square" rtlCol="0">
            <a:spAutoFit/>
          </a:bodyPr>
          <a:lstStyle/>
          <a:p>
            <a:r>
              <a:rPr lang="en-GB" dirty="0"/>
              <a:t>Quality trim</a:t>
            </a:r>
          </a:p>
        </p:txBody>
      </p:sp>
      <p:sp>
        <p:nvSpPr>
          <p:cNvPr id="10" name="Rectangle 9">
            <a:extLst>
              <a:ext uri="{FF2B5EF4-FFF2-40B4-BE49-F238E27FC236}">
                <a16:creationId xmlns:a16="http://schemas.microsoft.com/office/drawing/2014/main" id="{BC733BA1-9523-4C1B-A061-FD67160ED2E1}"/>
              </a:ext>
            </a:extLst>
          </p:cNvPr>
          <p:cNvSpPr/>
          <p:nvPr/>
        </p:nvSpPr>
        <p:spPr>
          <a:xfrm>
            <a:off x="3681641" y="3147774"/>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585BDF19-E621-4546-8AA0-62887430E476}"/>
              </a:ext>
            </a:extLst>
          </p:cNvPr>
          <p:cNvCxnSpPr>
            <a:cxnSpLocks/>
            <a:stCxn id="10" idx="3"/>
          </p:cNvCxnSpPr>
          <p:nvPr/>
        </p:nvCxnSpPr>
        <p:spPr>
          <a:xfrm flipV="1">
            <a:off x="4670686" y="3446354"/>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BBC69B1-580E-4931-A39E-90AA38552CB8}"/>
              </a:ext>
            </a:extLst>
          </p:cNvPr>
          <p:cNvSpPr txBox="1"/>
          <p:nvPr/>
        </p:nvSpPr>
        <p:spPr>
          <a:xfrm>
            <a:off x="3700303" y="3159259"/>
            <a:ext cx="925284" cy="646331"/>
          </a:xfrm>
          <a:prstGeom prst="rect">
            <a:avLst/>
          </a:prstGeom>
          <a:noFill/>
        </p:spPr>
        <p:txBody>
          <a:bodyPr wrap="square" rtlCol="0">
            <a:spAutoFit/>
          </a:bodyPr>
          <a:lstStyle/>
          <a:p>
            <a:r>
              <a:rPr lang="en-GB" dirty="0"/>
              <a:t>Quality control</a:t>
            </a:r>
          </a:p>
        </p:txBody>
      </p:sp>
      <p:sp>
        <p:nvSpPr>
          <p:cNvPr id="16" name="Rectangle 15">
            <a:extLst>
              <a:ext uri="{FF2B5EF4-FFF2-40B4-BE49-F238E27FC236}">
                <a16:creationId xmlns:a16="http://schemas.microsoft.com/office/drawing/2014/main" id="{8335A015-85B0-4593-B9F0-3FD67779EAFE}"/>
              </a:ext>
            </a:extLst>
          </p:cNvPr>
          <p:cNvSpPr/>
          <p:nvPr/>
        </p:nvSpPr>
        <p:spPr>
          <a:xfrm>
            <a:off x="5559240" y="3109301"/>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B43F59E4-BD5E-439B-BF06-EDF8C5DDCBA8}"/>
              </a:ext>
            </a:extLst>
          </p:cNvPr>
          <p:cNvSpPr txBox="1"/>
          <p:nvPr/>
        </p:nvSpPr>
        <p:spPr>
          <a:xfrm>
            <a:off x="5628875" y="3111602"/>
            <a:ext cx="998909" cy="646331"/>
          </a:xfrm>
          <a:prstGeom prst="rect">
            <a:avLst/>
          </a:prstGeom>
          <a:noFill/>
        </p:spPr>
        <p:txBody>
          <a:bodyPr wrap="square" rtlCol="0">
            <a:spAutoFit/>
          </a:bodyPr>
          <a:lstStyle/>
          <a:p>
            <a:r>
              <a:rPr lang="en-GB" dirty="0"/>
              <a:t>Map to genome</a:t>
            </a:r>
          </a:p>
        </p:txBody>
      </p:sp>
      <p:sp>
        <p:nvSpPr>
          <p:cNvPr id="19" name="Rectangle 18">
            <a:extLst>
              <a:ext uri="{FF2B5EF4-FFF2-40B4-BE49-F238E27FC236}">
                <a16:creationId xmlns:a16="http://schemas.microsoft.com/office/drawing/2014/main" id="{4FC5F311-202B-4856-BE9F-866EBA98CAE7}"/>
              </a:ext>
            </a:extLst>
          </p:cNvPr>
          <p:cNvSpPr/>
          <p:nvPr/>
        </p:nvSpPr>
        <p:spPr>
          <a:xfrm>
            <a:off x="9365133" y="306746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CA6853D0-581B-4CA4-8D2E-CD51C901BC52}"/>
              </a:ext>
            </a:extLst>
          </p:cNvPr>
          <p:cNvSpPr/>
          <p:nvPr/>
        </p:nvSpPr>
        <p:spPr>
          <a:xfrm>
            <a:off x="3644321" y="1307294"/>
            <a:ext cx="1146886" cy="1325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F6A9ACFA-4AEA-408D-AAF6-7EF34F8D70C2}"/>
              </a:ext>
            </a:extLst>
          </p:cNvPr>
          <p:cNvSpPr txBox="1"/>
          <p:nvPr/>
        </p:nvSpPr>
        <p:spPr>
          <a:xfrm>
            <a:off x="3690972" y="1452862"/>
            <a:ext cx="1244780" cy="1200329"/>
          </a:xfrm>
          <a:prstGeom prst="rect">
            <a:avLst/>
          </a:prstGeom>
          <a:noFill/>
        </p:spPr>
        <p:txBody>
          <a:bodyPr wrap="square" rtlCol="0">
            <a:spAutoFit/>
          </a:bodyPr>
          <a:lstStyle/>
          <a:p>
            <a:r>
              <a:rPr lang="en-GB" dirty="0"/>
              <a:t>Alignment free quantification</a:t>
            </a:r>
          </a:p>
        </p:txBody>
      </p:sp>
      <p:cxnSp>
        <p:nvCxnSpPr>
          <p:cNvPr id="36" name="Straight Arrow Connector 35">
            <a:extLst>
              <a:ext uri="{FF2B5EF4-FFF2-40B4-BE49-F238E27FC236}">
                <a16:creationId xmlns:a16="http://schemas.microsoft.com/office/drawing/2014/main" id="{A675AE39-8173-4202-9FAF-E76A4089232C}"/>
              </a:ext>
            </a:extLst>
          </p:cNvPr>
          <p:cNvCxnSpPr>
            <a:stCxn id="12" idx="0"/>
          </p:cNvCxnSpPr>
          <p:nvPr/>
        </p:nvCxnSpPr>
        <p:spPr>
          <a:xfrm flipH="1" flipV="1">
            <a:off x="4162944" y="2653191"/>
            <a:ext cx="1" cy="50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44D62C-20A9-40D5-8039-CA6A21060704}"/>
              </a:ext>
            </a:extLst>
          </p:cNvPr>
          <p:cNvSpPr/>
          <p:nvPr/>
        </p:nvSpPr>
        <p:spPr>
          <a:xfrm>
            <a:off x="5683838" y="1628942"/>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AFEB8D2-E22B-437C-811B-E0BA6B3195BC}"/>
              </a:ext>
            </a:extLst>
          </p:cNvPr>
          <p:cNvSpPr txBox="1"/>
          <p:nvPr/>
        </p:nvSpPr>
        <p:spPr>
          <a:xfrm>
            <a:off x="5702500" y="1640427"/>
            <a:ext cx="925284" cy="646331"/>
          </a:xfrm>
          <a:prstGeom prst="rect">
            <a:avLst/>
          </a:prstGeom>
          <a:noFill/>
        </p:spPr>
        <p:txBody>
          <a:bodyPr wrap="square" rtlCol="0">
            <a:spAutoFit/>
          </a:bodyPr>
          <a:lstStyle/>
          <a:p>
            <a:r>
              <a:rPr lang="en-GB" dirty="0"/>
              <a:t>Get the counts</a:t>
            </a:r>
          </a:p>
        </p:txBody>
      </p:sp>
      <p:sp>
        <p:nvSpPr>
          <p:cNvPr id="39" name="Rectangle 38">
            <a:extLst>
              <a:ext uri="{FF2B5EF4-FFF2-40B4-BE49-F238E27FC236}">
                <a16:creationId xmlns:a16="http://schemas.microsoft.com/office/drawing/2014/main" id="{2A2C42B2-E59A-4A2A-A58E-8E42CDC47BF4}"/>
              </a:ext>
            </a:extLst>
          </p:cNvPr>
          <p:cNvSpPr/>
          <p:nvPr/>
        </p:nvSpPr>
        <p:spPr>
          <a:xfrm>
            <a:off x="7150972" y="318658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TextBox 39">
            <a:extLst>
              <a:ext uri="{FF2B5EF4-FFF2-40B4-BE49-F238E27FC236}">
                <a16:creationId xmlns:a16="http://schemas.microsoft.com/office/drawing/2014/main" id="{87107D51-79A6-46A5-9E1C-798028DA9816}"/>
              </a:ext>
            </a:extLst>
          </p:cNvPr>
          <p:cNvSpPr txBox="1"/>
          <p:nvPr/>
        </p:nvSpPr>
        <p:spPr>
          <a:xfrm>
            <a:off x="7169634" y="3198070"/>
            <a:ext cx="925284" cy="646331"/>
          </a:xfrm>
          <a:prstGeom prst="rect">
            <a:avLst/>
          </a:prstGeom>
          <a:noFill/>
        </p:spPr>
        <p:txBody>
          <a:bodyPr wrap="square" rtlCol="0">
            <a:spAutoFit/>
          </a:bodyPr>
          <a:lstStyle/>
          <a:p>
            <a:r>
              <a:rPr lang="en-GB" dirty="0"/>
              <a:t>Get the counts</a:t>
            </a:r>
          </a:p>
        </p:txBody>
      </p:sp>
      <p:cxnSp>
        <p:nvCxnSpPr>
          <p:cNvPr id="42" name="Straight Arrow Connector 41">
            <a:extLst>
              <a:ext uri="{FF2B5EF4-FFF2-40B4-BE49-F238E27FC236}">
                <a16:creationId xmlns:a16="http://schemas.microsoft.com/office/drawing/2014/main" id="{F567DFEB-4833-45B0-BE8D-7B4E29E48511}"/>
              </a:ext>
            </a:extLst>
          </p:cNvPr>
          <p:cNvCxnSpPr/>
          <p:nvPr/>
        </p:nvCxnSpPr>
        <p:spPr>
          <a:xfrm>
            <a:off x="4840782" y="1814303"/>
            <a:ext cx="71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AFE9AB-0D05-4FAE-BF8F-2B04BCE32201}"/>
              </a:ext>
            </a:extLst>
          </p:cNvPr>
          <p:cNvCxnSpPr>
            <a:stCxn id="18" idx="3"/>
          </p:cNvCxnSpPr>
          <p:nvPr/>
        </p:nvCxnSpPr>
        <p:spPr>
          <a:xfrm flipV="1">
            <a:off x="6627784" y="3429000"/>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57FA2C9-8B55-4574-A1B5-EDE30C859F15}"/>
              </a:ext>
            </a:extLst>
          </p:cNvPr>
          <p:cNvSpPr txBox="1"/>
          <p:nvPr/>
        </p:nvSpPr>
        <p:spPr>
          <a:xfrm>
            <a:off x="9444641" y="3256835"/>
            <a:ext cx="1360669" cy="923330"/>
          </a:xfrm>
          <a:prstGeom prst="rect">
            <a:avLst/>
          </a:prstGeom>
          <a:noFill/>
        </p:spPr>
        <p:txBody>
          <a:bodyPr wrap="square" rtlCol="0">
            <a:spAutoFit/>
          </a:bodyPr>
          <a:lstStyle/>
          <a:p>
            <a:r>
              <a:rPr lang="en-GB" dirty="0"/>
              <a:t>Differential gene expression</a:t>
            </a:r>
          </a:p>
        </p:txBody>
      </p:sp>
      <p:sp>
        <p:nvSpPr>
          <p:cNvPr id="46" name="Rectangle 45">
            <a:extLst>
              <a:ext uri="{FF2B5EF4-FFF2-40B4-BE49-F238E27FC236}">
                <a16:creationId xmlns:a16="http://schemas.microsoft.com/office/drawing/2014/main" id="{E409935A-33F9-4583-ACAF-991EDCCC54C0}"/>
              </a:ext>
            </a:extLst>
          </p:cNvPr>
          <p:cNvSpPr/>
          <p:nvPr/>
        </p:nvSpPr>
        <p:spPr>
          <a:xfrm>
            <a:off x="9365133" y="1113763"/>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TextBox 46">
            <a:extLst>
              <a:ext uri="{FF2B5EF4-FFF2-40B4-BE49-F238E27FC236}">
                <a16:creationId xmlns:a16="http://schemas.microsoft.com/office/drawing/2014/main" id="{76F56B1D-E1CD-45C8-9250-F7B98898A7A1}"/>
              </a:ext>
            </a:extLst>
          </p:cNvPr>
          <p:cNvSpPr txBox="1"/>
          <p:nvPr/>
        </p:nvSpPr>
        <p:spPr>
          <a:xfrm>
            <a:off x="9365136" y="1200153"/>
            <a:ext cx="1360669" cy="923330"/>
          </a:xfrm>
          <a:prstGeom prst="rect">
            <a:avLst/>
          </a:prstGeom>
          <a:noFill/>
        </p:spPr>
        <p:txBody>
          <a:bodyPr wrap="square" rtlCol="0">
            <a:spAutoFit/>
          </a:bodyPr>
          <a:lstStyle/>
          <a:p>
            <a:r>
              <a:rPr lang="en-GB" dirty="0"/>
              <a:t>Differential gene expression</a:t>
            </a:r>
          </a:p>
        </p:txBody>
      </p:sp>
      <p:sp>
        <p:nvSpPr>
          <p:cNvPr id="48" name="Rectangle 47">
            <a:extLst>
              <a:ext uri="{FF2B5EF4-FFF2-40B4-BE49-F238E27FC236}">
                <a16:creationId xmlns:a16="http://schemas.microsoft.com/office/drawing/2014/main" id="{730702D2-78A0-45BB-90A1-03E9645B1764}"/>
              </a:ext>
            </a:extLst>
          </p:cNvPr>
          <p:cNvSpPr/>
          <p:nvPr/>
        </p:nvSpPr>
        <p:spPr>
          <a:xfrm>
            <a:off x="9365133" y="4650176"/>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32927904-5E27-4B80-98CD-194BAC8E0778}"/>
              </a:ext>
            </a:extLst>
          </p:cNvPr>
          <p:cNvSpPr txBox="1"/>
          <p:nvPr/>
        </p:nvSpPr>
        <p:spPr>
          <a:xfrm>
            <a:off x="9365136" y="4736566"/>
            <a:ext cx="1360669" cy="923330"/>
          </a:xfrm>
          <a:prstGeom prst="rect">
            <a:avLst/>
          </a:prstGeom>
          <a:noFill/>
        </p:spPr>
        <p:txBody>
          <a:bodyPr wrap="square" rtlCol="0">
            <a:spAutoFit/>
          </a:bodyPr>
          <a:lstStyle/>
          <a:p>
            <a:r>
              <a:rPr lang="en-GB" dirty="0"/>
              <a:t>Differential exon expression</a:t>
            </a:r>
          </a:p>
        </p:txBody>
      </p:sp>
      <p:cxnSp>
        <p:nvCxnSpPr>
          <p:cNvPr id="51" name="Straight Arrow Connector 50">
            <a:extLst>
              <a:ext uri="{FF2B5EF4-FFF2-40B4-BE49-F238E27FC236}">
                <a16:creationId xmlns:a16="http://schemas.microsoft.com/office/drawing/2014/main" id="{6F367B33-7562-44E5-98A0-67F245116CFD}"/>
              </a:ext>
            </a:extLst>
          </p:cNvPr>
          <p:cNvCxnSpPr/>
          <p:nvPr/>
        </p:nvCxnSpPr>
        <p:spPr>
          <a:xfrm>
            <a:off x="8254314" y="3429000"/>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262884-F725-44CB-BA9D-BA8A01898DCE}"/>
              </a:ext>
            </a:extLst>
          </p:cNvPr>
          <p:cNvCxnSpPr/>
          <p:nvPr/>
        </p:nvCxnSpPr>
        <p:spPr>
          <a:xfrm>
            <a:off x="8140017" y="3982659"/>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002471E-23A7-4A18-8778-2096253986DB}"/>
              </a:ext>
            </a:extLst>
          </p:cNvPr>
          <p:cNvCxnSpPr/>
          <p:nvPr/>
        </p:nvCxnSpPr>
        <p:spPr>
          <a:xfrm>
            <a:off x="6787166" y="1814303"/>
            <a:ext cx="2279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27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Prepare data (already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Quality control and read trimming has been already performed (to save time!). Please see this if you would like a reminder: </a:t>
            </a:r>
            <a:r>
              <a:rPr lang="en-GB" sz="2400" dirty="0">
                <a:hlinkClick r:id="rId2"/>
              </a:rPr>
              <a:t>https://github.com/peterthorpe5/genome_assembly_workshop/blob/master/powerpoint/6_assembly.pptx</a:t>
            </a:r>
            <a:endParaRPr lang="en-GB" sz="2400" dirty="0"/>
          </a:p>
          <a:p>
            <a:r>
              <a:rPr lang="en-GB" sz="2400" dirty="0"/>
              <a:t> plus for me, trimming reads and QC is now like watching paint dry!</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highlight>
                  <a:srgbClr val="FFFF00"/>
                </a:highlight>
              </a:rPr>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highlight>
                  <a:srgbClr val="FFFF00"/>
                </a:highlight>
              </a:rPr>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highlight>
                  <a:srgbClr val="FFFF00"/>
                </a:highlight>
              </a:rPr>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417504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436442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757761"/>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84415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23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Map to the genome(already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Mapping to the genome would take over an hour and to “get the counts” also take ~ 2 hours …. So I have done this. How?</a:t>
            </a:r>
          </a:p>
          <a:p>
            <a:r>
              <a:rPr lang="en-GB" sz="2400" b="1" dirty="0"/>
              <a:t>Mapping</a:t>
            </a:r>
            <a:r>
              <a:rPr lang="en-GB" sz="2400" dirty="0"/>
              <a:t>:  spice aware aligner called STAR was used. (see shell scripts folder) </a:t>
            </a:r>
            <a:r>
              <a:rPr lang="en-GB" sz="2400" dirty="0">
                <a:hlinkClick r:id="rId2"/>
              </a:rPr>
              <a:t>https://github.com/alexdobin/STAR/blob/master/doc/STARmanual.pdf</a:t>
            </a:r>
            <a:r>
              <a:rPr lang="en-GB" sz="2400" dirty="0"/>
              <a:t> </a:t>
            </a:r>
          </a:p>
          <a:p>
            <a:r>
              <a:rPr lang="en-GB" sz="2400" b="1" dirty="0"/>
              <a:t>Counts</a:t>
            </a:r>
            <a:r>
              <a:rPr lang="en-GB" sz="2400" dirty="0"/>
              <a:t>: </a:t>
            </a:r>
            <a:r>
              <a:rPr lang="en-GB" sz="2400" dirty="0" err="1"/>
              <a:t>HTseq</a:t>
            </a:r>
            <a:r>
              <a:rPr lang="en-GB" sz="2400" dirty="0"/>
              <a:t> counts (</a:t>
            </a:r>
            <a:r>
              <a:rPr lang="en-GB" sz="2400" dirty="0">
                <a:hlinkClick r:id="rId3"/>
              </a:rPr>
              <a:t>https://htseq.readthedocs.io/en/release_0.11.1/count.html</a:t>
            </a:r>
            <a:r>
              <a:rPr lang="en-GB" sz="2400" dirty="0"/>
              <a:t>)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highlight>
                  <a:srgbClr val="FFFF00"/>
                </a:highlight>
              </a:rPr>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highlight>
                  <a:srgbClr val="FFFF00"/>
                </a:highlight>
              </a:rPr>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20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01DE-7A33-468D-B56C-51F6250BE0B4}"/>
              </a:ext>
            </a:extLst>
          </p:cNvPr>
          <p:cNvSpPr>
            <a:spLocks noGrp="1"/>
          </p:cNvSpPr>
          <p:nvPr>
            <p:ph type="title"/>
          </p:nvPr>
        </p:nvSpPr>
        <p:spPr/>
        <p:txBody>
          <a:bodyPr/>
          <a:lstStyle/>
          <a:p>
            <a:r>
              <a:rPr lang="en-GB" dirty="0"/>
              <a:t>Counts – what are they?</a:t>
            </a:r>
          </a:p>
        </p:txBody>
      </p:sp>
      <p:sp>
        <p:nvSpPr>
          <p:cNvPr id="3" name="Content Placeholder 2">
            <a:extLst>
              <a:ext uri="{FF2B5EF4-FFF2-40B4-BE49-F238E27FC236}">
                <a16:creationId xmlns:a16="http://schemas.microsoft.com/office/drawing/2014/main" id="{E829B3C8-C71F-4F74-B3EB-2BA0252D2B83}"/>
              </a:ext>
            </a:extLst>
          </p:cNvPr>
          <p:cNvSpPr>
            <a:spLocks noGrp="1"/>
          </p:cNvSpPr>
          <p:nvPr>
            <p:ph idx="1"/>
          </p:nvPr>
        </p:nvSpPr>
        <p:spPr/>
        <p:txBody>
          <a:bodyPr/>
          <a:lstStyle/>
          <a:p>
            <a:r>
              <a:rPr lang="en-GB" dirty="0"/>
              <a:t>In summary the number of reads that map to the gene. </a:t>
            </a:r>
            <a:r>
              <a:rPr lang="en-GB" dirty="0" err="1"/>
              <a:t>Htseq</a:t>
            </a:r>
            <a:r>
              <a:rPr lang="en-GB" dirty="0"/>
              <a:t> will quantify reads the only map to that gene and not others</a:t>
            </a:r>
          </a:p>
          <a:p>
            <a:r>
              <a:rPr lang="en-GB" dirty="0"/>
              <a:t>E.g. gene 1 count have 100. Gene 2 100000. Gene 3 zero. </a:t>
            </a:r>
          </a:p>
          <a:p>
            <a:r>
              <a:rPr lang="en-GB" dirty="0"/>
              <a:t>This example below would get a single value for the entire gene (for gene counts!). But can see the mapping is not uniform</a:t>
            </a:r>
          </a:p>
        </p:txBody>
      </p:sp>
      <p:pic>
        <p:nvPicPr>
          <p:cNvPr id="4" name="Picture 2" descr="Fig. 4">
            <a:extLst>
              <a:ext uri="{FF2B5EF4-FFF2-40B4-BE49-F238E27FC236}">
                <a16:creationId xmlns:a16="http://schemas.microsoft.com/office/drawing/2014/main" id="{0CB31193-E859-4389-8EB2-E5AD879EFA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r="1853" b="82916"/>
          <a:stretch/>
        </p:blipFill>
        <p:spPr bwMode="auto">
          <a:xfrm>
            <a:off x="710914" y="5176270"/>
            <a:ext cx="9912630" cy="12978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6FCC40-8BD5-4331-BCAC-000CE5E64C9B}"/>
              </a:ext>
            </a:extLst>
          </p:cNvPr>
          <p:cNvSpPr txBox="1"/>
          <p:nvPr/>
        </p:nvSpPr>
        <p:spPr>
          <a:xfrm>
            <a:off x="4363064" y="4529939"/>
            <a:ext cx="3465871" cy="646331"/>
          </a:xfrm>
          <a:prstGeom prst="rect">
            <a:avLst/>
          </a:prstGeom>
          <a:noFill/>
        </p:spPr>
        <p:txBody>
          <a:bodyPr wrap="square" rtlCol="0">
            <a:spAutoFit/>
          </a:bodyPr>
          <a:lstStyle/>
          <a:p>
            <a:r>
              <a:rPr lang="en-GB" dirty="0"/>
              <a:t>RNAseq reads mapped on to gene. They stack up as there are so many</a:t>
            </a:r>
          </a:p>
        </p:txBody>
      </p:sp>
      <p:cxnSp>
        <p:nvCxnSpPr>
          <p:cNvPr id="7" name="Straight Arrow Connector 6">
            <a:extLst>
              <a:ext uri="{FF2B5EF4-FFF2-40B4-BE49-F238E27FC236}">
                <a16:creationId xmlns:a16="http://schemas.microsoft.com/office/drawing/2014/main" id="{E3079D85-259A-4231-9103-EBF550DBE912}"/>
              </a:ext>
            </a:extLst>
          </p:cNvPr>
          <p:cNvCxnSpPr/>
          <p:nvPr/>
        </p:nvCxnSpPr>
        <p:spPr>
          <a:xfrm>
            <a:off x="4100052" y="4911210"/>
            <a:ext cx="737419" cy="589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C5C17A8-5661-4B3F-A062-1CD1A6C1D95E}"/>
              </a:ext>
            </a:extLst>
          </p:cNvPr>
          <p:cNvCxnSpPr/>
          <p:nvPr/>
        </p:nvCxnSpPr>
        <p:spPr>
          <a:xfrm>
            <a:off x="7964129" y="4911210"/>
            <a:ext cx="1814052" cy="589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8414342-8083-4372-95D8-AF1BD8502FF2}"/>
              </a:ext>
            </a:extLst>
          </p:cNvPr>
          <p:cNvCxnSpPr/>
          <p:nvPr/>
        </p:nvCxnSpPr>
        <p:spPr>
          <a:xfrm flipH="1">
            <a:off x="1784555" y="4704732"/>
            <a:ext cx="2578509" cy="100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68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E00C-44CB-43B4-AB72-A0B8C7DC8FC6}"/>
              </a:ext>
            </a:extLst>
          </p:cNvPr>
          <p:cNvSpPr>
            <a:spLocks noGrp="1"/>
          </p:cNvSpPr>
          <p:nvPr>
            <p:ph type="title"/>
          </p:nvPr>
        </p:nvSpPr>
        <p:spPr>
          <a:xfrm>
            <a:off x="-507649" y="226065"/>
            <a:ext cx="12192000" cy="1325563"/>
          </a:xfrm>
        </p:spPr>
        <p:txBody>
          <a:bodyPr/>
          <a:lstStyle/>
          <a:p>
            <a:pPr algn="ctr"/>
            <a:r>
              <a:rPr lang="en-GB" dirty="0">
                <a:solidFill>
                  <a:srgbClr val="7030A0"/>
                </a:solidFill>
              </a:rPr>
              <a:t>Background info: What is a read: </a:t>
            </a:r>
            <a:r>
              <a:rPr lang="en-GB" dirty="0" err="1">
                <a:solidFill>
                  <a:srgbClr val="7030A0"/>
                </a:solidFill>
              </a:rPr>
              <a:t>Fastq</a:t>
            </a:r>
            <a:r>
              <a:rPr lang="en-GB" dirty="0">
                <a:solidFill>
                  <a:srgbClr val="7030A0"/>
                </a:solidFill>
              </a:rPr>
              <a:t> format (Illumina output)</a:t>
            </a:r>
          </a:p>
        </p:txBody>
      </p:sp>
      <p:sp>
        <p:nvSpPr>
          <p:cNvPr id="4" name="Rectangle 3">
            <a:extLst>
              <a:ext uri="{FF2B5EF4-FFF2-40B4-BE49-F238E27FC236}">
                <a16:creationId xmlns:a16="http://schemas.microsoft.com/office/drawing/2014/main" id="{FD042BA6-D996-4E57-96B4-691806B85C64}"/>
              </a:ext>
            </a:extLst>
          </p:cNvPr>
          <p:cNvSpPr/>
          <p:nvPr/>
        </p:nvSpPr>
        <p:spPr>
          <a:xfrm>
            <a:off x="2866484" y="6262603"/>
            <a:ext cx="5443734" cy="369332"/>
          </a:xfrm>
          <a:prstGeom prst="rect">
            <a:avLst/>
          </a:prstGeom>
        </p:spPr>
        <p:txBody>
          <a:bodyPr wrap="none">
            <a:spAutoFit/>
          </a:bodyPr>
          <a:lstStyle/>
          <a:p>
            <a:r>
              <a:rPr lang="en-GB" dirty="0">
                <a:hlinkClick r:id="rId2"/>
              </a:rPr>
              <a:t>Read more: https://en.wikipedia.org/wiki/FASTQ_format</a:t>
            </a:r>
            <a:endParaRPr lang="en-GB" dirty="0"/>
          </a:p>
        </p:txBody>
      </p:sp>
      <p:sp>
        <p:nvSpPr>
          <p:cNvPr id="5" name="TextBox 4">
            <a:extLst>
              <a:ext uri="{FF2B5EF4-FFF2-40B4-BE49-F238E27FC236}">
                <a16:creationId xmlns:a16="http://schemas.microsoft.com/office/drawing/2014/main" id="{C85993E5-B139-4E00-A303-3BF3FB1DD9CA}"/>
              </a:ext>
            </a:extLst>
          </p:cNvPr>
          <p:cNvSpPr txBox="1"/>
          <p:nvPr/>
        </p:nvSpPr>
        <p:spPr>
          <a:xfrm>
            <a:off x="466532" y="1632857"/>
            <a:ext cx="10655558" cy="3416320"/>
          </a:xfrm>
          <a:prstGeom prst="rect">
            <a:avLst/>
          </a:prstGeom>
          <a:noFill/>
        </p:spPr>
        <p:txBody>
          <a:bodyPr wrap="square" rtlCol="0">
            <a:spAutoFit/>
          </a:bodyPr>
          <a:lstStyle/>
          <a:p>
            <a:r>
              <a:rPr lang="en-GB" dirty="0"/>
              <a:t>The input to most of the following steps, are the </a:t>
            </a:r>
            <a:r>
              <a:rPr lang="en-GB" dirty="0" err="1"/>
              <a:t>fastq</a:t>
            </a:r>
            <a:r>
              <a:rPr lang="en-GB" dirty="0"/>
              <a:t> (or compressed fastq</a:t>
            </a:r>
            <a:r>
              <a:rPr lang="en-GB" b="1" dirty="0"/>
              <a:t>.gz</a:t>
            </a:r>
            <a:r>
              <a:rPr lang="en-GB" dirty="0"/>
              <a:t>) files. </a:t>
            </a:r>
          </a:p>
          <a:p>
            <a:endParaRPr lang="en-GB" dirty="0"/>
          </a:p>
          <a:p>
            <a:pPr lvl="1"/>
            <a:r>
              <a:rPr lang="en-GB" dirty="0"/>
              <a:t>@ERR861370.21 M00596:40:000000000-A712Y:1:1101:11010:1548/1   </a:t>
            </a:r>
            <a:r>
              <a:rPr lang="en-GB" dirty="0">
                <a:solidFill>
                  <a:srgbClr val="FF0000"/>
                </a:solidFill>
              </a:rPr>
              <a:t>(unique read name)</a:t>
            </a:r>
          </a:p>
          <a:p>
            <a:pPr lvl="1"/>
            <a:r>
              <a:rPr lang="en-GB" dirty="0"/>
              <a:t>GTCCAGAACTGTCTTCTGTAAATCTTTCTTGTACCTCCTGCAGTAT                     </a:t>
            </a:r>
            <a:r>
              <a:rPr lang="en-GB" dirty="0">
                <a:solidFill>
                  <a:srgbClr val="FF0000"/>
                </a:solidFill>
              </a:rPr>
              <a:t>(sequence)</a:t>
            </a:r>
          </a:p>
          <a:p>
            <a:pPr lvl="1"/>
            <a:r>
              <a:rPr lang="en-GB" dirty="0"/>
              <a:t>+							             </a:t>
            </a:r>
            <a:r>
              <a:rPr lang="en-GB" dirty="0">
                <a:solidFill>
                  <a:srgbClr val="FF0000"/>
                </a:solidFill>
              </a:rPr>
              <a:t>(+)</a:t>
            </a:r>
          </a:p>
          <a:p>
            <a:pPr lvl="1"/>
            <a:r>
              <a:rPr lang="en-GB" dirty="0"/>
              <a:t>-B@C&lt;8&lt;@CF9FEFFFGAF9&lt;&lt;EEFGGEFF9E9CCC,CF&lt;,,C,,&lt;	</a:t>
            </a:r>
            <a:r>
              <a:rPr lang="en-GB" dirty="0">
                <a:solidFill>
                  <a:srgbClr val="FF0000"/>
                </a:solidFill>
              </a:rPr>
              <a:t>             (ascii quality score encoding)</a:t>
            </a:r>
          </a:p>
          <a:p>
            <a:pPr lvl="1"/>
            <a:endParaRPr lang="en-GB" dirty="0">
              <a:solidFill>
                <a:srgbClr val="FF0000"/>
              </a:solidFill>
            </a:endParaRPr>
          </a:p>
          <a:p>
            <a:pPr lvl="1"/>
            <a:endParaRPr lang="en-GB" dirty="0">
              <a:solidFill>
                <a:srgbClr val="FF0000"/>
              </a:solidFill>
            </a:endParaRPr>
          </a:p>
          <a:p>
            <a:pPr lvl="1"/>
            <a:r>
              <a:rPr lang="en-GB" dirty="0"/>
              <a:t>Each base is “quality scored” based on a probability score of it being correct. </a:t>
            </a:r>
          </a:p>
          <a:p>
            <a:pPr lvl="1"/>
            <a:r>
              <a:rPr lang="en-GB" dirty="0"/>
              <a:t>Q15: p = 0.03</a:t>
            </a:r>
          </a:p>
          <a:p>
            <a:pPr lvl="1"/>
            <a:r>
              <a:rPr lang="en-GB" dirty="0"/>
              <a:t>Q30: p = 0.001</a:t>
            </a:r>
          </a:p>
          <a:p>
            <a:pPr lvl="1"/>
            <a:endParaRPr lang="en-GB" dirty="0">
              <a:solidFill>
                <a:srgbClr val="FF0000"/>
              </a:solidFill>
            </a:endParaRPr>
          </a:p>
        </p:txBody>
      </p:sp>
      <p:sp>
        <p:nvSpPr>
          <p:cNvPr id="3" name="Rectangle 2">
            <a:extLst>
              <a:ext uri="{FF2B5EF4-FFF2-40B4-BE49-F238E27FC236}">
                <a16:creationId xmlns:a16="http://schemas.microsoft.com/office/drawing/2014/main" id="{10DB8899-EAD1-4B55-8F66-8EE8379CC42D}"/>
              </a:ext>
            </a:extLst>
          </p:cNvPr>
          <p:cNvSpPr/>
          <p:nvPr/>
        </p:nvSpPr>
        <p:spPr>
          <a:xfrm>
            <a:off x="737419" y="2182761"/>
            <a:ext cx="6887497" cy="1356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4797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TotalTime>
  <Words>2424</Words>
  <Application>Microsoft Office PowerPoint</Application>
  <PresentationFormat>Widescreen</PresentationFormat>
  <Paragraphs>251</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6) RNAseq analysis</vt:lpstr>
      <vt:lpstr>Get the software and start R</vt:lpstr>
      <vt:lpstr>6) RNAseq and differential expression</vt:lpstr>
      <vt:lpstr>6) RNAseq and differential expression</vt:lpstr>
      <vt:lpstr>RNAseq simplified work flow: Blue = workshop</vt:lpstr>
      <vt:lpstr>6) Prepare data (already done)</vt:lpstr>
      <vt:lpstr>6) Map to the genome(already done)</vt:lpstr>
      <vt:lpstr>Counts – what are they?</vt:lpstr>
      <vt:lpstr>Background info: What is a read: Fastq format (Illumina output)</vt:lpstr>
      <vt:lpstr>Background info: assembly: output format (fasta)</vt:lpstr>
      <vt:lpstr>Background info: genome feature file format</vt:lpstr>
      <vt:lpstr>6) Your work starts from here</vt:lpstr>
      <vt:lpstr>6) DE exon expression</vt:lpstr>
      <vt:lpstr>6) DE exon expression</vt:lpstr>
      <vt:lpstr>6) DE exon expression: Aphids reared on three different plants</vt:lpstr>
      <vt:lpstr>6) DE work flow .. Sort of …</vt:lpstr>
      <vt:lpstr>6) DE exon expression</vt:lpstr>
      <vt:lpstr>6) DE exon expression</vt:lpstr>
      <vt:lpstr>6) DE exon expression</vt:lpstr>
      <vt:lpstr>6) DE exon expression</vt:lpstr>
      <vt:lpstr>6) DE work flow .. Sort of …</vt:lpstr>
      <vt:lpstr>6) DE exon expression</vt:lpstr>
      <vt:lpstr>6) DE exon expression</vt:lpstr>
      <vt:lpstr>PowerPoint Presentation</vt:lpstr>
      <vt:lpstr>6) DE gene: A vs B (cherry vs gallium as a host)</vt:lpstr>
      <vt:lpstr>6) DE gene expression</vt:lpstr>
      <vt:lpstr>6) DE gene expression: Multi condition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assembly: Trim reads for quality</dc:title>
  <dc:creator>Peter Thorpe</dc:creator>
  <cp:lastModifiedBy>Peter Thorpe</cp:lastModifiedBy>
  <cp:revision>248</cp:revision>
  <dcterms:created xsi:type="dcterms:W3CDTF">2018-11-12T12:06:12Z</dcterms:created>
  <dcterms:modified xsi:type="dcterms:W3CDTF">2022-10-26T12:52:59Z</dcterms:modified>
</cp:coreProperties>
</file>