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324" r:id="rId3"/>
    <p:sldId id="314" r:id="rId4"/>
    <p:sldId id="301" r:id="rId5"/>
    <p:sldId id="310" r:id="rId6"/>
    <p:sldId id="325" r:id="rId7"/>
    <p:sldId id="286" r:id="rId8"/>
    <p:sldId id="287" r:id="rId9"/>
    <p:sldId id="322" r:id="rId10"/>
    <p:sldId id="282" r:id="rId11"/>
    <p:sldId id="32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7212-54E9-4EC4-923E-9B23FB15D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D2D0E-69BC-4786-8953-35A88443A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4AB1C-6B39-4BB1-93E8-B99D485E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F761-3BAF-4633-9265-5BF9BB8A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0E9F1-9E51-4426-B428-00146171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60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461D-C9D8-463E-8A81-052ED17F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F6CD1-1F70-4D53-91C9-D2D3F3C86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94C89-DA84-450A-9B4B-81AF9CD6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20FF5-30F4-43D6-B3DD-CDD59511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E759-39E0-4497-B2A4-1B8AAEFC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3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3B839-CE09-4687-BB76-236BE1A92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58720-0199-4346-BA71-78DD78926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82AC9-19A7-4A97-9F80-3824A6B1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F516D-9634-46BC-9613-7D3C1A3F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001D7-E957-40D3-92C2-22B09E65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59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18B8-B1DA-4B8A-AD80-EBD89250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A32C-E3C6-4CDA-96D3-3F65889B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86662-FA87-41BE-A3D2-5FE7D82A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C315C-EDBE-4D98-AA65-AEBF369C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2E59-F8E9-4FC1-9530-8B7772EA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9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7D11-F60A-4EB0-BA59-D05181E1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DAA11-CED9-49FE-A27B-EC344ACC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4EBC-1180-4B30-A67A-28869481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22A8-A1B7-401E-A263-09AD2330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0E09-FAA5-4FD4-890C-17BF8302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28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4475-1D5C-4BEE-988F-D489B47C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C7F9-FE4B-4A2F-96B3-56B9F1642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D3085-D2E5-40D3-B036-1C244DEE2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06D3C-38B9-4121-BA79-9C867FB6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6DFA2-5115-4E35-BC59-4BD4EEE4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9525-175C-467F-8D4F-026BFE33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05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9689-2877-4D46-A6AD-7563A90B4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CBAA8-EC0F-4931-9FA6-BFDB8C59C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C5AAE-5280-4868-A32D-2160E4FD9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DC011-731A-4C8C-99FF-D2F6E09FF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EDDE9-C485-4212-B34A-20CFD4E8B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E83D-3573-4600-844B-4C291AB8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5374C-B25A-4EAF-AFD3-600E51B6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5F731-AC6E-455F-9CB7-EF2FDD6F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72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ACAF-3A3C-454F-9B54-16A37A4E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21003-CF93-44E0-98EF-BCC58F05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730A8-2112-4D2C-A660-476EE730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D25DD-831E-427D-92B3-5FEEA743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6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3A04F-EC3F-4768-A1AC-EC4F9565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24E5C-414F-4BD2-A8CE-EA45D9A5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2EE96-14C5-41EF-BF03-90C19900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97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67CF-9B9B-4292-A4A2-7BF68F66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C0F4-279E-43F3-82D4-7E2D1FBB1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DFEEE-0B56-43FB-8397-8A2D82DB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516A-6661-465B-89E1-2217D57E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1F1AB-0AB8-4939-A06A-053C7969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02E63-5C3A-4530-BF07-52BD9B43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70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1EC1-D312-4AB1-BA83-EB23281E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7155A-56F0-4F47-9C11-9AA5AFFE9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6918A-F2A7-4336-8DF9-D0B289E6F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71718-46AE-426F-BD61-B7B8348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568C0-9A7C-4457-B8AA-C36B9704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6EF66-E819-434E-A3C2-831B9F05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28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8C039-B4EB-4455-931B-1B3510AA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AFA53-93DF-409E-8B39-DA249C31A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FD547-C5D1-471C-9545-571B5AC9B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C7284-A6CB-4DDC-9758-16B7E815B14E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141-FCEB-43FD-B6A3-43B72B165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9F8E9-E186-4CDF-8F74-9DDE4D8D9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69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ize.com/post/how-to-use-linux-scree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ibk.ac.at/zid/systeme/hpc-systeme/common/tutorials/sge-howto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youremail@st-andrews.ac.uk" TargetMode="External"/><Relationship Id="rId2" Type="http://schemas.openxmlformats.org/officeDocument/2006/relationships/hyperlink" Target="mailto:youmail@st-andrews.ac.u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whatever@st-andrews.ac.u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21" y="1955121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This is the official way to submit jobs</a:t>
            </a:r>
          </a:p>
        </p:txBody>
      </p:sp>
    </p:spTree>
    <p:extLst>
      <p:ext uri="{BB962C8B-B14F-4D97-AF65-F5344CB8AC3E}">
        <p14:creationId xmlns:p14="http://schemas.microsoft.com/office/powerpoint/2010/main" val="1645784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0FB7-106E-4BA6-9906-CCA751DD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-239662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0070C0"/>
                </a:solidFill>
              </a:rPr>
              <a:t>qrsh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7030A0"/>
                </a:solidFill>
              </a:rPr>
              <a:t>- interactive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82606-AF34-40B0-93DE-6564CCBE1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86" y="869105"/>
            <a:ext cx="10515600" cy="55657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Log in to a node so you can work at the command line. </a:t>
            </a:r>
          </a:p>
          <a:p>
            <a:r>
              <a:rPr lang="en-GB" dirty="0"/>
              <a:t>This is the official way: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qrsh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/>
              <a:t>To get to a specific node: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qrsh</a:t>
            </a:r>
            <a:r>
              <a:rPr lang="en-GB" dirty="0">
                <a:solidFill>
                  <a:srgbClr val="0070C0"/>
                </a:solidFill>
              </a:rPr>
              <a:t> -l hostname=“node3”</a:t>
            </a:r>
          </a:p>
          <a:p>
            <a:pPr marL="0" indent="0">
              <a:buNone/>
            </a:pPr>
            <a:r>
              <a:rPr lang="en-GB" dirty="0"/>
              <a:t>Multi core </a:t>
            </a:r>
            <a:r>
              <a:rPr lang="en-GB" dirty="0" err="1"/>
              <a:t>qrsh</a:t>
            </a:r>
            <a:r>
              <a:rPr lang="en-GB" dirty="0"/>
              <a:t> job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qrsh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4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logout   </a:t>
            </a:r>
            <a:r>
              <a:rPr lang="en-GB" dirty="0"/>
              <a:t>or</a:t>
            </a:r>
            <a:r>
              <a:rPr lang="en-GB" dirty="0">
                <a:solidFill>
                  <a:srgbClr val="0070C0"/>
                </a:solidFill>
              </a:rPr>
              <a:t>    </a:t>
            </a:r>
            <a:r>
              <a:rPr lang="en-GB" dirty="0" err="1">
                <a:solidFill>
                  <a:srgbClr val="0070C0"/>
                </a:solidFill>
              </a:rPr>
              <a:t>Ctrl+d</a:t>
            </a:r>
            <a:r>
              <a:rPr lang="en-GB" dirty="0">
                <a:solidFill>
                  <a:srgbClr val="0070C0"/>
                </a:solidFill>
              </a:rPr>
              <a:t>   </a:t>
            </a:r>
            <a:r>
              <a:rPr lang="en-GB" dirty="0"/>
              <a:t>(to log out)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really long jobs, you should use  </a:t>
            </a:r>
            <a:r>
              <a:rPr lang="en-GB" dirty="0">
                <a:solidFill>
                  <a:srgbClr val="0070C0"/>
                </a:solidFill>
              </a:rPr>
              <a:t>screen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0070C0"/>
                </a:solidFill>
                <a:hlinkClick r:id="rId2"/>
              </a:rPr>
              <a:t>https://linuxize.com/post/how-to-use-linux-screen/</a:t>
            </a:r>
            <a:endParaRPr lang="en-GB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This is beyond a beginners course.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92268-DD8C-410A-A310-795BB07158A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7292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8DA0-28C4-4187-B36A-D8981EFA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- requesting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4D411-F8B9-47A4-B6F7-B1328178A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-q </a:t>
            </a:r>
            <a:r>
              <a:rPr lang="en-GB" dirty="0" err="1"/>
              <a:t>highmem.q</a:t>
            </a:r>
            <a:endParaRPr lang="en-GB" dirty="0"/>
          </a:p>
          <a:p>
            <a:r>
              <a:rPr lang="en-GB" dirty="0"/>
              <a:t>-l </a:t>
            </a:r>
            <a:r>
              <a:rPr lang="en-GB" dirty="0" err="1"/>
              <a:t>h_vmem</a:t>
            </a:r>
            <a:r>
              <a:rPr lang="en-GB" dirty="0"/>
              <a:t>=memory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This is per-core memory, so 10 cores of 1Gb is a total of 10Gb. Worth noting that as if you want 500Gb total, and request 500Gb, you're actually requesting 5000Gb (with 10 cores).</a:t>
            </a:r>
          </a:p>
          <a:p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1399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lets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it so we don’t break the head node.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01266"/>
            <a:ext cx="11315700" cy="5222082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/>
              <a:t> is basically a queue manager for jobs. </a:t>
            </a:r>
          </a:p>
          <a:p>
            <a:r>
              <a:rPr lang="en-GB" dirty="0"/>
              <a:t>You must </a:t>
            </a:r>
            <a:r>
              <a:rPr lang="en-GB" dirty="0" err="1"/>
              <a:t>qsub</a:t>
            </a:r>
            <a:r>
              <a:rPr lang="en-GB" dirty="0"/>
              <a:t> your jobs!!!</a:t>
            </a:r>
          </a:p>
          <a:p>
            <a:pPr marL="0" indent="0">
              <a:buNone/>
            </a:pPr>
            <a:r>
              <a:rPr lang="en-GB" dirty="0"/>
              <a:t>	Full help    </a:t>
            </a:r>
            <a:r>
              <a:rPr lang="en-GB" dirty="0">
                <a:solidFill>
                  <a:srgbClr val="0070C0"/>
                </a:solidFill>
              </a:rPr>
              <a:t>man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000" dirty="0"/>
              <a:t>Or </a:t>
            </a:r>
            <a:r>
              <a:rPr lang="en-GB" sz="2000" dirty="0">
                <a:hlinkClick r:id="rId2"/>
              </a:rPr>
              <a:t>https://www.uibk.ac.at/zid/systeme/hpc-systeme/common/tutorials/sge-howto.html</a:t>
            </a:r>
            <a:endParaRPr lang="en-GB" sz="2000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Easiest method is to just: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  </a:t>
            </a:r>
            <a:r>
              <a:rPr lang="en-GB" dirty="0" err="1">
                <a:solidFill>
                  <a:schemeClr val="accent1"/>
                </a:solidFill>
              </a:rPr>
              <a:t>qsub</a:t>
            </a:r>
            <a:r>
              <a:rPr lang="en-GB" dirty="0">
                <a:solidFill>
                  <a:schemeClr val="accent1"/>
                </a:solidFill>
              </a:rPr>
              <a:t> script.sh  </a:t>
            </a:r>
            <a:r>
              <a:rPr lang="en-GB" dirty="0"/>
              <a:t>(this only asks for a single core!)</a:t>
            </a:r>
          </a:p>
        </p:txBody>
      </p:sp>
    </p:spTree>
    <p:extLst>
      <p:ext uri="{BB962C8B-B14F-4D97-AF65-F5344CB8AC3E}">
        <p14:creationId xmlns:p14="http://schemas.microsoft.com/office/powerpoint/2010/main" val="223086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B3D1-4220-4EDE-8E53-8D3958D5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What is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doing?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A8F7FC-AD4B-464B-9DA3-1E4B4997DB70}"/>
              </a:ext>
            </a:extLst>
          </p:cNvPr>
          <p:cNvSpPr/>
          <p:nvPr/>
        </p:nvSpPr>
        <p:spPr>
          <a:xfrm>
            <a:off x="746933" y="1845707"/>
            <a:ext cx="3276601" cy="3050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EEF83-7D33-4852-8833-065040F97B8C}"/>
              </a:ext>
            </a:extLst>
          </p:cNvPr>
          <p:cNvSpPr txBox="1"/>
          <p:nvPr/>
        </p:nvSpPr>
        <p:spPr>
          <a:xfrm>
            <a:off x="1289859" y="2699841"/>
            <a:ext cx="2343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/>
              <a:t>Head node: </a:t>
            </a:r>
            <a:r>
              <a:rPr lang="en-GB" sz="2400" dirty="0"/>
              <a:t>Receives </a:t>
            </a:r>
            <a:r>
              <a:rPr lang="en-GB" sz="2400" dirty="0" err="1">
                <a:solidFill>
                  <a:srgbClr val="0070C0"/>
                </a:solidFill>
              </a:rPr>
              <a:t>qsub</a:t>
            </a:r>
            <a:r>
              <a:rPr lang="en-GB" sz="2400" dirty="0"/>
              <a:t> job command from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1F488C-078D-4265-BD21-F6ED0EA2BC19}"/>
              </a:ext>
            </a:extLst>
          </p:cNvPr>
          <p:cNvSpPr/>
          <p:nvPr/>
        </p:nvSpPr>
        <p:spPr>
          <a:xfrm>
            <a:off x="6442884" y="1343818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2B089-D97F-4201-876E-789C0FF0CA3F}"/>
              </a:ext>
            </a:extLst>
          </p:cNvPr>
          <p:cNvSpPr txBox="1"/>
          <p:nvPr/>
        </p:nvSpPr>
        <p:spPr>
          <a:xfrm>
            <a:off x="6852458" y="1476375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1: Full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80C417-FA52-45C9-8A76-AE5783593B22}"/>
              </a:ext>
            </a:extLst>
          </p:cNvPr>
          <p:cNvSpPr/>
          <p:nvPr/>
        </p:nvSpPr>
        <p:spPr>
          <a:xfrm>
            <a:off x="6442884" y="2338287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E6C3C-5C3D-4DBE-BCE0-48D474227656}"/>
              </a:ext>
            </a:extLst>
          </p:cNvPr>
          <p:cNvSpPr txBox="1"/>
          <p:nvPr/>
        </p:nvSpPr>
        <p:spPr>
          <a:xfrm>
            <a:off x="6852458" y="2470844"/>
            <a:ext cx="215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2: NOT enough 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1B87AC-40C8-449E-A6B4-06DFEA9DC292}"/>
              </a:ext>
            </a:extLst>
          </p:cNvPr>
          <p:cNvSpPr/>
          <p:nvPr/>
        </p:nvSpPr>
        <p:spPr>
          <a:xfrm>
            <a:off x="6442884" y="3332756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569AE-0BC5-4A94-9ED5-16BD37A50454}"/>
              </a:ext>
            </a:extLst>
          </p:cNvPr>
          <p:cNvSpPr txBox="1"/>
          <p:nvPr/>
        </p:nvSpPr>
        <p:spPr>
          <a:xfrm>
            <a:off x="6852458" y="3465313"/>
            <a:ext cx="215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3: Not enough cores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F66CE7-1FE6-4F7B-9338-D22A9760E2A6}"/>
              </a:ext>
            </a:extLst>
          </p:cNvPr>
          <p:cNvSpPr/>
          <p:nvPr/>
        </p:nvSpPr>
        <p:spPr>
          <a:xfrm>
            <a:off x="6433359" y="4327225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41127-89F8-4EA6-888C-D9AFE42CCBFD}"/>
              </a:ext>
            </a:extLst>
          </p:cNvPr>
          <p:cNvSpPr txBox="1"/>
          <p:nvPr/>
        </p:nvSpPr>
        <p:spPr>
          <a:xfrm>
            <a:off x="6842933" y="4459782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4: empty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BF4206-F70D-4058-A255-1516591D07D8}"/>
              </a:ext>
            </a:extLst>
          </p:cNvPr>
          <p:cNvSpPr/>
          <p:nvPr/>
        </p:nvSpPr>
        <p:spPr>
          <a:xfrm>
            <a:off x="6433359" y="5295638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70199E-0785-40EB-9039-527D9637BC28}"/>
              </a:ext>
            </a:extLst>
          </p:cNvPr>
          <p:cNvSpPr txBox="1"/>
          <p:nvPr/>
        </p:nvSpPr>
        <p:spPr>
          <a:xfrm>
            <a:off x="6842933" y="5428195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…..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8F037A-22C8-4220-A7A3-2C989C3266E6}"/>
              </a:ext>
            </a:extLst>
          </p:cNvPr>
          <p:cNvCxnSpPr/>
          <p:nvPr/>
        </p:nvCxnSpPr>
        <p:spPr>
          <a:xfrm flipV="1">
            <a:off x="3909234" y="1845707"/>
            <a:ext cx="2266950" cy="62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7AEDF6-36F4-41A7-8FBB-83B4E6E44D1C}"/>
              </a:ext>
            </a:extLst>
          </p:cNvPr>
          <p:cNvCxnSpPr/>
          <p:nvPr/>
        </p:nvCxnSpPr>
        <p:spPr>
          <a:xfrm flipV="1">
            <a:off x="4099734" y="2790825"/>
            <a:ext cx="2019300" cy="38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AD187A-F281-4A76-B2DE-2312DE6B7741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023534" y="3788447"/>
            <a:ext cx="2028823" cy="1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6161B5-2E86-4BEA-A019-9BAFB105CFF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909234" y="4229100"/>
            <a:ext cx="1966943" cy="5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46FC01-DE32-45FF-8AEC-76FFF0FF8B65}"/>
              </a:ext>
            </a:extLst>
          </p:cNvPr>
          <p:cNvSpPr txBox="1"/>
          <p:nvPr/>
        </p:nvSpPr>
        <p:spPr>
          <a:xfrm>
            <a:off x="6099984" y="1511944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7DB2F2-53BC-481B-9ED2-6D50B91C1433}"/>
              </a:ext>
            </a:extLst>
          </p:cNvPr>
          <p:cNvSpPr txBox="1"/>
          <p:nvPr/>
        </p:nvSpPr>
        <p:spPr>
          <a:xfrm>
            <a:off x="6090458" y="2423223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9A83DB-B2F6-407B-9578-AD5ADAB32854}"/>
              </a:ext>
            </a:extLst>
          </p:cNvPr>
          <p:cNvSpPr txBox="1"/>
          <p:nvPr/>
        </p:nvSpPr>
        <p:spPr>
          <a:xfrm>
            <a:off x="6052357" y="3465281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B8966F61-C227-4EE1-8939-802B26022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6177" y="4444681"/>
            <a:ext cx="600014" cy="6000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0ECDECA-CD02-4663-A0E4-EA800690787E}"/>
              </a:ext>
            </a:extLst>
          </p:cNvPr>
          <p:cNvSpPr/>
          <p:nvPr/>
        </p:nvSpPr>
        <p:spPr>
          <a:xfrm>
            <a:off x="-9526" y="615130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qsub</a:t>
            </a:r>
            <a:r>
              <a:rPr lang="en-GB" dirty="0"/>
              <a:t> will run jobs depending on the load: Waiting jobs = </a:t>
            </a:r>
            <a:r>
              <a:rPr lang="en-GB" dirty="0" err="1">
                <a:solidFill>
                  <a:srgbClr val="FF0000"/>
                </a:solidFill>
              </a:rPr>
              <a:t>qw</a:t>
            </a:r>
            <a:r>
              <a:rPr lang="en-GB" dirty="0"/>
              <a:t>   jobs in error state = </a:t>
            </a:r>
            <a:r>
              <a:rPr lang="en-GB" dirty="0" err="1">
                <a:solidFill>
                  <a:srgbClr val="FF0000"/>
                </a:solidFill>
              </a:rPr>
              <a:t>Eqw</a:t>
            </a:r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/>
              <a:t> dead jobs = </a:t>
            </a:r>
            <a:r>
              <a:rPr lang="en-GB" dirty="0">
                <a:solidFill>
                  <a:srgbClr val="FF0000"/>
                </a:solidFill>
              </a:rPr>
              <a:t>d   (these error will make sense in a few slides time)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E9A721-A0CF-4189-BC5E-B0998F7DC701}"/>
              </a:ext>
            </a:extLst>
          </p:cNvPr>
          <p:cNvSpPr txBox="1"/>
          <p:nvPr/>
        </p:nvSpPr>
        <p:spPr>
          <a:xfrm>
            <a:off x="9186084" y="4444681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 job runs on here</a:t>
            </a:r>
          </a:p>
        </p:txBody>
      </p:sp>
    </p:spTree>
    <p:extLst>
      <p:ext uri="{BB962C8B-B14F-4D97-AF65-F5344CB8AC3E}">
        <p14:creationId xmlns:p14="http://schemas.microsoft.com/office/powerpoint/2010/main" val="179058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multi 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3818"/>
            <a:ext cx="11315700" cy="52220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dirty="0"/>
              <a:t>To ask for multicore job, e.g. </a:t>
            </a:r>
            <a:r>
              <a:rPr lang="en-GB" u="sng" dirty="0"/>
              <a:t>4</a:t>
            </a:r>
            <a:r>
              <a:rPr lang="en-GB" dirty="0"/>
              <a:t> cores: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 </a:t>
            </a:r>
            <a:r>
              <a:rPr lang="en-GB" dirty="0" err="1">
                <a:solidFill>
                  <a:schemeClr val="accent1"/>
                </a:solidFill>
              </a:rPr>
              <a:t>qsub</a:t>
            </a:r>
            <a:r>
              <a:rPr lang="en-GB" dirty="0">
                <a:solidFill>
                  <a:schemeClr val="accent1"/>
                </a:solidFill>
              </a:rPr>
              <a:t> -V -</a:t>
            </a:r>
            <a:r>
              <a:rPr lang="en-GB" dirty="0" err="1">
                <a:solidFill>
                  <a:schemeClr val="accent1"/>
                </a:solidFill>
              </a:rPr>
              <a:t>pe</a:t>
            </a:r>
            <a:r>
              <a:rPr lang="en-GB" dirty="0">
                <a:solidFill>
                  <a:schemeClr val="accent1"/>
                </a:solidFill>
              </a:rPr>
              <a:t> multi </a:t>
            </a:r>
            <a:r>
              <a:rPr lang="en-GB" u="sng" dirty="0">
                <a:solidFill>
                  <a:schemeClr val="accent1"/>
                </a:solidFill>
              </a:rPr>
              <a:t>4</a:t>
            </a:r>
            <a:r>
              <a:rPr lang="en-GB" dirty="0">
                <a:solidFill>
                  <a:schemeClr val="accent1"/>
                </a:solidFill>
              </a:rPr>
              <a:t> script.sh    </a:t>
            </a:r>
            <a:r>
              <a:rPr lang="en-GB" dirty="0"/>
              <a:t>(</a:t>
            </a:r>
            <a:r>
              <a:rPr lang="en-GB" u="sng" dirty="0">
                <a:solidFill>
                  <a:srgbClr val="0070C0"/>
                </a:solidFill>
              </a:rPr>
              <a:t>multi</a:t>
            </a:r>
            <a:r>
              <a:rPr lang="en-GB" dirty="0"/>
              <a:t>, you may read </a:t>
            </a:r>
            <a:r>
              <a:rPr lang="en-GB" dirty="0" err="1">
                <a:solidFill>
                  <a:srgbClr val="FF0000"/>
                </a:solidFill>
              </a:rPr>
              <a:t>smp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elsewhere)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see the available queues for the cluster type </a:t>
            </a:r>
            <a:r>
              <a:rPr lang="en-GB" dirty="0">
                <a:solidFill>
                  <a:srgbClr val="0070C0"/>
                </a:solidFill>
              </a:rPr>
              <a:t>seeq.pl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High memory q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 </a:t>
            </a:r>
            <a:r>
              <a:rPr lang="en-GB" dirty="0" err="1">
                <a:solidFill>
                  <a:schemeClr val="accent1"/>
                </a:solidFill>
              </a:rPr>
              <a:t>qsub</a:t>
            </a:r>
            <a:r>
              <a:rPr lang="en-GB" dirty="0">
                <a:solidFill>
                  <a:schemeClr val="accent1"/>
                </a:solidFill>
              </a:rPr>
              <a:t> -q </a:t>
            </a:r>
            <a:r>
              <a:rPr lang="en-GB" dirty="0" err="1">
                <a:solidFill>
                  <a:schemeClr val="accent1"/>
                </a:solidFill>
              </a:rPr>
              <a:t>highmemory.q</a:t>
            </a:r>
            <a:r>
              <a:rPr lang="en-GB" dirty="0">
                <a:solidFill>
                  <a:schemeClr val="accent1"/>
                </a:solidFill>
              </a:rPr>
              <a:t> -V -</a:t>
            </a:r>
            <a:r>
              <a:rPr lang="en-GB" dirty="0" err="1">
                <a:solidFill>
                  <a:schemeClr val="accent1"/>
                </a:solidFill>
              </a:rPr>
              <a:t>pe</a:t>
            </a:r>
            <a:r>
              <a:rPr lang="en-GB" dirty="0">
                <a:solidFill>
                  <a:schemeClr val="accent1"/>
                </a:solidFill>
              </a:rPr>
              <a:t> multi </a:t>
            </a:r>
            <a:r>
              <a:rPr lang="en-GB" u="sng" dirty="0">
                <a:solidFill>
                  <a:schemeClr val="accent1"/>
                </a:solidFill>
              </a:rPr>
              <a:t>4</a:t>
            </a:r>
            <a:r>
              <a:rPr lang="en-GB" dirty="0">
                <a:solidFill>
                  <a:schemeClr val="accent1"/>
                </a:solidFill>
              </a:rPr>
              <a:t> script.sh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dirty="0"/>
              <a:t>Is it running? – type: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</a:t>
            </a:r>
            <a:r>
              <a:rPr lang="en-GB" dirty="0" err="1">
                <a:solidFill>
                  <a:schemeClr val="accent1"/>
                </a:solidFill>
              </a:rPr>
              <a:t>qstat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E03B3-C923-447F-A5AA-B0DB3C2CB895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754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28" y="-225653"/>
            <a:ext cx="11921672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Special commands at the top of shell </a:t>
            </a:r>
            <a:r>
              <a:rPr lang="en-GB" dirty="0">
                <a:solidFill>
                  <a:srgbClr val="FF0000"/>
                </a:solidFill>
              </a:rPr>
              <a:t>#$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" y="1099910"/>
            <a:ext cx="11921672" cy="546599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#!/bin/bash</a:t>
            </a:r>
          </a:p>
          <a:p>
            <a:r>
              <a:rPr lang="en-GB" dirty="0">
                <a:solidFill>
                  <a:srgbClr val="0070C0"/>
                </a:solidFill>
              </a:rPr>
              <a:t>#$ -V                                                </a:t>
            </a:r>
            <a:r>
              <a:rPr lang="en-GB" dirty="0"/>
              <a:t># pass all environment variables to the job</a:t>
            </a:r>
          </a:p>
          <a:p>
            <a:r>
              <a:rPr lang="en-GB" dirty="0">
                <a:solidFill>
                  <a:srgbClr val="0070C0"/>
                </a:solidFill>
              </a:rPr>
              <a:t>#$ -N Mapping                               </a:t>
            </a:r>
            <a:r>
              <a:rPr lang="en-GB" dirty="0"/>
              <a:t># job name</a:t>
            </a:r>
          </a:p>
          <a:p>
            <a:r>
              <a:rPr lang="en-GB" dirty="0">
                <a:solidFill>
                  <a:srgbClr val="0070C0"/>
                </a:solidFill>
              </a:rPr>
              <a:t>#$ -</a:t>
            </a:r>
            <a:r>
              <a:rPr lang="en-GB" dirty="0" err="1">
                <a:solidFill>
                  <a:srgbClr val="0070C0"/>
                </a:solidFill>
              </a:rPr>
              <a:t>cwd</a:t>
            </a:r>
            <a:r>
              <a:rPr lang="en-GB" dirty="0">
                <a:solidFill>
                  <a:srgbClr val="0070C0"/>
                </a:solidFill>
              </a:rPr>
              <a:t>                                           </a:t>
            </a:r>
            <a:r>
              <a:rPr lang="en-GB" dirty="0"/>
              <a:t># Execute from the current working directory</a:t>
            </a:r>
          </a:p>
          <a:p>
            <a:r>
              <a:rPr lang="en-GB" dirty="0">
                <a:solidFill>
                  <a:srgbClr val="0070C0"/>
                </a:solidFill>
              </a:rPr>
              <a:t>#$ -q </a:t>
            </a:r>
            <a:r>
              <a:rPr lang="en-GB" dirty="0" err="1"/>
              <a:t>highmemory.q</a:t>
            </a:r>
            <a:r>
              <a:rPr lang="en-GB" dirty="0"/>
              <a:t>                     # queue name</a:t>
            </a:r>
          </a:p>
          <a:p>
            <a:r>
              <a:rPr lang="en-GB" dirty="0">
                <a:solidFill>
                  <a:srgbClr val="0070C0"/>
                </a:solidFill>
              </a:rPr>
              <a:t>#$ -</a:t>
            </a:r>
            <a:r>
              <a:rPr lang="en-GB" dirty="0" err="1">
                <a:solidFill>
                  <a:srgbClr val="0070C0"/>
                </a:solidFill>
              </a:rPr>
              <a:t>pe</a:t>
            </a:r>
            <a:r>
              <a:rPr lang="en-GB" dirty="0">
                <a:solidFill>
                  <a:srgbClr val="0070C0"/>
                </a:solidFill>
              </a:rPr>
              <a:t> multi 4                              </a:t>
            </a:r>
            <a:r>
              <a:rPr lang="en-GB" dirty="0"/>
              <a:t># how many core (4)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00244C-A097-44C5-B163-92770AF4C237}"/>
              </a:ext>
            </a:extLst>
          </p:cNvPr>
          <p:cNvSpPr/>
          <p:nvPr/>
        </p:nvSpPr>
        <p:spPr>
          <a:xfrm>
            <a:off x="0" y="3674310"/>
            <a:ext cx="9013372" cy="520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64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1D5B-44BD-47DA-9D27-F3D69FB1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68" y="-306679"/>
            <a:ext cx="10515600" cy="1325563"/>
          </a:xfrm>
        </p:spPr>
        <p:txBody>
          <a:bodyPr/>
          <a:lstStyle/>
          <a:p>
            <a:r>
              <a:rPr lang="en-GB" dirty="0"/>
              <a:t>Cluster will email when jobs are done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9D5124-2D37-4C2D-89B5-C8316479DD87}"/>
              </a:ext>
            </a:extLst>
          </p:cNvPr>
          <p:cNvSpPr/>
          <p:nvPr/>
        </p:nvSpPr>
        <p:spPr>
          <a:xfrm>
            <a:off x="73091" y="702874"/>
            <a:ext cx="1211890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Emailing you when jobs are started/ error/ finished see below for further info.  You have 3 options to make it email you:</a:t>
            </a:r>
          </a:p>
          <a:p>
            <a:pPr>
              <a:spcAft>
                <a:spcPts val="0"/>
              </a:spcAft>
            </a:pPr>
            <a:endParaRPr lang="en-GB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Add the commands to your shell script at the top:</a:t>
            </a:r>
          </a:p>
          <a:p>
            <a:pPr marL="457200">
              <a:spcAft>
                <a:spcPts val="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#$ -m e</a:t>
            </a:r>
          </a:p>
          <a:p>
            <a:pPr marL="457200">
              <a:spcAft>
                <a:spcPts val="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#$ -M </a:t>
            </a:r>
            <a:r>
              <a:rPr lang="en-GB" sz="16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youmail@st-andrews.ac.uk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</a:rPr>
              <a:t>nano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 .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</a:rPr>
              <a:t>bash_profile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      ( add these two lines to it so you never have to do it again. A bit dangerous if you have lots of jobs!!)</a:t>
            </a:r>
          </a:p>
          <a:p>
            <a:pPr indent="228600">
              <a:spcAft>
                <a:spcPts val="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# alias so I get emails when job are done.</a:t>
            </a:r>
          </a:p>
          <a:p>
            <a:pPr indent="228600">
              <a:spcAft>
                <a:spcPts val="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alias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</a:rPr>
              <a:t>qsub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='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</a:rPr>
              <a:t>qsub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 -m e -M </a:t>
            </a:r>
            <a:r>
              <a:rPr lang="en-GB" sz="16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youremail@st-andrews.ac.uk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'</a:t>
            </a:r>
          </a:p>
          <a:p>
            <a:pPr>
              <a:spcAft>
                <a:spcPts val="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add it to the command line when you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</a:rPr>
              <a:t>qsub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 a job</a:t>
            </a:r>
          </a:p>
          <a:p>
            <a:pPr marL="457200">
              <a:spcAft>
                <a:spcPts val="0"/>
              </a:spcAft>
            </a:pP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</a:rPr>
              <a:t>qsub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 -V -m e -M </a:t>
            </a:r>
            <a:r>
              <a:rPr lang="en-GB" sz="16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whatever@st-andrews.ac.uk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  shellscript.sh</a:t>
            </a:r>
          </a:p>
          <a:p>
            <a:pPr>
              <a:spcAft>
                <a:spcPts val="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Email can be sent in the following situations: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      -m </a:t>
            </a:r>
            <a:r>
              <a:rPr lang="en-GB" sz="1400" dirty="0" err="1">
                <a:latin typeface="Calibri" panose="020F0502020204030204" pitchFamily="34" charset="0"/>
                <a:ea typeface="Calibri" panose="020F0502020204030204" pitchFamily="34" charset="0"/>
              </a:rPr>
              <a:t>b|e|a|s|n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,...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             Defines  or  redefines  under which circumstances mail is to be sent to the job owner or to the users defined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             with the -M option described below. The option arguments have the following meaning: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             ‘b’     Mail is sent at the beginning of the job.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             ‘e’     Mail is sent at the end of the job.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             ‘a’     Mail is sent when the job is aborted or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                     rescheduled.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             ‘s’     Mail is sent when the job is suspended.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             ‘n’     No mail is sent.</a:t>
            </a:r>
          </a:p>
          <a:p>
            <a:pPr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</a:rPr>
              <a:t>       -M user[@host],...</a:t>
            </a:r>
          </a:p>
          <a:p>
            <a:pPr>
              <a:spcAft>
                <a:spcPts val="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4610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5CA0-1B15-443D-A49C-8FA9E0B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30" y="-13691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 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7030A0"/>
                </a:solidFill>
              </a:rPr>
              <a:t>qstat</a:t>
            </a:r>
            <a:endParaRPr lang="en-GB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73D79-97E0-4CDE-A780-19C59BFFD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2100" y="1247949"/>
            <a:ext cx="8890000" cy="4399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6BED35-3B29-4052-9D69-0805F4232291}"/>
              </a:ext>
            </a:extLst>
          </p:cNvPr>
          <p:cNvSpPr txBox="1"/>
          <p:nvPr/>
        </p:nvSpPr>
        <p:spPr>
          <a:xfrm>
            <a:off x="8788400" y="285291"/>
            <a:ext cx="166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>
                <a:solidFill>
                  <a:srgbClr val="FF0000"/>
                </a:solidFill>
              </a:rPr>
              <a:t>Num</a:t>
            </a:r>
            <a:r>
              <a:rPr lang="en-GB" sz="2000" b="1" dirty="0">
                <a:solidFill>
                  <a:srgbClr val="FF0000"/>
                </a:solidFill>
              </a:rPr>
              <a:t> cores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298D5-3FBF-4267-A214-46A892D01F22}"/>
              </a:ext>
            </a:extLst>
          </p:cNvPr>
          <p:cNvSpPr txBox="1"/>
          <p:nvPr/>
        </p:nvSpPr>
        <p:spPr>
          <a:xfrm>
            <a:off x="88900" y="4852558"/>
            <a:ext cx="119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In queue waiting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02BA6B-FE65-490D-BA33-AF8DAC97FB67}"/>
              </a:ext>
            </a:extLst>
          </p:cNvPr>
          <p:cNvCxnSpPr/>
          <p:nvPr/>
        </p:nvCxnSpPr>
        <p:spPr>
          <a:xfrm>
            <a:off x="1155700" y="5068458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F855F4-D267-4066-8E45-C44C3565A6BD}"/>
              </a:ext>
            </a:extLst>
          </p:cNvPr>
          <p:cNvCxnSpPr>
            <a:cxnSpLocks/>
          </p:cNvCxnSpPr>
          <p:nvPr/>
        </p:nvCxnSpPr>
        <p:spPr>
          <a:xfrm>
            <a:off x="9353550" y="821380"/>
            <a:ext cx="0" cy="367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4EB0EC-C74B-45F2-93B3-B2E351FFA472}"/>
              </a:ext>
            </a:extLst>
          </p:cNvPr>
          <p:cNvSpPr txBox="1"/>
          <p:nvPr/>
        </p:nvSpPr>
        <p:spPr>
          <a:xfrm>
            <a:off x="1562100" y="340051"/>
            <a:ext cx="166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Job ID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7C12AA-4846-40B8-8134-7652E16BED6F}"/>
              </a:ext>
            </a:extLst>
          </p:cNvPr>
          <p:cNvCxnSpPr>
            <a:cxnSpLocks/>
          </p:cNvCxnSpPr>
          <p:nvPr/>
        </p:nvCxnSpPr>
        <p:spPr>
          <a:xfrm>
            <a:off x="2019300" y="821380"/>
            <a:ext cx="0" cy="367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816462-6D15-4115-8973-09596DCB7883}"/>
              </a:ext>
            </a:extLst>
          </p:cNvPr>
          <p:cNvSpPr txBox="1"/>
          <p:nvPr/>
        </p:nvSpPr>
        <p:spPr>
          <a:xfrm>
            <a:off x="10452100" y="27978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C2111-A664-4FE2-9EB8-796496440F43}"/>
              </a:ext>
            </a:extLst>
          </p:cNvPr>
          <p:cNvSpPr/>
          <p:nvPr/>
        </p:nvSpPr>
        <p:spPr>
          <a:xfrm>
            <a:off x="2151783" y="6333283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waiting: Waiting jobs = </a:t>
            </a:r>
            <a:r>
              <a:rPr lang="en-GB" dirty="0" err="1">
                <a:solidFill>
                  <a:srgbClr val="FF0000"/>
                </a:solidFill>
              </a:rPr>
              <a:t>qw</a:t>
            </a:r>
            <a:r>
              <a:rPr lang="en-GB" dirty="0"/>
              <a:t>   jobs which are in error state = </a:t>
            </a:r>
            <a:r>
              <a:rPr lang="en-GB" dirty="0" err="1">
                <a:solidFill>
                  <a:srgbClr val="FF0000"/>
                </a:solidFill>
              </a:rPr>
              <a:t>Eqw</a:t>
            </a:r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/>
              <a:t> dead jobs = </a:t>
            </a:r>
            <a:r>
              <a:rPr lang="en-GB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6228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FC52-8EFC-4D85-89FB-65726FCE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More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/ </a:t>
            </a:r>
            <a:r>
              <a:rPr lang="en-GB" dirty="0" err="1">
                <a:solidFill>
                  <a:srgbClr val="7030A0"/>
                </a:solidFill>
              </a:rPr>
              <a:t>qstat</a:t>
            </a:r>
            <a:r>
              <a:rPr lang="en-GB" dirty="0">
                <a:solidFill>
                  <a:srgbClr val="7030A0"/>
                </a:solidFill>
              </a:rPr>
              <a:t>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4AB9E-0C02-4B68-8EBF-0D5194CE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061080"/>
            <a:ext cx="10515600" cy="4351338"/>
          </a:xfrm>
        </p:spPr>
        <p:txBody>
          <a:bodyPr/>
          <a:lstStyle/>
          <a:p>
            <a:r>
              <a:rPr lang="en-GB" dirty="0"/>
              <a:t>To delete a job: </a:t>
            </a:r>
            <a:r>
              <a:rPr lang="en-GB" dirty="0" err="1">
                <a:solidFill>
                  <a:srgbClr val="0070C0"/>
                </a:solidFill>
              </a:rPr>
              <a:t>qdel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job_ID</a:t>
            </a:r>
            <a:r>
              <a:rPr lang="en-GB" dirty="0">
                <a:solidFill>
                  <a:srgbClr val="0070C0"/>
                </a:solidFill>
              </a:rPr>
              <a:t>     </a:t>
            </a:r>
            <a:r>
              <a:rPr lang="en-GB" dirty="0"/>
              <a:t>(you can only delete you own)</a:t>
            </a:r>
          </a:p>
          <a:p>
            <a:endParaRPr lang="en-GB" dirty="0"/>
          </a:p>
          <a:p>
            <a:r>
              <a:rPr lang="en-GB" dirty="0" err="1">
                <a:solidFill>
                  <a:srgbClr val="0070C0"/>
                </a:solidFill>
              </a:rPr>
              <a:t>qstat</a:t>
            </a:r>
            <a:r>
              <a:rPr lang="en-GB" dirty="0">
                <a:solidFill>
                  <a:srgbClr val="0070C0"/>
                </a:solidFill>
              </a:rPr>
              <a:t> -f  </a:t>
            </a:r>
            <a:r>
              <a:rPr lang="en-GB" dirty="0"/>
              <a:t>give a full </a:t>
            </a:r>
            <a:r>
              <a:rPr lang="en-GB" dirty="0" err="1"/>
              <a:t>qstat</a:t>
            </a:r>
            <a:r>
              <a:rPr lang="en-GB" dirty="0"/>
              <a:t> output. </a:t>
            </a:r>
          </a:p>
          <a:p>
            <a:endParaRPr lang="en-GB" dirty="0"/>
          </a:p>
          <a:p>
            <a:r>
              <a:rPr lang="en-GB" dirty="0" err="1">
                <a:solidFill>
                  <a:srgbClr val="0070C0"/>
                </a:solidFill>
              </a:rPr>
              <a:t>qhost</a:t>
            </a:r>
            <a:r>
              <a:rPr lang="en-GB" dirty="0"/>
              <a:t>   give you the status of the servers to see if there is anything </a:t>
            </a:r>
            <a:r>
              <a:rPr lang="en-GB" i="1" dirty="0"/>
              <a:t>wrong</a:t>
            </a:r>
            <a:endParaRPr lang="en-GB" dirty="0"/>
          </a:p>
        </p:txBody>
      </p:sp>
      <p:pic>
        <p:nvPicPr>
          <p:cNvPr id="8" name="Picture 7" descr="A circuit board&#10;&#10;Description generated with very high confidence">
            <a:extLst>
              <a:ext uri="{FF2B5EF4-FFF2-40B4-BE49-F238E27FC236}">
                <a16:creationId xmlns:a16="http://schemas.microsoft.com/office/drawing/2014/main" id="{7C58AB02-BD9C-45F3-ACBA-EB2E2EFEF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56" y="3962400"/>
            <a:ext cx="4250644" cy="30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8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7644-D1F4-4489-90E1-0AB82985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output files .o and .e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31A4-5CFC-40C3-8650-DF53E562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3" y="1825625"/>
            <a:ext cx="11130742" cy="4351338"/>
          </a:xfrm>
        </p:spPr>
        <p:txBody>
          <a:bodyPr/>
          <a:lstStyle/>
          <a:p>
            <a:r>
              <a:rPr lang="en-GB" dirty="0"/>
              <a:t>Each time you run a job you get 2 output file.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.o</a:t>
            </a:r>
            <a:r>
              <a:rPr lang="en-GB" dirty="0"/>
              <a:t> files have normal </a:t>
            </a:r>
            <a:r>
              <a:rPr lang="en-GB" dirty="0">
                <a:solidFill>
                  <a:srgbClr val="FF0000"/>
                </a:solidFill>
              </a:rPr>
              <a:t>output</a:t>
            </a:r>
            <a:r>
              <a:rPr lang="en-GB" dirty="0"/>
              <a:t> from whatever tool is being used. 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.e </a:t>
            </a:r>
            <a:r>
              <a:rPr lang="en-GB" dirty="0"/>
              <a:t>are errors or </a:t>
            </a:r>
            <a:r>
              <a:rPr lang="en-GB" dirty="0">
                <a:solidFill>
                  <a:srgbClr val="FF0000"/>
                </a:solidFill>
              </a:rPr>
              <a:t>warnings</a:t>
            </a:r>
            <a:r>
              <a:rPr lang="en-GB" dirty="0"/>
              <a:t>. This is useful to track errors and find out why your tool is not working. </a:t>
            </a:r>
          </a:p>
          <a:p>
            <a:r>
              <a:rPr lang="en-GB" dirty="0"/>
              <a:t>TRUST me this will </a:t>
            </a:r>
            <a:r>
              <a:rPr lang="en-GB"/>
              <a:t>be useful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7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549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5) qsub: This is the official way to submit jobs</vt:lpstr>
      <vt:lpstr>5) qsub: lets qsub it so we don’t break the head node. </vt:lpstr>
      <vt:lpstr>5) qsub: What is qsub doing?</vt:lpstr>
      <vt:lpstr>5) qsub: qsub multi cores</vt:lpstr>
      <vt:lpstr>5) qsub: Special commands at the top of shell #$</vt:lpstr>
      <vt:lpstr>Cluster will email when jobs are done</vt:lpstr>
      <vt:lpstr> 5) qsub: qstat</vt:lpstr>
      <vt:lpstr>5) qsub: More qsub/ qstat stuff</vt:lpstr>
      <vt:lpstr>5) qsub: qsub output files .o and .e files</vt:lpstr>
      <vt:lpstr>5) qsub: qrsh - interactive qsub</vt:lpstr>
      <vt:lpstr>qsub - requesting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5) qsub: lets qsub it so we don’t break the head node. </dc:title>
  <dc:creator>Peter Thorpe</dc:creator>
  <cp:lastModifiedBy>Peter Thorpe</cp:lastModifiedBy>
  <cp:revision>29</cp:revision>
  <dcterms:created xsi:type="dcterms:W3CDTF">2018-11-12T12:03:14Z</dcterms:created>
  <dcterms:modified xsi:type="dcterms:W3CDTF">2019-05-22T14:36:24Z</dcterms:modified>
</cp:coreProperties>
</file>