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258" r:id="rId4"/>
    <p:sldId id="290" r:id="rId5"/>
    <p:sldId id="309" r:id="rId6"/>
    <p:sldId id="257" r:id="rId7"/>
    <p:sldId id="341" r:id="rId8"/>
    <p:sldId id="331" r:id="rId9"/>
    <p:sldId id="323" r:id="rId10"/>
    <p:sldId id="324" r:id="rId11"/>
    <p:sldId id="274" r:id="rId12"/>
    <p:sldId id="325" r:id="rId13"/>
    <p:sldId id="322" r:id="rId14"/>
    <p:sldId id="281" r:id="rId15"/>
    <p:sldId id="302" r:id="rId16"/>
    <p:sldId id="335" r:id="rId17"/>
    <p:sldId id="289" r:id="rId18"/>
    <p:sldId id="338" r:id="rId19"/>
    <p:sldId id="339" r:id="rId20"/>
    <p:sldId id="307" r:id="rId21"/>
    <p:sldId id="308" r:id="rId22"/>
    <p:sldId id="311" r:id="rId23"/>
    <p:sldId id="313" r:id="rId24"/>
    <p:sldId id="333" r:id="rId25"/>
    <p:sldId id="337" r:id="rId26"/>
    <p:sldId id="312" r:id="rId27"/>
    <p:sldId id="334" r:id="rId28"/>
    <p:sldId id="336" r:id="rId29"/>
    <p:sldId id="318" r:id="rId30"/>
    <p:sldId id="340" r:id="rId31"/>
    <p:sldId id="269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58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93344" y="275685"/>
            <a:ext cx="9038843" cy="590931"/>
          </a:xfrm>
        </p:spPr>
        <p:txBody>
          <a:bodyPr anchor="t" anchorCtr="0">
            <a:spAutoFit/>
          </a:bodyPr>
          <a:lstStyle>
            <a:lvl1pPr algn="l">
              <a:defRPr sz="3600" b="1">
                <a:solidFill>
                  <a:srgbClr val="872175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837092" y="773902"/>
            <a:ext cx="388553" cy="291415"/>
          </a:xfrm>
          <a:prstGeom prst="roundRect">
            <a:avLst/>
          </a:prstGeom>
          <a:solidFill>
            <a:srgbClr val="78A22F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/>
          </a:p>
        </p:txBody>
      </p:sp>
      <p:sp>
        <p:nvSpPr>
          <p:cNvPr id="8" name="Rounded Rectangle 7"/>
          <p:cNvSpPr/>
          <p:nvPr userDrawn="1"/>
        </p:nvSpPr>
        <p:spPr>
          <a:xfrm>
            <a:off x="837092" y="452073"/>
            <a:ext cx="388553" cy="291415"/>
          </a:xfrm>
          <a:prstGeom prst="roundRect">
            <a:avLst/>
          </a:prstGeom>
          <a:solidFill>
            <a:srgbClr val="872175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/>
          </a:p>
        </p:txBody>
      </p:sp>
      <p:sp>
        <p:nvSpPr>
          <p:cNvPr id="9" name="Rounded Rectangle 8"/>
          <p:cNvSpPr/>
          <p:nvPr userDrawn="1"/>
        </p:nvSpPr>
        <p:spPr>
          <a:xfrm>
            <a:off x="404341" y="452073"/>
            <a:ext cx="388553" cy="291415"/>
          </a:xfrm>
          <a:prstGeom prst="roundRect">
            <a:avLst/>
          </a:prstGeom>
          <a:solidFill>
            <a:srgbClr val="569BBE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/>
          </a:p>
        </p:txBody>
      </p:sp>
      <p:pic>
        <p:nvPicPr>
          <p:cNvPr id="10" name="Content Placeholder 3" descr="JHI_Vert_We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523" r="-135523"/>
          <a:stretch>
            <a:fillRect/>
          </a:stretch>
        </p:blipFill>
        <p:spPr>
          <a:xfrm>
            <a:off x="10097383" y="167543"/>
            <a:ext cx="2815605" cy="1161356"/>
          </a:xfrm>
          <a:prstGeom prst="rect">
            <a:avLst/>
          </a:prstGeom>
        </p:spPr>
      </p:pic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780308" y="1732396"/>
            <a:ext cx="9177979" cy="3742563"/>
          </a:xfrm>
        </p:spPr>
        <p:txBody>
          <a:bodyPr>
            <a:spAutoFit/>
          </a:bodyPr>
          <a:lstStyle>
            <a:lvl1pPr marL="360000" indent="-252000">
              <a:lnSpc>
                <a:spcPct val="110000"/>
              </a:lnSpc>
              <a:spcBef>
                <a:spcPts val="0"/>
              </a:spcBef>
              <a:buClr>
                <a:srgbClr val="872175"/>
              </a:buClr>
              <a:buFont typeface="Arial"/>
              <a:buChar char="•"/>
              <a:defRPr sz="2400" baseline="0"/>
            </a:lvl1pPr>
            <a:lvl2pPr marL="360000" indent="-252000">
              <a:lnSpc>
                <a:spcPct val="110000"/>
              </a:lnSpc>
              <a:spcBef>
                <a:spcPts val="0"/>
              </a:spcBef>
              <a:buNone/>
              <a:defRPr baseline="0"/>
            </a:lvl2pPr>
            <a:lvl6pPr>
              <a:buNone/>
              <a:defRPr/>
            </a:lvl6pPr>
          </a:lstStyle>
          <a:p>
            <a:pPr lvl="0"/>
            <a:r>
              <a:rPr lang="en-US"/>
              <a:t>Use key words and phrases only </a:t>
            </a:r>
          </a:p>
          <a:p>
            <a:pPr lvl="0"/>
            <a:endParaRPr lang="en-US"/>
          </a:p>
          <a:p>
            <a:pPr lvl="0"/>
            <a:r>
              <a:rPr lang="en-US"/>
              <a:t>Be concise	</a:t>
            </a:r>
          </a:p>
          <a:p>
            <a:pPr lvl="1"/>
            <a:r>
              <a:rPr lang="en-US"/>
              <a:t>		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br>
              <a:rPr lang="en-US"/>
            </a:br>
            <a:endParaRPr lang="en-US"/>
          </a:p>
          <a:p>
            <a:pPr lvl="0"/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60932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110F-1FE5-404C-94AB-477FA531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7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b.st-andrews.ac.uk/wiki/index.php/Main_P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tab.st-andrews.ac.uk/wiki/index.php/Main_P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156C090-DD78-4010-A718-E8BE6361B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18222" y="1977230"/>
            <a:ext cx="8984678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2" y="-1124508"/>
            <a:ext cx="12110977" cy="2513469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Data analysis on the cluster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388961"/>
            <a:ext cx="12191999" cy="1655762"/>
          </a:xfrm>
        </p:spPr>
        <p:txBody>
          <a:bodyPr/>
          <a:lstStyle/>
          <a:p>
            <a:r>
              <a:rPr lang="en-GB" dirty="0"/>
              <a:t>NGS and third generation sequence analysis</a:t>
            </a:r>
          </a:p>
        </p:txBody>
      </p:sp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 learn how </a:t>
            </a:r>
            <a:r>
              <a:rPr lang="en-GB"/>
              <a:t>to “talk </a:t>
            </a:r>
            <a:r>
              <a:rPr lang="en-GB" dirty="0"/>
              <a:t>to </a:t>
            </a:r>
            <a:r>
              <a:rPr lang="en-GB"/>
              <a:t>the computer” 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4_Shell_scripting.pptx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submitting jobs to the server.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3818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/>
              <a:t>Now we have learnt how to write shell scripts, we can now submit jobs to the cluster via </a:t>
            </a:r>
            <a:r>
              <a:rPr lang="en-GB" dirty="0" err="1"/>
              <a:t>qsub</a:t>
            </a:r>
            <a:endParaRPr lang="en-GB" dirty="0"/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5_qsub.pptx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77C1-7B95-421C-B8A4-C9E15C1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Moving on to an actual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9CEA-E3C0-4F60-B1CB-2D9D0E2B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we know how to write shell script.</a:t>
            </a:r>
          </a:p>
          <a:p>
            <a:r>
              <a:rPr lang="en-GB" dirty="0"/>
              <a:t>Lets do a bacterial genomes assembly as an example</a:t>
            </a:r>
          </a:p>
          <a:p>
            <a:r>
              <a:rPr lang="en-GB" dirty="0"/>
              <a:t>We have already looked at </a:t>
            </a:r>
            <a:r>
              <a:rPr lang="en-GB" dirty="0" err="1"/>
              <a:t>fastqc</a:t>
            </a:r>
            <a:r>
              <a:rPr lang="en-GB" dirty="0"/>
              <a:t> to qc our read files.</a:t>
            </a:r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6_assembly.pptx</a:t>
            </a:r>
          </a:p>
        </p:txBody>
      </p:sp>
    </p:spTree>
    <p:extLst>
      <p:ext uri="{BB962C8B-B14F-4D97-AF65-F5344CB8AC3E}">
        <p14:creationId xmlns:p14="http://schemas.microsoft.com/office/powerpoint/2010/main" val="78943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7644-D1F4-4489-90E1-0AB82985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output files .o and .e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31A4-5CFC-40C3-8650-DF53E562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1825625"/>
            <a:ext cx="11130742" cy="4351338"/>
          </a:xfrm>
        </p:spPr>
        <p:txBody>
          <a:bodyPr/>
          <a:lstStyle/>
          <a:p>
            <a:r>
              <a:rPr lang="en-GB" dirty="0"/>
              <a:t>Now we have run several job. Have a look at the .o and .e files. </a:t>
            </a:r>
          </a:p>
          <a:p>
            <a:r>
              <a:rPr lang="en-GB" dirty="0"/>
              <a:t>.o files have normal output from whatever tool is being used. </a:t>
            </a:r>
          </a:p>
          <a:p>
            <a:r>
              <a:rPr lang="en-GB" dirty="0"/>
              <a:t>.e are errors or warnings. This is useful to track errors and find out why your tool is not working. </a:t>
            </a:r>
          </a:p>
        </p:txBody>
      </p:sp>
    </p:spTree>
    <p:extLst>
      <p:ext uri="{BB962C8B-B14F-4D97-AF65-F5344CB8AC3E}">
        <p14:creationId xmlns:p14="http://schemas.microsoft.com/office/powerpoint/2010/main" val="8867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21F3-AEE9-4F57-87AC-D5B04A15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855116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 and decompressing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79A64-E3A2-48DB-9CE3-872A1FC3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26" y="1568951"/>
            <a:ext cx="111773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wget</a:t>
            </a:r>
            <a:r>
              <a:rPr lang="en-GB" dirty="0">
                <a:solidFill>
                  <a:srgbClr val="0070C0"/>
                </a:solidFill>
              </a:rPr>
              <a:t> web-</a:t>
            </a:r>
            <a:r>
              <a:rPr lang="en-GB" dirty="0" err="1">
                <a:solidFill>
                  <a:srgbClr val="0070C0"/>
                </a:solidFill>
              </a:rPr>
              <a:t>link_to_data</a:t>
            </a: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Decompress. Depends on the type of compression. Google is your friend.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unzip folder.zip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tar -</a:t>
            </a:r>
            <a:r>
              <a:rPr lang="en-GB" dirty="0" err="1">
                <a:solidFill>
                  <a:srgbClr val="0070C0"/>
                </a:solidFill>
              </a:rPr>
              <a:t>zxvf</a:t>
            </a:r>
            <a:r>
              <a:rPr lang="en-GB" dirty="0">
                <a:solidFill>
                  <a:srgbClr val="0070C0"/>
                </a:solidFill>
              </a:rPr>
              <a:t> folder.tar.gz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gunzip</a:t>
            </a:r>
            <a:r>
              <a:rPr lang="en-GB" dirty="0">
                <a:solidFill>
                  <a:srgbClr val="0070C0"/>
                </a:solidFill>
              </a:rPr>
              <a:t> file.gz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-d file.gz</a:t>
            </a:r>
          </a:p>
        </p:txBody>
      </p:sp>
    </p:spTree>
    <p:extLst>
      <p:ext uri="{BB962C8B-B14F-4D97-AF65-F5344CB8AC3E}">
        <p14:creationId xmlns:p14="http://schemas.microsoft.com/office/powerpoint/2010/main" val="361298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200-D936-4B2B-95C7-0A8A6A9B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compressing: Storage is very limited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41E6-AACC-4A9E-9C00-FA00CBB9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10" y="1050121"/>
            <a:ext cx="10515600" cy="495714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 regularly come to a near disaster of the storage being FULL!!!</a:t>
            </a:r>
          </a:p>
          <a:p>
            <a:endParaRPr lang="en-GB" dirty="0"/>
          </a:p>
          <a:p>
            <a:r>
              <a:rPr lang="en-GB" dirty="0"/>
              <a:t>You must compress your files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filename       </a:t>
            </a:r>
            <a:r>
              <a:rPr lang="en-GB" dirty="0"/>
              <a:t>or</a:t>
            </a:r>
            <a:r>
              <a:rPr lang="en-GB" dirty="0">
                <a:solidFill>
                  <a:srgbClr val="0070C0"/>
                </a:solidFill>
              </a:rPr>
              <a:t>    </a:t>
            </a:r>
            <a:r>
              <a:rPr lang="en-GB" dirty="0" err="1">
                <a:solidFill>
                  <a:srgbClr val="0070C0"/>
                </a:solidFill>
              </a:rPr>
              <a:t>gzip</a:t>
            </a:r>
            <a:r>
              <a:rPr lang="en-GB" dirty="0">
                <a:solidFill>
                  <a:srgbClr val="0070C0"/>
                </a:solidFill>
              </a:rPr>
              <a:t> filename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 a * wildcard for all </a:t>
            </a:r>
            <a:r>
              <a:rPr lang="en-GB" dirty="0" err="1"/>
              <a:t>fastq</a:t>
            </a:r>
            <a:r>
              <a:rPr lang="en-GB" dirty="0"/>
              <a:t> files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-p 4 *.</a:t>
            </a:r>
            <a:r>
              <a:rPr lang="en-GB" dirty="0" err="1">
                <a:solidFill>
                  <a:srgbClr val="0070C0"/>
                </a:solidFill>
              </a:rPr>
              <a:t>fastq</a:t>
            </a:r>
            <a:r>
              <a:rPr lang="en-GB" dirty="0">
                <a:solidFill>
                  <a:srgbClr val="0070C0"/>
                </a:solidFill>
              </a:rPr>
              <a:t>       </a:t>
            </a:r>
            <a:r>
              <a:rPr lang="en-GB" dirty="0"/>
              <a:t>(use 4 cores)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Please do not keep .</a:t>
            </a:r>
            <a:r>
              <a:rPr lang="en-GB" dirty="0" err="1"/>
              <a:t>sam</a:t>
            </a:r>
            <a:r>
              <a:rPr lang="en-GB" dirty="0"/>
              <a:t> files. Convert these to bam files. They are easily regenerated!</a:t>
            </a:r>
          </a:p>
        </p:txBody>
      </p:sp>
    </p:spTree>
    <p:extLst>
      <p:ext uri="{BB962C8B-B14F-4D97-AF65-F5344CB8AC3E}">
        <p14:creationId xmlns:p14="http://schemas.microsoft.com/office/powerpoint/2010/main" val="122552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200-D936-4B2B-95C7-0A8A6A9B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decompressing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41E6-AACC-4A9E-9C00-FA00CBB9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10" y="1050120"/>
            <a:ext cx="10515600" cy="542687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Some tool cannot work with compressed files. Usually mapping tools</a:t>
            </a:r>
          </a:p>
          <a:p>
            <a:r>
              <a:rPr lang="en-GB" dirty="0"/>
              <a:t>To decompress file: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-d filename    </a:t>
            </a:r>
            <a:r>
              <a:rPr lang="en-GB" dirty="0"/>
              <a:t>or   </a:t>
            </a:r>
            <a:r>
              <a:rPr lang="en-GB" dirty="0" err="1">
                <a:solidFill>
                  <a:srgbClr val="0070C0"/>
                </a:solidFill>
              </a:rPr>
              <a:t>gunzip</a:t>
            </a:r>
            <a:r>
              <a:rPr lang="en-GB" dirty="0">
                <a:solidFill>
                  <a:srgbClr val="0070C0"/>
                </a:solidFill>
              </a:rPr>
              <a:t> filename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To unzip a zipped folder: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unzip folder_name.zip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To unzip a </a:t>
            </a:r>
            <a:r>
              <a:rPr lang="en-GB" dirty="0" err="1"/>
              <a:t>tarball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>
                <a:solidFill>
                  <a:srgbClr val="0070C0"/>
                </a:solidFill>
              </a:rPr>
              <a:t>tar -</a:t>
            </a:r>
            <a:r>
              <a:rPr lang="en-GB" dirty="0" err="1">
                <a:solidFill>
                  <a:srgbClr val="0070C0"/>
                </a:solidFill>
              </a:rPr>
              <a:t>zxvf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Google the rest ……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0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 err="1">
                <a:solidFill>
                  <a:srgbClr val="7030A0"/>
                </a:solidFill>
              </a:rPr>
              <a:t>scp</a:t>
            </a:r>
            <a:r>
              <a:rPr lang="en-GB" b="1" dirty="0">
                <a:solidFill>
                  <a:srgbClr val="7030A0"/>
                </a:solidFill>
              </a:rPr>
              <a:t> - transfer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&lt;filename&gt; &lt;username&gt;@marvin.st-andrews.ac.uk:~ </a:t>
            </a:r>
          </a:p>
          <a:p>
            <a:r>
              <a:rPr lang="en-GB" dirty="0"/>
              <a:t>To copy an entire directory, you need to add the </a:t>
            </a:r>
            <a:r>
              <a:rPr lang="en-GB" dirty="0">
                <a:solidFill>
                  <a:srgbClr val="0070C0"/>
                </a:solidFill>
              </a:rPr>
              <a:t>-r</a:t>
            </a:r>
            <a:r>
              <a:rPr lang="en-GB" dirty="0"/>
              <a:t> to the </a:t>
            </a:r>
            <a:r>
              <a:rPr lang="en-GB" dirty="0" err="1"/>
              <a:t>scp</a:t>
            </a:r>
            <a:r>
              <a:rPr lang="en-GB" dirty="0"/>
              <a:t> command above- </a:t>
            </a:r>
          </a:p>
          <a:p>
            <a:endParaRPr lang="en-GB" dirty="0"/>
          </a:p>
          <a:p>
            <a:r>
              <a:rPr lang="en-GB" dirty="0"/>
              <a:t>Copy something FROM </a:t>
            </a:r>
            <a:r>
              <a:rPr lang="en-GB" dirty="0" err="1"/>
              <a:t>marvin</a:t>
            </a:r>
            <a:r>
              <a:rPr lang="en-GB" dirty="0"/>
              <a:t> TO your machine. For this, the reverse</a:t>
            </a:r>
          </a:p>
          <a:p>
            <a:r>
              <a:rPr lang="en-GB" dirty="0"/>
              <a:t>enter </a:t>
            </a:r>
            <a:r>
              <a:rPr lang="en-GB" dirty="0" err="1"/>
              <a:t>marvin</a:t>
            </a:r>
            <a:r>
              <a:rPr lang="en-GB" dirty="0"/>
              <a:t> and type: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rp</a:t>
            </a:r>
            <a:r>
              <a:rPr lang="en-GB" dirty="0">
                <a:solidFill>
                  <a:srgbClr val="0070C0"/>
                </a:solidFill>
              </a:rPr>
              <a:t> &lt;</a:t>
            </a:r>
            <a:r>
              <a:rPr lang="en-GB" dirty="0" err="1">
                <a:solidFill>
                  <a:srgbClr val="0070C0"/>
                </a:solidFill>
              </a:rPr>
              <a:t>directoryname</a:t>
            </a:r>
            <a:r>
              <a:rPr lang="en-GB" dirty="0">
                <a:solidFill>
                  <a:srgbClr val="0070C0"/>
                </a:solidFill>
              </a:rPr>
              <a:t>&gt; &lt;</a:t>
            </a:r>
            <a:r>
              <a:rPr lang="en-GB" dirty="0" err="1">
                <a:solidFill>
                  <a:srgbClr val="0070C0"/>
                </a:solidFill>
              </a:rPr>
              <a:t>username_on_your_computer</a:t>
            </a:r>
            <a:r>
              <a:rPr lang="en-GB" dirty="0">
                <a:solidFill>
                  <a:srgbClr val="0070C0"/>
                </a:solidFill>
              </a:rPr>
              <a:t>&gt;@&lt;</a:t>
            </a:r>
            <a:r>
              <a:rPr lang="en-GB" dirty="0" err="1">
                <a:solidFill>
                  <a:srgbClr val="0070C0"/>
                </a:solidFill>
              </a:rPr>
              <a:t>IP_number_of_your_computer</a:t>
            </a:r>
            <a:r>
              <a:rPr lang="en-GB" dirty="0">
                <a:solidFill>
                  <a:srgbClr val="0070C0"/>
                </a:solidFill>
              </a:rPr>
              <a:t>&gt;:/&lt;/desired/</a:t>
            </a:r>
            <a:r>
              <a:rPr lang="en-GB" dirty="0" err="1">
                <a:solidFill>
                  <a:srgbClr val="0070C0"/>
                </a:solidFill>
              </a:rPr>
              <a:t>path_on_your_computer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343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94" y="3011432"/>
            <a:ext cx="41148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3611105" y="4440262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22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62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40F1-E9F6-4A59-AF6B-4F862E83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rgbClr val="7030A0"/>
                </a:solidFill>
              </a:rPr>
              <a:t>Hand outs?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E2B2B-62C3-455B-9CC8-E25F0E3A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9688"/>
            <a:ext cx="11493500" cy="4351338"/>
          </a:xfrm>
        </p:spPr>
        <p:txBody>
          <a:bodyPr/>
          <a:lstStyle/>
          <a:p>
            <a:r>
              <a:rPr lang="en-GB" dirty="0"/>
              <a:t>Please think twice about printing. (you cant copy and paste from paper)</a:t>
            </a:r>
          </a:p>
          <a:p>
            <a:r>
              <a:rPr lang="en-GB" dirty="0"/>
              <a:t>Save the planet/ kill the planet less fast</a:t>
            </a:r>
          </a:p>
          <a:p>
            <a:r>
              <a:rPr lang="en-GB" dirty="0"/>
              <a:t>We will be downloading this presentation very soon ..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C337D-F3E0-4D32-B9F1-97D8130EF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71" y="4702983"/>
            <a:ext cx="8065707" cy="18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19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8A92-1D95-4EB9-8683-671B3179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.</a:t>
            </a:r>
            <a:r>
              <a:rPr lang="en-GB" dirty="0" err="1">
                <a:solidFill>
                  <a:srgbClr val="7030A0"/>
                </a:solidFill>
              </a:rPr>
              <a:t>bash_profile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A3D9-5893-48D9-9587-197FED67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088"/>
            <a:ext cx="11671300" cy="5789612"/>
          </a:xfrm>
        </p:spPr>
        <p:txBody>
          <a:bodyPr>
            <a:normAutofit/>
          </a:bodyPr>
          <a:lstStyle/>
          <a:p>
            <a:r>
              <a:rPr lang="en-GB" dirty="0"/>
              <a:t>This is beyond a beginners course, but just to make you aware of it…</a:t>
            </a:r>
          </a:p>
          <a:p>
            <a:r>
              <a:rPr lang="en-GB" dirty="0"/>
              <a:t>Type:  </a:t>
            </a:r>
            <a:r>
              <a:rPr lang="en-GB" dirty="0">
                <a:solidFill>
                  <a:srgbClr val="0070C0"/>
                </a:solidFill>
              </a:rPr>
              <a:t>more ~/.</a:t>
            </a:r>
            <a:r>
              <a:rPr lang="en-GB" dirty="0" err="1">
                <a:solidFill>
                  <a:srgbClr val="0070C0"/>
                </a:solidFill>
              </a:rPr>
              <a:t>bash_profile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is where you can tell the server to </a:t>
            </a:r>
          </a:p>
          <a:p>
            <a:pPr marL="0" indent="0">
              <a:buNone/>
            </a:pPr>
            <a:r>
              <a:rPr lang="en-GB" dirty="0"/>
              <a:t>“look for programs”, set environmental</a:t>
            </a:r>
          </a:p>
          <a:p>
            <a:pPr marL="0" indent="0">
              <a:buNone/>
            </a:pPr>
            <a:r>
              <a:rPr lang="en-GB" dirty="0"/>
              <a:t>variables, and other magic!!</a:t>
            </a:r>
          </a:p>
          <a:p>
            <a:r>
              <a:rPr lang="en-GB" dirty="0"/>
              <a:t>I put the latest BLAST in, with </a:t>
            </a:r>
            <a:r>
              <a:rPr lang="en-GB" dirty="0" err="1"/>
              <a:t>db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PATH=/shelf/apps/ncbi-blast-2.7.1+/bin/:$PATH</a:t>
            </a:r>
          </a:p>
          <a:p>
            <a:pPr marL="0" indent="0">
              <a:buNone/>
            </a:pPr>
            <a:r>
              <a:rPr lang="en-GB" sz="2000" dirty="0"/>
              <a:t># this is where the </a:t>
            </a:r>
            <a:r>
              <a:rPr lang="en-GB" sz="2000" dirty="0" err="1"/>
              <a:t>nr</a:t>
            </a:r>
            <a:r>
              <a:rPr lang="en-GB" sz="2000" dirty="0"/>
              <a:t>, </a:t>
            </a:r>
            <a:r>
              <a:rPr lang="en-GB" sz="2000" dirty="0" err="1"/>
              <a:t>nt</a:t>
            </a:r>
            <a:r>
              <a:rPr lang="en-GB" sz="2000" dirty="0"/>
              <a:t>, diamond </a:t>
            </a:r>
            <a:r>
              <a:rPr lang="en-GB" sz="2000" dirty="0" err="1"/>
              <a:t>db</a:t>
            </a:r>
            <a:r>
              <a:rPr lang="en-GB" sz="2000" dirty="0"/>
              <a:t> are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BLASTDB=/shelf/public/</a:t>
            </a:r>
            <a:r>
              <a:rPr lang="en-GB" sz="2000" dirty="0" err="1">
                <a:solidFill>
                  <a:srgbClr val="FF0000"/>
                </a:solidFill>
              </a:rPr>
              <a:t>blastntnr</a:t>
            </a:r>
            <a:r>
              <a:rPr lang="en-GB" sz="2000" dirty="0">
                <a:solidFill>
                  <a:srgbClr val="FF0000"/>
                </a:solidFill>
              </a:rPr>
              <a:t>/</a:t>
            </a:r>
            <a:r>
              <a:rPr lang="en-GB" sz="2000" dirty="0" err="1">
                <a:solidFill>
                  <a:srgbClr val="FF0000"/>
                </a:solidFill>
              </a:rPr>
              <a:t>blastDatabases</a:t>
            </a:r>
            <a:endParaRPr lang="en-GB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F8CE5-AA53-4E8A-A9F4-8064AF3A4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2774" y="1430031"/>
            <a:ext cx="8294926" cy="518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48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2996-A617-4290-811B-A289873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-1555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Task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D6B1-0165-4277-AF37-CF82A728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012824"/>
            <a:ext cx="11252200" cy="4638675"/>
          </a:xfrm>
        </p:spPr>
        <p:txBody>
          <a:bodyPr/>
          <a:lstStyle/>
          <a:p>
            <a:r>
              <a:rPr lang="en-GB" dirty="0"/>
              <a:t>If you have many jobs to run on the cluster, you can run them as an array</a:t>
            </a:r>
          </a:p>
          <a:p>
            <a:r>
              <a:rPr lang="en-GB" dirty="0"/>
              <a:t>This is SGC_TASK_ID 1-20</a:t>
            </a:r>
          </a:p>
          <a:p>
            <a:r>
              <a:rPr lang="en-GB" dirty="0"/>
              <a:t>you would have shell_script_1.sh </a:t>
            </a:r>
          </a:p>
          <a:p>
            <a:pPr marL="0" indent="0">
              <a:buNone/>
            </a:pPr>
            <a:r>
              <a:rPr lang="en-GB" dirty="0"/>
              <a:t>up to 20 in your directory</a:t>
            </a:r>
          </a:p>
          <a:p>
            <a:r>
              <a:rPr lang="en-GB" dirty="0"/>
              <a:t>Max number of jobs to run at once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CAAED-01E1-4876-AC79-51647B35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1199" y="1993899"/>
            <a:ext cx="5130801" cy="3657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98E302-D5B5-448B-8C0B-640BE1559324}"/>
              </a:ext>
            </a:extLst>
          </p:cNvPr>
          <p:cNvCxnSpPr>
            <a:cxnSpLocks/>
          </p:cNvCxnSpPr>
          <p:nvPr/>
        </p:nvCxnSpPr>
        <p:spPr>
          <a:xfrm>
            <a:off x="5130802" y="1922462"/>
            <a:ext cx="1879598" cy="150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6D01CA-3460-49E8-8703-8FCC0B4E88DE}"/>
              </a:ext>
            </a:extLst>
          </p:cNvPr>
          <p:cNvCxnSpPr>
            <a:cxnSpLocks/>
          </p:cNvCxnSpPr>
          <p:nvPr/>
        </p:nvCxnSpPr>
        <p:spPr>
          <a:xfrm>
            <a:off x="5651500" y="3332161"/>
            <a:ext cx="1117600" cy="49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60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19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Installing software: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Please try yourself. This is good for you. </a:t>
            </a:r>
          </a:p>
          <a:p>
            <a:r>
              <a:rPr lang="en-GB" dirty="0"/>
              <a:t>Try </a:t>
            </a:r>
            <a:r>
              <a:rPr lang="en-GB" dirty="0" err="1"/>
              <a:t>conda</a:t>
            </a:r>
            <a:r>
              <a:rPr lang="en-GB" dirty="0"/>
              <a:t> first (see earlier slides). </a:t>
            </a:r>
          </a:p>
          <a:p>
            <a:r>
              <a:rPr lang="en-GB" dirty="0"/>
              <a:t>If not on </a:t>
            </a:r>
            <a:r>
              <a:rPr lang="en-GB" dirty="0" err="1"/>
              <a:t>conda</a:t>
            </a:r>
            <a:r>
              <a:rPr lang="en-GB" dirty="0"/>
              <a:t>: read their README </a:t>
            </a:r>
          </a:p>
          <a:p>
            <a:pPr marL="0" indent="0">
              <a:buNone/>
            </a:pPr>
            <a:r>
              <a:rPr lang="en-GB" dirty="0"/>
              <a:t>	and follow their instructions.. But …</a:t>
            </a:r>
          </a:p>
          <a:p>
            <a:r>
              <a:rPr lang="en-GB" dirty="0"/>
              <a:t>If you need a newer GCC: </a:t>
            </a:r>
          </a:p>
          <a:p>
            <a:pPr marL="0" indent="0">
              <a:buNone/>
            </a:pPr>
            <a:r>
              <a:rPr lang="en-GB" dirty="0"/>
              <a:t>Type: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source /opt/</a:t>
            </a:r>
            <a:r>
              <a:rPr lang="en-GB" dirty="0" err="1">
                <a:solidFill>
                  <a:srgbClr val="0070C0"/>
                </a:solidFill>
              </a:rPr>
              <a:t>rh</a:t>
            </a:r>
            <a:r>
              <a:rPr lang="en-GB" dirty="0">
                <a:solidFill>
                  <a:srgbClr val="0070C0"/>
                </a:solidFill>
              </a:rPr>
              <a:t>/devtoolset-6/enable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gcc</a:t>
            </a:r>
            <a:r>
              <a:rPr lang="en-GB" dirty="0">
                <a:solidFill>
                  <a:srgbClr val="0070C0"/>
                </a:solidFill>
              </a:rPr>
              <a:t> -v</a:t>
            </a:r>
          </a:p>
          <a:p>
            <a:pPr marL="0" indent="0">
              <a:buNone/>
            </a:pPr>
            <a:r>
              <a:rPr lang="en-GB" dirty="0" err="1"/>
              <a:t>gcc</a:t>
            </a:r>
            <a:r>
              <a:rPr lang="en-GB" dirty="0"/>
              <a:t> version 6.3.1 (GCC)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4B9BA-0B0F-4C11-A2BC-D60E536A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7532" y="1162373"/>
            <a:ext cx="5231993" cy="43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90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Installing software: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Manual method; this is different from tool to tool. But as an example:</a:t>
            </a:r>
          </a:p>
          <a:p>
            <a:r>
              <a:rPr lang="en-GB" dirty="0"/>
              <a:t>Download: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wget</a:t>
            </a:r>
            <a:r>
              <a:rPr lang="en-GB" dirty="0">
                <a:solidFill>
                  <a:srgbClr val="0070C0"/>
                </a:solidFill>
              </a:rPr>
              <a:t> weblink</a:t>
            </a:r>
          </a:p>
          <a:p>
            <a:r>
              <a:rPr lang="en-GB" dirty="0"/>
              <a:t>Decompress: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tar -</a:t>
            </a:r>
            <a:r>
              <a:rPr lang="en-GB" dirty="0" err="1">
                <a:solidFill>
                  <a:srgbClr val="0070C0"/>
                </a:solidFill>
              </a:rPr>
              <a:t>zxvf</a:t>
            </a:r>
            <a:r>
              <a:rPr lang="en-GB" dirty="0">
                <a:solidFill>
                  <a:srgbClr val="0070C0"/>
                </a:solidFill>
              </a:rPr>
              <a:t> tool.tar.gz</a:t>
            </a:r>
          </a:p>
          <a:p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/>
              <a:t>into the folder (read the readme)</a:t>
            </a:r>
          </a:p>
          <a:p>
            <a:r>
              <a:rPr lang="en-GB" dirty="0"/>
              <a:t>Configure: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./configure CXX=/</a:t>
            </a:r>
            <a:r>
              <a:rPr lang="en-GB" dirty="0" err="1">
                <a:solidFill>
                  <a:srgbClr val="0070C0"/>
                </a:solidFill>
              </a:rPr>
              <a:t>usr</a:t>
            </a:r>
            <a:r>
              <a:rPr lang="en-GB" dirty="0">
                <a:solidFill>
                  <a:srgbClr val="0070C0"/>
                </a:solidFill>
              </a:rPr>
              <a:t>/local/Modules/</a:t>
            </a:r>
            <a:r>
              <a:rPr lang="en-GB" dirty="0" err="1">
                <a:solidFill>
                  <a:srgbClr val="0070C0"/>
                </a:solidFill>
              </a:rPr>
              <a:t>modulefiles</a:t>
            </a:r>
            <a:r>
              <a:rPr lang="en-GB" dirty="0">
                <a:solidFill>
                  <a:srgbClr val="0070C0"/>
                </a:solidFill>
              </a:rPr>
              <a:t>/tools/</a:t>
            </a:r>
            <a:r>
              <a:rPr lang="en-GB" dirty="0" err="1">
                <a:solidFill>
                  <a:srgbClr val="0070C0"/>
                </a:solidFill>
              </a:rPr>
              <a:t>gcc</a:t>
            </a:r>
            <a:r>
              <a:rPr lang="en-GB" dirty="0">
                <a:solidFill>
                  <a:srgbClr val="0070C0"/>
                </a:solidFill>
              </a:rPr>
              <a:t>/4.9.3/bin/g++   CPP='/</a:t>
            </a:r>
            <a:r>
              <a:rPr lang="en-GB" dirty="0" err="1">
                <a:solidFill>
                  <a:srgbClr val="0070C0"/>
                </a:solidFill>
              </a:rPr>
              <a:t>usr</a:t>
            </a:r>
            <a:r>
              <a:rPr lang="en-GB" dirty="0">
                <a:solidFill>
                  <a:srgbClr val="0070C0"/>
                </a:solidFill>
              </a:rPr>
              <a:t>/local/Modules/</a:t>
            </a:r>
            <a:r>
              <a:rPr lang="en-GB" dirty="0" err="1">
                <a:solidFill>
                  <a:srgbClr val="0070C0"/>
                </a:solidFill>
              </a:rPr>
              <a:t>modulefiles</a:t>
            </a:r>
            <a:r>
              <a:rPr lang="en-GB" dirty="0">
                <a:solidFill>
                  <a:srgbClr val="0070C0"/>
                </a:solidFill>
              </a:rPr>
              <a:t>/tools/</a:t>
            </a:r>
            <a:r>
              <a:rPr lang="en-GB" dirty="0" err="1">
                <a:solidFill>
                  <a:srgbClr val="0070C0"/>
                </a:solidFill>
              </a:rPr>
              <a:t>gcc</a:t>
            </a:r>
            <a:r>
              <a:rPr lang="en-GB" dirty="0">
                <a:solidFill>
                  <a:srgbClr val="0070C0"/>
                </a:solidFill>
              </a:rPr>
              <a:t>/4.9.3/bin/g++ -E' --prefix=/somewhere/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make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make install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above (g++) is a historical way the server was set up - sorry. This cannot be changed, unless we get the new server. </a:t>
            </a:r>
          </a:p>
        </p:txBody>
      </p:sp>
    </p:spTree>
    <p:extLst>
      <p:ext uri="{BB962C8B-B14F-4D97-AF65-F5344CB8AC3E}">
        <p14:creationId xmlns:p14="http://schemas.microsoft.com/office/powerpoint/2010/main" val="219497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Installing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/>
          </a:bodyPr>
          <a:lstStyle/>
          <a:p>
            <a:r>
              <a:rPr lang="en-GB" dirty="0"/>
              <a:t>In fact we have installed software. </a:t>
            </a:r>
            <a:r>
              <a:rPr lang="en-GB" dirty="0" err="1"/>
              <a:t>Trimmomatic</a:t>
            </a:r>
            <a:r>
              <a:rPr lang="en-GB" dirty="0"/>
              <a:t>. We ran this by giving the path to the executable file (binary).</a:t>
            </a:r>
          </a:p>
          <a:p>
            <a:r>
              <a:rPr lang="en-GB" dirty="0"/>
              <a:t>We installed via </a:t>
            </a:r>
            <a:r>
              <a:rPr lang="en-GB" dirty="0" err="1"/>
              <a:t>conda</a:t>
            </a:r>
            <a:r>
              <a:rPr lang="en-GB" dirty="0"/>
              <a:t>. Activated the </a:t>
            </a:r>
            <a:r>
              <a:rPr lang="en-GB" dirty="0" err="1"/>
              <a:t>env</a:t>
            </a:r>
            <a:r>
              <a:rPr lang="en-GB" dirty="0"/>
              <a:t> which the tool was in …</a:t>
            </a:r>
          </a:p>
          <a:p>
            <a:r>
              <a:rPr lang="en-GB" dirty="0"/>
              <a:t>We loaded a modules using module load.</a:t>
            </a:r>
          </a:p>
          <a:p>
            <a:r>
              <a:rPr lang="en-GB" dirty="0"/>
              <a:t>That is three different ways of running software. </a:t>
            </a:r>
          </a:p>
        </p:txBody>
      </p:sp>
    </p:spTree>
    <p:extLst>
      <p:ext uri="{BB962C8B-B14F-4D97-AF65-F5344CB8AC3E}">
        <p14:creationId xmlns:p14="http://schemas.microsoft.com/office/powerpoint/2010/main" val="370952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Connecting off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/>
          </a:bodyPr>
          <a:lstStyle/>
          <a:p>
            <a:r>
              <a:rPr lang="en-GB" dirty="0"/>
              <a:t>Use the University VPN connection.</a:t>
            </a:r>
          </a:p>
          <a:p>
            <a:r>
              <a:rPr lang="en-GB" dirty="0"/>
              <a:t>It will ask you for your user name and password. Then you can work as if you are on site.  </a:t>
            </a:r>
          </a:p>
          <a:p>
            <a:r>
              <a:rPr lang="en-GB" dirty="0"/>
              <a:t>Students may need to request access from central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7D43-464D-4FFD-8586-7D0034334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68" t="23947" r="72266" b="62018"/>
          <a:stretch/>
        </p:blipFill>
        <p:spPr>
          <a:xfrm>
            <a:off x="3199109" y="3587858"/>
            <a:ext cx="447056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854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D7B0-DA13-493B-8269-7D200DED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56" y="-18506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Wrap up: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7538-B245-4BEE-B036-661EB49D7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64" y="1321930"/>
            <a:ext cx="11420959" cy="4351338"/>
          </a:xfrm>
        </p:spPr>
        <p:txBody>
          <a:bodyPr/>
          <a:lstStyle/>
          <a:p>
            <a:r>
              <a:rPr lang="en-GB" dirty="0"/>
              <a:t>Storage is always an issue - everywhere you go! - Except here it is worse! </a:t>
            </a:r>
            <a:r>
              <a:rPr lang="en-GB" dirty="0">
                <a:sym typeface="Wingdings" panose="05000000000000000000" pitchFamily="2" charset="2"/>
              </a:rPr>
              <a:t></a:t>
            </a:r>
            <a:endParaRPr lang="en-GB" dirty="0"/>
          </a:p>
          <a:p>
            <a:r>
              <a:rPr lang="en-GB" dirty="0"/>
              <a:t>You will get a lot of data - I understand this. I may pester you to reduce your usage … How, you ask?</a:t>
            </a:r>
          </a:p>
          <a:p>
            <a:r>
              <a:rPr lang="en-GB" dirty="0"/>
              <a:t>Compress files, Always keep your raw data and your scripts!!! </a:t>
            </a:r>
          </a:p>
          <a:p>
            <a:r>
              <a:rPr lang="en-GB" dirty="0"/>
              <a:t>keep your shell scripts in logical places, well labelled and documented on what they do. (you will thank me when writing up the papers)</a:t>
            </a:r>
          </a:p>
          <a:p>
            <a:r>
              <a:rPr lang="en-GB" dirty="0"/>
              <a:t>you don’t always (rarely!!) need to keep intermediate files, especially if they can be easily regenerated. </a:t>
            </a:r>
          </a:p>
        </p:txBody>
      </p:sp>
    </p:spTree>
    <p:extLst>
      <p:ext uri="{BB962C8B-B14F-4D97-AF65-F5344CB8AC3E}">
        <p14:creationId xmlns:p14="http://schemas.microsoft.com/office/powerpoint/2010/main" val="175578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D7B0-DA13-493B-8269-7D200DED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56" y="-18506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Wrap up: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7538-B245-4BEE-B036-661EB49D7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64" y="1321930"/>
            <a:ext cx="11420959" cy="4351338"/>
          </a:xfrm>
        </p:spPr>
        <p:txBody>
          <a:bodyPr/>
          <a:lstStyle/>
          <a:p>
            <a:r>
              <a:rPr lang="en-GB" dirty="0"/>
              <a:t>Keep your raw data in a folder called (example):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20181113_RNAseq_species_experiment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20181113_RNAseq_aphids_host_nonhost</a:t>
            </a:r>
          </a:p>
          <a:p>
            <a:r>
              <a:rPr lang="en-GB" dirty="0"/>
              <a:t>That is year/month/day, what the data is, species, experiment. </a:t>
            </a:r>
          </a:p>
          <a:p>
            <a:pPr marL="0" indent="0">
              <a:buNone/>
            </a:pPr>
            <a:r>
              <a:rPr lang="en-GB" dirty="0"/>
              <a:t>Keep your scripts in this master raw folder (in a new folder), so it can be reproduced, or taken over by anyone who continues the project after you. </a:t>
            </a:r>
          </a:p>
        </p:txBody>
      </p:sp>
    </p:spTree>
    <p:extLst>
      <p:ext uri="{BB962C8B-B14F-4D97-AF65-F5344CB8AC3E}">
        <p14:creationId xmlns:p14="http://schemas.microsoft.com/office/powerpoint/2010/main" val="1621681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D7B0-DA13-493B-8269-7D200DED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56" y="-18506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Wrap up: cluster etiquette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7538-B245-4BEE-B036-661EB49D7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64" y="1321930"/>
            <a:ext cx="11420959" cy="4351338"/>
          </a:xfrm>
        </p:spPr>
        <p:txBody>
          <a:bodyPr/>
          <a:lstStyle/>
          <a:p>
            <a:r>
              <a:rPr lang="en-GB" dirty="0" err="1"/>
              <a:t>shh</a:t>
            </a:r>
            <a:r>
              <a:rPr lang="en-GB" dirty="0"/>
              <a:t> directly into nodes will not be tolerated .. No punishment specified yet. Lets not get to that point.</a:t>
            </a:r>
          </a:p>
          <a:p>
            <a:r>
              <a:rPr lang="en-GB" dirty="0"/>
              <a:t>Please do not run multi-core jobs directly on the Marvin command line. Single core jobs which take less than 20 mins is ok. </a:t>
            </a:r>
          </a:p>
          <a:p>
            <a:r>
              <a:rPr lang="en-GB" dirty="0"/>
              <a:t>Jobs running on Marvin via the </a:t>
            </a:r>
            <a:r>
              <a:rPr lang="en-GB" dirty="0" err="1"/>
              <a:t>qsub</a:t>
            </a:r>
            <a:r>
              <a:rPr lang="en-GB" dirty="0"/>
              <a:t> system in ok. </a:t>
            </a:r>
          </a:p>
        </p:txBody>
      </p:sp>
    </p:spTree>
    <p:extLst>
      <p:ext uri="{BB962C8B-B14F-4D97-AF65-F5344CB8AC3E}">
        <p14:creationId xmlns:p14="http://schemas.microsoft.com/office/powerpoint/2010/main" val="884793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BACD-7B60-411D-87DE-F21A7140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198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1575-3EDC-464E-B43B-E1245C9C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all bioinformatics is, it repeatedly pressing the red button and everything just happens</a:t>
            </a:r>
          </a:p>
        </p:txBody>
      </p:sp>
      <p:pic>
        <p:nvPicPr>
          <p:cNvPr id="6" name="Picture 5" descr="A picture containing indoor, sitting, red, cup&#10;&#10;Description generated with very high confidence">
            <a:extLst>
              <a:ext uri="{FF2B5EF4-FFF2-40B4-BE49-F238E27FC236}">
                <a16:creationId xmlns:a16="http://schemas.microsoft.com/office/drawing/2014/main" id="{7D4EE4B1-31A6-46D6-BDCF-675D4317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71" y="3276710"/>
            <a:ext cx="3761558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1FE4-4E34-4BD5-A429-90D200AF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0808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3F030-E0AA-437D-BD5B-1209ED64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075"/>
            <a:ext cx="10515600" cy="450501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Cluster overview</a:t>
            </a:r>
          </a:p>
          <a:p>
            <a:r>
              <a:rPr lang="en-GB" dirty="0"/>
              <a:t>Getting connected</a:t>
            </a:r>
          </a:p>
          <a:p>
            <a:r>
              <a:rPr lang="en-GB" dirty="0"/>
              <a:t>Basic Unix</a:t>
            </a:r>
          </a:p>
          <a:p>
            <a:r>
              <a:rPr lang="en-GB" dirty="0"/>
              <a:t>Shell scripting (editing, running)</a:t>
            </a:r>
          </a:p>
          <a:p>
            <a:r>
              <a:rPr lang="en-GB" dirty="0" err="1"/>
              <a:t>qsub</a:t>
            </a:r>
            <a:r>
              <a:rPr lang="en-GB" dirty="0"/>
              <a:t>: Sun Grid Engine (monitoring status, submitting scripts)</a:t>
            </a:r>
          </a:p>
          <a:p>
            <a:r>
              <a:rPr lang="en-GB" dirty="0"/>
              <a:t>Assembly example</a:t>
            </a:r>
          </a:p>
          <a:p>
            <a:r>
              <a:rPr lang="en-GB" dirty="0" err="1"/>
              <a:t>Conda</a:t>
            </a:r>
            <a:endParaRPr lang="en-GB" dirty="0"/>
          </a:p>
          <a:p>
            <a:r>
              <a:rPr lang="en-GB" dirty="0"/>
              <a:t>Downloading and compression</a:t>
            </a:r>
          </a:p>
          <a:p>
            <a:r>
              <a:rPr lang="en-GB" dirty="0"/>
              <a:t>Advanced section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b="1" dirty="0">
                <a:solidFill>
                  <a:srgbClr val="0070C0"/>
                </a:solidFill>
              </a:rPr>
              <a:t>THINGS IN THIS COLOUR ARE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4F76B-6CE2-4B32-A839-83C94C1FBBAD}"/>
              </a:ext>
            </a:extLst>
          </p:cNvPr>
          <p:cNvSpPr txBox="1"/>
          <p:nvPr/>
        </p:nvSpPr>
        <p:spPr>
          <a:xfrm>
            <a:off x="1308100" y="5491163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D2F2F-B0B0-4B9F-8A05-ED7E0A025788}"/>
              </a:ext>
            </a:extLst>
          </p:cNvPr>
          <p:cNvSpPr txBox="1"/>
          <p:nvPr/>
        </p:nvSpPr>
        <p:spPr>
          <a:xfrm>
            <a:off x="3086100" y="554734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is where you play on the computer!</a:t>
            </a:r>
          </a:p>
        </p:txBody>
      </p:sp>
    </p:spTree>
    <p:extLst>
      <p:ext uri="{BB962C8B-B14F-4D97-AF65-F5344CB8AC3E}">
        <p14:creationId xmlns:p14="http://schemas.microsoft.com/office/powerpoint/2010/main" val="3763263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D7B0-DA13-493B-8269-7D200DED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56" y="-18506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SNP calling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7538-B245-4BEE-B036-661EB49D7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64" y="1321930"/>
            <a:ext cx="11420959" cy="4351338"/>
          </a:xfrm>
        </p:spPr>
        <p:txBody>
          <a:bodyPr/>
          <a:lstStyle/>
          <a:p>
            <a:r>
              <a:rPr lang="en-GB" dirty="0"/>
              <a:t>If we get to this bit. Well done. You were fast!</a:t>
            </a:r>
          </a:p>
          <a:p>
            <a:r>
              <a:rPr lang="en-GB" dirty="0"/>
              <a:t>Ok, so open </a:t>
            </a:r>
            <a:r>
              <a:rPr lang="en-GB" dirty="0">
                <a:solidFill>
                  <a:srgbClr val="0070C0"/>
                </a:solidFill>
              </a:rPr>
              <a:t>./shell_scripts/basic_SNP_calling.sh</a:t>
            </a:r>
          </a:p>
          <a:p>
            <a:r>
              <a:rPr lang="en-GB" dirty="0"/>
              <a:t>This has the basic workflow to call and characterise the effects of SNPs. </a:t>
            </a:r>
          </a:p>
          <a:p>
            <a:r>
              <a:rPr lang="en-GB" dirty="0"/>
              <a:t>Be careful, this will not work directly on your data… (ploidy, </a:t>
            </a:r>
            <a:r>
              <a:rPr lang="en-GB" dirty="0" err="1"/>
              <a:t>SNPeff</a:t>
            </a:r>
            <a:r>
              <a:rPr lang="en-GB" dirty="0"/>
              <a:t> database…)</a:t>
            </a:r>
          </a:p>
          <a:p>
            <a:r>
              <a:rPr lang="en-GB" dirty="0"/>
              <a:t>Read up on the tools and adjust </a:t>
            </a:r>
            <a:r>
              <a:rPr lang="en-GB"/>
              <a:t>as required.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692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5967-4C4A-4A1B-BC48-ABF4C417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Appendix: E. coli reads - how I prepared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C5D8-3302-42A6-87DC-F341ED64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err="1"/>
              <a:t>wget</a:t>
            </a:r>
            <a:r>
              <a:rPr lang="en-GB" dirty="0"/>
              <a:t> ftp://ftp.sra.ebi.ac.uk/vol1/fastq/DRR021/DRR021340/DRR021340_1.fastq.gzwget ftp://ftp.sra.ebi.ac.uk/vol1/fastq/DRR021/DRR021340/DRR021340_2.fastq.gzpigz -d *.</a:t>
            </a:r>
            <a:r>
              <a:rPr lang="en-GB" dirty="0" err="1"/>
              <a:t>gzconda</a:t>
            </a:r>
            <a:r>
              <a:rPr lang="en-GB" dirty="0"/>
              <a:t> activate python27 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DRR021340_1.fastq -n 50 -o subsampled_R1.fastqpython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DRR021340_2.fastq -n 50 -o subsampled_R2.fastq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illumina_R1.fq -n 5 -o subsampled_R1.fastqpython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illumina_R2.fq -n 5 -o subsampled_R2.fastq</a:t>
            </a:r>
          </a:p>
          <a:p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2719166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767B-F7DA-4AF1-BD63-0D3477B5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Vim - command line editor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F155-8EEC-4383-B730-AE51AA39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 line editing is horrible. Sorry!</a:t>
            </a:r>
          </a:p>
          <a:p>
            <a:r>
              <a:rPr lang="en-GB" dirty="0"/>
              <a:t>Type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vim </a:t>
            </a:r>
            <a:r>
              <a:rPr lang="en-GB" dirty="0" err="1">
                <a:solidFill>
                  <a:schemeClr val="accent1"/>
                </a:solidFill>
              </a:rPr>
              <a:t>name_of_file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Press the </a:t>
            </a:r>
            <a:r>
              <a:rPr lang="en-GB" dirty="0" err="1"/>
              <a:t>i</a:t>
            </a:r>
            <a:r>
              <a:rPr lang="en-GB" dirty="0"/>
              <a:t> key to </a:t>
            </a:r>
            <a:r>
              <a:rPr lang="en-GB" i="1" dirty="0"/>
              <a:t>insert. </a:t>
            </a:r>
            <a:r>
              <a:rPr lang="en-GB" dirty="0"/>
              <a:t>Now you can delete, type or whatever.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To save: ESC (Key),    :    then    </a:t>
            </a:r>
            <a:r>
              <a:rPr lang="en-GB" dirty="0" err="1"/>
              <a:t>wq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01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7EF9-CA83-4E00-9C7A-410825CF4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Cluster overview: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DB2C1-B5EB-4536-8BE1-814EF14A3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325563"/>
            <a:ext cx="11572875" cy="4351338"/>
          </a:xfrm>
        </p:spPr>
        <p:txBody>
          <a:bodyPr/>
          <a:lstStyle/>
          <a:p>
            <a:r>
              <a:rPr lang="en-GB" dirty="0"/>
              <a:t>Obviously the documentation for the tool you are using </a:t>
            </a:r>
          </a:p>
          <a:p>
            <a:r>
              <a:rPr lang="en-GB" dirty="0"/>
              <a:t>Bioinformatics unit wiki - loads of useful Marvin stuff here</a:t>
            </a:r>
          </a:p>
          <a:p>
            <a:r>
              <a:rPr lang="en-GB" u="sng" dirty="0">
                <a:hlinkClick r:id="rId2"/>
              </a:rPr>
              <a:t>http://stab.st-andrews.ac.uk/wiki/index.php/Main_Page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6AA6C-0F07-4404-94FE-72E2EADF92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4751" y="3228974"/>
            <a:ext cx="7546509" cy="38862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F0C9EB-278E-419B-B61B-E42DD85E59FA}"/>
              </a:ext>
            </a:extLst>
          </p:cNvPr>
          <p:cNvSpPr txBox="1"/>
          <p:nvPr/>
        </p:nvSpPr>
        <p:spPr>
          <a:xfrm>
            <a:off x="10576392" y="139561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257029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Cluster overview: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There is going to be too much in here for you to remember. So you can:</a:t>
            </a:r>
          </a:p>
          <a:p>
            <a:r>
              <a:rPr lang="en-GB" dirty="0"/>
              <a:t>Look back at this presentation</a:t>
            </a:r>
          </a:p>
          <a:p>
            <a:r>
              <a:rPr lang="en-GB" dirty="0"/>
              <a:t>Website: </a:t>
            </a:r>
            <a:r>
              <a:rPr lang="en-GB" u="sng" dirty="0">
                <a:hlinkClick r:id="rId2"/>
              </a:rPr>
              <a:t>http://stab.st-andrews.ac.uk/wiki/index.php/Main_Page</a:t>
            </a:r>
            <a:endParaRPr lang="en-GB" dirty="0"/>
          </a:p>
          <a:p>
            <a:r>
              <a:rPr lang="en-GB" dirty="0"/>
              <a:t>Google is amazing! - I have to look up stuff ALL the time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41951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0AFA-A796-4052-9119-3522B4A6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0"/>
            <a:ext cx="1125855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Cluster overview: Why use the cluster?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CE3DEA-7B9B-4743-85A6-F1AC082DF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1465897"/>
            <a:ext cx="9134475" cy="4351338"/>
          </a:xfrm>
        </p:spPr>
        <p:txBody>
          <a:bodyPr/>
          <a:lstStyle/>
          <a:p>
            <a:pPr lvl="0"/>
            <a:r>
              <a:rPr lang="en-GB" dirty="0"/>
              <a:t>High grade CPUs means the jobs run faster. </a:t>
            </a:r>
            <a:endParaRPr lang="en-US" dirty="0"/>
          </a:p>
          <a:p>
            <a:pPr lvl="0"/>
            <a:r>
              <a:rPr lang="en-GB" dirty="0"/>
              <a:t>Access to 500GB of RAM on a single machine (node).</a:t>
            </a:r>
            <a:endParaRPr lang="en-US" dirty="0"/>
          </a:p>
          <a:p>
            <a:pPr lvl="0"/>
            <a:r>
              <a:rPr lang="en-GB" dirty="0"/>
              <a:t>Access to terabytes of storage for large datasets.</a:t>
            </a:r>
            <a:endParaRPr lang="en-US" dirty="0"/>
          </a:p>
          <a:p>
            <a:pPr lvl="0"/>
            <a:r>
              <a:rPr lang="en-GB" dirty="0"/>
              <a:t>Jobs run over many cores, run much faster than a desktop.</a:t>
            </a:r>
          </a:p>
          <a:p>
            <a:pPr lvl="0"/>
            <a:r>
              <a:rPr lang="en-GB" dirty="0"/>
              <a:t>Operating system: Linux.  </a:t>
            </a:r>
          </a:p>
          <a:p>
            <a:pPr marL="0" lvl="0" indent="0">
              <a:buNone/>
            </a:pPr>
            <a:r>
              <a:rPr lang="en-GB" dirty="0"/>
              <a:t>This will run lots of free software. </a:t>
            </a:r>
          </a:p>
          <a:p>
            <a:pPr marL="0" lvl="0" indent="0">
              <a:buNone/>
            </a:pPr>
            <a:r>
              <a:rPr lang="en-GB" dirty="0"/>
              <a:t>Most of which only work on Linux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790AC97-D887-4CB8-AF8D-757DE35D9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57" y="1040765"/>
            <a:ext cx="3962743" cy="67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9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488D61-D81C-49D9-8CC4-B9D5B895D0BF}"/>
              </a:ext>
            </a:extLst>
          </p:cNvPr>
          <p:cNvSpPr/>
          <p:nvPr/>
        </p:nvSpPr>
        <p:spPr>
          <a:xfrm>
            <a:off x="9625782" y="1"/>
            <a:ext cx="1042219" cy="13961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7471E7-84A1-4362-BAB8-63B97C07718D}"/>
              </a:ext>
            </a:extLst>
          </p:cNvPr>
          <p:cNvSpPr/>
          <p:nvPr/>
        </p:nvSpPr>
        <p:spPr>
          <a:xfrm>
            <a:off x="3088017" y="5614796"/>
            <a:ext cx="785813" cy="263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E7E8C0D-B88A-4045-B1C2-7201343A4FA9}"/>
              </a:ext>
            </a:extLst>
          </p:cNvPr>
          <p:cNvSpPr/>
          <p:nvPr/>
        </p:nvSpPr>
        <p:spPr>
          <a:xfrm>
            <a:off x="5873522" y="5614796"/>
            <a:ext cx="785813" cy="263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0" name="Picture 9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9CEB80C2-2DDF-4A28-891F-8170C9758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76" y="5159704"/>
            <a:ext cx="702032" cy="1698297"/>
          </a:xfrm>
          <a:prstGeom prst="rect">
            <a:avLst/>
          </a:prstGeom>
        </p:spPr>
      </p:pic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ED665E78-D61B-4FFE-8D8D-BF043513B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73" y="5439633"/>
            <a:ext cx="565877" cy="1265731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8F6B8B-2C65-42F1-9BB4-6B09AC69EB3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7449" y="1223254"/>
          <a:ext cx="3500885" cy="54704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7619">
                  <a:extLst>
                    <a:ext uri="{9D8B030D-6E8A-4147-A177-3AD203B41FA5}">
                      <a16:colId xmlns:a16="http://schemas.microsoft.com/office/drawing/2014/main" val="339509404"/>
                    </a:ext>
                  </a:extLst>
                </a:gridCol>
                <a:gridCol w="751560">
                  <a:extLst>
                    <a:ext uri="{9D8B030D-6E8A-4147-A177-3AD203B41FA5}">
                      <a16:colId xmlns:a16="http://schemas.microsoft.com/office/drawing/2014/main" val="2195407999"/>
                    </a:ext>
                  </a:extLst>
                </a:gridCol>
                <a:gridCol w="1521706">
                  <a:extLst>
                    <a:ext uri="{9D8B030D-6E8A-4147-A177-3AD203B41FA5}">
                      <a16:colId xmlns:a16="http://schemas.microsoft.com/office/drawing/2014/main" val="3905495168"/>
                    </a:ext>
                  </a:extLst>
                </a:gridCol>
              </a:tblGrid>
              <a:tr h="2355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u="none" strike="noStrike" dirty="0">
                          <a:effectLst/>
                        </a:rPr>
                        <a:t>HOSTNAME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u="none" strike="noStrike" dirty="0">
                          <a:effectLst/>
                        </a:rPr>
                        <a:t>Threads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u="none" strike="noStrike" dirty="0">
                          <a:effectLst/>
                        </a:rPr>
                        <a:t>Memory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1250526"/>
                  </a:ext>
                </a:extLst>
              </a:tr>
              <a:tr h="2408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 err="1">
                          <a:effectLst/>
                        </a:rPr>
                        <a:t>marvin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32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>
                          <a:effectLst/>
                        </a:rPr>
                        <a:t>504.8G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44403696"/>
                  </a:ext>
                </a:extLst>
              </a:tr>
              <a:tr h="2408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 err="1">
                          <a:effectLst/>
                        </a:rPr>
                        <a:t>Phylo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80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>
                          <a:effectLst/>
                        </a:rPr>
                        <a:t>500G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2080657"/>
                  </a:ext>
                </a:extLst>
              </a:tr>
              <a:tr h="2408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Slayer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256G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2154382"/>
                  </a:ext>
                </a:extLst>
              </a:tr>
              <a:tr h="2408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>
                          <a:solidFill>
                            <a:srgbClr val="00B050"/>
                          </a:solidFill>
                          <a:effectLst/>
                        </a:rPr>
                        <a:t>Beast</a:t>
                      </a:r>
                      <a:endParaRPr lang="en-GB" sz="14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256G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15619570"/>
                  </a:ext>
                </a:extLst>
              </a:tr>
              <a:tr h="2408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>
                          <a:effectLst/>
                        </a:rPr>
                        <a:t>node1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126.0G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2352257"/>
                  </a:ext>
                </a:extLst>
              </a:tr>
              <a:tr h="4725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>
                          <a:effectLst/>
                        </a:rPr>
                        <a:t>node10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252.3G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59176347"/>
                  </a:ext>
                </a:extLst>
              </a:tr>
              <a:tr h="4725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>
                          <a:effectLst/>
                        </a:rPr>
                        <a:t>node2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110.2G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9281933"/>
                  </a:ext>
                </a:extLst>
              </a:tr>
              <a:tr h="2408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>
                          <a:effectLst/>
                        </a:rPr>
                        <a:t>node3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500G *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2917636"/>
                  </a:ext>
                </a:extLst>
              </a:tr>
              <a:tr h="2408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>
                          <a:effectLst/>
                        </a:rPr>
                        <a:t>node4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2560G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9105455"/>
                  </a:ext>
                </a:extLst>
              </a:tr>
              <a:tr h="4725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>
                          <a:effectLst/>
                        </a:rPr>
                        <a:t>node5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126.0G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37241273"/>
                  </a:ext>
                </a:extLst>
              </a:tr>
              <a:tr h="4725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>
                          <a:effectLst/>
                        </a:rPr>
                        <a:t>node6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126.0G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82792492"/>
                  </a:ext>
                </a:extLst>
              </a:tr>
              <a:tr h="4725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>
                          <a:effectLst/>
                        </a:rPr>
                        <a:t>node7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126.0G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03530376"/>
                  </a:ext>
                </a:extLst>
              </a:tr>
              <a:tr h="4725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>
                          <a:effectLst/>
                        </a:rPr>
                        <a:t>node8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126.0G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5669220"/>
                  </a:ext>
                </a:extLst>
              </a:tr>
              <a:tr h="4725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>
                          <a:effectLst/>
                        </a:rPr>
                        <a:t>node9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504.7G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4992783"/>
                  </a:ext>
                </a:extLst>
              </a:tr>
              <a:tr h="2408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u="none" strike="noStrike" dirty="0">
                          <a:effectLst/>
                        </a:rPr>
                        <a:t>TOTAL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u="none" strike="noStrike" dirty="0">
                          <a:effectLst/>
                        </a:rPr>
                        <a:t>3.370TB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3559928"/>
                  </a:ext>
                </a:extLst>
              </a:tr>
            </a:tbl>
          </a:graphicData>
        </a:graphic>
      </p:graphicFrame>
      <p:sp>
        <p:nvSpPr>
          <p:cNvPr id="13" name="Title 3">
            <a:extLst>
              <a:ext uri="{FF2B5EF4-FFF2-40B4-BE49-F238E27FC236}">
                <a16:creationId xmlns:a16="http://schemas.microsoft.com/office/drawing/2014/main" id="{45A7FE2E-F806-49D3-B3E1-2EB23D6550ED}"/>
              </a:ext>
            </a:extLst>
          </p:cNvPr>
          <p:cNvSpPr txBox="1">
            <a:spLocks/>
          </p:cNvSpPr>
          <p:nvPr/>
        </p:nvSpPr>
        <p:spPr>
          <a:xfrm>
            <a:off x="2700641" y="288462"/>
            <a:ext cx="7857692" cy="7078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87217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Cluster overview: Marvin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9F1414-1D8E-4D21-B9DC-18ACFD159D58}"/>
              </a:ext>
            </a:extLst>
          </p:cNvPr>
          <p:cNvSpPr/>
          <p:nvPr/>
        </p:nvSpPr>
        <p:spPr>
          <a:xfrm>
            <a:off x="1524001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C1A67DD-D2C6-4DD6-8E96-6BB757AD7796}"/>
              </a:ext>
            </a:extLst>
          </p:cNvPr>
          <p:cNvSpPr txBox="1">
            <a:spLocks/>
          </p:cNvSpPr>
          <p:nvPr/>
        </p:nvSpPr>
        <p:spPr>
          <a:xfrm>
            <a:off x="895350" y="1163525"/>
            <a:ext cx="5985727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13 nodes: 368 threads 3.3 TB RAM</a:t>
            </a:r>
          </a:p>
          <a:p>
            <a:r>
              <a:rPr lang="en-GB" sz="2800" dirty="0"/>
              <a:t>4 nodes have 500GB of RAM.</a:t>
            </a:r>
          </a:p>
          <a:p>
            <a:r>
              <a:rPr lang="en-GB" sz="2800" dirty="0"/>
              <a:t>96 TB storage, backed up nightly.</a:t>
            </a:r>
          </a:p>
          <a:p>
            <a:r>
              <a:rPr lang="en-GB" sz="2800" dirty="0"/>
              <a:t>250 software packages available </a:t>
            </a:r>
          </a:p>
          <a:p>
            <a:pPr marL="0" indent="0">
              <a:buNone/>
            </a:pPr>
            <a:r>
              <a:rPr lang="en-GB" sz="2800" dirty="0"/>
              <a:t>	through </a:t>
            </a:r>
            <a:r>
              <a:rPr lang="en-GB" sz="2800" i="1" dirty="0" err="1"/>
              <a:t>moduleload</a:t>
            </a:r>
            <a:endParaRPr lang="en-GB" sz="2800" i="1" dirty="0"/>
          </a:p>
          <a:p>
            <a:r>
              <a:rPr lang="en-GB" sz="2800" dirty="0"/>
              <a:t>Conda: &gt;10,000 packages!!</a:t>
            </a:r>
          </a:p>
          <a:p>
            <a:r>
              <a:rPr lang="en-GB" sz="2800" dirty="0"/>
              <a:t>Singularity for Docker images.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66EB83-B56F-490E-9304-D9B9C6883CC3}"/>
              </a:ext>
            </a:extLst>
          </p:cNvPr>
          <p:cNvCxnSpPr/>
          <p:nvPr/>
        </p:nvCxnSpPr>
        <p:spPr>
          <a:xfrm>
            <a:off x="7311737" y="3013364"/>
            <a:ext cx="28159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21F3481-50DC-42F4-99D7-851DFF565F6D}"/>
              </a:ext>
            </a:extLst>
          </p:cNvPr>
          <p:cNvSpPr/>
          <p:nvPr/>
        </p:nvSpPr>
        <p:spPr>
          <a:xfrm>
            <a:off x="10968806" y="1"/>
            <a:ext cx="1042219" cy="13961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2F3D7-DC0D-4C33-9089-54715A38A2C4}"/>
              </a:ext>
            </a:extLst>
          </p:cNvPr>
          <p:cNvSpPr/>
          <p:nvPr/>
        </p:nvSpPr>
        <p:spPr>
          <a:xfrm>
            <a:off x="220569" y="167860"/>
            <a:ext cx="1042219" cy="13961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0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this power point (you wont be able to yet!). Learn how to connect to Marvin (</a:t>
            </a:r>
            <a:r>
              <a:rPr lang="en-GB" dirty="0">
                <a:solidFill>
                  <a:srgbClr val="FF0000"/>
                </a:solidFill>
              </a:rPr>
              <a:t>2_Getting_connected.pptx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857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practical, basic UNIX commands (</a:t>
            </a:r>
            <a:r>
              <a:rPr lang="en-GB" dirty="0">
                <a:solidFill>
                  <a:srgbClr val="FF0000"/>
                </a:solidFill>
              </a:rPr>
              <a:t>3_basic_UNIX.pptx</a:t>
            </a:r>
            <a:r>
              <a:rPr lang="en-GB" dirty="0"/>
              <a:t>)</a:t>
            </a:r>
          </a:p>
          <a:p>
            <a:r>
              <a:rPr lang="en-GB" dirty="0"/>
              <a:t>Joe Ward has written an extended tutorial for you all, which you will download shortly called:  unixCourse_latest.zip. This is for you to do in your own time, or here if you are fast.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4078</TotalTime>
  <Words>1996</Words>
  <Application>Microsoft Office PowerPoint</Application>
  <PresentationFormat>Widescreen</PresentationFormat>
  <Paragraphs>244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Data analysis on the cluster</vt:lpstr>
      <vt:lpstr>Hand outs? </vt:lpstr>
      <vt:lpstr>Overview</vt:lpstr>
      <vt:lpstr>1) Cluster overview: Documentation</vt:lpstr>
      <vt:lpstr>1) Cluster overview: Getting help</vt:lpstr>
      <vt:lpstr>1) Cluster overview: Why use the cluster?</vt:lpstr>
      <vt:lpstr>PowerPoint Presentation</vt:lpstr>
      <vt:lpstr>2) Getting connected</vt:lpstr>
      <vt:lpstr>3) Basic UNIX: open the PowerPoint</vt:lpstr>
      <vt:lpstr>4) Shell scripting: open the PowerPoint</vt:lpstr>
      <vt:lpstr>5) qsub: submitting jobs to the server. </vt:lpstr>
      <vt:lpstr>Moving on to an actual example</vt:lpstr>
      <vt:lpstr>5) qsub: qsub output files .o and .e files</vt:lpstr>
      <vt:lpstr>8) Downloading and decompressing</vt:lpstr>
      <vt:lpstr>8) compressing: Storage is very limited</vt:lpstr>
      <vt:lpstr>8) decompressing</vt:lpstr>
      <vt:lpstr>8) Downloading:  scp - transfer files</vt:lpstr>
      <vt:lpstr>8) Downloading:  transfer files Filezilla https://filezilla-project.org/download.php</vt:lpstr>
      <vt:lpstr>8) Downloading:  transfer files Filezilla</vt:lpstr>
      <vt:lpstr>9) Advanced: .bash_profile</vt:lpstr>
      <vt:lpstr>9) Advanced: Task array</vt:lpstr>
      <vt:lpstr>9) Advanced: Installing software: </vt:lpstr>
      <vt:lpstr>9) Advanced: Installing software: </vt:lpstr>
      <vt:lpstr>9) Advanced: Installing software</vt:lpstr>
      <vt:lpstr>Connecting off site</vt:lpstr>
      <vt:lpstr>Wrap up: Data management</vt:lpstr>
      <vt:lpstr>Wrap up: Data management</vt:lpstr>
      <vt:lpstr>Wrap up: cluster etiquette</vt:lpstr>
      <vt:lpstr>The end</vt:lpstr>
      <vt:lpstr>SNP calling example</vt:lpstr>
      <vt:lpstr>Appendix: E. coli reads - how I prepared the data</vt:lpstr>
      <vt:lpstr>Vim - command line editor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444</cp:revision>
  <dcterms:created xsi:type="dcterms:W3CDTF">2018-10-24T10:39:39Z</dcterms:created>
  <dcterms:modified xsi:type="dcterms:W3CDTF">2019-10-28T11:49:44Z</dcterms:modified>
</cp:coreProperties>
</file>