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09" r:id="rId4"/>
    <p:sldId id="331" r:id="rId5"/>
    <p:sldId id="323" r:id="rId6"/>
    <p:sldId id="324" r:id="rId7"/>
    <p:sldId id="274" r:id="rId8"/>
    <p:sldId id="325" r:id="rId9"/>
    <p:sldId id="346" r:id="rId10"/>
    <p:sldId id="289" r:id="rId11"/>
    <p:sldId id="338" r:id="rId12"/>
    <p:sldId id="339" r:id="rId13"/>
    <p:sldId id="307" r:id="rId14"/>
    <p:sldId id="311" r:id="rId15"/>
    <p:sldId id="337" r:id="rId16"/>
    <p:sldId id="318" r:id="rId17"/>
    <p:sldId id="269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tp://ftp.sra.ebi.ac.uk/vol1/fastq/DRR021/DRR021340/DRR021340_2.fastq.gz" TargetMode="External"/><Relationship Id="rId2" Type="http://schemas.openxmlformats.org/officeDocument/2006/relationships/hyperlink" Target="ftp://ftp.sra.ebi.ac.uk/vol1/fastq/DRR021/DRR021340/DRR021340_1.fastq.gz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ab.st-andrews.ac.uk/wiki/index.php/Main_P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156C090-DD78-4010-A718-E8BE6361B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195" y="1485759"/>
            <a:ext cx="9930332" cy="540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1335855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Bacterial Genome Assembly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42382"/>
            <a:ext cx="12191999" cy="1655762"/>
          </a:xfrm>
        </p:spPr>
        <p:txBody>
          <a:bodyPr>
            <a:normAutofit/>
          </a:bodyPr>
          <a:lstStyle/>
          <a:p>
            <a:r>
              <a:rPr lang="en-GB" sz="3200" dirty="0"/>
              <a:t>Unknown Illumina bacterial assembly. </a:t>
            </a:r>
          </a:p>
        </p:txBody>
      </p:sp>
      <p:pic>
        <p:nvPicPr>
          <p:cNvPr id="6" name="Picture 3" descr="N:\scratch\diagram_drawing_test\circos\c002_scaffold\plotting_files\sliced_region\Rp_Mc_vs_mp_coo2_v1_RNQ.png">
            <a:extLst>
              <a:ext uri="{FF2B5EF4-FFF2-40B4-BE49-F238E27FC236}">
                <a16:creationId xmlns:a16="http://schemas.microsoft.com/office/drawing/2014/main" id="{032FC107-6979-4F84-A911-B39426F6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33" y="4189294"/>
            <a:ext cx="2896141" cy="28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B9F48B-370A-4628-9D24-3389E1E54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73" y="5115833"/>
            <a:ext cx="952343" cy="12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 err="1">
                <a:solidFill>
                  <a:srgbClr val="7030A0"/>
                </a:solidFill>
              </a:rPr>
              <a:t>scp</a:t>
            </a:r>
            <a:r>
              <a:rPr lang="en-GB" b="1" dirty="0">
                <a:solidFill>
                  <a:srgbClr val="7030A0"/>
                </a:solidFill>
              </a:rPr>
              <a:t> - transfer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&lt;filename&gt; &lt;username&gt;@marvin.st-andrews.ac.uk:~ </a:t>
            </a:r>
          </a:p>
          <a:p>
            <a:r>
              <a:rPr lang="en-GB" dirty="0"/>
              <a:t>To copy an entire directory, you need to add the </a:t>
            </a:r>
            <a:r>
              <a:rPr lang="en-GB" dirty="0">
                <a:solidFill>
                  <a:srgbClr val="0070C0"/>
                </a:solidFill>
              </a:rPr>
              <a:t>-r</a:t>
            </a:r>
            <a:r>
              <a:rPr lang="en-GB" dirty="0"/>
              <a:t> to the </a:t>
            </a:r>
            <a:r>
              <a:rPr lang="en-GB" dirty="0" err="1"/>
              <a:t>scp</a:t>
            </a:r>
            <a:r>
              <a:rPr lang="en-GB" dirty="0"/>
              <a:t> command above- </a:t>
            </a:r>
          </a:p>
          <a:p>
            <a:endParaRPr lang="en-GB" dirty="0"/>
          </a:p>
          <a:p>
            <a:r>
              <a:rPr lang="en-GB" dirty="0"/>
              <a:t>Copy something FROM </a:t>
            </a:r>
            <a:r>
              <a:rPr lang="en-GB" dirty="0" err="1"/>
              <a:t>marvin</a:t>
            </a:r>
            <a:r>
              <a:rPr lang="en-GB" dirty="0"/>
              <a:t> TO your machine. For this, the reverse</a:t>
            </a:r>
          </a:p>
          <a:p>
            <a:r>
              <a:rPr lang="en-GB" dirty="0"/>
              <a:t>enter </a:t>
            </a:r>
            <a:r>
              <a:rPr lang="en-GB" dirty="0" err="1"/>
              <a:t>marvin</a:t>
            </a:r>
            <a:r>
              <a:rPr lang="en-GB" dirty="0"/>
              <a:t> and type: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rp</a:t>
            </a:r>
            <a:r>
              <a:rPr lang="en-GB" dirty="0">
                <a:solidFill>
                  <a:srgbClr val="0070C0"/>
                </a:solidFill>
              </a:rPr>
              <a:t> &lt;</a:t>
            </a:r>
            <a:r>
              <a:rPr lang="en-GB" dirty="0" err="1">
                <a:solidFill>
                  <a:srgbClr val="0070C0"/>
                </a:solidFill>
              </a:rPr>
              <a:t>directoryname</a:t>
            </a:r>
            <a:r>
              <a:rPr lang="en-GB" dirty="0">
                <a:solidFill>
                  <a:srgbClr val="0070C0"/>
                </a:solidFill>
              </a:rPr>
              <a:t>&gt; &lt;</a:t>
            </a:r>
            <a:r>
              <a:rPr lang="en-GB" dirty="0" err="1">
                <a:solidFill>
                  <a:srgbClr val="0070C0"/>
                </a:solidFill>
              </a:rPr>
              <a:t>username_on_your_computer</a:t>
            </a:r>
            <a:r>
              <a:rPr lang="en-GB" dirty="0">
                <a:solidFill>
                  <a:srgbClr val="0070C0"/>
                </a:solidFill>
              </a:rPr>
              <a:t>&gt;@&lt;</a:t>
            </a:r>
            <a:r>
              <a:rPr lang="en-GB" dirty="0" err="1">
                <a:solidFill>
                  <a:srgbClr val="0070C0"/>
                </a:solidFill>
              </a:rPr>
              <a:t>IP_number_of_your_computer</a:t>
            </a:r>
            <a:r>
              <a:rPr lang="en-GB" dirty="0">
                <a:solidFill>
                  <a:srgbClr val="0070C0"/>
                </a:solidFill>
              </a:rPr>
              <a:t>&gt;:/&lt;/desired/</a:t>
            </a:r>
            <a:r>
              <a:rPr lang="en-GB" dirty="0" err="1">
                <a:solidFill>
                  <a:srgbClr val="0070C0"/>
                </a:solidFill>
              </a:rPr>
              <a:t>path_on_your_computer</a:t>
            </a:r>
            <a:r>
              <a:rPr lang="en-GB" dirty="0">
                <a:solidFill>
                  <a:srgbClr val="0070C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343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2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you can drag and drop files from one window to the next.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62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8A92-1D95-4EB9-8683-671B3179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.</a:t>
            </a:r>
            <a:r>
              <a:rPr lang="en-GB" dirty="0" err="1">
                <a:solidFill>
                  <a:srgbClr val="7030A0"/>
                </a:solidFill>
              </a:rPr>
              <a:t>bash_profile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3A3D9-5893-48D9-9587-197FED67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7088"/>
            <a:ext cx="11671300" cy="5789612"/>
          </a:xfrm>
        </p:spPr>
        <p:txBody>
          <a:bodyPr>
            <a:normAutofit/>
          </a:bodyPr>
          <a:lstStyle/>
          <a:p>
            <a:r>
              <a:rPr lang="en-GB" dirty="0"/>
              <a:t>This is beyond a beginners course, but just to make you aware of it…</a:t>
            </a:r>
          </a:p>
          <a:p>
            <a:r>
              <a:rPr lang="en-GB" dirty="0"/>
              <a:t>Type:  </a:t>
            </a:r>
            <a:r>
              <a:rPr lang="en-GB" dirty="0">
                <a:solidFill>
                  <a:srgbClr val="0070C0"/>
                </a:solidFill>
              </a:rPr>
              <a:t>more ~/.</a:t>
            </a:r>
            <a:r>
              <a:rPr lang="en-GB" dirty="0" err="1">
                <a:solidFill>
                  <a:srgbClr val="0070C0"/>
                </a:solidFill>
              </a:rPr>
              <a:t>bash_profile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is where you can tell the server to </a:t>
            </a:r>
          </a:p>
          <a:p>
            <a:pPr marL="0" indent="0">
              <a:buNone/>
            </a:pPr>
            <a:r>
              <a:rPr lang="en-GB" dirty="0"/>
              <a:t>“look for programs”, set environmental</a:t>
            </a:r>
          </a:p>
          <a:p>
            <a:pPr marL="0" indent="0">
              <a:buNone/>
            </a:pPr>
            <a:r>
              <a:rPr lang="en-GB" dirty="0"/>
              <a:t>variables, and other magic!!</a:t>
            </a:r>
          </a:p>
          <a:p>
            <a:r>
              <a:rPr lang="en-GB" dirty="0"/>
              <a:t>I put the latest BLAST in, with </a:t>
            </a:r>
            <a:r>
              <a:rPr lang="en-GB" dirty="0" err="1"/>
              <a:t>db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PATH=/shelf/apps/ncbi-blast-2.7.1+/bin/:$PATH</a:t>
            </a:r>
          </a:p>
          <a:p>
            <a:pPr marL="0" indent="0">
              <a:buNone/>
            </a:pPr>
            <a:r>
              <a:rPr lang="en-GB" sz="2000" dirty="0"/>
              <a:t># this is where the </a:t>
            </a:r>
            <a:r>
              <a:rPr lang="en-GB" sz="2000" dirty="0" err="1"/>
              <a:t>nr</a:t>
            </a:r>
            <a:r>
              <a:rPr lang="en-GB" sz="2000" dirty="0"/>
              <a:t>, </a:t>
            </a:r>
            <a:r>
              <a:rPr lang="en-GB" sz="2000" dirty="0" err="1"/>
              <a:t>nt</a:t>
            </a:r>
            <a:r>
              <a:rPr lang="en-GB" sz="2000" dirty="0"/>
              <a:t>, diamond </a:t>
            </a:r>
            <a:r>
              <a:rPr lang="en-GB" sz="2000" dirty="0" err="1"/>
              <a:t>db</a:t>
            </a:r>
            <a:r>
              <a:rPr lang="en-GB" sz="2000" dirty="0"/>
              <a:t> are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BLASTDB=/shelf/public/</a:t>
            </a:r>
            <a:r>
              <a:rPr lang="en-GB" sz="2000" dirty="0" err="1">
                <a:solidFill>
                  <a:srgbClr val="FF0000"/>
                </a:solidFill>
              </a:rPr>
              <a:t>blastntnr</a:t>
            </a:r>
            <a:r>
              <a:rPr lang="en-GB" sz="2000" dirty="0">
                <a:solidFill>
                  <a:srgbClr val="FF0000"/>
                </a:solidFill>
              </a:rPr>
              <a:t>/</a:t>
            </a:r>
            <a:r>
              <a:rPr lang="en-GB" sz="2000" dirty="0" err="1">
                <a:solidFill>
                  <a:srgbClr val="FF0000"/>
                </a:solidFill>
              </a:rPr>
              <a:t>blastDatabases</a:t>
            </a:r>
            <a:endParaRPr lang="en-GB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F8CE5-AA53-4E8A-A9F4-8064AF3A4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2774" y="1430031"/>
            <a:ext cx="8294926" cy="5186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5C2C8-5253-4293-8CAD-9EDB25A4B4E6}"/>
              </a:ext>
            </a:extLst>
          </p:cNvPr>
          <p:cNvSpPr txBox="1"/>
          <p:nvPr/>
        </p:nvSpPr>
        <p:spPr>
          <a:xfrm>
            <a:off x="10576392" y="139561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379148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19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Installing software: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Please try yourself. This is good for you. </a:t>
            </a:r>
          </a:p>
          <a:p>
            <a:r>
              <a:rPr lang="en-GB" dirty="0"/>
              <a:t>Try </a:t>
            </a:r>
            <a:r>
              <a:rPr lang="en-GB" dirty="0" err="1"/>
              <a:t>conda</a:t>
            </a:r>
            <a:r>
              <a:rPr lang="en-GB" dirty="0"/>
              <a:t> first (see earlier slides). </a:t>
            </a:r>
          </a:p>
          <a:p>
            <a:r>
              <a:rPr lang="en-GB" dirty="0"/>
              <a:t>If not on </a:t>
            </a:r>
            <a:r>
              <a:rPr lang="en-GB" dirty="0" err="1"/>
              <a:t>conda</a:t>
            </a:r>
            <a:r>
              <a:rPr lang="en-GB" dirty="0"/>
              <a:t>: read their README </a:t>
            </a:r>
          </a:p>
          <a:p>
            <a:pPr marL="0" indent="0">
              <a:buNone/>
            </a:pPr>
            <a:r>
              <a:rPr lang="en-GB" dirty="0"/>
              <a:t>	and follow their instructions.. But …</a:t>
            </a:r>
          </a:p>
          <a:p>
            <a:r>
              <a:rPr lang="en-GB" dirty="0"/>
              <a:t>If you need a newer GCC: </a:t>
            </a:r>
          </a:p>
          <a:p>
            <a:pPr marL="0" indent="0">
              <a:buNone/>
            </a:pPr>
            <a:r>
              <a:rPr lang="en-GB" dirty="0"/>
              <a:t>Type: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source /opt/</a:t>
            </a:r>
            <a:r>
              <a:rPr lang="en-GB" dirty="0" err="1">
                <a:solidFill>
                  <a:srgbClr val="0070C0"/>
                </a:solidFill>
              </a:rPr>
              <a:t>rh</a:t>
            </a:r>
            <a:r>
              <a:rPr lang="en-GB" dirty="0">
                <a:solidFill>
                  <a:srgbClr val="0070C0"/>
                </a:solidFill>
              </a:rPr>
              <a:t>/devtoolset-6/enable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gcc</a:t>
            </a:r>
            <a:r>
              <a:rPr lang="en-GB" dirty="0">
                <a:solidFill>
                  <a:srgbClr val="0070C0"/>
                </a:solidFill>
              </a:rPr>
              <a:t> -v</a:t>
            </a:r>
          </a:p>
          <a:p>
            <a:pPr marL="0" indent="0">
              <a:buNone/>
            </a:pPr>
            <a:r>
              <a:rPr lang="en-GB" dirty="0" err="1"/>
              <a:t>gcc</a:t>
            </a:r>
            <a:r>
              <a:rPr lang="en-GB" dirty="0"/>
              <a:t> version 6.3.1 (GCC)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4B9BA-0B0F-4C11-A2BC-D60E536A3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7532" y="1162373"/>
            <a:ext cx="5231993" cy="43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9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Connecting off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/>
          </a:bodyPr>
          <a:lstStyle/>
          <a:p>
            <a:r>
              <a:rPr lang="en-GB" dirty="0"/>
              <a:t>Use the University VPN connection.</a:t>
            </a:r>
          </a:p>
          <a:p>
            <a:r>
              <a:rPr lang="en-GB" dirty="0"/>
              <a:t>It will ask you for your user name and password. Then you can work as if you are on site.  </a:t>
            </a:r>
          </a:p>
          <a:p>
            <a:r>
              <a:rPr lang="en-GB" dirty="0"/>
              <a:t>Students may need to request access from central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77D43-464D-4FFD-8586-7D0034334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9109" y="3587858"/>
            <a:ext cx="447056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585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BACD-7B60-411D-87DE-F21A7140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1983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1575-3EDC-464E-B43B-E1245C9C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all bioinformatics is, it repeatedly pressing the red button and everything just happens</a:t>
            </a:r>
          </a:p>
        </p:txBody>
      </p:sp>
      <p:pic>
        <p:nvPicPr>
          <p:cNvPr id="6" name="Picture 5" descr="A picture containing indoor, sitting, red, cup&#10;&#10;Description generated with very high confidence">
            <a:extLst>
              <a:ext uri="{FF2B5EF4-FFF2-40B4-BE49-F238E27FC236}">
                <a16:creationId xmlns:a16="http://schemas.microsoft.com/office/drawing/2014/main" id="{7D4EE4B1-31A6-46D6-BDCF-675D43178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71" y="3276710"/>
            <a:ext cx="3761558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5967-4C4A-4A1B-BC48-ABF4C417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Appendix: E. coli reads - how I prepared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C5D8-3302-42A6-87DC-F341ED64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ftp://ftp.sra.ebi.ac.uk/vol1/fastq/DRR021/DRR021340/DRR021340_1.fastq.gz</a:t>
            </a:r>
            <a:endParaRPr lang="en-GB" dirty="0"/>
          </a:p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ftp://ftp.sra.ebi.ac.uk/vol1/fastq/DRR021/DRR021340/DRR021340_2.fastq.gz</a:t>
            </a:r>
            <a:endParaRPr lang="en-GB" dirty="0"/>
          </a:p>
          <a:p>
            <a:r>
              <a:rPr lang="en-GB" dirty="0" err="1"/>
              <a:t>pigz</a:t>
            </a:r>
            <a:r>
              <a:rPr lang="en-GB" dirty="0"/>
              <a:t> -d *.</a:t>
            </a:r>
            <a:r>
              <a:rPr lang="en-GB" dirty="0" err="1"/>
              <a:t>gzconda</a:t>
            </a:r>
            <a:r>
              <a:rPr lang="en-GB" dirty="0"/>
              <a:t> activate python27 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DRR021340_1.fastq -n 50 -o subsampled_R1.fastqpython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DRR021340_2.fastq -n 50 -o subsampled_R2.fastq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illumina_R1.fq -n 5 -o subsampled_R1.fastqpython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illumina_R2.fq -n 5 -o subsampled_R2.fastq</a:t>
            </a:r>
          </a:p>
          <a:p>
            <a:r>
              <a:rPr lang="en-GB" dirty="0" err="1">
                <a:solidFill>
                  <a:srgbClr val="0070C0"/>
                </a:solidFill>
              </a:rPr>
              <a:t>pigz</a:t>
            </a:r>
            <a:r>
              <a:rPr lang="en-GB" dirty="0">
                <a:solidFill>
                  <a:srgbClr val="0070C0"/>
                </a:solidFill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271916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767B-F7DA-4AF1-BD63-0D3477B5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Vim - command line editor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F155-8EEC-4383-B730-AE51AA39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Command line editing is horrible. Sorry!</a:t>
            </a:r>
          </a:p>
          <a:p>
            <a:r>
              <a:rPr lang="en-GB" dirty="0"/>
              <a:t>Type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vim </a:t>
            </a:r>
            <a:r>
              <a:rPr lang="en-GB" dirty="0" err="1">
                <a:solidFill>
                  <a:schemeClr val="accent1"/>
                </a:solidFill>
              </a:rPr>
              <a:t>name_of_file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Press the </a:t>
            </a:r>
            <a:r>
              <a:rPr lang="en-GB" dirty="0" err="1"/>
              <a:t>i</a:t>
            </a:r>
            <a:r>
              <a:rPr lang="en-GB" dirty="0"/>
              <a:t> key to </a:t>
            </a:r>
            <a:r>
              <a:rPr lang="en-GB" i="1" dirty="0"/>
              <a:t>insert. </a:t>
            </a:r>
            <a:r>
              <a:rPr lang="en-GB" dirty="0"/>
              <a:t>Now you can delete, type or whatever.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To save: ESC (Key),    :    then    </a:t>
            </a:r>
            <a:r>
              <a:rPr lang="en-GB" dirty="0" err="1"/>
              <a:t>wq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01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Bioinformatics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If you google search “</a:t>
            </a:r>
            <a:r>
              <a:rPr lang="en-GB" b="1" dirty="0"/>
              <a:t>lab</a:t>
            </a:r>
            <a:r>
              <a:rPr lang="en-GB" dirty="0"/>
              <a:t>” based jobs versus “</a:t>
            </a:r>
            <a:r>
              <a:rPr lang="en-GB" b="1" dirty="0"/>
              <a:t>Bioinformatics</a:t>
            </a:r>
            <a:r>
              <a:rPr lang="en-GB" dirty="0"/>
              <a:t>” ….</a:t>
            </a:r>
          </a:p>
          <a:p>
            <a:r>
              <a:rPr lang="en-GB" b="1" dirty="0"/>
              <a:t>This workshop is going to be tough</a:t>
            </a:r>
            <a:r>
              <a:rPr lang="en-GB" dirty="0"/>
              <a:t>. Don’t be scared. </a:t>
            </a:r>
            <a:r>
              <a:rPr lang="en-GB" dirty="0" err="1"/>
              <a:t>Pleeeeease</a:t>
            </a:r>
            <a:r>
              <a:rPr lang="en-GB" dirty="0"/>
              <a:t> shout out if you don’t understand  …  too fast  …  if you are thinking it, someone else is too!!!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64303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7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Cluster overview: 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There is going to be too much in here for you to remember. So you can:</a:t>
            </a:r>
          </a:p>
          <a:p>
            <a:r>
              <a:rPr lang="en-GB" dirty="0"/>
              <a:t>Look back at this presentation</a:t>
            </a:r>
          </a:p>
          <a:p>
            <a:r>
              <a:rPr lang="en-GB" dirty="0"/>
              <a:t>Website: </a:t>
            </a:r>
            <a:r>
              <a:rPr lang="en-GB" u="sng" dirty="0">
                <a:hlinkClick r:id="rId2"/>
              </a:rPr>
              <a:t>http://stab.st-andrews.ac.uk/wiki/index.php/Main_Page</a:t>
            </a:r>
            <a:endParaRPr lang="en-GB" dirty="0"/>
          </a:p>
          <a:p>
            <a:r>
              <a:rPr lang="en-GB" dirty="0"/>
              <a:t>Google is amazing! - I have to look up stuff ALL the time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41951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this power point (you wont be able to yet!). Learn how to connect to Marvin (</a:t>
            </a:r>
            <a:r>
              <a:rPr lang="en-GB" dirty="0">
                <a:solidFill>
                  <a:srgbClr val="FF0000"/>
                </a:solidFill>
              </a:rPr>
              <a:t>2_Getting_connected.pptx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857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 practical, basic UNIX commands (</a:t>
            </a:r>
            <a:r>
              <a:rPr lang="en-GB" dirty="0">
                <a:solidFill>
                  <a:srgbClr val="FF0000"/>
                </a:solidFill>
              </a:rPr>
              <a:t>3_basic_UNIX.pptx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 learn how </a:t>
            </a:r>
            <a:r>
              <a:rPr lang="en-GB"/>
              <a:t>to “talk </a:t>
            </a:r>
            <a:r>
              <a:rPr lang="en-GB" dirty="0"/>
              <a:t>to </a:t>
            </a:r>
            <a:r>
              <a:rPr lang="en-GB"/>
              <a:t>the computer” 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4_Shell_scripting.pptx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submitting jobs to the server.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3818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/>
              <a:t>Now we have learnt how to write shell scripts, we can now submit jobs to the cluster via </a:t>
            </a:r>
            <a:r>
              <a:rPr lang="en-GB" dirty="0" err="1"/>
              <a:t>qsub</a:t>
            </a:r>
            <a:endParaRPr lang="en-GB" dirty="0"/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5_qsub.pptx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78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77C1-7B95-421C-B8A4-C9E15C12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Moving on to an actual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9CEA-E3C0-4F60-B1CB-2D9D0E2B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5" y="1802208"/>
            <a:ext cx="10515600" cy="4351338"/>
          </a:xfrm>
        </p:spPr>
        <p:txBody>
          <a:bodyPr/>
          <a:lstStyle/>
          <a:p>
            <a:r>
              <a:rPr lang="en-GB" dirty="0"/>
              <a:t>I know there was a lot of background … but… </a:t>
            </a:r>
          </a:p>
          <a:p>
            <a:r>
              <a:rPr lang="en-GB" dirty="0"/>
              <a:t>Now we know how to write shell script.</a:t>
            </a:r>
          </a:p>
          <a:p>
            <a:r>
              <a:rPr lang="en-GB" dirty="0"/>
              <a:t>Lets do a bacterial genomes assembly as an example</a:t>
            </a:r>
          </a:p>
          <a:p>
            <a:r>
              <a:rPr lang="en-GB" dirty="0"/>
              <a:t>We have already looked at </a:t>
            </a:r>
            <a:r>
              <a:rPr lang="en-GB" dirty="0" err="1"/>
              <a:t>fastqc</a:t>
            </a:r>
            <a:r>
              <a:rPr lang="en-GB" dirty="0"/>
              <a:t> to qc our read files.</a:t>
            </a:r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6_assembly.pptx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CFD82A-420B-4108-AFAA-E5891FA5699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3CA471-AF90-48C9-81AF-84D86973D8F1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704C09-48F2-4003-9BFB-B7AA5E530959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DA4FE-E3C2-44CD-8ECA-E8FA0EF52A3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E2B89E-5312-45B3-9355-608F55CF6E74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5AFB14-F7C5-4E36-8516-9C4D586FD69C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E2062-FF25-46D2-9979-551A72A1C79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FBEBFF-7190-4F50-9DA0-D584A735A84E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366287-C898-40A0-99B9-E5A3C38DC8C0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3E581-F65D-4EC7-BD7E-1F5D467BD12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6B662D-1243-4B45-AE7C-DE441BE3FB2F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0874AE-3C68-4138-850A-1103BC797D3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F1F74-EBE3-4A02-A4CD-E2FD00F5069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2FE8F9-B978-4E21-832C-B39574657B9E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159014-86CE-4926-8564-49ADBE50189E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35E03F-D100-4D67-BACD-9FAA065ED21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AF93FF-8357-4377-A61A-587AB18A316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F27F376-EB6B-4322-9966-6E7F58D0E4E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93B02-C1FB-4C69-9FC3-00C89459FE59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2961F1-DA74-4F53-8210-6A3B61D1EF6B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78943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Pull it all together: A full pipeline?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2"/>
            <a:ext cx="10515600" cy="51514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Downloads some reads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QC, trim.</a:t>
            </a:r>
            <a:endParaRPr lang="en-GB" sz="3200" u="sng" dirty="0"/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Assemble reads with different </a:t>
            </a:r>
            <a:r>
              <a:rPr lang="en-GB" sz="3200" dirty="0" err="1"/>
              <a:t>kmers</a:t>
            </a:r>
            <a:r>
              <a:rPr lang="en-GB" sz="3200" dirty="0"/>
              <a:t>. You choose.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Produce assembly stats using the </a:t>
            </a:r>
            <a:r>
              <a:rPr lang="en-GB" sz="3200" dirty="0" err="1"/>
              <a:t>perl</a:t>
            </a:r>
            <a:r>
              <a:rPr lang="en-GB" sz="3200" dirty="0"/>
              <a:t> script,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Predict genes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Blast a bit of it to find out what it was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Assemble with more modern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Polish with </a:t>
            </a:r>
            <a:r>
              <a:rPr lang="en-GB" sz="3200" dirty="0" err="1"/>
              <a:t>Unicycler</a:t>
            </a:r>
            <a:r>
              <a:rPr lang="en-GB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5864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4448</TotalTime>
  <Words>1037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Bacterial Genome Assembly</vt:lpstr>
      <vt:lpstr>1) Bioinformatics is the future</vt:lpstr>
      <vt:lpstr>1) Cluster overview: Getting help</vt:lpstr>
      <vt:lpstr>2) Getting connected</vt:lpstr>
      <vt:lpstr>3) Basic UNIX: open the PowerPoint</vt:lpstr>
      <vt:lpstr>4) Shell scripting: open the PowerPoint</vt:lpstr>
      <vt:lpstr>5) qsub: submitting jobs to the server. </vt:lpstr>
      <vt:lpstr>Moving on to an actual example</vt:lpstr>
      <vt:lpstr>6) Pull it all together: A full pipeline?</vt:lpstr>
      <vt:lpstr>8) Downloading:  scp - transfer files</vt:lpstr>
      <vt:lpstr>8) Downloading:  transfer files Filezilla https://filezilla-project.org/download.php</vt:lpstr>
      <vt:lpstr>8) Downloading:  transfer files Filezilla</vt:lpstr>
      <vt:lpstr>9) Advanced: .bash_profile</vt:lpstr>
      <vt:lpstr>9) Advanced: Installing software: </vt:lpstr>
      <vt:lpstr>Connecting off site</vt:lpstr>
      <vt:lpstr>The end</vt:lpstr>
      <vt:lpstr>Appendix: E. coli reads - how I prepared the data</vt:lpstr>
      <vt:lpstr>Vim - command line editor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488</cp:revision>
  <dcterms:created xsi:type="dcterms:W3CDTF">2018-10-24T10:39:39Z</dcterms:created>
  <dcterms:modified xsi:type="dcterms:W3CDTF">2020-10-08T09:03:56Z</dcterms:modified>
</cp:coreProperties>
</file>