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51" r:id="rId3"/>
    <p:sldId id="333" r:id="rId4"/>
    <p:sldId id="360" r:id="rId5"/>
    <p:sldId id="273" r:id="rId6"/>
    <p:sldId id="336" r:id="rId7"/>
    <p:sldId id="353" r:id="rId8"/>
    <p:sldId id="352" r:id="rId9"/>
    <p:sldId id="337" r:id="rId10"/>
    <p:sldId id="356" r:id="rId11"/>
    <p:sldId id="330" r:id="rId12"/>
    <p:sldId id="326" r:id="rId13"/>
    <p:sldId id="354" r:id="rId14"/>
    <p:sldId id="361" r:id="rId15"/>
    <p:sldId id="276" r:id="rId16"/>
    <p:sldId id="357" r:id="rId17"/>
    <p:sldId id="339" r:id="rId18"/>
    <p:sldId id="271" r:id="rId19"/>
    <p:sldId id="304" r:id="rId20"/>
    <p:sldId id="303" r:id="rId21"/>
    <p:sldId id="358" r:id="rId22"/>
    <p:sldId id="355" r:id="rId23"/>
    <p:sldId id="327" r:id="rId24"/>
    <p:sldId id="359" r:id="rId25"/>
    <p:sldId id="321" r:id="rId26"/>
    <p:sldId id="332" r:id="rId27"/>
    <p:sldId id="342" r:id="rId28"/>
    <p:sldId id="362" r:id="rId29"/>
    <p:sldId id="363" r:id="rId30"/>
    <p:sldId id="329" r:id="rId31"/>
    <p:sldId id="335" r:id="rId32"/>
    <p:sldId id="338" r:id="rId33"/>
    <p:sldId id="340" r:id="rId34"/>
    <p:sldId id="34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9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s.readthedocs.io/en/2017/prokka_genome_annotatio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916DF-CE9A-451E-AB5E-9B45541F21A3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908D5-49E9-4819-9184-D08FB2DFD0BA}"/>
              </a:ext>
            </a:extLst>
          </p:cNvPr>
          <p:cNvCxnSpPr>
            <a:stCxn id="3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9CF9CE-A51F-4355-8FF6-32A249368E5D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9273A-A93D-4020-A40C-28BB16AE881D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58644C-515D-4695-9C74-FAB971BD4FBD}"/>
              </a:ext>
            </a:extLst>
          </p:cNvPr>
          <p:cNvCxnSpPr>
            <a:stCxn id="6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3C32D5-DA3B-4728-A064-1D1B304DB021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C724C-839A-4428-B739-4641E8741BB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5A3E1D-8C51-43F8-B82A-24A8B2E51BCE}"/>
              </a:ext>
            </a:extLst>
          </p:cNvPr>
          <p:cNvCxnSpPr>
            <a:stCxn id="9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B3DFED-DC34-481E-B5E2-A867B429A5E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9EDC6-1692-4B47-811D-F272CA2488A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78FA5-822C-4AE8-AADF-EA32FD3465AB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0F0489-B58C-4DCD-8942-0C869D4FBD92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B18D37-AC10-4285-9DFD-DCB168D3177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842756-C159-4E09-9251-EB7C659C291F}"/>
              </a:ext>
            </a:extLst>
          </p:cNvPr>
          <p:cNvCxnSpPr>
            <a:stCxn id="15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1B405F-EC59-411D-9D39-26510515F19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BA140-2B6B-4ACE-91EF-60C3899D38FB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F1A4F-61AD-4B30-91C0-1DF6DE4ACA01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5AD49A-0860-4AA3-97B6-4F024BDF079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08E71-3D8D-4F0F-B5BA-23E1EB80A47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A7CFD-0E84-4FDE-96A9-28658441DE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(base calling is based on the probability of that base being called correctly)- we need to trim the raw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29CF66-5930-4D83-AB40-63136E80E6B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F8913A-320E-44D5-ABEA-5A79491684C6}"/>
              </a:ext>
            </a:extLst>
          </p:cNvPr>
          <p:cNvCxnSpPr>
            <a:stCxn id="10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905D33-6F88-4129-90AC-556AF2A64A0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9A0BFE-FB54-4C07-8AF7-F6E243558C8A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46A996-6DA0-455C-90D3-4BB0AE29429F}"/>
              </a:ext>
            </a:extLst>
          </p:cNvPr>
          <p:cNvCxnSpPr>
            <a:stCxn id="1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BA483-B1FF-4D70-A433-2C405C59C220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94711F-CF6A-473C-A5E8-57EA570574C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BDE087-869B-4E9F-80D0-527B2471CE82}"/>
              </a:ext>
            </a:extLst>
          </p:cNvPr>
          <p:cNvCxnSpPr>
            <a:stCxn id="1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01753A-90D0-4480-9801-F47D2B353FCB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B00A3C-1C92-48E8-9B86-A48F07600A3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87ADB-00B9-47AC-BFA4-3957F23065F0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30649E-7A9E-4595-B298-3570E9B28209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345B8-45FE-4A75-AE91-916D169098C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A48416-009F-4C37-91FE-AF480156551B}"/>
              </a:ext>
            </a:extLst>
          </p:cNvPr>
          <p:cNvCxnSpPr>
            <a:stCxn id="22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3C8D25-3C64-45D4-986F-2E5A63B2BCD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FDE5D-EB67-4593-8D3B-A0753D613A4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3F6144-5ABF-4561-98D3-F4C872449A4C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375480B-7DD7-49E2-88AE-95029688B63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88E4E-D824-404C-9BE2-6FF6E17326DD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14732-C664-4AA4-907E-A54E5066887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28280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Remove low quality bases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trimmmomatic.sh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80343" y="6562748"/>
            <a:ext cx="92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>
            <a:cxnSpLocks/>
          </p:cNvCxnSpPr>
          <p:nvPr/>
        </p:nvCxnSpPr>
        <p:spPr>
          <a:xfrm flipH="1">
            <a:off x="1568759" y="4196018"/>
            <a:ext cx="744455" cy="32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838200" y="4782415"/>
            <a:ext cx="585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value: for example is 30 was here, it is 1 in 1000 chance of being correct. Q15 P = 0.03. 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b="1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1715D-ECAF-412D-8114-5D1F9D030B8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113F69-8159-4900-9C85-7DBB78083EDD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08E040-B78D-4275-AFF2-E869FD080FD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2E2B8-EF79-4B3F-A5B8-859C108F2AE4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D8202-C2C1-4FA4-AF19-9E0693CE091B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D5D664-2257-4742-9667-38DDDE5360C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BBEA-54DD-45FD-927D-3776D413E49F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89F7B7-23F7-4521-AF7C-728ABD3CD1CF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311142-6468-4A0B-B8C6-C94420383216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98211-E97D-4262-912C-7C60FC18AE6C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C76D4-0796-459B-905D-9073A6EF79D2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B7D50-B9A0-4193-90EA-9BB0DE5F7A6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3344D5B-3966-4DC5-B809-7E98663D960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3BB230-08B5-4466-B15C-134AC65B7077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5B1597-FC6F-4A10-8A38-5483C36DE183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5255F6-9F66-437B-8F47-CE2F313E0320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8EDD7-E6E1-4389-8D65-AF18CBDA3247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3CA4A14-3B75-496F-BA40-7B52121EC0D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ADC6CC4-A3D4-4600-AC79-355C64025F8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6B31A-9BBD-47E4-A92E-B1DEC7218B63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r base quality graph">
            <a:extLst>
              <a:ext uri="{FF2B5EF4-FFF2-40B4-BE49-F238E27FC236}">
                <a16:creationId xmlns:a16="http://schemas.microsoft.com/office/drawing/2014/main" id="{B01EDB55-D86C-4C8C-8275-EF5DB40D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7" y="992629"/>
            <a:ext cx="7879469" cy="46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8402" y="-22004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 – after trimming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-1268964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934823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214604" y="358295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769061" y="1679549"/>
            <a:ext cx="439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many by chance that will be incorrect.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51AAE-68BE-4A1D-A48A-B364D3856157}"/>
              </a:ext>
            </a:extLst>
          </p:cNvPr>
          <p:cNvSpPr txBox="1"/>
          <p:nvPr/>
        </p:nvSpPr>
        <p:spPr>
          <a:xfrm>
            <a:off x="7778627" y="3275801"/>
            <a:ext cx="436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see that this is far fewer errors now. Less errors will be less confusing to the assembler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1D0DE-C8DC-4006-927B-97A939022A25}"/>
              </a:ext>
            </a:extLst>
          </p:cNvPr>
          <p:cNvSpPr txBox="1"/>
          <p:nvPr/>
        </p:nvSpPr>
        <p:spPr>
          <a:xfrm>
            <a:off x="7778627" y="4144449"/>
            <a:ext cx="410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note: some modern assemblers like all the data and they deal with the error themselves.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EBC373-F1C3-4C8C-9198-1C74F9CB49AC}"/>
              </a:ext>
            </a:extLst>
          </p:cNvPr>
          <p:cNvSpPr/>
          <p:nvPr/>
        </p:nvSpPr>
        <p:spPr>
          <a:xfrm>
            <a:off x="111967" y="622351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E50CAB-8D49-4A98-A602-876107EE5981}"/>
              </a:ext>
            </a:extLst>
          </p:cNvPr>
          <p:cNvCxnSpPr>
            <a:stCxn id="29" idx="3"/>
          </p:cNvCxnSpPr>
          <p:nvPr/>
        </p:nvCxnSpPr>
        <p:spPr>
          <a:xfrm flipV="1">
            <a:off x="1101012" y="652209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B2C837-955C-4B67-BD5D-D97D35C3E7AC}"/>
              </a:ext>
            </a:extLst>
          </p:cNvPr>
          <p:cNvSpPr txBox="1"/>
          <p:nvPr/>
        </p:nvSpPr>
        <p:spPr>
          <a:xfrm>
            <a:off x="130629" y="623499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141E-7823-4A2B-B5D9-3606E3B92041}"/>
              </a:ext>
            </a:extLst>
          </p:cNvPr>
          <p:cNvSpPr/>
          <p:nvPr/>
        </p:nvSpPr>
        <p:spPr>
          <a:xfrm>
            <a:off x="1813250" y="620796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C0768B-1BEC-4AB2-A98A-26623B52BD19}"/>
              </a:ext>
            </a:extLst>
          </p:cNvPr>
          <p:cNvCxnSpPr>
            <a:stCxn id="32" idx="3"/>
          </p:cNvCxnSpPr>
          <p:nvPr/>
        </p:nvCxnSpPr>
        <p:spPr>
          <a:xfrm flipV="1">
            <a:off x="2802295" y="650654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F09D21E-28A3-4C0C-8CBD-37C177809177}"/>
              </a:ext>
            </a:extLst>
          </p:cNvPr>
          <p:cNvSpPr txBox="1"/>
          <p:nvPr/>
        </p:nvSpPr>
        <p:spPr>
          <a:xfrm>
            <a:off x="1831912" y="621944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Quality trim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680703-4784-4524-9FAC-769EBF1623BA}"/>
              </a:ext>
            </a:extLst>
          </p:cNvPr>
          <p:cNvSpPr/>
          <p:nvPr/>
        </p:nvSpPr>
        <p:spPr>
          <a:xfrm>
            <a:off x="3558073" y="6198628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A9429-12B8-4B5A-859C-C2B57DC58C7E}"/>
              </a:ext>
            </a:extLst>
          </p:cNvPr>
          <p:cNvCxnSpPr>
            <a:stCxn id="35" idx="3"/>
          </p:cNvCxnSpPr>
          <p:nvPr/>
        </p:nvCxnSpPr>
        <p:spPr>
          <a:xfrm flipV="1">
            <a:off x="454711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79E0F0-3DEE-45EC-8C87-56D67EFC5FD4}"/>
              </a:ext>
            </a:extLst>
          </p:cNvPr>
          <p:cNvSpPr txBox="1"/>
          <p:nvPr/>
        </p:nvSpPr>
        <p:spPr>
          <a:xfrm>
            <a:off x="3576735" y="6210113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210186-C0F2-41B9-A07E-B2B60C425668}"/>
              </a:ext>
            </a:extLst>
          </p:cNvPr>
          <p:cNvSpPr txBox="1"/>
          <p:nvPr/>
        </p:nvSpPr>
        <p:spPr>
          <a:xfrm>
            <a:off x="5366657" y="6280607"/>
            <a:ext cx="14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5B8DDA-A2FE-49B6-B141-794530324463}"/>
              </a:ext>
            </a:extLst>
          </p:cNvPr>
          <p:cNvCxnSpPr/>
          <p:nvPr/>
        </p:nvCxnSpPr>
        <p:spPr>
          <a:xfrm flipV="1">
            <a:off x="662784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D10EE6-D151-41EB-9AF0-635E9C4D2A05}"/>
              </a:ext>
            </a:extLst>
          </p:cNvPr>
          <p:cNvSpPr/>
          <p:nvPr/>
        </p:nvSpPr>
        <p:spPr>
          <a:xfrm>
            <a:off x="7327644" y="6187443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95BF6-F86C-446B-B558-B6131E583DF6}"/>
              </a:ext>
            </a:extLst>
          </p:cNvPr>
          <p:cNvCxnSpPr>
            <a:stCxn id="40" idx="3"/>
          </p:cNvCxnSpPr>
          <p:nvPr/>
        </p:nvCxnSpPr>
        <p:spPr>
          <a:xfrm flipV="1">
            <a:off x="8316689" y="6486023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C5C780-6F9A-4C61-B690-C1AFEAF2B738}"/>
              </a:ext>
            </a:extLst>
          </p:cNvPr>
          <p:cNvSpPr txBox="1"/>
          <p:nvPr/>
        </p:nvSpPr>
        <p:spPr>
          <a:xfrm>
            <a:off x="7346306" y="6198928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</p:spTree>
    <p:extLst>
      <p:ext uri="{BB962C8B-B14F-4D97-AF65-F5344CB8AC3E}">
        <p14:creationId xmlns:p14="http://schemas.microsoft.com/office/powerpoint/2010/main" val="251821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-9604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Put the “jigsaw together” - Velvet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20574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2286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2489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2286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2438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2641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243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2590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2794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2590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2743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2946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2743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2895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2324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2895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3048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1955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3048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1905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210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1905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2057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226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2057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220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241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220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236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256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2362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2514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2717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2514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2667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3111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2667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2819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3263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2819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3213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3416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3213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204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2247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204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3365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3568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370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2425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2628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2425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2578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2781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2578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2730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2933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2730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270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290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270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3403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3606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3403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13843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(error removed </a:t>
            </a:r>
            <a:r>
              <a:rPr lang="en-GB" dirty="0" err="1"/>
              <a:t>ar</a:t>
            </a:r>
            <a:r>
              <a:rPr lang="en-GB" dirty="0"/>
              <a:t> Q15)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9303971" y="2196069"/>
            <a:ext cx="3820257" cy="1372631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25654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24892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8723DD95-A317-4CDC-A60C-56C67FF18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68" y="2171706"/>
            <a:ext cx="2075902" cy="1200329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8492375C-51A3-4014-9CD0-73AC3DA64986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5BA651-B0D1-40FD-8A44-85BDBB59BF66}"/>
              </a:ext>
            </a:extLst>
          </p:cNvPr>
          <p:cNvCxnSpPr>
            <a:stCxn id="7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0A58EB-C6E2-40F2-9345-65D7F717EDF2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D67EFF-2E39-4D06-BE72-9F45E71D7B4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3EA359-AEFE-49DC-851E-BC1BF533EA8A}"/>
              </a:ext>
            </a:extLst>
          </p:cNvPr>
          <p:cNvCxnSpPr>
            <a:stCxn id="8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9530E9-CB0A-498D-8F6A-7048BAC579F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F4BF78D-4A34-4884-BBA9-21A7627AAFA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E8FDF7-A470-4703-A432-1EA998C93369}"/>
              </a:ext>
            </a:extLst>
          </p:cNvPr>
          <p:cNvCxnSpPr>
            <a:stCxn id="8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B4E0AC9-07A6-409E-9405-3FD290AE4B0E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E4A46E-042E-480C-990A-ECDF1C53E8F8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7784E-030C-4CAF-B59D-D4AE0DF67805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4267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  <a:p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1852429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(which is fast but </a:t>
            </a:r>
            <a:r>
              <a:rPr lang="en-GB" b="1" dirty="0"/>
              <a:t>does not</a:t>
            </a:r>
            <a:r>
              <a:rPr lang="en-GB" dirty="0"/>
              <a:t> use other methods -  hence the result is </a:t>
            </a:r>
            <a:r>
              <a:rPr lang="en-GB" u="sng" dirty="0"/>
              <a:t>not good</a:t>
            </a:r>
            <a:r>
              <a:rPr lang="en-GB" dirty="0"/>
              <a:t>)</a:t>
            </a:r>
          </a:p>
          <a:p>
            <a:r>
              <a:rPr lang="en-GB" dirty="0"/>
              <a:t>(note: that is the answer to a question in the assessment!)</a:t>
            </a:r>
          </a:p>
          <a:p>
            <a:r>
              <a:rPr lang="en-GB" dirty="0"/>
              <a:t>If you wish to change the </a:t>
            </a:r>
            <a:r>
              <a:rPr lang="en-GB" dirty="0" err="1"/>
              <a:t>kmer</a:t>
            </a:r>
            <a:r>
              <a:rPr lang="en-GB" dirty="0"/>
              <a:t> value in the assembly, look at the shell script</a:t>
            </a:r>
          </a:p>
          <a:p>
            <a:r>
              <a:rPr lang="en-GB" dirty="0"/>
              <a:t>See what happened if you run k at 18, 127, 53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takes a while, so get it going!!!!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  <a:r>
              <a:rPr lang="en-GB" sz="2000" dirty="0" err="1">
                <a:solidFill>
                  <a:srgbClr val="0070C0"/>
                </a:solidFill>
              </a:rPr>
              <a:t>qsub</a:t>
            </a:r>
            <a:r>
              <a:rPr lang="en-GB" sz="2000" dirty="0">
                <a:solidFill>
                  <a:srgbClr val="0070C0"/>
                </a:solidFill>
              </a:rPr>
              <a:t> -V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9610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(split the sequence into </a:t>
            </a:r>
            <a:r>
              <a:rPr lang="en-GB" dirty="0" err="1"/>
              <a:t>kmer_length</a:t>
            </a:r>
            <a:r>
              <a:rPr lang="en-GB" dirty="0"/>
              <a:t> chunks):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2" y="2053618"/>
            <a:ext cx="8236476" cy="45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r>
              <a:rPr lang="en-GB" dirty="0"/>
              <a:t>Alter the </a:t>
            </a:r>
            <a:r>
              <a:rPr lang="en-GB" dirty="0" err="1"/>
              <a:t>kmer</a:t>
            </a:r>
            <a:r>
              <a:rPr lang="en-GB" dirty="0"/>
              <a:t> value if you wish. (must be odd)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3"/>
            <a:ext cx="10691784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b="1" dirty="0" err="1"/>
              <a:t>Kmer</a:t>
            </a:r>
            <a:r>
              <a:rPr lang="en-GB" b="1" dirty="0"/>
              <a:t> length too low</a:t>
            </a:r>
            <a:r>
              <a:rPr lang="en-GB" dirty="0"/>
              <a:t>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Kmer</a:t>
            </a:r>
            <a:r>
              <a:rPr lang="en-GB" b="1" dirty="0"/>
              <a:t> length too high</a:t>
            </a:r>
            <a:r>
              <a:rPr lang="en-GB" dirty="0"/>
              <a:t>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/shelf/</a:t>
            </a:r>
            <a:r>
              <a:rPr lang="en-GB" dirty="0" err="1">
                <a:solidFill>
                  <a:srgbClr val="FF0000"/>
                </a:solidFill>
              </a:rPr>
              <a:t>Computational_Genomics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unicyclerENV</a:t>
            </a:r>
            <a:endParaRPr lang="en-GB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N50</a:t>
            </a:r>
            <a:r>
              <a:rPr lang="en-GB" dirty="0"/>
              <a:t> is a way of giving a “number” to represent how contiguous (how connected together) your assembly 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u="sng" dirty="0">
                <a:solidFill>
                  <a:srgbClr val="0070C0"/>
                </a:solidFill>
              </a:rPr>
              <a:t>https://en.wikipedia.org/wiki/N50,_L50,_and_related_statistics#:~:text=Given%20a%20set%20of%20contigs,of%20the%20total%20genome%20length.&amp;text=N50%20can%20be%20described%20as,or%20larger%20than%20this%20value.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Lets get some N50 scores and other stats too: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200" dirty="0" err="1">
                <a:solidFill>
                  <a:srgbClr val="0070C0"/>
                </a:solidFill>
              </a:rPr>
              <a:t>perl</a:t>
            </a:r>
            <a:r>
              <a:rPr lang="en-GB" sz="2200" dirty="0">
                <a:solidFill>
                  <a:srgbClr val="0070C0"/>
                </a:solidFill>
              </a:rPr>
              <a:t> $HOME/genome_assembly_workshop/shell_scripts/scaffold_stats.pl -f $HOME/</a:t>
            </a:r>
            <a:r>
              <a:rPr lang="en-GB" sz="2200" dirty="0" err="1">
                <a:solidFill>
                  <a:srgbClr val="0070C0"/>
                </a:solidFill>
              </a:rPr>
              <a:t>genome_assembly_workshop</a:t>
            </a:r>
            <a:r>
              <a:rPr lang="en-GB" sz="2200" dirty="0">
                <a:solidFill>
                  <a:srgbClr val="0070C0"/>
                </a:solidFill>
              </a:rPr>
              <a:t>/*/</a:t>
            </a:r>
            <a:r>
              <a:rPr lang="en-GB" sz="2200" dirty="0" err="1">
                <a:solidFill>
                  <a:srgbClr val="0070C0"/>
                </a:solidFill>
              </a:rPr>
              <a:t>contigs.fa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/>
              <a:t>Look at the precomputed results excel sheet if you wish. 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000" dirty="0" err="1">
                <a:solidFill>
                  <a:srgbClr val="0070C0"/>
                </a:solidFill>
              </a:rPr>
              <a:t>perl</a:t>
            </a:r>
            <a:r>
              <a:rPr lang="en-GB" sz="2000" dirty="0">
                <a:solidFill>
                  <a:srgbClr val="0070C0"/>
                </a:solidFill>
              </a:rPr>
              <a:t> $HOME//genome_assembly_workshop/shell_scripts/scaffold_stats.pl -f $HOME/</a:t>
            </a:r>
            <a:r>
              <a:rPr lang="en-GB" sz="2000" dirty="0" err="1">
                <a:solidFill>
                  <a:srgbClr val="0070C0"/>
                </a:solidFill>
              </a:rPr>
              <a:t>genome_assembly_workshop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contigs.fa</a:t>
            </a:r>
            <a:r>
              <a:rPr lang="en-GB" sz="2000" dirty="0">
                <a:solidFill>
                  <a:srgbClr val="0070C0"/>
                </a:solidFill>
              </a:rPr>
              <a:t>  ./*/</a:t>
            </a:r>
            <a:r>
              <a:rPr lang="en-GB" sz="2000" dirty="0" err="1">
                <a:solidFill>
                  <a:srgbClr val="0070C0"/>
                </a:solidFill>
              </a:rPr>
              <a:t>contigs.fasta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b="1" dirty="0">
                <a:solidFill>
                  <a:srgbClr val="0070C0"/>
                </a:solidFill>
              </a:rPr>
              <a:t>&gt;</a:t>
            </a:r>
            <a:r>
              <a:rPr lang="en-GB" sz="2000" dirty="0">
                <a:solidFill>
                  <a:srgbClr val="0070C0"/>
                </a:solidFill>
              </a:rPr>
              <a:t> contig_K_len.stats.txt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65565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output format (fasta)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325562"/>
            <a:ext cx="11690219" cy="5392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main file you will work with is called </a:t>
            </a:r>
            <a:r>
              <a:rPr lang="en-GB" dirty="0" err="1"/>
              <a:t>assembly</a:t>
            </a:r>
            <a:r>
              <a:rPr lang="en-GB" b="1" u="sng" dirty="0" err="1"/>
              <a:t>.fa</a:t>
            </a:r>
            <a:r>
              <a:rPr lang="en-GB" b="1" u="sng" dirty="0"/>
              <a:t> </a:t>
            </a:r>
            <a:r>
              <a:rPr lang="en-GB" dirty="0"/>
              <a:t>or some programs will output a </a:t>
            </a:r>
            <a:r>
              <a:rPr lang="en-GB" dirty="0" err="1"/>
              <a:t>XYZ</a:t>
            </a:r>
            <a:r>
              <a:rPr lang="en-GB" b="1" u="sng" dirty="0" err="1"/>
              <a:t>.fasta</a:t>
            </a:r>
            <a:r>
              <a:rPr lang="en-GB" b="1" u="sng" dirty="0"/>
              <a:t> </a:t>
            </a:r>
            <a:r>
              <a:rPr lang="en-GB" dirty="0"/>
              <a:t>. This is like so: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&gt;NAME_OF_CONTIG_1</a:t>
            </a:r>
          </a:p>
          <a:p>
            <a:pPr marL="0" indent="0">
              <a:buNone/>
            </a:pPr>
            <a:r>
              <a:rPr lang="en-GB" sz="1700" dirty="0"/>
              <a:t>ATTAGGGGGGGCGGA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&gt;NAME_OF_CONTIG_2</a:t>
            </a:r>
          </a:p>
          <a:p>
            <a:pPr marL="0" indent="0">
              <a:buNone/>
            </a:pPr>
            <a:r>
              <a:rPr lang="en-GB" sz="1700" dirty="0"/>
              <a:t>ATTACCCCCCCCCCCGGA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&gt;NAME_OF_CONTIG_3</a:t>
            </a:r>
          </a:p>
          <a:p>
            <a:pPr marL="0" indent="0">
              <a:buNone/>
            </a:pPr>
            <a:r>
              <a:rPr lang="en-GB" sz="1700" dirty="0"/>
              <a:t>ATTTTTTTTTTTTTGA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Each &gt; is a new contig. There can be many </a:t>
            </a:r>
            <a:r>
              <a:rPr lang="en-GB" sz="1700" dirty="0" err="1"/>
              <a:t>many</a:t>
            </a:r>
            <a:r>
              <a:rPr lang="en-GB" sz="1700" dirty="0"/>
              <a:t> thousands of these. </a:t>
            </a:r>
          </a:p>
          <a:p>
            <a:pPr marL="0" indent="0">
              <a:buNone/>
            </a:pPr>
            <a:endParaRPr lang="en-GB" sz="1700" dirty="0"/>
          </a:p>
          <a:p>
            <a:r>
              <a:rPr lang="en-GB" sz="1700" dirty="0"/>
              <a:t>A contig is an assembled part of the genome containing zero NNNs (N is an unknown base, which cannot be resolved). </a:t>
            </a:r>
          </a:p>
          <a:p>
            <a:r>
              <a:rPr lang="en-GB" sz="1700" dirty="0"/>
              <a:t>Scaffolds are collections of 2 or more contigs separated by NNNs.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56747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Conda</a:t>
            </a:r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 ( </a:t>
            </a:r>
            <a:r>
              <a:rPr lang="en-GB" b="1" dirty="0"/>
              <a:t>we wont do this, but feel free to read at a later point!!)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is no point in having a genome assembly without predicting the genes!!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To do this we are going to use </a:t>
            </a:r>
            <a:r>
              <a:rPr lang="en-GB" dirty="0" err="1"/>
              <a:t>prokka</a:t>
            </a:r>
            <a:r>
              <a:rPr lang="en-GB" dirty="0"/>
              <a:t>.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  <a:hlinkClick r:id="rId2"/>
              </a:rPr>
              <a:t>https://angus.readthedocs.io/en/2017/prokka_genome_annotation.html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4946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 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predict_genes.sh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Many files.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r>
              <a:rPr lang="en-GB" dirty="0"/>
              <a:t>…….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 (Genome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Why draw the genes on the genome? – well, you can get a visual representation of where you genes of interest are. The direction of coding. Any clusters. </a:t>
            </a:r>
          </a:p>
          <a:p>
            <a:r>
              <a:rPr lang="en-GB" dirty="0"/>
              <a:t>Plus it is fun!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311091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cd $HOME/</a:t>
            </a:r>
            <a:r>
              <a:rPr lang="en-GB" dirty="0" err="1"/>
              <a:t>genome_assembly_workshop</a:t>
            </a:r>
            <a:r>
              <a:rPr lang="en-GB" dirty="0"/>
              <a:t>/</a:t>
            </a:r>
            <a:r>
              <a:rPr lang="en-GB" dirty="0" err="1"/>
              <a:t>unicycler_prerun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 activate python36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 /shelf/apps/pjt6/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/</a:t>
            </a:r>
            <a:r>
              <a:rPr lang="en-GB" sz="2400" dirty="0" err="1">
                <a:solidFill>
                  <a:srgbClr val="FF0000"/>
                </a:solidFill>
              </a:rPr>
              <a:t>envs</a:t>
            </a:r>
            <a:r>
              <a:rPr lang="en-GB" sz="2400" dirty="0">
                <a:solidFill>
                  <a:srgbClr val="FF0000"/>
                </a:solidFill>
              </a:rPr>
              <a:t>/python36/bin/python Genome_diagram.py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deactivate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Download and look at the pdf files. Lovely right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63702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53331"/>
            <a:ext cx="11633427" cy="4351338"/>
          </a:xfrm>
        </p:spPr>
        <p:txBody>
          <a:bodyPr>
            <a:normAutofit/>
          </a:bodyPr>
          <a:lstStyle/>
          <a:p>
            <a:r>
              <a:rPr lang="en-GB" dirty="0"/>
              <a:t>We have an unknown sample. Which we have assembled .. to varying levels of contiguity. </a:t>
            </a:r>
          </a:p>
          <a:p>
            <a:r>
              <a:rPr lang="en-GB" dirty="0">
                <a:solidFill>
                  <a:srgbClr val="002060"/>
                </a:solidFill>
              </a:rPr>
              <a:t>We will take a snippet of this assembly and compare this to a public database of all known nucleotide sequences (GenBank </a:t>
            </a:r>
            <a:r>
              <a:rPr lang="en-GB" dirty="0" err="1">
                <a:solidFill>
                  <a:srgbClr val="002060"/>
                </a:solidFill>
              </a:rPr>
              <a:t>nt</a:t>
            </a:r>
            <a:r>
              <a:rPr lang="en-GB" dirty="0">
                <a:solidFill>
                  <a:srgbClr val="002060"/>
                </a:solidFill>
              </a:rPr>
              <a:t> – just like when you do BLAST over the internet).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96770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(</a:t>
            </a:r>
            <a:r>
              <a:rPr lang="en-GB" sz="2400" b="1" dirty="0"/>
              <a:t>this is the assessment</a:t>
            </a:r>
            <a:r>
              <a:rPr lang="en-GB" sz="2400" dirty="0"/>
              <a:t>)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  <a:endParaRPr lang="en-GB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</a:t>
            </a:r>
            <a:r>
              <a:rPr lang="en-GB">
                <a:solidFill>
                  <a:srgbClr val="0070C0"/>
                </a:solidFill>
              </a:rPr>
              <a:t>.txt </a:t>
            </a:r>
            <a:r>
              <a:rPr lang="en-GB" dirty="0">
                <a:solidFill>
                  <a:srgbClr val="0070C0"/>
                </a:solidFill>
              </a:rPr>
              <a:t>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1490326" cy="1781970"/>
          </a:xfrm>
        </p:spPr>
        <p:txBody>
          <a:bodyPr>
            <a:normAutofit/>
          </a:bodyPr>
          <a:lstStyle/>
          <a:p>
            <a:r>
              <a:rPr lang="en-GB" sz="2400" dirty="0"/>
              <a:t>Bacterial genome is circular (with unknown number of separate plasmids). </a:t>
            </a:r>
          </a:p>
          <a:p>
            <a:r>
              <a:rPr lang="en-GB" sz="2400" dirty="0"/>
              <a:t>The circular genome (plus plasmids) is sequenced resulting in ~million(s) of  150 -  300bp fragments called </a:t>
            </a:r>
            <a:r>
              <a:rPr lang="en-GB" sz="2400" b="1" dirty="0"/>
              <a:t>reads (in the </a:t>
            </a:r>
            <a:r>
              <a:rPr lang="en-GB" sz="2400" b="1" dirty="0" err="1"/>
              <a:t>fastq</a:t>
            </a:r>
            <a:r>
              <a:rPr lang="en-GB" sz="2400" b="1" dirty="0"/>
              <a:t> file)</a:t>
            </a:r>
            <a:r>
              <a:rPr lang="en-GB" sz="2400" dirty="0"/>
              <a:t>. (even more if you ask for more reads, length depends on what you ask for too).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35941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3822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4025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3822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397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417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397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4127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4330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4127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4279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4483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4279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4432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3860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4432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458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3492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458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3441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3644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3441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3594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3797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3594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3746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3949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3746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3898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4102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3898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4051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4254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4051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4203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464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4203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4356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480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4356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474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495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474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3581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3784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3581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490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510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524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3962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4165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3962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4114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4318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4114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4267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4470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4267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4241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4445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4241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4940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5143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4940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29210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- Illumina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7391400" y="3770869"/>
            <a:ext cx="3820257" cy="137263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0E13B50-CC62-48BA-80CC-2389DE81F353}"/>
              </a:ext>
            </a:extLst>
          </p:cNvPr>
          <p:cNvSpPr txBox="1"/>
          <p:nvPr/>
        </p:nvSpPr>
        <p:spPr>
          <a:xfrm>
            <a:off x="7708900" y="5981699"/>
            <a:ext cx="364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likely result is a fragmented mess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5A66210-5450-4041-ADE0-FD2DA24E98B6}"/>
              </a:ext>
            </a:extLst>
          </p:cNvPr>
          <p:cNvCxnSpPr/>
          <p:nvPr/>
        </p:nvCxnSpPr>
        <p:spPr>
          <a:xfrm flipV="1">
            <a:off x="7391400" y="5397500"/>
            <a:ext cx="584200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41021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40259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3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/>
              <a:t>Lets look at the Illumina data and get some metrics on the “quality”</a:t>
            </a:r>
          </a:p>
          <a:p>
            <a:r>
              <a:rPr lang="en-GB" dirty="0" err="1"/>
              <a:t>Fastqc</a:t>
            </a:r>
            <a:r>
              <a:rPr lang="en-GB" dirty="0"/>
              <a:t> is a program to “look” at the predicted quality scores per base. As this is a probability, we want to know if the data is good or poor quality.</a:t>
            </a:r>
          </a:p>
          <a:p>
            <a:r>
              <a:rPr lang="en-GB" dirty="0" err="1"/>
              <a:t>Fastqc</a:t>
            </a:r>
            <a:r>
              <a:rPr lang="en-GB" dirty="0"/>
              <a:t>: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 </a:t>
            </a:r>
          </a:p>
          <a:p>
            <a:endParaRPr lang="en-GB" dirty="0"/>
          </a:p>
          <a:p>
            <a:r>
              <a:rPr lang="en-GB" sz="2000" dirty="0"/>
              <a:t>Read more: </a:t>
            </a:r>
            <a:r>
              <a:rPr lang="en-GB" sz="2000" dirty="0">
                <a:hlinkClick r:id="rId2"/>
              </a:rPr>
              <a:t>https://www.bioinformatics.babraham.ac.uk/projects/fastqc/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Usage:   </a:t>
            </a:r>
            <a:r>
              <a:rPr lang="en-GB" sz="2000" dirty="0" err="1"/>
              <a:t>fastqc</a:t>
            </a:r>
            <a:r>
              <a:rPr lang="en-GB" sz="2000" dirty="0"/>
              <a:t> infile.fq.gz</a:t>
            </a:r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FE6C-7685-44B3-98F1-51A64A6FABA9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AF88A-93AF-4843-A1E0-445F975C5328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7ED1FC-561B-4B0A-AAAB-B0464B004E2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4E98-0DAF-4BE2-A480-68B1764C927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C19100-DBA1-43BD-BD23-41BD77937C2E}"/>
              </a:ext>
            </a:extLst>
          </p:cNvPr>
          <p:cNvCxnSpPr>
            <a:stCxn id="9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AD8B6-5915-479D-BE5F-8B9DE98C7D55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56D08-8142-4825-8F01-FFE838DE155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579240-C627-453E-B09C-693FA4ED10CE}"/>
              </a:ext>
            </a:extLst>
          </p:cNvPr>
          <p:cNvCxnSpPr>
            <a:stCxn id="12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3CBE6A-AFF2-45F0-804B-7EC211E448C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2DEBEA-D4E9-4CC5-98AA-A1F45D2FAE8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62309-C75A-4DB6-BBE1-4305C4F10B6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0B42C-83D7-4106-B812-D5DE00DA30E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72EF1-AF93-4EF1-8529-1BACCA32E41A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80C8EE-9676-4FB5-A492-AB41E91C917D}"/>
              </a:ext>
            </a:extLst>
          </p:cNvPr>
          <p:cNvCxnSpPr>
            <a:stCxn id="18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7CE5BA-F17C-46AE-B7AE-D56398E7A954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FD479-BB19-40A0-874D-99E616830FF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F4822-EE01-474E-8954-0184F16E6C8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7D0E59-CBE0-4E47-8CF5-3D1879907D03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52260-D910-4AF2-8E35-3939592921D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6AE79-466D-424B-AFC6-A49E59513C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EAC52-72B2-4A29-8311-DF7B819F418B}"/>
              </a:ext>
            </a:extLst>
          </p:cNvPr>
          <p:cNvSpPr txBox="1"/>
          <p:nvPr/>
        </p:nvSpPr>
        <p:spPr>
          <a:xfrm>
            <a:off x="111967" y="6273800"/>
            <a:ext cx="92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fastqc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   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and view them in Firefox/ or other (double click on the html file):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r>
              <a:rPr lang="en-GB" dirty="0"/>
              <a:t> or </a:t>
            </a:r>
            <a:r>
              <a:rPr lang="en-GB" dirty="0" err="1"/>
              <a:t>filezilla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7649" y="226065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</a:t>
            </a:r>
            <a:r>
              <a:rPr lang="en-GB" dirty="0">
                <a:solidFill>
                  <a:srgbClr val="7030A0"/>
                </a:solidFill>
              </a:rPr>
              <a:t> format (Illumina output) as input to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2866484" y="6262603"/>
            <a:ext cx="544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Read more: https://en.wikipedia.org/wiki/FASTQ_format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993E5-B139-4E00-A303-3BF3FB1DD9CA}"/>
              </a:ext>
            </a:extLst>
          </p:cNvPr>
          <p:cNvSpPr txBox="1"/>
          <p:nvPr/>
        </p:nvSpPr>
        <p:spPr>
          <a:xfrm>
            <a:off x="466532" y="1632857"/>
            <a:ext cx="10655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input to most of the following steps, are the </a:t>
            </a:r>
            <a:r>
              <a:rPr lang="en-GB" dirty="0" err="1"/>
              <a:t>fastq</a:t>
            </a:r>
            <a:r>
              <a:rPr lang="en-GB" dirty="0"/>
              <a:t> (or compressed fastq</a:t>
            </a:r>
            <a:r>
              <a:rPr lang="en-GB" b="1" dirty="0"/>
              <a:t>.gz</a:t>
            </a:r>
            <a:r>
              <a:rPr lang="en-GB" dirty="0"/>
              <a:t>) files. </a:t>
            </a:r>
          </a:p>
          <a:p>
            <a:endParaRPr lang="en-GB" dirty="0"/>
          </a:p>
          <a:p>
            <a:pPr lvl="1"/>
            <a:r>
              <a:rPr lang="en-GB" dirty="0"/>
              <a:t>@ERR861370.21 M00596:40:000000000-A712Y:1:1101:11010:1548/1   </a:t>
            </a:r>
            <a:r>
              <a:rPr lang="en-GB" dirty="0">
                <a:solidFill>
                  <a:srgbClr val="FF0000"/>
                </a:solidFill>
              </a:rPr>
              <a:t>(unique read name)</a:t>
            </a:r>
          </a:p>
          <a:p>
            <a:pPr lvl="1"/>
            <a:r>
              <a:rPr lang="en-GB" dirty="0"/>
              <a:t>GTCCAGAACTGTCTTCTGTAAATCTTTCTTGTACCTCCTGCAGTAT                     </a:t>
            </a:r>
            <a:r>
              <a:rPr lang="en-GB" dirty="0">
                <a:solidFill>
                  <a:srgbClr val="FF0000"/>
                </a:solidFill>
              </a:rPr>
              <a:t>(sequence)</a:t>
            </a:r>
          </a:p>
          <a:p>
            <a:pPr lvl="1"/>
            <a:r>
              <a:rPr lang="en-GB" dirty="0"/>
              <a:t>+							             </a:t>
            </a:r>
            <a:r>
              <a:rPr lang="en-GB" dirty="0">
                <a:solidFill>
                  <a:srgbClr val="FF0000"/>
                </a:solidFill>
              </a:rPr>
              <a:t>(+)</a:t>
            </a:r>
          </a:p>
          <a:p>
            <a:pPr lvl="1"/>
            <a:r>
              <a:rPr lang="en-GB" dirty="0"/>
              <a:t>-B@C&lt;8&lt;@CF9FEFFFGAF9&lt;&lt;EEFGGEFF9E9CCC,CF&lt;,,C,,&lt;	</a:t>
            </a:r>
            <a:r>
              <a:rPr lang="en-GB" dirty="0">
                <a:solidFill>
                  <a:srgbClr val="FF0000"/>
                </a:solidFill>
              </a:rPr>
              <a:t>             (ascii quality score encoding)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Each base is “quality scored” based on a probability score of it being correct. </a:t>
            </a:r>
          </a:p>
          <a:p>
            <a:pPr lvl="1"/>
            <a:r>
              <a:rPr lang="en-GB" dirty="0"/>
              <a:t>Q15: p = 0.03</a:t>
            </a:r>
          </a:p>
          <a:p>
            <a:pPr lvl="1"/>
            <a:r>
              <a:rPr lang="en-GB" dirty="0"/>
              <a:t>Q30: p = 0.001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7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38" y="9808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8844490" y="2175212"/>
            <a:ext cx="2518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241C8-EE43-435A-B48B-55992F49DA09}"/>
              </a:ext>
            </a:extLst>
          </p:cNvPr>
          <p:cNvSpPr txBox="1"/>
          <p:nvPr/>
        </p:nvSpPr>
        <p:spPr>
          <a:xfrm rot="16200000">
            <a:off x="527953" y="2456884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 base quality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F8121A-D9EF-4014-BFEA-8065DCE59BF5}"/>
              </a:ext>
            </a:extLst>
          </p:cNvPr>
          <p:cNvCxnSpPr/>
          <p:nvPr/>
        </p:nvCxnSpPr>
        <p:spPr>
          <a:xfrm>
            <a:off x="1743075" y="6486525"/>
            <a:ext cx="554355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96B960-EDF4-4AA4-BD8F-1706E9E24A74}"/>
              </a:ext>
            </a:extLst>
          </p:cNvPr>
          <p:cNvSpPr txBox="1"/>
          <p:nvPr/>
        </p:nvSpPr>
        <p:spPr>
          <a:xfrm>
            <a:off x="7414916" y="6233108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we move along the read the quality decreases</a:t>
            </a:r>
          </a:p>
        </p:txBody>
      </p:sp>
    </p:spTree>
    <p:extLst>
      <p:ext uri="{BB962C8B-B14F-4D97-AF65-F5344CB8AC3E}">
        <p14:creationId xmlns:p14="http://schemas.microsoft.com/office/powerpoint/2010/main" val="344272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186612" y="448802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875035" y="4303543"/>
            <a:ext cx="3442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</a:t>
            </a:r>
            <a:r>
              <a:rPr lang="en-GB" b="1" dirty="0"/>
              <a:t>many</a:t>
            </a:r>
            <a:r>
              <a:rPr lang="en-GB" dirty="0"/>
              <a:t> by chance that will be incorrect. </a:t>
            </a:r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2772</Words>
  <Application>Microsoft Office PowerPoint</Application>
  <PresentationFormat>Widescreen</PresentationFormat>
  <Paragraphs>328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6) assembly: Bacterial genome assembly</vt:lpstr>
      <vt:lpstr>Get some long jobs running</vt:lpstr>
      <vt:lpstr>6) assembly: Bacterial genome assembly</vt:lpstr>
      <vt:lpstr>6) assembly: Bacterial genome assembly</vt:lpstr>
      <vt:lpstr>6) assembly: fastqc</vt:lpstr>
      <vt:lpstr>4) Shell scripting/ qsub: Run something useful</vt:lpstr>
      <vt:lpstr>4) Fastq format (Illumina output) as input to Fastqc</vt:lpstr>
      <vt:lpstr>4) Fastqc output</vt:lpstr>
      <vt:lpstr>4) Fastqc output</vt:lpstr>
      <vt:lpstr>6) assembly: Trim reads for quality</vt:lpstr>
      <vt:lpstr>6) assembly: Trim reads for quality</vt:lpstr>
      <vt:lpstr>6) assembly: Fastqc Trim reads</vt:lpstr>
      <vt:lpstr>4) Fastqc output – after trimming</vt:lpstr>
      <vt:lpstr>6) Put the “jigsaw together” - Velvet</vt:lpstr>
      <vt:lpstr>6) assembly: Assemble these reads with Velvet</vt:lpstr>
      <vt:lpstr>6) assembly: Assemble these reads with Velvet</vt:lpstr>
      <vt:lpstr>6) assembly: Velvet assembly. </vt:lpstr>
      <vt:lpstr>6) assembly: Velvet assembly. </vt:lpstr>
      <vt:lpstr>6) assembly: Kmer length</vt:lpstr>
      <vt:lpstr>6) assembly: Velvet assembly, N50? </vt:lpstr>
      <vt:lpstr>6) assembly: Velvet assembly, N50? </vt:lpstr>
      <vt:lpstr>6) assembly: output format (fasta)</vt:lpstr>
      <vt:lpstr>Pause the assembly training for something cool</vt:lpstr>
      <vt:lpstr>6) assembly: Predict the genes from our assembly.</vt:lpstr>
      <vt:lpstr>6) assembly: Predict the genes from our assembly.</vt:lpstr>
      <vt:lpstr>Prokka output: Many files. </vt:lpstr>
      <vt:lpstr>Prokka output: Draw it!! (Genome diagram)</vt:lpstr>
      <vt:lpstr>Prokka output: Draw it!!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178</cp:revision>
  <dcterms:created xsi:type="dcterms:W3CDTF">2018-11-12T12:06:12Z</dcterms:created>
  <dcterms:modified xsi:type="dcterms:W3CDTF">2020-10-14T09:45:05Z</dcterms:modified>
</cp:coreProperties>
</file>