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7" r:id="rId3"/>
    <p:sldId id="309" r:id="rId4"/>
    <p:sldId id="331" r:id="rId5"/>
    <p:sldId id="323" r:id="rId6"/>
    <p:sldId id="324" r:id="rId7"/>
    <p:sldId id="274" r:id="rId8"/>
    <p:sldId id="325" r:id="rId9"/>
    <p:sldId id="346" r:id="rId10"/>
    <p:sldId id="289" r:id="rId11"/>
    <p:sldId id="338" r:id="rId12"/>
    <p:sldId id="339" r:id="rId13"/>
    <p:sldId id="307" r:id="rId14"/>
    <p:sldId id="311" r:id="rId15"/>
    <p:sldId id="337" r:id="rId16"/>
    <p:sldId id="318" r:id="rId17"/>
    <p:sldId id="26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681-4C56-49FD-A633-C9080B66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92EAD-C0B1-41A6-A3EE-7128367B7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297-F78F-4FA1-A5E8-BCE2C44A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4BE7-C6DD-4203-80A0-77FEC86F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C7F4D-80F3-4F9E-A727-070BEF93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4-2871-4814-B7E0-12EF662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EAE2-4064-407A-AF82-11034935B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77D7-4A6A-4841-8D81-CA82C09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E31-A352-443B-A9E7-D2F75D80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D9EE-AFC8-4CA5-8BB4-D60C3374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6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B023F-6652-4468-BFFF-17BF892A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D3291-1EA2-4DF0-B602-D89346124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80AA-AD9C-4176-AA29-32CD787C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C8AB-0F1C-4A73-BE40-FE183914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2712-76F8-4F03-A8D8-171EB5C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47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F5BB-EE9D-45B6-972D-1DC526D3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F1CB-AF1E-4E38-B088-570D2DC2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76E-FA35-48E7-B92A-69CB26A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4F0B-506A-42B5-BD31-C1BA7469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72E-DED1-4950-AB16-BDC91CF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4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6F9-5AEA-4B50-9F13-5284F3A0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F309-C7BD-4A9C-9099-E4A753B8B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53FA-7F68-4DBC-BA08-2F65637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9210-5B22-438F-A87B-4D06DDD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9166-50E6-4A4C-BAF5-AD394AEE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2BF1-1AEE-4294-A643-8EDE7B86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7367B-7264-4667-9784-0749D9F54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F33BD-3051-4B4E-A8C4-3E9A47FC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549CA-8F74-4A6F-8918-B2387E22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256DE-58D0-484A-BC19-4A8202C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73D7-AB0E-44D0-AD24-F55A1756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6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F4A5-86C6-4857-9F6A-11EBBB74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C224F-C854-4F3E-9658-17B4EFA1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2CC28-99FF-434F-981F-B6AB6EF6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FDE7-E49E-40F1-8B99-05F9C8B0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4BF38-0B6F-463D-B7B6-FA63009C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2B6D1-582F-40DC-B944-8CF9D3B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12B1-76C0-47C3-AC1B-E183638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9C2B5-2BC7-4383-8930-01378911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CB7-F7CD-46AE-ADF6-82F730EC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C6F0-9E70-4F8A-8741-6E09A6E9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2719A-69EA-40C4-A5B9-8B0B541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525FB-D2C1-4963-A784-3D440AF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9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8D2EE-392C-4160-8EF7-9667F7E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327F2-7796-48C2-8EDE-9222D3B3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42E9-5DF0-4C34-9842-16AD1FE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3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A590-7556-42C2-B880-CEE7D402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B4B-D33B-4BE6-996B-F440AADA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0F5F-A8AB-4D39-A2AB-4B02BE609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464D3-889D-40FF-8CDE-4ADE2DF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7368-C4F5-4745-93C5-81DD8F05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C2D4-65A8-4CCE-A806-FF3FC6B5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910B-EAF6-40EA-A256-B0A053A6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FF9A8-7AEA-47DA-A645-7BAB52B32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7ED22-F52F-408E-AC3C-97AB28DD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8B11-ACC9-4501-9A95-F4D41C38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C06C-22E9-4073-BE52-86149E7B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4ECB-71C6-4CAF-83F2-BCA48D6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9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398FB-F58A-4CFE-B61A-3EE9330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E822-2CAE-4D6B-B9C1-8D6BD145C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9B58D-3B84-4F69-BBBB-D9880632E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CE53-1D99-4BEE-AE28-D2367C4FBEC7}" type="datetimeFigureOut">
              <a:rPr lang="en-GB" smtClean="0"/>
              <a:t>21/09/2022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ECA1-F54A-4574-A833-ED2C6C3D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5E8E-799D-4B9A-A2B6-39C7CC6C2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18A83-A801-496F-AEFE-192AD50870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tp://ftp.sra.ebi.ac.uk/vol1/fastq/DRR021/DRR021340/DRR021340_2.fastq.gz" TargetMode="External"/><Relationship Id="rId2" Type="http://schemas.openxmlformats.org/officeDocument/2006/relationships/hyperlink" Target="ftp://ftp.sra.ebi.ac.uk/vol1/fastq/DRR021/DRR021340/DRR021340_1.fastq.gz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tab.st-andrews.ac.uk/wiki/index.php/Main_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156C090-DD78-4010-A718-E8BE6361B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195" y="1485759"/>
            <a:ext cx="9930332" cy="540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6AE-1562-4AFC-8D71-5A2E4B11CE12}"/>
              </a:ext>
            </a:extLst>
          </p:cNvPr>
          <p:cNvSpPr/>
          <p:nvPr/>
        </p:nvSpPr>
        <p:spPr>
          <a:xfrm>
            <a:off x="1583138" y="1441175"/>
            <a:ext cx="8579978" cy="601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CFEA-E25C-4E3A-926A-832E23D7F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23" y="-1335855"/>
            <a:ext cx="12110977" cy="2513469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rgbClr val="7030A0"/>
                </a:solidFill>
              </a:rPr>
              <a:t>Bacterial Genome Assembly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A0416C-0C32-49A1-BAD7-BB9168A9F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42382"/>
            <a:ext cx="12191999" cy="1655762"/>
          </a:xfrm>
        </p:spPr>
        <p:txBody>
          <a:bodyPr>
            <a:normAutofit/>
          </a:bodyPr>
          <a:lstStyle/>
          <a:p>
            <a:r>
              <a:rPr lang="en-GB" sz="3200" dirty="0"/>
              <a:t>Unknown Illumina bacterial assembly. </a:t>
            </a:r>
          </a:p>
        </p:txBody>
      </p:sp>
      <p:pic>
        <p:nvPicPr>
          <p:cNvPr id="6" name="Picture 3" descr="N:\scratch\diagram_drawing_test\circos\c002_scaffold\plotting_files\sliced_region\Rp_Mc_vs_mp_coo2_v1_RNQ.png">
            <a:extLst>
              <a:ext uri="{FF2B5EF4-FFF2-40B4-BE49-F238E27FC236}">
                <a16:creationId xmlns:a16="http://schemas.microsoft.com/office/drawing/2014/main" id="{032FC107-6979-4F84-A911-B39426F60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3" y="4189294"/>
            <a:ext cx="2896141" cy="289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9F48B-370A-4628-9D24-3389E1E54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3" y="5115833"/>
            <a:ext cx="952343" cy="12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 err="1">
                <a:solidFill>
                  <a:srgbClr val="7030A0"/>
                </a:solidFill>
              </a:rPr>
              <a:t>scp</a:t>
            </a:r>
            <a:r>
              <a:rPr lang="en-GB" b="1" dirty="0">
                <a:solidFill>
                  <a:srgbClr val="7030A0"/>
                </a:solidFill>
              </a:rPr>
              <a:t> - transfer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&lt;filename&gt; &lt;username&gt;@marvin.st-andrews.ac.uk:~ </a:t>
            </a:r>
          </a:p>
          <a:p>
            <a:r>
              <a:rPr lang="en-GB" dirty="0"/>
              <a:t>To copy an entire directory, you need to add the </a:t>
            </a:r>
            <a:r>
              <a:rPr lang="en-GB" dirty="0">
                <a:solidFill>
                  <a:srgbClr val="0070C0"/>
                </a:solidFill>
              </a:rPr>
              <a:t>-r</a:t>
            </a:r>
            <a:r>
              <a:rPr lang="en-GB" dirty="0"/>
              <a:t> to the </a:t>
            </a:r>
            <a:r>
              <a:rPr lang="en-GB" dirty="0" err="1"/>
              <a:t>scp</a:t>
            </a:r>
            <a:r>
              <a:rPr lang="en-GB" dirty="0"/>
              <a:t> command above- </a:t>
            </a:r>
          </a:p>
          <a:p>
            <a:endParaRPr lang="en-GB" dirty="0"/>
          </a:p>
          <a:p>
            <a:r>
              <a:rPr lang="en-GB" dirty="0"/>
              <a:t>Copy something FROM </a:t>
            </a:r>
            <a:r>
              <a:rPr lang="en-GB" dirty="0" err="1"/>
              <a:t>marvin</a:t>
            </a:r>
            <a:r>
              <a:rPr lang="en-GB" dirty="0"/>
              <a:t> TO your machine. For this, the reverse</a:t>
            </a:r>
          </a:p>
          <a:p>
            <a:r>
              <a:rPr lang="en-GB" dirty="0"/>
              <a:t>enter </a:t>
            </a:r>
            <a:r>
              <a:rPr lang="en-GB" dirty="0" err="1"/>
              <a:t>marvin</a:t>
            </a:r>
            <a:r>
              <a:rPr lang="en-GB" dirty="0"/>
              <a:t> and type: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scp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rp</a:t>
            </a:r>
            <a:r>
              <a:rPr lang="en-GB" dirty="0">
                <a:solidFill>
                  <a:srgbClr val="0070C0"/>
                </a:solidFill>
              </a:rPr>
              <a:t> &lt;</a:t>
            </a:r>
            <a:r>
              <a:rPr lang="en-GB" dirty="0" err="1">
                <a:solidFill>
                  <a:srgbClr val="0070C0"/>
                </a:solidFill>
              </a:rPr>
              <a:t>directoryname</a:t>
            </a:r>
            <a:r>
              <a:rPr lang="en-GB" dirty="0">
                <a:solidFill>
                  <a:srgbClr val="0070C0"/>
                </a:solidFill>
              </a:rPr>
              <a:t>&gt; &lt;</a:t>
            </a:r>
            <a:r>
              <a:rPr lang="en-GB" dirty="0" err="1">
                <a:solidFill>
                  <a:srgbClr val="0070C0"/>
                </a:solidFill>
              </a:rPr>
              <a:t>username_on_your_computer</a:t>
            </a:r>
            <a:r>
              <a:rPr lang="en-GB" dirty="0">
                <a:solidFill>
                  <a:srgbClr val="0070C0"/>
                </a:solidFill>
              </a:rPr>
              <a:t>&gt;@&lt;</a:t>
            </a:r>
            <a:r>
              <a:rPr lang="en-GB" dirty="0" err="1">
                <a:solidFill>
                  <a:srgbClr val="0070C0"/>
                </a:solidFill>
              </a:rPr>
              <a:t>IP_number_of_your_computer</a:t>
            </a:r>
            <a:r>
              <a:rPr lang="en-GB" dirty="0">
                <a:solidFill>
                  <a:srgbClr val="0070C0"/>
                </a:solidFill>
              </a:rPr>
              <a:t>&gt;:/&lt;/desired/</a:t>
            </a:r>
            <a:r>
              <a:rPr lang="en-GB" dirty="0" err="1">
                <a:solidFill>
                  <a:srgbClr val="0070C0"/>
                </a:solidFill>
              </a:rPr>
              <a:t>path_on_your_computer</a:t>
            </a:r>
            <a:r>
              <a:rPr lang="en-GB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834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3086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7030A0"/>
                </a:solidFill>
              </a:rPr>
              <a:t>https://filezilla-project.org/download.php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17" y="1985799"/>
            <a:ext cx="118014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Step 1. Open host 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1026" name="Picture 1" descr="image002">
            <a:extLst>
              <a:ext uri="{FF2B5EF4-FFF2-40B4-BE49-F238E27FC236}">
                <a16:creationId xmlns:a16="http://schemas.microsoft.com/office/drawing/2014/main" id="{0E72B09C-F1CB-443A-A814-56095384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646" y="2533032"/>
            <a:ext cx="5216548" cy="39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2531242" y="4344470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2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image003">
            <a:extLst>
              <a:ext uri="{FF2B5EF4-FFF2-40B4-BE49-F238E27FC236}">
                <a16:creationId xmlns:a16="http://schemas.microsoft.com/office/drawing/2014/main" id="{CAE54DAD-D358-48AE-8D2E-622B496E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61672"/>
            <a:ext cx="4521257" cy="409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F6A127-5823-48BA-A536-7CC0BA1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-1301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8) Downloading:  </a:t>
            </a:r>
            <a:r>
              <a:rPr lang="en-GB" b="1" dirty="0">
                <a:solidFill>
                  <a:srgbClr val="7030A0"/>
                </a:solidFill>
              </a:rPr>
              <a:t>transfer files </a:t>
            </a:r>
            <a:r>
              <a:rPr lang="en-GB" b="1" dirty="0" err="1">
                <a:solidFill>
                  <a:srgbClr val="7030A0"/>
                </a:solidFill>
              </a:rPr>
              <a:t>Filezilla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09800-2B21-462F-B38A-D835F2CD4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49" y="1195388"/>
            <a:ext cx="118014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2) When the next dialogue page comes up, click on “new site” (button , not the folder). Change the Protocol to SFTP. This is essential. Fill out the rest, use this host and port: 22. </a:t>
            </a:r>
          </a:p>
          <a:p>
            <a:r>
              <a:rPr lang="en-GB" sz="2400" dirty="0"/>
              <a:t>Once connected, you can drag and drop files from one window to the next. 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00B003-8DCF-47CF-9003-E90F9E629879}"/>
              </a:ext>
            </a:extLst>
          </p:cNvPr>
          <p:cNvCxnSpPr/>
          <p:nvPr/>
        </p:nvCxnSpPr>
        <p:spPr>
          <a:xfrm flipH="1" flipV="1">
            <a:off x="1186696" y="5810874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CE6C30-76F0-4685-8D03-8427CD6DC575}"/>
              </a:ext>
            </a:extLst>
          </p:cNvPr>
          <p:cNvCxnSpPr/>
          <p:nvPr/>
        </p:nvCxnSpPr>
        <p:spPr>
          <a:xfrm flipH="1" flipV="1">
            <a:off x="4377249" y="3661776"/>
            <a:ext cx="4200041" cy="627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F3AA6E-F4AE-4BFD-B949-3E223C708E48}"/>
              </a:ext>
            </a:extLst>
          </p:cNvPr>
          <p:cNvSpPr txBox="1"/>
          <p:nvPr/>
        </p:nvSpPr>
        <p:spPr>
          <a:xfrm>
            <a:off x="8632970" y="4161802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sfpt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162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8A92-1D95-4EB9-8683-671B3179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.</a:t>
            </a:r>
            <a:r>
              <a:rPr lang="en-GB" dirty="0" err="1">
                <a:solidFill>
                  <a:srgbClr val="7030A0"/>
                </a:solidFill>
              </a:rPr>
              <a:t>bash_profile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A3D9-5893-48D9-9587-197FED67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7088"/>
            <a:ext cx="11671300" cy="5789612"/>
          </a:xfrm>
        </p:spPr>
        <p:txBody>
          <a:bodyPr>
            <a:normAutofit/>
          </a:bodyPr>
          <a:lstStyle/>
          <a:p>
            <a:r>
              <a:rPr lang="en-GB" dirty="0"/>
              <a:t>This is beyond a beginners course, but just to make you aware of it…</a:t>
            </a:r>
          </a:p>
          <a:p>
            <a:r>
              <a:rPr lang="en-GB" dirty="0"/>
              <a:t>Type:  </a:t>
            </a:r>
            <a:r>
              <a:rPr lang="en-GB" dirty="0">
                <a:solidFill>
                  <a:srgbClr val="0070C0"/>
                </a:solidFill>
              </a:rPr>
              <a:t>more ~/.</a:t>
            </a:r>
            <a:r>
              <a:rPr lang="en-GB" dirty="0" err="1">
                <a:solidFill>
                  <a:srgbClr val="0070C0"/>
                </a:solidFill>
              </a:rPr>
              <a:t>bash_profile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This is where you can tell the server to </a:t>
            </a:r>
          </a:p>
          <a:p>
            <a:pPr marL="0" indent="0">
              <a:buNone/>
            </a:pPr>
            <a:r>
              <a:rPr lang="en-GB" dirty="0"/>
              <a:t>“look for programs”, set environmental</a:t>
            </a:r>
          </a:p>
          <a:p>
            <a:pPr marL="0" indent="0">
              <a:buNone/>
            </a:pPr>
            <a:r>
              <a:rPr lang="en-GB" dirty="0"/>
              <a:t>variables, and other magic!!</a:t>
            </a:r>
          </a:p>
          <a:p>
            <a:r>
              <a:rPr lang="en-GB" dirty="0"/>
              <a:t>I put the latest BLAST in, with </a:t>
            </a:r>
            <a:r>
              <a:rPr lang="en-GB" dirty="0" err="1"/>
              <a:t>db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FF0000"/>
                </a:solidFill>
              </a:rPr>
              <a:t> </a:t>
            </a:r>
            <a:r>
              <a:rPr lang="en-GB" sz="1400" dirty="0">
                <a:solidFill>
                  <a:srgbClr val="FF0000"/>
                </a:solidFill>
              </a:rPr>
              <a:t>export PATH=/gpfs1/scratch/</a:t>
            </a:r>
            <a:r>
              <a:rPr lang="en-GB" sz="1400" dirty="0" err="1">
                <a:solidFill>
                  <a:srgbClr val="FF0000"/>
                </a:solidFill>
              </a:rPr>
              <a:t>bioinf</a:t>
            </a:r>
            <a:r>
              <a:rPr lang="en-GB" sz="1400" dirty="0">
                <a:solidFill>
                  <a:srgbClr val="FF0000"/>
                </a:solidFill>
              </a:rPr>
              <a:t>/BL4273/</a:t>
            </a:r>
            <a:r>
              <a:rPr lang="en-GB" sz="1400" dirty="0" err="1">
                <a:solidFill>
                  <a:srgbClr val="FF0000"/>
                </a:solidFill>
              </a:rPr>
              <a:t>conda</a:t>
            </a:r>
            <a:r>
              <a:rPr lang="en-GB" sz="1400" dirty="0">
                <a:solidFill>
                  <a:srgbClr val="FF0000"/>
                </a:solidFill>
              </a:rPr>
              <a:t>/</a:t>
            </a:r>
            <a:r>
              <a:rPr lang="en-GB" sz="1400" dirty="0" err="1">
                <a:solidFill>
                  <a:srgbClr val="FF0000"/>
                </a:solidFill>
              </a:rPr>
              <a:t>envs</a:t>
            </a:r>
            <a:r>
              <a:rPr lang="en-GB" sz="1400" dirty="0">
                <a:solidFill>
                  <a:srgbClr val="FF0000"/>
                </a:solidFill>
              </a:rPr>
              <a:t>/</a:t>
            </a:r>
            <a:r>
              <a:rPr lang="en-GB" sz="1400" dirty="0" err="1">
                <a:solidFill>
                  <a:srgbClr val="FF0000"/>
                </a:solidFill>
              </a:rPr>
              <a:t>genome_workshop</a:t>
            </a:r>
            <a:r>
              <a:rPr lang="en-GB" sz="1400" dirty="0">
                <a:solidFill>
                  <a:srgbClr val="FF0000"/>
                </a:solidFill>
              </a:rPr>
              <a:t>/bin/:$PATH</a:t>
            </a:r>
          </a:p>
          <a:p>
            <a:pPr marL="0" indent="0">
              <a:buNone/>
            </a:pPr>
            <a:r>
              <a:rPr lang="en-GB" sz="1100" dirty="0"/>
              <a:t># this is where the nr, </a:t>
            </a:r>
          </a:p>
          <a:p>
            <a:pPr marL="0" indent="0">
              <a:buNone/>
            </a:pPr>
            <a:r>
              <a:rPr lang="en-GB" sz="2000" dirty="0" err="1"/>
              <a:t>nt</a:t>
            </a:r>
            <a:r>
              <a:rPr lang="en-GB" sz="2000" dirty="0"/>
              <a:t>, diamond </a:t>
            </a:r>
            <a:r>
              <a:rPr lang="en-GB" sz="2000" dirty="0" err="1"/>
              <a:t>db</a:t>
            </a:r>
            <a:r>
              <a:rPr lang="en-GB" sz="2000" dirty="0"/>
              <a:t> are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export BLASTDB/gpfs1/scratch/</a:t>
            </a:r>
            <a:r>
              <a:rPr lang="en-GB" sz="2000" dirty="0" err="1">
                <a:solidFill>
                  <a:srgbClr val="FF0000"/>
                </a:solidFill>
              </a:rPr>
              <a:t>bioinf</a:t>
            </a:r>
            <a:r>
              <a:rPr lang="en-GB" sz="2000" dirty="0">
                <a:solidFill>
                  <a:srgbClr val="FF0000"/>
                </a:solidFill>
              </a:rPr>
              <a:t>/</a:t>
            </a:r>
            <a:r>
              <a:rPr lang="en-GB" sz="2000" dirty="0" err="1">
                <a:solidFill>
                  <a:srgbClr val="FF0000"/>
                </a:solidFill>
              </a:rPr>
              <a:t>db</a:t>
            </a:r>
            <a:r>
              <a:rPr lang="en-GB" sz="2000" dirty="0">
                <a:solidFill>
                  <a:srgbClr val="FF0000"/>
                </a:solidFill>
              </a:rPr>
              <a:t>/databases/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8CE5-AA53-4E8A-A9F4-8064AF3A4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211" y="1430031"/>
            <a:ext cx="8294926" cy="51866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5C2C8-5253-4293-8CAD-9EDB25A4B4E6}"/>
              </a:ext>
            </a:extLst>
          </p:cNvPr>
          <p:cNvSpPr txBox="1"/>
          <p:nvPr/>
        </p:nvSpPr>
        <p:spPr>
          <a:xfrm>
            <a:off x="10576392" y="13956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379148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319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9) Advanced: Installing software: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Please try yourself. This is good for you. </a:t>
            </a:r>
          </a:p>
          <a:p>
            <a:r>
              <a:rPr lang="en-GB" dirty="0"/>
              <a:t>Try </a:t>
            </a:r>
            <a:r>
              <a:rPr lang="en-GB" dirty="0" err="1"/>
              <a:t>conda</a:t>
            </a:r>
            <a:r>
              <a:rPr lang="en-GB" dirty="0"/>
              <a:t> first (see earlier slides). </a:t>
            </a:r>
          </a:p>
          <a:p>
            <a:r>
              <a:rPr lang="en-GB" dirty="0"/>
              <a:t>If not on </a:t>
            </a:r>
            <a:r>
              <a:rPr lang="en-GB" dirty="0" err="1"/>
              <a:t>conda</a:t>
            </a:r>
            <a:r>
              <a:rPr lang="en-GB" dirty="0"/>
              <a:t>: read their README </a:t>
            </a:r>
          </a:p>
          <a:p>
            <a:pPr marL="0" indent="0">
              <a:buNone/>
            </a:pPr>
            <a:r>
              <a:rPr lang="en-GB" dirty="0"/>
              <a:t>	and follow their instructions.. But …</a:t>
            </a:r>
          </a:p>
          <a:p>
            <a:r>
              <a:rPr lang="en-GB" dirty="0"/>
              <a:t>If you need a newer GCC: </a:t>
            </a:r>
          </a:p>
          <a:p>
            <a:pPr marL="0" indent="0">
              <a:buNone/>
            </a:pPr>
            <a:r>
              <a:rPr lang="en-GB" dirty="0"/>
              <a:t>Type: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source /opt/</a:t>
            </a:r>
            <a:r>
              <a:rPr lang="en-GB" dirty="0" err="1">
                <a:solidFill>
                  <a:srgbClr val="0070C0"/>
                </a:solidFill>
              </a:rPr>
              <a:t>rh</a:t>
            </a:r>
            <a:r>
              <a:rPr lang="en-GB" dirty="0">
                <a:solidFill>
                  <a:srgbClr val="0070C0"/>
                </a:solidFill>
              </a:rPr>
              <a:t>/devtoolset-6/enable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 </a:t>
            </a:r>
            <a:r>
              <a:rPr lang="en-GB" dirty="0" err="1">
                <a:solidFill>
                  <a:srgbClr val="0070C0"/>
                </a:solidFill>
              </a:rPr>
              <a:t>gcc</a:t>
            </a:r>
            <a:r>
              <a:rPr lang="en-GB" dirty="0">
                <a:solidFill>
                  <a:srgbClr val="0070C0"/>
                </a:solidFill>
              </a:rPr>
              <a:t> -v</a:t>
            </a:r>
          </a:p>
          <a:p>
            <a:pPr marL="0" indent="0">
              <a:buNone/>
            </a:pPr>
            <a:r>
              <a:rPr lang="en-GB" dirty="0" err="1"/>
              <a:t>gcc</a:t>
            </a:r>
            <a:r>
              <a:rPr lang="en-GB" dirty="0"/>
              <a:t> version 6.3.1 (GCC)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4B9BA-0B0F-4C11-A2BC-D60E536A3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7532" y="1162373"/>
            <a:ext cx="5231993" cy="43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9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34ED-D75E-49A0-BC63-38C071AA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Connecting off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1EE4-9E41-4E32-A234-2EA9829F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75" y="1162373"/>
            <a:ext cx="11121325" cy="5014590"/>
          </a:xfrm>
        </p:spPr>
        <p:txBody>
          <a:bodyPr>
            <a:normAutofit/>
          </a:bodyPr>
          <a:lstStyle/>
          <a:p>
            <a:r>
              <a:rPr lang="en-GB" dirty="0"/>
              <a:t>Use the University VPN connection.</a:t>
            </a:r>
          </a:p>
          <a:p>
            <a:r>
              <a:rPr lang="en-GB" dirty="0"/>
              <a:t>It will ask you for your user name and password. Then you can work as if you are on site.  </a:t>
            </a:r>
          </a:p>
          <a:p>
            <a:r>
              <a:rPr lang="en-GB" dirty="0"/>
              <a:t>Students may need to request access from central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77D43-464D-4FFD-8586-7D0034334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9109" y="3587858"/>
            <a:ext cx="447056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5854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BACD-7B60-411D-87DE-F21A714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-19837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1575-3EDC-464E-B43B-E1245C9C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Remember all bioinformatics is, it repeatedly pressing the red button and everything just happens</a:t>
            </a:r>
          </a:p>
        </p:txBody>
      </p:sp>
      <p:pic>
        <p:nvPicPr>
          <p:cNvPr id="6" name="Picture 5" descr="A picture containing indoor, sitting, red, cup&#10;&#10;Description generated with very high confidence">
            <a:extLst>
              <a:ext uri="{FF2B5EF4-FFF2-40B4-BE49-F238E27FC236}">
                <a16:creationId xmlns:a16="http://schemas.microsoft.com/office/drawing/2014/main" id="{7D4EE4B1-31A6-46D6-BDCF-675D4317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3276710"/>
            <a:ext cx="3761558" cy="34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06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5967-4C4A-4A1B-BC48-ABF4C417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77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Appendix: E. coli reads - how I prepared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9C5D8-3302-42A6-87DC-F341ED64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ftp://ftp.sra.ebi.ac.uk/vol1/fastq/DRR021/DRR021340/DRR021340_1.fastq.gz</a:t>
            </a:r>
            <a:endParaRPr lang="en-GB" dirty="0"/>
          </a:p>
          <a:p>
            <a:r>
              <a:rPr lang="en-GB" dirty="0" err="1"/>
              <a:t>wget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ftp://ftp.sra.ebi.ac.uk/vol1/fastq/DRR021/DRR021340/DRR021340_2.fastq.gz</a:t>
            </a:r>
            <a:endParaRPr lang="en-GB" dirty="0"/>
          </a:p>
          <a:p>
            <a:r>
              <a:rPr lang="en-GB" dirty="0" err="1"/>
              <a:t>pigz</a:t>
            </a:r>
            <a:r>
              <a:rPr lang="en-GB" dirty="0"/>
              <a:t> -d *.</a:t>
            </a:r>
            <a:r>
              <a:rPr lang="en-GB" dirty="0" err="1"/>
              <a:t>gzconda</a:t>
            </a:r>
            <a:r>
              <a:rPr lang="en-GB" dirty="0"/>
              <a:t> activate python27 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DRR021340_1.fastq -n 50 -o subsampled_R1.fastqpython Filter_fastq_for_every_nth_sequence.py -</a:t>
            </a:r>
            <a:r>
              <a:rPr lang="en-GB" dirty="0" err="1"/>
              <a:t>i</a:t>
            </a:r>
            <a:r>
              <a:rPr lang="en-GB" dirty="0"/>
              <a:t> DRR021340_2.fastq -n 50 -o subsampled_R2.fastq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illumina_R1.fq -n 5 -o subsampled_R1.fastqpython ../scripts/Filter_fastq_for_every_nth_sequence.py -</a:t>
            </a:r>
            <a:r>
              <a:rPr lang="en-GB" dirty="0" err="1">
                <a:solidFill>
                  <a:srgbClr val="0070C0"/>
                </a:solidFill>
              </a:rPr>
              <a:t>i</a:t>
            </a:r>
            <a:r>
              <a:rPr lang="en-GB" dirty="0">
                <a:solidFill>
                  <a:srgbClr val="0070C0"/>
                </a:solidFill>
              </a:rPr>
              <a:t> illumina_R2.fq -n 5 -o subsampled_R2.fastq</a:t>
            </a:r>
          </a:p>
          <a:p>
            <a:r>
              <a:rPr lang="en-GB" dirty="0" err="1">
                <a:solidFill>
                  <a:srgbClr val="0070C0"/>
                </a:solidFill>
              </a:rPr>
              <a:t>pigz</a:t>
            </a:r>
            <a:r>
              <a:rPr lang="en-GB" dirty="0">
                <a:solidFill>
                  <a:srgbClr val="0070C0"/>
                </a:solidFill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271916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7B-F7DA-4AF1-BD63-0D3477B5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Vim - command line editor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F155-8EEC-4383-B730-AE51AA3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Command line editing is horrible. Sorry!</a:t>
            </a:r>
          </a:p>
          <a:p>
            <a:r>
              <a:rPr lang="en-GB" dirty="0"/>
              <a:t>Type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vim </a:t>
            </a:r>
            <a:r>
              <a:rPr lang="en-GB" dirty="0" err="1">
                <a:solidFill>
                  <a:schemeClr val="accent1"/>
                </a:solidFill>
              </a:rPr>
              <a:t>name_of_file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Press the </a:t>
            </a:r>
            <a:r>
              <a:rPr lang="en-GB" dirty="0" err="1"/>
              <a:t>i</a:t>
            </a:r>
            <a:r>
              <a:rPr lang="en-GB" dirty="0"/>
              <a:t> key to </a:t>
            </a:r>
            <a:r>
              <a:rPr lang="en-GB" i="1" dirty="0"/>
              <a:t>insert. </a:t>
            </a:r>
            <a:r>
              <a:rPr lang="en-GB" dirty="0"/>
              <a:t>Now you can delete, type or whatever.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To save: ESC (Key),    :    then    </a:t>
            </a:r>
            <a:r>
              <a:rPr lang="en-GB" dirty="0" err="1"/>
              <a:t>wq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0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Bioinformatics is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If you google search “</a:t>
            </a:r>
            <a:r>
              <a:rPr lang="en-GB" b="1" dirty="0"/>
              <a:t>lab</a:t>
            </a:r>
            <a:r>
              <a:rPr lang="en-GB" dirty="0"/>
              <a:t>” based jobs versus “</a:t>
            </a:r>
            <a:r>
              <a:rPr lang="en-GB" b="1" dirty="0"/>
              <a:t>Bioinformatics</a:t>
            </a:r>
            <a:r>
              <a:rPr lang="en-GB" dirty="0"/>
              <a:t>” ….</a:t>
            </a:r>
          </a:p>
          <a:p>
            <a:r>
              <a:rPr lang="en-GB" b="1" dirty="0"/>
              <a:t>This workshop is going to be tough</a:t>
            </a:r>
            <a:r>
              <a:rPr lang="en-GB" dirty="0"/>
              <a:t>. Don’t be scared. </a:t>
            </a:r>
            <a:r>
              <a:rPr lang="en-GB" dirty="0" err="1"/>
              <a:t>Pleeeeease</a:t>
            </a:r>
            <a:r>
              <a:rPr lang="en-GB" dirty="0"/>
              <a:t> shout out if you don’t understand  …  too fast  …  if you are thinking it, someone else is too!!!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64303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7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276-614B-4383-AC89-740038B6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1) Cluster overview: 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9A24-ABAB-4206-A480-59437D45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49" y="1149350"/>
            <a:ext cx="11553825" cy="4351338"/>
          </a:xfrm>
        </p:spPr>
        <p:txBody>
          <a:bodyPr/>
          <a:lstStyle/>
          <a:p>
            <a:r>
              <a:rPr lang="en-GB" dirty="0"/>
              <a:t>There is going to be too much in here for you to remember. So you can:</a:t>
            </a:r>
          </a:p>
          <a:p>
            <a:r>
              <a:rPr lang="en-GB" dirty="0"/>
              <a:t>Look back at this presentation</a:t>
            </a:r>
          </a:p>
          <a:p>
            <a:r>
              <a:rPr lang="en-GB" dirty="0"/>
              <a:t>Website: </a:t>
            </a:r>
            <a:r>
              <a:rPr lang="en-GB" u="sng" dirty="0">
                <a:hlinkClick r:id="rId2"/>
              </a:rPr>
              <a:t>http://stab.st-andrews.ac.uk/wiki/index.php/Main_Page</a:t>
            </a:r>
            <a:endParaRPr lang="en-GB" dirty="0"/>
          </a:p>
          <a:p>
            <a:r>
              <a:rPr lang="en-GB" dirty="0"/>
              <a:t>Google is amazing! - I have to look up stuff ALL the time</a:t>
            </a:r>
          </a:p>
        </p:txBody>
      </p:sp>
      <p:pic>
        <p:nvPicPr>
          <p:cNvPr id="6" name="Picture 5" descr="A picture containing indoor, sitting, table&#10;&#10;Description generated with high confidence">
            <a:extLst>
              <a:ext uri="{FF2B5EF4-FFF2-40B4-BE49-F238E27FC236}">
                <a16:creationId xmlns:a16="http://schemas.microsoft.com/office/drawing/2014/main" id="{BEED743F-A2B7-4709-8214-92BD9EF0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78" y="4419514"/>
            <a:ext cx="477358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3A9-5457-4E86-B536-7E7EF31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2) Getting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7936-BC65-49AB-BB23-39CC02ADA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this power point (you wont be able to yet!). Learn how to connect to Marvin or </a:t>
            </a:r>
            <a:r>
              <a:rPr lang="en-GB" dirty="0" err="1"/>
              <a:t>kennedy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2_Getting_connected.pptx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857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 practical, basic UNIX commands (</a:t>
            </a:r>
            <a:r>
              <a:rPr lang="en-GB" dirty="0">
                <a:solidFill>
                  <a:srgbClr val="FF0000"/>
                </a:solidFill>
              </a:rPr>
              <a:t>3_basic_UNIX.pptx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1008-F27C-4C1F-8F10-375807A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4) Shell scripting: open the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F147-5046-4E7A-BC9A-1D353C1C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we learn how </a:t>
            </a:r>
            <a:r>
              <a:rPr lang="en-GB"/>
              <a:t>to “talk </a:t>
            </a:r>
            <a:r>
              <a:rPr lang="en-GB" dirty="0"/>
              <a:t>to </a:t>
            </a:r>
            <a:r>
              <a:rPr lang="en-GB"/>
              <a:t>the computer” 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4_Shell_scripting.pptx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59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102-A670-4959-9B22-1073D9E4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5)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submitting jobs to the server.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571-0C43-419D-858F-E0C92AAC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3818"/>
            <a:ext cx="11315700" cy="5222082"/>
          </a:xfrm>
        </p:spPr>
        <p:txBody>
          <a:bodyPr>
            <a:normAutofit/>
          </a:bodyPr>
          <a:lstStyle/>
          <a:p>
            <a:r>
              <a:rPr lang="en-GB" dirty="0"/>
              <a:t>Now we have learnt how to write shell scripts, we can now submit jobs to the cluster via </a:t>
            </a:r>
            <a:r>
              <a:rPr lang="en-GB" dirty="0" err="1"/>
              <a:t>qsub</a:t>
            </a:r>
            <a:endParaRPr lang="en-GB" dirty="0"/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5_qsub.pptx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8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77C1-7B95-421C-B8A4-C9E15C1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Moving on to an actual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9CEA-E3C0-4F60-B1CB-2D9D0E2B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5" y="1802208"/>
            <a:ext cx="10515600" cy="4351338"/>
          </a:xfrm>
        </p:spPr>
        <p:txBody>
          <a:bodyPr/>
          <a:lstStyle/>
          <a:p>
            <a:r>
              <a:rPr lang="en-GB" dirty="0"/>
              <a:t>I know there was a lot of background … but… </a:t>
            </a:r>
          </a:p>
          <a:p>
            <a:r>
              <a:rPr lang="en-GB" dirty="0"/>
              <a:t>Now we know how to write shell script.</a:t>
            </a:r>
          </a:p>
          <a:p>
            <a:r>
              <a:rPr lang="en-GB" dirty="0"/>
              <a:t>Lets do a bacterial genomes assembly as an example</a:t>
            </a:r>
          </a:p>
          <a:p>
            <a:r>
              <a:rPr lang="en-GB" dirty="0"/>
              <a:t>We have already looked at </a:t>
            </a:r>
            <a:r>
              <a:rPr lang="en-GB" dirty="0" err="1"/>
              <a:t>fastqc</a:t>
            </a:r>
            <a:r>
              <a:rPr lang="en-GB" dirty="0"/>
              <a:t> to qc our read files.</a:t>
            </a:r>
          </a:p>
          <a:p>
            <a:r>
              <a:rPr lang="en-GB" dirty="0"/>
              <a:t>Open </a:t>
            </a:r>
            <a:r>
              <a:rPr lang="en-GB" dirty="0">
                <a:solidFill>
                  <a:srgbClr val="FF0000"/>
                </a:solidFill>
              </a:rPr>
              <a:t>6_assembly.pptx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FD82A-420B-4108-AFAA-E5891FA5699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3CA471-AF90-48C9-81AF-84D86973D8F1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704C09-48F2-4003-9BFB-B7AA5E530959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DA4FE-E3C2-44CD-8ECA-E8FA0EF52A3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2B89E-5312-45B3-9355-608F55CF6E74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5AFB14-F7C5-4E36-8516-9C4D586FD69C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E2062-FF25-46D2-9979-551A72A1C79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BEBFF-7190-4F50-9DA0-D584A735A84E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366287-C898-40A0-99B9-E5A3C38DC8C0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3E581-F65D-4EC7-BD7E-1F5D467BD12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6B662D-1243-4B45-AE7C-DE441BE3FB2F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874AE-3C68-4138-850A-1103BC797D3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F1F74-EBE3-4A02-A4CD-E2FD00F5069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FE8F9-B978-4E21-832C-B39574657B9E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159014-86CE-4926-8564-49ADBE50189E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35E03F-D100-4D67-BACD-9FAA065ED21A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AF93FF-8357-4377-A61A-587AB18A316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F27F376-EB6B-4322-9966-6E7F58D0E4E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93B02-C1FB-4C69-9FC3-00C89459FE59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961F1-DA74-4F53-8210-6A3B61D1EF6B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78943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Pull it all together: A full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325562"/>
            <a:ext cx="10515600" cy="5151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Downloads some reads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QC, trim.</a:t>
            </a:r>
            <a:endParaRPr lang="en-GB" sz="3200" u="sng" dirty="0"/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reads with different </a:t>
            </a:r>
            <a:r>
              <a:rPr lang="en-GB" sz="3200" dirty="0" err="1"/>
              <a:t>kmers</a:t>
            </a:r>
            <a:r>
              <a:rPr lang="en-GB" sz="3200" dirty="0"/>
              <a:t>. You choose.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Produce assembly stats using the </a:t>
            </a:r>
            <a:r>
              <a:rPr lang="en-GB" sz="3200" dirty="0" err="1"/>
              <a:t>perl</a:t>
            </a:r>
            <a:r>
              <a:rPr lang="en-GB" sz="3200" dirty="0"/>
              <a:t> script,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Predict genes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Blast a bit of it to find out what it was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Assemble with more modern software.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Polish with </a:t>
            </a:r>
            <a:r>
              <a:rPr lang="en-GB" sz="3200" dirty="0" err="1"/>
              <a:t>Unicycler</a:t>
            </a:r>
            <a:r>
              <a:rPr lang="en-GB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5864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1053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Bacterial Genome Assembly</vt:lpstr>
      <vt:lpstr>1) Bioinformatics is the future</vt:lpstr>
      <vt:lpstr>1) Cluster overview: Getting help</vt:lpstr>
      <vt:lpstr>2) Getting connected</vt:lpstr>
      <vt:lpstr>3) Basic UNIX: open the PowerPoint</vt:lpstr>
      <vt:lpstr>4) Shell scripting: open the PowerPoint</vt:lpstr>
      <vt:lpstr>5) qsub: submitting jobs to the server. </vt:lpstr>
      <vt:lpstr>Moving on to an actual example</vt:lpstr>
      <vt:lpstr>6) Pull it all together: A full pipeline?</vt:lpstr>
      <vt:lpstr>8) Downloading:  scp - transfer files</vt:lpstr>
      <vt:lpstr>8) Downloading:  transfer files Filezilla https://filezilla-project.org/download.php</vt:lpstr>
      <vt:lpstr>8) Downloading:  transfer files Filezilla</vt:lpstr>
      <vt:lpstr>9) Advanced: .bash_profile</vt:lpstr>
      <vt:lpstr>9) Advanced: Installing software: </vt:lpstr>
      <vt:lpstr>Connecting off site</vt:lpstr>
      <vt:lpstr>The end</vt:lpstr>
      <vt:lpstr>Appendix: E. coli reads - how I prepared the data</vt:lpstr>
      <vt:lpstr>Vim - command line editor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Thorpe</dc:creator>
  <cp:lastModifiedBy>Peter Thorpe</cp:lastModifiedBy>
  <cp:revision>491</cp:revision>
  <dcterms:created xsi:type="dcterms:W3CDTF">2018-10-24T10:39:39Z</dcterms:created>
  <dcterms:modified xsi:type="dcterms:W3CDTF">2022-09-21T13:14:53Z</dcterms:modified>
</cp:coreProperties>
</file>