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30" r:id="rId3"/>
    <p:sldId id="329" r:id="rId4"/>
    <p:sldId id="291" r:id="rId5"/>
    <p:sldId id="333" r:id="rId6"/>
    <p:sldId id="292" r:id="rId7"/>
    <p:sldId id="293" r:id="rId8"/>
    <p:sldId id="294" r:id="rId9"/>
    <p:sldId id="295" r:id="rId10"/>
    <p:sldId id="296" r:id="rId11"/>
    <p:sldId id="332" r:id="rId12"/>
    <p:sldId id="298" r:id="rId13"/>
    <p:sldId id="299" r:id="rId14"/>
    <p:sldId id="297" r:id="rId15"/>
    <p:sldId id="334" r:id="rId16"/>
    <p:sldId id="335" r:id="rId17"/>
    <p:sldId id="331" r:id="rId18"/>
    <p:sldId id="328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9112-A982-4913-BC1E-5E83755C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A84F3-9DEF-4FBB-92DE-AD3A05D5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A961A-E293-4929-8B10-BC0E4D5E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52D19-0503-47C3-BE93-ED532D8C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DA3F9-9B22-46CB-9809-52083E75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5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313D-E2CB-414F-8F28-A5FD3582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4FE92-A5F9-47EE-99B1-ADD2A287C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E10C-F42D-4B16-B84C-1EDE3516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FF3B-E6F8-464C-8FEA-B03EA63A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7B13-6463-4C12-AF94-0B78A926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79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9FE95-4919-4035-A2EB-86A534B8D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3FF33-0052-40F5-8A0C-DD1A964AB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94C1B-1B2E-40A7-8EDF-FA1E2193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5103-FDED-49C3-BD8F-E1F52904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6CF7-B05D-49F6-9B2E-50BEF3B6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9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CD4F-C085-43AC-8582-1D1152D1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1C85-480C-45C2-99D4-FACE5E05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D54F-5007-4D65-91E4-5DB02307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4580-87B7-4688-A807-CA61099B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D41A-3BE2-4E9F-AB86-C4CF91AF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5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70F8-C3FF-470B-AD3B-2382A28A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77171-B791-405C-B71A-C2ADE5B5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A970-58EF-4261-920D-39C9B1B1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5C22-34DC-46DC-A65E-64A24161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1676-F0BA-45D3-B9A5-661B03D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F840-3492-43A2-80D9-9592FB9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4052-C4E2-4B90-A0A0-0F55E205C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EA213-42EC-40A3-B79F-8A37C5284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05DAD-239E-42DA-8288-4D8686C8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7C573-2D7D-4321-854A-D2623AA8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C3A36-12AC-40F1-942B-450363A1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3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D81B-0B95-4251-B0FA-3718EA17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C2E77-8B9A-4A30-9D8B-0AED98F15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C425E-D034-47C9-862A-D195946D3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D0389-3A5A-4232-A8ED-B96636E42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79ED4-1452-49C1-8F19-EFA504CE0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F16EB-75F7-4F0A-A798-8A16C37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C2487-C34A-464B-92AE-85991AFF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E3677-4AD4-42F1-9160-C9227400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1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8F3D-308F-4898-99AA-B5FF318F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9CE73-6A58-44BF-A835-06D17B40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EF0D6-AA12-4948-8C0A-61B3C4C1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D33F7-D772-44B1-BE63-5EAE4F96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51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DA6D7-3121-4AF3-8704-CA6F69CE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65251-4149-4763-A486-D5758A6A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A2BF1-2331-4A88-929A-A747A5B8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4D33-168B-4DEB-A032-0D9EFBD6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DEA1-242C-4CD0-92C2-50C38021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E9DA5-CBC4-4D5E-812C-23634768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D696E-EDA4-485B-929F-C5726D41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615B2-EB68-4997-85B2-34637776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A9F9-55EA-4972-8DA3-656F301E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8CE0-05C2-47F1-B4E2-05018743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E340A-CAC0-46F7-8D43-EC4E41C37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D6DA9-EA35-4031-B8EA-C62505E28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6C011-1F3E-426C-A29E-83B872DC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39DB0-78C2-4D45-927F-4D346157740C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66FCC-244C-4C95-AEC5-37D5AD06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9D531-34D0-4B5B-A0B9-342DC31A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7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CE817-3A73-428E-BE2B-9CF29B6E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B2B83-F442-4C96-8706-EE5498EA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E350-513E-45C1-878C-0816B1150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9DB0-78C2-4D45-927F-4D346157740C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D479-4730-42FF-9AAA-DB0C8F58E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46C39-6FAE-421D-901D-2B19EA983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E9E6-290A-4C85-B547-B3407169F4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a.github.io/recipes.html" TargetMode="External"/><Relationship Id="rId2" Type="http://schemas.openxmlformats.org/officeDocument/2006/relationships/hyperlink" Target="https://conda.io/docs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a.github.io/conda-recipe_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oconda.github.io/conda-recipe_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da.io/docs/user-guide/tasks/manage-environment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2" y="23025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rgbClr val="7030A0"/>
                </a:solidFill>
              </a:rPr>
              <a:t>7) Conda: This is the future</a:t>
            </a:r>
          </a:p>
        </p:txBody>
      </p:sp>
    </p:spTree>
    <p:extLst>
      <p:ext uri="{BB962C8B-B14F-4D97-AF65-F5344CB8AC3E}">
        <p14:creationId xmlns:p14="http://schemas.microsoft.com/office/powerpoint/2010/main" val="301101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installing in an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80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trinity     </a:t>
            </a:r>
            <a:r>
              <a:rPr lang="en-GB" dirty="0"/>
              <a:t>(you have to activate it to use it)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Name of </a:t>
            </a:r>
            <a:r>
              <a:rPr lang="en-GB" dirty="0" err="1"/>
              <a:t>env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58DEE-428B-4524-9A99-56C6F7ECD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1760513"/>
            <a:ext cx="8128000" cy="50085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8E06DB-54B0-46A3-8CFC-39CAAD99C7BE}"/>
              </a:ext>
            </a:extLst>
          </p:cNvPr>
          <p:cNvCxnSpPr>
            <a:cxnSpLocks/>
          </p:cNvCxnSpPr>
          <p:nvPr/>
        </p:nvCxnSpPr>
        <p:spPr>
          <a:xfrm flipV="1">
            <a:off x="1143000" y="2479278"/>
            <a:ext cx="965200" cy="41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2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list program install in the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58031"/>
            <a:ext cx="62724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list -n </a:t>
            </a:r>
            <a:r>
              <a:rPr lang="en-GB" i="1" dirty="0" err="1">
                <a:solidFill>
                  <a:srgbClr val="0070C0"/>
                </a:solidFill>
              </a:rPr>
              <a:t>envname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Sometimes some of the dependencies installed can be a treasure chest of tools.</a:t>
            </a:r>
          </a:p>
          <a:p>
            <a:pPr marL="0" indent="0">
              <a:buNone/>
            </a:pPr>
            <a:r>
              <a:rPr lang="en-GB" dirty="0"/>
              <a:t>e.g. jellyfish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E708D-7367-4639-BA5C-A4323A7F0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9663" y="866720"/>
            <a:ext cx="5165557" cy="59912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00D14-60E9-40C3-88FF-A41363547C57}"/>
              </a:ext>
            </a:extLst>
          </p:cNvPr>
          <p:cNvCxnSpPr/>
          <p:nvPr/>
        </p:nvCxnSpPr>
        <p:spPr>
          <a:xfrm>
            <a:off x="2302042" y="3360821"/>
            <a:ext cx="4427621" cy="42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9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installing in an “</a:t>
            </a:r>
            <a:r>
              <a:rPr lang="en-GB" dirty="0" err="1">
                <a:solidFill>
                  <a:srgbClr val="7030A0"/>
                </a:solidFill>
              </a:rPr>
              <a:t>env</a:t>
            </a:r>
            <a:r>
              <a:rPr lang="en-GB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533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deactivate </a:t>
            </a:r>
            <a:r>
              <a:rPr lang="en-GB" dirty="0"/>
              <a:t>(deactivate so program versions in here don’t interfere with other tools)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D8B46-3165-49A6-848C-A9356D467285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48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show me all </a:t>
            </a:r>
            <a:r>
              <a:rPr lang="en-GB" dirty="0" err="1">
                <a:solidFill>
                  <a:srgbClr val="7030A0"/>
                </a:solidFill>
              </a:rPr>
              <a:t>envs</a:t>
            </a:r>
            <a:r>
              <a:rPr lang="en-GB" dirty="0">
                <a:solidFill>
                  <a:srgbClr val="7030A0"/>
                </a:solidFill>
              </a:rPr>
              <a:t> I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9866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a while, you will forget, or forget the names: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info --</a:t>
            </a:r>
            <a:r>
              <a:rPr lang="en-GB" dirty="0" err="1">
                <a:solidFill>
                  <a:srgbClr val="0070C0"/>
                </a:solidFill>
              </a:rPr>
              <a:t>envs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05BDA-5888-4D22-A13C-C3C84D29B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9000" y="2042829"/>
            <a:ext cx="7188200" cy="4815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3E0F7-167C-4C99-B716-D394BDC400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21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installing multiple tools at once: specific python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create -n python36_bioperl python=3.6 </a:t>
            </a:r>
            <a:r>
              <a:rPr lang="en-GB" dirty="0" err="1">
                <a:solidFill>
                  <a:srgbClr val="0070C0"/>
                </a:solidFill>
              </a:rPr>
              <a:t>perl-bioperl</a:t>
            </a:r>
            <a:r>
              <a:rPr lang="en-GB" dirty="0">
                <a:solidFill>
                  <a:srgbClr val="0070C0"/>
                </a:solidFill>
              </a:rPr>
              <a:t> mummer </a:t>
            </a:r>
            <a:r>
              <a:rPr lang="en-GB" dirty="0" err="1">
                <a:solidFill>
                  <a:srgbClr val="0070C0"/>
                </a:solidFill>
              </a:rPr>
              <a:t>scipy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numpy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biopython</a:t>
            </a:r>
            <a:r>
              <a:rPr lang="en-GB" dirty="0">
                <a:solidFill>
                  <a:srgbClr val="0070C0"/>
                </a:solidFill>
              </a:rPr>
              <a:t> matplotlib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54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If you get errors please contact the developers of the package via their </a:t>
            </a:r>
            <a:r>
              <a:rPr lang="en-GB" dirty="0" err="1"/>
              <a:t>gihub</a:t>
            </a:r>
            <a:r>
              <a:rPr lang="en-GB" dirty="0"/>
              <a:t> pages, or any other contact details they provide. They will be better suited to find errors in their software that us.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8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known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237956"/>
            <a:ext cx="12009120" cy="5092505"/>
          </a:xfrm>
        </p:spPr>
        <p:txBody>
          <a:bodyPr>
            <a:normAutofit fontScale="62500" lnSpcReduction="20000"/>
          </a:bodyPr>
          <a:lstStyle/>
          <a:p>
            <a:r>
              <a:rPr lang="en-GB" dirty="0" err="1"/>
              <a:t>conda</a:t>
            </a:r>
            <a:r>
              <a:rPr lang="en-GB" dirty="0"/>
              <a:t> and </a:t>
            </a:r>
            <a:r>
              <a:rPr lang="en-GB" dirty="0" err="1"/>
              <a:t>samtools</a:t>
            </a:r>
            <a:r>
              <a:rPr lang="en-GB" dirty="0"/>
              <a:t> problems</a:t>
            </a:r>
          </a:p>
          <a:p>
            <a:r>
              <a:rPr lang="en-GB" dirty="0"/>
              <a:t>Basically sometimes this get installed from the wrong channel. This may happen with other tools. We haven't come across this yet. </a:t>
            </a:r>
          </a:p>
          <a:p>
            <a:r>
              <a:rPr lang="en-GB" dirty="0"/>
              <a:t>The problem will look like this if you try to use </a:t>
            </a:r>
            <a:r>
              <a:rPr lang="en-GB" dirty="0" err="1"/>
              <a:t>samtools</a:t>
            </a:r>
            <a:r>
              <a:rPr lang="en-GB" dirty="0"/>
              <a:t>: </a:t>
            </a:r>
          </a:p>
          <a:p>
            <a:endParaRPr lang="en-GB" dirty="0"/>
          </a:p>
          <a:p>
            <a:r>
              <a:rPr lang="en-GB" dirty="0" err="1"/>
              <a:t>samtools</a:t>
            </a:r>
            <a:r>
              <a:rPr lang="en-GB" dirty="0"/>
              <a:t>: error while loading shared libraries: libcrypto.so.1.0.0: cannot open shared object file: No such file or directory). </a:t>
            </a:r>
          </a:p>
          <a:p>
            <a:endParaRPr lang="en-GB" dirty="0"/>
          </a:p>
          <a:p>
            <a:r>
              <a:rPr lang="en-GB" dirty="0"/>
              <a:t>install from the </a:t>
            </a:r>
            <a:r>
              <a:rPr lang="en-GB" dirty="0" err="1"/>
              <a:t>bioconda</a:t>
            </a:r>
            <a:r>
              <a:rPr lang="en-GB" dirty="0"/>
              <a:t> channel: -c </a:t>
            </a:r>
            <a:r>
              <a:rPr lang="en-GB" dirty="0" err="1"/>
              <a:t>bioconda</a:t>
            </a:r>
            <a:r>
              <a:rPr lang="en-GB" dirty="0"/>
              <a:t> </a:t>
            </a:r>
          </a:p>
          <a:p>
            <a:r>
              <a:rPr lang="en-GB" dirty="0" err="1"/>
              <a:t>conda</a:t>
            </a:r>
            <a:r>
              <a:rPr lang="en-GB" dirty="0"/>
              <a:t> install -c </a:t>
            </a:r>
            <a:r>
              <a:rPr lang="en-GB" dirty="0" err="1"/>
              <a:t>bioconda</a:t>
            </a:r>
            <a:r>
              <a:rPr lang="en-GB" dirty="0"/>
              <a:t> </a:t>
            </a:r>
            <a:r>
              <a:rPr lang="en-GB" dirty="0" err="1"/>
              <a:t>samtools</a:t>
            </a:r>
            <a:endParaRPr lang="en-GB" dirty="0"/>
          </a:p>
          <a:p>
            <a:r>
              <a:rPr lang="en-GB" dirty="0"/>
              <a:t>or specifically the problem was found with </a:t>
            </a:r>
            <a:r>
              <a:rPr lang="en-GB" dirty="0" err="1"/>
              <a:t>unicycler</a:t>
            </a:r>
            <a:r>
              <a:rPr lang="en-GB" dirty="0"/>
              <a:t>: remove the old </a:t>
            </a:r>
            <a:r>
              <a:rPr lang="en-GB" dirty="0" err="1"/>
              <a:t>unicycler</a:t>
            </a:r>
            <a:r>
              <a:rPr lang="en-GB" dirty="0"/>
              <a:t> failed install: 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remove --name </a:t>
            </a:r>
            <a:r>
              <a:rPr lang="en-GB" dirty="0" err="1"/>
              <a:t>unicyclerENV</a:t>
            </a:r>
            <a:r>
              <a:rPr lang="en-GB" dirty="0"/>
              <a:t> --all </a:t>
            </a:r>
          </a:p>
          <a:p>
            <a:endParaRPr lang="en-GB" dirty="0"/>
          </a:p>
          <a:p>
            <a:r>
              <a:rPr lang="en-GB" dirty="0"/>
              <a:t>remake this env from the </a:t>
            </a:r>
            <a:r>
              <a:rPr lang="en-GB" dirty="0" err="1"/>
              <a:t>bioconda</a:t>
            </a:r>
            <a:r>
              <a:rPr lang="en-GB" dirty="0"/>
              <a:t> channel: </a:t>
            </a:r>
          </a:p>
          <a:p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create -n </a:t>
            </a:r>
            <a:r>
              <a:rPr lang="en-GB" dirty="0" err="1"/>
              <a:t>unicyclerENV</a:t>
            </a:r>
            <a:r>
              <a:rPr lang="en-GB" dirty="0"/>
              <a:t> -c </a:t>
            </a:r>
            <a:r>
              <a:rPr lang="en-GB" dirty="0" err="1"/>
              <a:t>bioconda</a:t>
            </a:r>
            <a:r>
              <a:rPr lang="en-GB" dirty="0"/>
              <a:t> </a:t>
            </a:r>
            <a:r>
              <a:rPr lang="en-GB" dirty="0" err="1"/>
              <a:t>unicycler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3566C4-9FDF-4BEE-B011-07A6F2F1A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363" y="36452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2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11417300" cy="1472406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Error messages,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 temp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32731"/>
            <a:ext cx="11506200" cy="4351338"/>
          </a:xfrm>
        </p:spPr>
        <p:txBody>
          <a:bodyPr>
            <a:normAutofit/>
          </a:bodyPr>
          <a:lstStyle/>
          <a:p>
            <a:r>
              <a:rPr lang="en-GB" dirty="0"/>
              <a:t>Currently if you run </a:t>
            </a:r>
            <a:r>
              <a:rPr lang="en-GB" dirty="0">
                <a:solidFill>
                  <a:srgbClr val="0070C0"/>
                </a:solidFill>
              </a:rPr>
              <a:t>module load tool, </a:t>
            </a:r>
            <a:r>
              <a:rPr lang="en-GB" dirty="0"/>
              <a:t>then use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</a:t>
            </a:r>
            <a:r>
              <a:rPr lang="en-GB" dirty="0" err="1">
                <a:solidFill>
                  <a:srgbClr val="0070C0"/>
                </a:solidFill>
              </a:rPr>
              <a:t>env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comes back with error messages. </a:t>
            </a:r>
          </a:p>
          <a:p>
            <a:r>
              <a:rPr lang="en-GB" dirty="0"/>
              <a:t>To fix this. Log out and back in again.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sbatch</a:t>
            </a:r>
            <a:r>
              <a:rPr lang="en-GB" b="1" dirty="0"/>
              <a:t>, activate the ENV first</a:t>
            </a:r>
          </a:p>
          <a:p>
            <a:pPr marL="0" indent="0">
              <a:buNone/>
            </a:pPr>
            <a:r>
              <a:rPr lang="en-GB" dirty="0"/>
              <a:t>Remember </a:t>
            </a:r>
            <a:r>
              <a:rPr lang="en-GB" dirty="0" err="1"/>
              <a:t>qsubbing</a:t>
            </a:r>
            <a:r>
              <a:rPr lang="en-GB" dirty="0"/>
              <a:t> with a </a:t>
            </a:r>
            <a:r>
              <a:rPr lang="en-GB" dirty="0" err="1"/>
              <a:t>conda</a:t>
            </a:r>
            <a:r>
              <a:rPr lang="en-GB" dirty="0"/>
              <a:t> package:</a:t>
            </a:r>
          </a:p>
          <a:p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activate env</a:t>
            </a:r>
          </a:p>
          <a:p>
            <a:r>
              <a:rPr lang="en-GB" dirty="0"/>
              <a:t>then </a:t>
            </a:r>
            <a:r>
              <a:rPr lang="en-GB" dirty="0" err="1">
                <a:solidFill>
                  <a:srgbClr val="0070C0"/>
                </a:solidFill>
              </a:rPr>
              <a:t>sbatch</a:t>
            </a:r>
            <a:r>
              <a:rPr lang="en-GB" dirty="0">
                <a:solidFill>
                  <a:srgbClr val="0070C0"/>
                </a:solidFill>
              </a:rPr>
              <a:t> name.sh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71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7086-4B64-442A-AD55-9BFF3AFB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Install a package to work on our 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C86E-A673-44B8-8097-9FC0A909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we know Conda, lets install a tool to predict genes</a:t>
            </a:r>
          </a:p>
          <a:p>
            <a:endParaRPr lang="en-GB" dirty="0"/>
          </a:p>
          <a:p>
            <a:r>
              <a:rPr lang="en-GB" dirty="0"/>
              <a:t>Back to section 6 - assembly</a:t>
            </a:r>
          </a:p>
        </p:txBody>
      </p:sp>
    </p:spTree>
    <p:extLst>
      <p:ext uri="{BB962C8B-B14F-4D97-AF65-F5344CB8AC3E}">
        <p14:creationId xmlns:p14="http://schemas.microsoft.com/office/powerpoint/2010/main" val="178400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323B-E876-4B08-9204-824708C5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0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7) Not part of presentation: Conda: full slide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CE751C-C7E2-4E9F-870B-6F0ED657B7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686" y="1325563"/>
            <a:ext cx="12003314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strongly advise using environments: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https://conda.io/docs/user-guide/tasks/manage-environments.html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You can do this in many ways. Please see the link for more details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(here you can specify exact version etc ..). The easiest usage would be: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e.g. 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create -n NAME_OF_ENV PACKAGE_TO_INSTALL (pick a package you are interested in from here: installing packages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https://bioconda.github.io/recipes.html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Roary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package name as an example. 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-n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activate 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roary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now ready to use this package.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 deactivate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      to leave this environment. 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list all the environments you have created: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 –</a:t>
            </a:r>
            <a:r>
              <a:rPr kumimoji="0" lang="en-GB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envs</a:t>
            </a:r>
            <a:endParaRPr kumimoji="0" lang="en-GB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8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This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870C-9E85-4EA5-9C0B-AF8AE1F9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11" y="1511300"/>
            <a:ext cx="11001375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Conda is a new package manager, it </a:t>
            </a:r>
            <a:r>
              <a:rPr lang="en-GB" i="1" dirty="0"/>
              <a:t>should </a:t>
            </a:r>
            <a:r>
              <a:rPr lang="en-GB" dirty="0"/>
              <a:t>install all dependencies for you. </a:t>
            </a:r>
          </a:p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install-</a:t>
            </a:r>
            <a:r>
              <a:rPr lang="en-GB" dirty="0" err="1">
                <a:solidFill>
                  <a:srgbClr val="0070C0"/>
                </a:solidFill>
              </a:rPr>
              <a:t>bioconda</a:t>
            </a:r>
            <a:r>
              <a:rPr lang="en-GB" dirty="0"/>
              <a:t>   (only do this once, or you will get weird error </a:t>
            </a:r>
            <a:r>
              <a:rPr lang="en-GB" dirty="0" err="1"/>
              <a:t>msgs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will install you a version of Conda, therefore you can install what you want…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Log out and back in again, or 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source ~/.</a:t>
            </a:r>
            <a:r>
              <a:rPr lang="en-GB" dirty="0" err="1">
                <a:solidFill>
                  <a:srgbClr val="0070C0"/>
                </a:solidFill>
              </a:rPr>
              <a:t>bashrc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9D77C-35F0-4E8E-B07F-E9483143964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21E0F5-9154-484E-B4BA-9320B0B19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77" y="4264433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4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5B5D-4E67-4144-98E9-B5E27C82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8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This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870C-9E85-4EA5-9C0B-AF8AE1F9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34" y="1315073"/>
            <a:ext cx="11792441" cy="4351338"/>
          </a:xfrm>
        </p:spPr>
        <p:txBody>
          <a:bodyPr>
            <a:normAutofit/>
          </a:bodyPr>
          <a:lstStyle/>
          <a:p>
            <a:r>
              <a:rPr lang="en-GB" dirty="0"/>
              <a:t>You remember the </a:t>
            </a:r>
            <a:r>
              <a:rPr lang="en-GB" dirty="0" err="1"/>
              <a:t>modeulav</a:t>
            </a:r>
            <a:r>
              <a:rPr lang="en-GB" dirty="0"/>
              <a:t> thing? ~200 software packages, some really hard to install (dependencies or dependencies ….)</a:t>
            </a:r>
          </a:p>
          <a:p>
            <a:r>
              <a:rPr lang="en-GB" dirty="0"/>
              <a:t>When we update </a:t>
            </a:r>
            <a:r>
              <a:rPr lang="en-GB" dirty="0" err="1"/>
              <a:t>Redhat</a:t>
            </a:r>
            <a:r>
              <a:rPr lang="en-GB" dirty="0"/>
              <a:t> 6 to Redhat7, which needs doing!!! These will break.  </a:t>
            </a:r>
          </a:p>
          <a:p>
            <a:r>
              <a:rPr lang="en-GB" dirty="0"/>
              <a:t>It will take ~years to re install. So get used to Conda!! We wont re-install tools that are in Conda.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AA941-E6DB-4E36-8288-E697E9DDB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5846" y="3842615"/>
            <a:ext cx="6605847" cy="48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CF6B-11B2-4668-B5FE-C89168FE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105"/>
            <a:ext cx="1219200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7) Conda: Google search </a:t>
            </a:r>
            <a:r>
              <a:rPr lang="en-GB" sz="4000" dirty="0" err="1">
                <a:solidFill>
                  <a:srgbClr val="7030A0"/>
                </a:solidFill>
              </a:rPr>
              <a:t>bioconda</a:t>
            </a:r>
            <a:r>
              <a:rPr lang="en-GB" sz="4000" dirty="0">
                <a:solidFill>
                  <a:srgbClr val="7030A0"/>
                </a:solidFill>
              </a:rPr>
              <a:t> (available packages)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590F6-AD0D-43E2-AB13-E455AF3A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104900"/>
            <a:ext cx="8414159" cy="5171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7A096-BBC1-49C8-B532-4CD957E502F9}"/>
              </a:ext>
            </a:extLst>
          </p:cNvPr>
          <p:cNvSpPr txBox="1"/>
          <p:nvPr/>
        </p:nvSpPr>
        <p:spPr>
          <a:xfrm>
            <a:off x="9690100" y="5778500"/>
            <a:ext cx="180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10,000 packages available!!!!!!! (Sep 2018)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E1CF4A-5D02-49D9-822E-087A8A12D504}"/>
              </a:ext>
            </a:extLst>
          </p:cNvPr>
          <p:cNvCxnSpPr/>
          <p:nvPr/>
        </p:nvCxnSpPr>
        <p:spPr>
          <a:xfrm flipH="1">
            <a:off x="5267325" y="6133307"/>
            <a:ext cx="4343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C3740B-9A32-4FF3-9E06-2D6EC3AF0E8C}"/>
              </a:ext>
            </a:extLst>
          </p:cNvPr>
          <p:cNvCxnSpPr/>
          <p:nvPr/>
        </p:nvCxnSpPr>
        <p:spPr>
          <a:xfrm flipH="1" flipV="1">
            <a:off x="8800051" y="805343"/>
            <a:ext cx="1904301" cy="704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FEC413-D5D8-467B-9ABE-175574DE6238}"/>
              </a:ext>
            </a:extLst>
          </p:cNvPr>
          <p:cNvSpPr txBox="1"/>
          <p:nvPr/>
        </p:nvSpPr>
        <p:spPr>
          <a:xfrm>
            <a:off x="8590327" y="1230128"/>
            <a:ext cx="34646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FFFF00"/>
                </a:highlight>
              </a:rPr>
              <a:t>NOW CALLED: </a:t>
            </a:r>
            <a:r>
              <a:rPr lang="en-GB" sz="2800" dirty="0">
                <a:hlinkClick r:id="rId3"/>
              </a:rPr>
              <a:t>https://bioconda.github.io/conda-recipe_index.html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33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CF6B-11B2-4668-B5FE-C89168FE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65881"/>
            <a:ext cx="1219200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7) Conda: Google search </a:t>
            </a:r>
            <a:r>
              <a:rPr lang="en-GB" sz="4000" dirty="0" err="1">
                <a:solidFill>
                  <a:srgbClr val="7030A0"/>
                </a:solidFill>
              </a:rPr>
              <a:t>bioconda</a:t>
            </a:r>
            <a:r>
              <a:rPr lang="en-GB" sz="4000" dirty="0">
                <a:solidFill>
                  <a:srgbClr val="7030A0"/>
                </a:solidFill>
              </a:rPr>
              <a:t> (available packages)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91F90-E2DF-429C-B0F8-BB67D71C232A}"/>
              </a:ext>
            </a:extLst>
          </p:cNvPr>
          <p:cNvSpPr txBox="1"/>
          <p:nvPr/>
        </p:nvSpPr>
        <p:spPr>
          <a:xfrm>
            <a:off x="1057013" y="1493240"/>
            <a:ext cx="9278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just google search:  </a:t>
            </a:r>
            <a:r>
              <a:rPr lang="en-GB" dirty="0" err="1"/>
              <a:t>conda</a:t>
            </a:r>
            <a:r>
              <a:rPr lang="en-GB" dirty="0"/>
              <a:t> install TOOL_OF_INTEREST</a:t>
            </a:r>
          </a:p>
          <a:p>
            <a:endParaRPr lang="en-GB" dirty="0"/>
          </a:p>
          <a:p>
            <a:r>
              <a:rPr lang="en-GB" dirty="0"/>
              <a:t>This will search all channels, not just </a:t>
            </a:r>
            <a:r>
              <a:rPr lang="en-GB" dirty="0" err="1"/>
              <a:t>bioconda</a:t>
            </a:r>
            <a:r>
              <a:rPr lang="en-GB" dirty="0"/>
              <a:t>. Which is good.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F10E3-0089-4F5F-A084-0E4066D898CF}"/>
              </a:ext>
            </a:extLst>
          </p:cNvPr>
          <p:cNvSpPr txBox="1"/>
          <p:nvPr/>
        </p:nvSpPr>
        <p:spPr>
          <a:xfrm>
            <a:off x="956345" y="3671324"/>
            <a:ext cx="109056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FFFF00"/>
                </a:highlight>
              </a:rPr>
              <a:t>NOW CALLED: </a:t>
            </a:r>
            <a:r>
              <a:rPr lang="en-GB" sz="2800" dirty="0">
                <a:hlinkClick r:id="rId2"/>
              </a:rPr>
              <a:t>https://bioconda.github.io/conda-recipe_index.html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99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B232-5745-4168-89A5-D83B6149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158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7) Conda: Search “trinity”: </a:t>
            </a:r>
            <a:r>
              <a:rPr lang="en-GB" dirty="0" err="1">
                <a:solidFill>
                  <a:srgbClr val="7030A0"/>
                </a:solidFill>
              </a:rPr>
              <a:t>RNAseq</a:t>
            </a:r>
            <a:r>
              <a:rPr lang="en-GB" dirty="0">
                <a:solidFill>
                  <a:srgbClr val="7030A0"/>
                </a:solidFill>
              </a:rPr>
              <a:t> assembly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47E0-F94D-4A84-8933-ED9A04BA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0" y="1666875"/>
            <a:ext cx="5003800" cy="4351338"/>
          </a:xfrm>
        </p:spPr>
        <p:txBody>
          <a:bodyPr/>
          <a:lstStyle/>
          <a:p>
            <a:r>
              <a:rPr lang="en-GB" dirty="0"/>
              <a:t>In the search bar, pick a tool you want</a:t>
            </a:r>
          </a:p>
          <a:p>
            <a:r>
              <a:rPr lang="en-GB" dirty="0"/>
              <a:t>Click on this, it will tell you how to install it ….</a:t>
            </a:r>
          </a:p>
          <a:p>
            <a:r>
              <a:rPr lang="en-GB" dirty="0"/>
              <a:t>But …. Wait ....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E73A9-D70D-4A01-A395-F165C7F94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498" y="1666875"/>
            <a:ext cx="6033402" cy="3524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3518F-EFBC-466F-8E18-01A2A44EE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04" y="4369208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7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E5FE-3051-4376-9CBB-A86FF4F0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563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installing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DC45-C2AD-4F23-AB2C-36DDA82A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584" y="1428749"/>
            <a:ext cx="5710985" cy="4351338"/>
          </a:xfrm>
        </p:spPr>
        <p:txBody>
          <a:bodyPr/>
          <a:lstStyle/>
          <a:p>
            <a:r>
              <a:rPr lang="en-GB" dirty="0"/>
              <a:t>We recommend using an “environment” as tools already installed may be downgraded or upgraded which will break other things that have been installed. </a:t>
            </a:r>
          </a:p>
          <a:p>
            <a:r>
              <a:rPr lang="en-GB" dirty="0"/>
              <a:t>If you ignore my advise: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install trinity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0A32E-9CC7-4037-90D4-12BBC270C5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" y="1428749"/>
            <a:ext cx="5710985" cy="4221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E2539-A925-40DC-8AF9-55D68B4D6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205" y="4369208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6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3078-4396-4F2D-9BCD-FF8FF70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7) Conda: </a:t>
            </a:r>
            <a:r>
              <a:rPr lang="en-GB" u="sng" dirty="0">
                <a:solidFill>
                  <a:srgbClr val="7030A0"/>
                </a:solidFill>
              </a:rPr>
              <a:t>installing in an “</a:t>
            </a:r>
            <a:r>
              <a:rPr lang="en-GB" u="sng" dirty="0" err="1">
                <a:solidFill>
                  <a:srgbClr val="7030A0"/>
                </a:solidFill>
              </a:rPr>
              <a:t>env</a:t>
            </a:r>
            <a:r>
              <a:rPr lang="en-GB" u="sng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9F9-A616-4F33-9309-8311F95B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53331"/>
            <a:ext cx="11506200" cy="468583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We strongly advise using environments: </a:t>
            </a:r>
            <a:r>
              <a:rPr lang="en-GB" u="sng" dirty="0">
                <a:hlinkClick r:id="rId2"/>
              </a:rPr>
              <a:t>https://conda.io/docs/user-guide/tasks/manage-environments.html</a:t>
            </a:r>
            <a:r>
              <a:rPr lang="en-GB" dirty="0"/>
              <a:t> . </a:t>
            </a:r>
          </a:p>
          <a:p>
            <a:r>
              <a:rPr lang="en-GB" dirty="0"/>
              <a:t>e.g.  </a:t>
            </a:r>
            <a:r>
              <a:rPr lang="en-GB" dirty="0" err="1"/>
              <a:t>conda</a:t>
            </a:r>
            <a:r>
              <a:rPr lang="en-GB" dirty="0"/>
              <a:t> create -n  </a:t>
            </a:r>
            <a:r>
              <a:rPr lang="en-GB" i="1" dirty="0">
                <a:solidFill>
                  <a:srgbClr val="FF0000"/>
                </a:solidFill>
              </a:rPr>
              <a:t>ENV</a:t>
            </a:r>
            <a:r>
              <a:rPr lang="en-GB" dirty="0"/>
              <a:t>  PACKAGE          (or even a list of tools 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create -n </a:t>
            </a:r>
            <a:r>
              <a:rPr lang="en-GB" i="1" dirty="0" err="1">
                <a:solidFill>
                  <a:srgbClr val="FF0000"/>
                </a:solidFill>
              </a:rPr>
              <a:t>trinityENV</a:t>
            </a:r>
            <a:r>
              <a:rPr lang="en-GB" dirty="0">
                <a:solidFill>
                  <a:srgbClr val="0070C0"/>
                </a:solidFill>
              </a:rPr>
              <a:t> trinity  </a:t>
            </a:r>
            <a:r>
              <a:rPr lang="en-GB" dirty="0"/>
              <a:t>(make an env with everything needed)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is an environment: you can think of it as a self contained “draw” which other things cannot open or interact with. 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To install the things you need for this workshop: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 install -c </a:t>
            </a:r>
            <a:r>
              <a:rPr lang="en-GB" dirty="0" err="1">
                <a:solidFill>
                  <a:srgbClr val="0070C0"/>
                </a:solidFill>
              </a:rPr>
              <a:t>conda</a:t>
            </a:r>
            <a:r>
              <a:rPr lang="en-GB" dirty="0">
                <a:solidFill>
                  <a:srgbClr val="0070C0"/>
                </a:solidFill>
              </a:rPr>
              <a:t>-forge mamba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mamba create -n </a:t>
            </a:r>
            <a:r>
              <a:rPr lang="en-GB" dirty="0" err="1">
                <a:solidFill>
                  <a:srgbClr val="0070C0"/>
                </a:solidFill>
              </a:rPr>
              <a:t>genome_workshop</a:t>
            </a:r>
            <a:r>
              <a:rPr lang="en-GB" dirty="0">
                <a:solidFill>
                  <a:srgbClr val="0070C0"/>
                </a:solidFill>
              </a:rPr>
              <a:t> -c </a:t>
            </a:r>
            <a:r>
              <a:rPr lang="en-GB" dirty="0" err="1">
                <a:solidFill>
                  <a:srgbClr val="0070C0"/>
                </a:solidFill>
              </a:rPr>
              <a:t>bioconda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fastqc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trimmomatic</a:t>
            </a:r>
            <a:r>
              <a:rPr lang="en-GB" dirty="0">
                <a:solidFill>
                  <a:srgbClr val="0070C0"/>
                </a:solidFill>
              </a:rPr>
              <a:t> velvet spades </a:t>
            </a:r>
            <a:r>
              <a:rPr lang="en-GB" dirty="0" err="1">
                <a:solidFill>
                  <a:srgbClr val="0070C0"/>
                </a:solidFill>
              </a:rPr>
              <a:t>unicycler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prokka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4985A-051C-4596-91BB-E91E3A736B5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9EC88-CAAA-4DDE-A1CE-0125B9EB3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02" y="4449377"/>
            <a:ext cx="4572396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2996DA-3178-45ED-B77B-12E8FAA14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2700" y="0"/>
            <a:ext cx="6578600" cy="575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7988D-F020-4129-80C3-6882BB151F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400" y="4152900"/>
            <a:ext cx="6819900" cy="227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CDE44-49D1-4765-A052-84C445F0B92D}"/>
              </a:ext>
            </a:extLst>
          </p:cNvPr>
          <p:cNvSpPr txBox="1"/>
          <p:nvPr/>
        </p:nvSpPr>
        <p:spPr>
          <a:xfrm>
            <a:off x="9321800" y="5368835"/>
            <a:ext cx="233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Proceed?</a:t>
            </a:r>
          </a:p>
          <a:p>
            <a:r>
              <a:rPr lang="en-GB" dirty="0">
                <a:solidFill>
                  <a:srgbClr val="0070C0"/>
                </a:solidFill>
              </a:rPr>
              <a:t>Y </a:t>
            </a:r>
            <a:r>
              <a:rPr lang="en-GB" dirty="0">
                <a:solidFill>
                  <a:srgbClr val="FF0000"/>
                </a:solidFill>
              </a:rPr>
              <a:t>or n if you change your mind.</a:t>
            </a:r>
          </a:p>
          <a:p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CC50D6-3FF4-4C40-9F62-BEB03BB1C437}"/>
              </a:ext>
            </a:extLst>
          </p:cNvPr>
          <p:cNvCxnSpPr/>
          <p:nvPr/>
        </p:nvCxnSpPr>
        <p:spPr>
          <a:xfrm flipH="1">
            <a:off x="5130800" y="5969000"/>
            <a:ext cx="4025900" cy="16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9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1013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7) Conda: This is the future</vt:lpstr>
      <vt:lpstr>7) Conda: This is the future</vt:lpstr>
      <vt:lpstr>7) Conda: This is the future</vt:lpstr>
      <vt:lpstr>7) Conda: Google search bioconda (available packages)</vt:lpstr>
      <vt:lpstr>7) Conda: Google search bioconda (available packages)</vt:lpstr>
      <vt:lpstr>7) Conda: Search “trinity”: RNAseq assembly package</vt:lpstr>
      <vt:lpstr>7) Conda: installing software</vt:lpstr>
      <vt:lpstr>7) Conda: installing in an “env”</vt:lpstr>
      <vt:lpstr>PowerPoint Presentation</vt:lpstr>
      <vt:lpstr>7) Conda: installing in an “env”</vt:lpstr>
      <vt:lpstr>7) Conda: list program install in the “env”</vt:lpstr>
      <vt:lpstr>7) Conda: installing in an “env”</vt:lpstr>
      <vt:lpstr>7) Conda: show me all envs I have</vt:lpstr>
      <vt:lpstr>7) Conda: installing multiple tools at once: specific python version</vt:lpstr>
      <vt:lpstr>7) Conda: errors</vt:lpstr>
      <vt:lpstr>7) Conda: known errors</vt:lpstr>
      <vt:lpstr>7) Conda: Error messages, qsub temp fix</vt:lpstr>
      <vt:lpstr>Install a package to work on our genome</vt:lpstr>
      <vt:lpstr>7) Not part of presentation: Conda: full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7) Conda: This is the future</dc:title>
  <dc:creator>Peter Thorpe</dc:creator>
  <cp:lastModifiedBy>Peter Thorpe</cp:lastModifiedBy>
  <cp:revision>32</cp:revision>
  <dcterms:created xsi:type="dcterms:W3CDTF">2018-11-12T12:07:48Z</dcterms:created>
  <dcterms:modified xsi:type="dcterms:W3CDTF">2022-09-21T14:33:25Z</dcterms:modified>
</cp:coreProperties>
</file>