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51" r:id="rId3"/>
    <p:sldId id="333" r:id="rId4"/>
    <p:sldId id="273" r:id="rId5"/>
    <p:sldId id="336" r:id="rId6"/>
    <p:sldId id="353" r:id="rId7"/>
    <p:sldId id="352" r:id="rId8"/>
    <p:sldId id="337" r:id="rId9"/>
    <p:sldId id="330" r:id="rId10"/>
    <p:sldId id="326" r:id="rId11"/>
    <p:sldId id="354" r:id="rId12"/>
    <p:sldId id="276" r:id="rId13"/>
    <p:sldId id="339" r:id="rId14"/>
    <p:sldId id="271" r:id="rId15"/>
    <p:sldId id="304" r:id="rId16"/>
    <p:sldId id="303" r:id="rId17"/>
    <p:sldId id="327" r:id="rId18"/>
    <p:sldId id="321" r:id="rId19"/>
    <p:sldId id="332" r:id="rId20"/>
    <p:sldId id="342" r:id="rId21"/>
    <p:sldId id="329" r:id="rId22"/>
    <p:sldId id="335" r:id="rId23"/>
    <p:sldId id="338" r:id="rId24"/>
    <p:sldId id="340" r:id="rId25"/>
    <p:sldId id="34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BC0-3302-466E-9BE7-A91FC99F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FC0D6-B1D0-4C2B-B68F-2F172F55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F61E-4AC9-4E8F-80D5-57D915AF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3995-DB24-46A5-9F2F-1CB513B4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59F5-0D67-449C-983B-CB72787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8A6-4AE3-4804-A9C2-7D9E5453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2054-BD05-479B-A436-6DBD31680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14C9-D5BC-4947-9F84-54B0E64B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768-EC05-4F6E-962B-FDA3B707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E39B-AA2E-4A15-ABDC-78B1BE954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4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5147-2D57-43A3-BBC1-64CF4DF47C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D45BE-B06F-43CC-AA16-25A3200D2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9B91-1EA3-488A-8C72-CC537406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7ACB-6ECF-418A-96E3-AF17A566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1325-95B2-47E5-9185-1176FAE9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548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A1D-5498-4CB2-881F-F04AA834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805C-AFA5-47B9-AC4E-71E1CBB1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6241-7892-4048-9BE6-57DABEB3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795F-372D-4A54-B3C7-B148495E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BB9A8-8856-40BF-AD16-4A7157B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5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7E01-0719-47D3-A634-3C89CBB1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4F13B-307F-40DA-802A-BEADBB05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25B15-7344-4F70-8466-644A08F5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AB39-1E4F-451C-81B9-7F25770A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2BCD-EC38-4D24-BCC5-9D7D1BB9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8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439B-8558-4CE2-A15C-23712DE7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038D-325F-41DA-BFD6-F9CB4AD66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3A88B-59D7-4CA4-BE1F-176154BF3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BD03D-4EFD-48E9-9DA9-7EFB50BA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3DFC2-074E-47D6-AA37-132B9AC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8609-A0D8-4B35-B052-8589AC99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45F-1522-4AF6-B8D8-C210DE8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AD58-BF1D-43A6-85C7-6A242665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39FF2-1997-4B4A-874B-C50170045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913FE-426F-411C-AA53-AEB7410E3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B2DB4-0DD1-4D76-AD79-F5FCE1151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3C2C5-B0F6-4649-88AA-B9CB74DF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06E0B-AE4D-45ED-B67A-E4913837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6E39-3490-4894-8BA8-36FA3143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01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47F2-CF93-4227-9D8F-8D1A31DB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049AE-5735-46DB-86CD-729F8FCC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5E2A-998E-4C54-BBE6-8136BAD8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122FB-8AE0-4558-BAC5-62659AB0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0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9F09-9C84-4225-B601-1BE468C8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F82B2-DC92-4D91-8ED9-F8077679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F58A-01BC-40C4-9C6E-D12F5175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0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0564-5065-48F6-989D-E54E9B41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DC53-421F-4266-A464-E5A9855D1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D6F1D-2463-4A37-94E1-2413FC8BD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D516-E8A9-43A2-AF6E-510B1AD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C7768-39AA-4190-97F6-297E07D4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D954-D28E-4A84-A0C2-651F16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91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553A-C053-487F-A42F-20D228E5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B5155-CC7D-4B49-AC9D-5956D5B84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2B924-1066-4720-A751-F79489F3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35B5-84D4-4700-BC8F-F55A1781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4CF-437C-4FAC-A549-530584D0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26E-F8BD-40EF-9A16-D9731F95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FD14B-8F1F-45DB-BCC8-34EB3781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B8F21-901E-41E2-B9DD-1C2DF23F2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74D1-4153-4847-A12E-EC13CE78F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3EF36-47C2-4AA3-A387-F39AC0889363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EDE2-F0D8-45F0-837E-FA58400EB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36DD5-C5F6-4FD2-8299-7F0D0D859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5BE0D-D7F0-47F9-A9D2-959ADD966A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elvet_assembl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buchfink/diamond" TargetMode="External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ast.ncbi.nlm.nih.gov/Blast.cg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tagenomics.wiki/tools/blast/blastn-output-format-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ASTQ_forma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STQ_forma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usadellab.org/cms/?page=trimmomati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39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3916DF-CE9A-451E-AB5E-9B45541F21A3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908D5-49E9-4819-9184-D08FB2DFD0BA}"/>
              </a:ext>
            </a:extLst>
          </p:cNvPr>
          <p:cNvCxnSpPr>
            <a:stCxn id="3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9CF9CE-A51F-4355-8FF6-32A249368E5D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99273A-A93D-4020-A40C-28BB16AE881D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58644C-515D-4695-9C74-FAB971BD4FBD}"/>
              </a:ext>
            </a:extLst>
          </p:cNvPr>
          <p:cNvCxnSpPr>
            <a:stCxn id="6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3C32D5-DA3B-4728-A064-1D1B304DB021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C724C-839A-4428-B739-4641E8741BB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5A3E1D-8C51-43F8-B82A-24A8B2E51BCE}"/>
              </a:ext>
            </a:extLst>
          </p:cNvPr>
          <p:cNvCxnSpPr>
            <a:stCxn id="9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B3DFED-DC34-481E-B5E2-A867B429A5E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9EDC6-1692-4B47-811D-F272CA2488A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578FA5-822C-4AE8-AADF-EA32FD3465AB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0F0489-B58C-4DCD-8942-0C869D4FBD92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8D37-AC10-4285-9DFD-DCB168D3177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842756-C159-4E09-9251-EB7C659C291F}"/>
              </a:ext>
            </a:extLst>
          </p:cNvPr>
          <p:cNvCxnSpPr>
            <a:stCxn id="15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1B405F-EC59-411D-9D39-26510515F199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BA140-2B6B-4ACE-91EF-60C3899D38FB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F1A4F-61AD-4B30-91C0-1DF6DE4ACA01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5AD49A-0860-4AA3-97B6-4F024BDF079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08E71-3D8D-4F0F-B5BA-23E1EB80A47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EA7CFD-0E84-4FDE-96A9-28658441DE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02589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Trim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dirty="0"/>
              <a:t>First look at the trim summary file. </a:t>
            </a:r>
          </a:p>
          <a:p>
            <a:r>
              <a:rPr lang="en-GB" dirty="0"/>
              <a:t>Run </a:t>
            </a:r>
            <a:r>
              <a:rPr lang="en-GB" dirty="0" err="1"/>
              <a:t>fastqc</a:t>
            </a:r>
            <a:r>
              <a:rPr lang="en-GB" dirty="0"/>
              <a:t> on the trimmed reads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1600" dirty="0"/>
              <a:t>Input Read Pairs: 500000</a:t>
            </a:r>
          </a:p>
          <a:p>
            <a:pPr lvl="2"/>
            <a:r>
              <a:rPr lang="en-GB" sz="1600" dirty="0"/>
              <a:t>Both Surviving Reads: 487861</a:t>
            </a:r>
          </a:p>
          <a:p>
            <a:pPr lvl="2"/>
            <a:r>
              <a:rPr lang="en-GB" sz="1600" dirty="0"/>
              <a:t>Both Surviving Read Percent: 97.57</a:t>
            </a:r>
          </a:p>
          <a:p>
            <a:pPr lvl="2"/>
            <a:r>
              <a:rPr lang="en-GB" sz="1600" dirty="0"/>
              <a:t>Forward Only Surviving Reads: 10907</a:t>
            </a:r>
          </a:p>
          <a:p>
            <a:pPr lvl="2"/>
            <a:r>
              <a:rPr lang="en-GB" sz="1600" dirty="0"/>
              <a:t>Forward Only Surviving Read Percent: 2.18</a:t>
            </a:r>
          </a:p>
          <a:p>
            <a:pPr lvl="2"/>
            <a:r>
              <a:rPr lang="en-GB" sz="1600" dirty="0"/>
              <a:t>Reverse Only Surviving Reads: 692</a:t>
            </a:r>
          </a:p>
          <a:p>
            <a:pPr lvl="2"/>
            <a:r>
              <a:rPr lang="en-GB" sz="1600" dirty="0"/>
              <a:t>Reverse Only Surviving Read Percent: 0.14</a:t>
            </a:r>
          </a:p>
          <a:p>
            <a:pPr lvl="2"/>
            <a:r>
              <a:rPr lang="en-GB" sz="1600" dirty="0"/>
              <a:t>Dropped Reads: 540</a:t>
            </a:r>
          </a:p>
          <a:p>
            <a:pPr lvl="2"/>
            <a:r>
              <a:rPr lang="en-GB" sz="1600" dirty="0"/>
              <a:t>Dropped Read Percent: 0.11</a:t>
            </a:r>
          </a:p>
          <a:p>
            <a:pPr lvl="2"/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1715D-ECAF-412D-8114-5D1F9D030B8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113F69-8159-4900-9C85-7DBB78083EDD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B08E040-B78D-4275-AFF2-E869FD080FD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12E2B8-EF79-4B3F-A5B8-859C108F2AE4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1D8202-C2C1-4FA4-AF19-9E0693CE091B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1D5D664-2257-4742-9667-38DDDE5360C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6BBEA-54DD-45FD-927D-3776D413E49F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F7B7-23F7-4521-AF7C-728ABD3CD1CF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311142-6468-4A0B-B8C6-C94420383216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B98211-E97D-4262-912C-7C60FC18AE6C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C76D4-0796-459B-905D-9073A6EF79D2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9B7D50-B9A0-4193-90EA-9BB0DE5F7A6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44D5B-3966-4DC5-B809-7E98663D9608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3BB230-08B5-4466-B15C-134AC65B7077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5B1597-FC6F-4A10-8A38-5483C36DE183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5255F6-9F66-437B-8F47-CE2F313E0320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E8EDD7-E6E1-4389-8D65-AF18CBDA3247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3CA4A14-3B75-496F-BA40-7B52121EC0DA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C6CC4-A3D4-4600-AC79-355C64025F8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96B31A-9BBD-47E4-A92E-B1DEC7218B63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63264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 base quality graph">
            <a:extLst>
              <a:ext uri="{FF2B5EF4-FFF2-40B4-BE49-F238E27FC236}">
                <a16:creationId xmlns:a16="http://schemas.microsoft.com/office/drawing/2014/main" id="{B01EDB55-D86C-4C8C-8275-EF5DB40D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7" y="992629"/>
            <a:ext cx="7879469" cy="463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402" y="-220040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 – after trimming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-1268964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93482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214604" y="358295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769061" y="1679549"/>
            <a:ext cx="4394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51AAE-68BE-4A1D-A48A-B364D3856157}"/>
              </a:ext>
            </a:extLst>
          </p:cNvPr>
          <p:cNvSpPr txBox="1"/>
          <p:nvPr/>
        </p:nvSpPr>
        <p:spPr>
          <a:xfrm>
            <a:off x="7778627" y="3275801"/>
            <a:ext cx="4360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should see that this is far fewer errors now. Less errors will be less confusing to the assembler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1D0DE-C8DC-4006-927B-97A939022A25}"/>
              </a:ext>
            </a:extLst>
          </p:cNvPr>
          <p:cNvSpPr txBox="1"/>
          <p:nvPr/>
        </p:nvSpPr>
        <p:spPr>
          <a:xfrm>
            <a:off x="7778627" y="4144449"/>
            <a:ext cx="410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note: some modern assemblers like all the data and they deal with the error themselves.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EBC373-F1C3-4C8C-9198-1C74F9CB49AC}"/>
              </a:ext>
            </a:extLst>
          </p:cNvPr>
          <p:cNvSpPr/>
          <p:nvPr/>
        </p:nvSpPr>
        <p:spPr>
          <a:xfrm>
            <a:off x="111967" y="622351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E50CAB-8D49-4A98-A602-876107EE5981}"/>
              </a:ext>
            </a:extLst>
          </p:cNvPr>
          <p:cNvCxnSpPr>
            <a:stCxn id="29" idx="3"/>
          </p:cNvCxnSpPr>
          <p:nvPr/>
        </p:nvCxnSpPr>
        <p:spPr>
          <a:xfrm flipV="1">
            <a:off x="1101012" y="652209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B2C837-955C-4B67-BD5D-D97D35C3E7AC}"/>
              </a:ext>
            </a:extLst>
          </p:cNvPr>
          <p:cNvSpPr txBox="1"/>
          <p:nvPr/>
        </p:nvSpPr>
        <p:spPr>
          <a:xfrm>
            <a:off x="130629" y="623499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1C141E-7823-4A2B-B5D9-3606E3B92041}"/>
              </a:ext>
            </a:extLst>
          </p:cNvPr>
          <p:cNvSpPr/>
          <p:nvPr/>
        </p:nvSpPr>
        <p:spPr>
          <a:xfrm>
            <a:off x="1813250" y="620796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0768B-1BEC-4AB2-A98A-26623B52BD19}"/>
              </a:ext>
            </a:extLst>
          </p:cNvPr>
          <p:cNvCxnSpPr>
            <a:stCxn id="32" idx="3"/>
          </p:cNvCxnSpPr>
          <p:nvPr/>
        </p:nvCxnSpPr>
        <p:spPr>
          <a:xfrm flipV="1">
            <a:off x="2802295" y="650654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09D21E-28A3-4C0C-8CBD-37C177809177}"/>
              </a:ext>
            </a:extLst>
          </p:cNvPr>
          <p:cNvSpPr txBox="1"/>
          <p:nvPr/>
        </p:nvSpPr>
        <p:spPr>
          <a:xfrm>
            <a:off x="1831912" y="621944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Quality trim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680703-4784-4524-9FAC-769EBF1623BA}"/>
              </a:ext>
            </a:extLst>
          </p:cNvPr>
          <p:cNvSpPr/>
          <p:nvPr/>
        </p:nvSpPr>
        <p:spPr>
          <a:xfrm>
            <a:off x="3558073" y="6198628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A9429-12B8-4B5A-859C-C2B57DC58C7E}"/>
              </a:ext>
            </a:extLst>
          </p:cNvPr>
          <p:cNvCxnSpPr>
            <a:stCxn id="35" idx="3"/>
          </p:cNvCxnSpPr>
          <p:nvPr/>
        </p:nvCxnSpPr>
        <p:spPr>
          <a:xfrm flipV="1">
            <a:off x="454711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79E0F0-3DEE-45EC-8C87-56D67EFC5FD4}"/>
              </a:ext>
            </a:extLst>
          </p:cNvPr>
          <p:cNvSpPr txBox="1"/>
          <p:nvPr/>
        </p:nvSpPr>
        <p:spPr>
          <a:xfrm>
            <a:off x="3576735" y="6210113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210186-C0F2-41B9-A07E-B2B60C425668}"/>
              </a:ext>
            </a:extLst>
          </p:cNvPr>
          <p:cNvSpPr txBox="1"/>
          <p:nvPr/>
        </p:nvSpPr>
        <p:spPr>
          <a:xfrm>
            <a:off x="5366657" y="6280607"/>
            <a:ext cx="142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5B8DDA-A2FE-49B6-B141-794530324463}"/>
              </a:ext>
            </a:extLst>
          </p:cNvPr>
          <p:cNvCxnSpPr/>
          <p:nvPr/>
        </p:nvCxnSpPr>
        <p:spPr>
          <a:xfrm flipV="1">
            <a:off x="6627848" y="6497208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D10EE6-D151-41EB-9AF0-635E9C4D2A05}"/>
              </a:ext>
            </a:extLst>
          </p:cNvPr>
          <p:cNvSpPr/>
          <p:nvPr/>
        </p:nvSpPr>
        <p:spPr>
          <a:xfrm>
            <a:off x="7327644" y="6187443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95BF6-F86C-446B-B558-B6131E583DF6}"/>
              </a:ext>
            </a:extLst>
          </p:cNvPr>
          <p:cNvCxnSpPr>
            <a:stCxn id="40" idx="3"/>
          </p:cNvCxnSpPr>
          <p:nvPr/>
        </p:nvCxnSpPr>
        <p:spPr>
          <a:xfrm flipV="1">
            <a:off x="8316689" y="6486023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AC5C780-6F9A-4C61-B690-C1AFEAF2B738}"/>
              </a:ext>
            </a:extLst>
          </p:cNvPr>
          <p:cNvSpPr txBox="1"/>
          <p:nvPr/>
        </p:nvSpPr>
        <p:spPr>
          <a:xfrm>
            <a:off x="7346306" y="6198928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</p:spTree>
    <p:extLst>
      <p:ext uri="{BB962C8B-B14F-4D97-AF65-F5344CB8AC3E}">
        <p14:creationId xmlns:p14="http://schemas.microsoft.com/office/powerpoint/2010/main" val="251821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9AAE-75E6-486F-9E2C-01775D52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2192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Assemble these reads with Velvet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1883-D24C-4729-8C30-F21A0303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2" y="2398557"/>
            <a:ext cx="11477625" cy="4351338"/>
          </a:xfrm>
        </p:spPr>
        <p:txBody>
          <a:bodyPr/>
          <a:lstStyle/>
          <a:p>
            <a:r>
              <a:rPr lang="en-GB" dirty="0"/>
              <a:t>Velvet is the only purely </a:t>
            </a:r>
            <a:r>
              <a:rPr lang="en-GB" i="1" dirty="0"/>
              <a:t>De </a:t>
            </a:r>
            <a:r>
              <a:rPr lang="en-GB" i="1" dirty="0" err="1"/>
              <a:t>Bruijn</a:t>
            </a:r>
            <a:r>
              <a:rPr lang="en-GB" i="1" dirty="0"/>
              <a:t> </a:t>
            </a:r>
            <a:r>
              <a:rPr lang="en-GB" dirty="0"/>
              <a:t>graph assembler. (which is fast but does not use other methods)</a:t>
            </a:r>
          </a:p>
          <a:p>
            <a:r>
              <a:rPr lang="en-GB" dirty="0"/>
              <a:t>(note: that is the answer to a question in the assessment!)</a:t>
            </a:r>
          </a:p>
          <a:p>
            <a:r>
              <a:rPr lang="en-GB" dirty="0"/>
              <a:t>If you wish to change the </a:t>
            </a:r>
            <a:r>
              <a:rPr lang="en-GB" dirty="0" err="1"/>
              <a:t>kmer</a:t>
            </a:r>
            <a:r>
              <a:rPr lang="en-GB" dirty="0"/>
              <a:t> value in the assembly, look at the shell script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F3381-8D15-46D2-A531-AA7138A7C92C}"/>
              </a:ext>
            </a:extLst>
          </p:cNvPr>
          <p:cNvSpPr txBox="1"/>
          <p:nvPr/>
        </p:nvSpPr>
        <p:spPr>
          <a:xfrm>
            <a:off x="10583257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E747-F44E-4EDE-AFCF-C0F4BA4E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9" y="5549566"/>
            <a:ext cx="2075902" cy="12003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C3A4C2-E69A-43D5-A221-4E60B2AAC22A}"/>
              </a:ext>
            </a:extLst>
          </p:cNvPr>
          <p:cNvSpPr/>
          <p:nvPr/>
        </p:nvSpPr>
        <p:spPr>
          <a:xfrm>
            <a:off x="266700" y="971684"/>
            <a:ext cx="1076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This takes a while, so get it going!!!!</a:t>
            </a:r>
          </a:p>
          <a:p>
            <a:r>
              <a:rPr lang="en-GB" sz="3200" dirty="0">
                <a:solidFill>
                  <a:srgbClr val="0070C0"/>
                </a:solidFill>
              </a:rPr>
              <a:t>	</a:t>
            </a:r>
            <a:r>
              <a:rPr lang="en-GB" sz="3200" dirty="0" err="1">
                <a:solidFill>
                  <a:srgbClr val="0070C0"/>
                </a:solidFill>
              </a:rPr>
              <a:t>qsub</a:t>
            </a:r>
            <a:r>
              <a:rPr lang="en-GB" sz="3200" dirty="0">
                <a:solidFill>
                  <a:srgbClr val="0070C0"/>
                </a:solidFill>
              </a:rPr>
              <a:t> -V assembly.sh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260CA4-A8EE-4473-B323-6160B28A3F7A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DAE40-E05A-4811-BECB-17047832069F}"/>
              </a:ext>
            </a:extLst>
          </p:cNvPr>
          <p:cNvCxnSpPr>
            <a:stCxn id="8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60632D-62EC-40C9-A3F2-F1F12545A06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AAAC53-9A00-48C8-A208-CD2097ED7F15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10927-A4A7-494E-A98F-EC7E578AFD05}"/>
              </a:ext>
            </a:extLst>
          </p:cNvPr>
          <p:cNvCxnSpPr>
            <a:stCxn id="11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65005A-DB95-44F5-8E4A-9B64407CD738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5768-8A9E-4F0A-9A06-5ABAC9658611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4608C-642A-426B-819E-A9A238AF677A}"/>
              </a:ext>
            </a:extLst>
          </p:cNvPr>
          <p:cNvCxnSpPr>
            <a:stCxn id="14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DA29CA-A30E-468C-8C6B-F6B77B9384B5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7E3B06-3511-484A-A1F2-F23549CA58F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00320-DF1A-47A2-A5DC-31DC8930794C}"/>
              </a:ext>
            </a:extLst>
          </p:cNvPr>
          <p:cNvSpPr txBox="1"/>
          <p:nvPr/>
        </p:nvSpPr>
        <p:spPr>
          <a:xfrm>
            <a:off x="5274907" y="5491661"/>
            <a:ext cx="14244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Assemble </a:t>
            </a:r>
            <a:r>
              <a:rPr lang="en-GB" sz="1600" b="1" dirty="0">
                <a:highlight>
                  <a:srgbClr val="FFFF00"/>
                </a:highlight>
              </a:rPr>
              <a:t>(different </a:t>
            </a:r>
            <a:r>
              <a:rPr lang="en-GB" sz="1600" b="1" dirty="0" err="1">
                <a:highlight>
                  <a:srgbClr val="FFFF00"/>
                </a:highlight>
              </a:rPr>
              <a:t>kmers</a:t>
            </a:r>
            <a:r>
              <a:rPr lang="en-GB" sz="1600" b="1" dirty="0">
                <a:highlight>
                  <a:srgbClr val="FFFF00"/>
                </a:highlight>
              </a:rPr>
              <a:t>, different tools)</a:t>
            </a:r>
            <a:endParaRPr lang="en-GB" b="1" dirty="0">
              <a:highlight>
                <a:srgbClr val="FFFF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A7CAAA-8F50-4829-AF21-AB7481E8C63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156417-6866-4E76-AC99-3B12BB646681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E3C1AD-EE3D-42A2-9A7A-B50C54823248}"/>
              </a:ext>
            </a:extLst>
          </p:cNvPr>
          <p:cNvCxnSpPr>
            <a:stCxn id="20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E0FCF11-17F3-4EF6-A6BC-1CE870512C8D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567705-5253-4A89-98A0-1507FFF8523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163BF6-A4B1-4817-A48F-1E8C5F247C00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3208CC6-FB87-4F19-95C3-39AEDA7E42D5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5272E-C195-4B4F-87EB-5BFB29C4B407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1A67C-5A4C-4815-9E70-BA70CA901ADA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244872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is a </a:t>
            </a:r>
            <a:r>
              <a:rPr lang="en-GB" dirty="0" err="1"/>
              <a:t>kmer</a:t>
            </a:r>
            <a:r>
              <a:rPr lang="en-GB" dirty="0"/>
              <a:t> (split the sequence into </a:t>
            </a:r>
            <a:r>
              <a:rPr lang="en-GB" dirty="0" err="1"/>
              <a:t>kmer_length</a:t>
            </a:r>
            <a:r>
              <a:rPr lang="en-GB" dirty="0"/>
              <a:t> chunks):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https://upload.wikimedia.org/wikipedia/commons/thumb/5/53/K-mer-example.png/500px-K-mer-example.png">
            <a:extLst>
              <a:ext uri="{FF2B5EF4-FFF2-40B4-BE49-F238E27FC236}">
                <a16:creationId xmlns:a16="http://schemas.microsoft.com/office/drawing/2014/main" id="{7BA751DF-0E60-4B3A-AEBF-CB4520EF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2" y="2053618"/>
            <a:ext cx="8236476" cy="45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642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987424"/>
            <a:ext cx="11874500" cy="5596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https://en.wikipedia.org/wiki/Velvet_assembler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Edit this: </a:t>
            </a:r>
            <a:r>
              <a:rPr lang="en-GB" dirty="0">
                <a:solidFill>
                  <a:srgbClr val="0070C0"/>
                </a:solidFill>
              </a:rPr>
              <a:t>assembly.sh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-h 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velveth</a:t>
            </a:r>
            <a:r>
              <a:rPr lang="en-GB" sz="2400" dirty="0">
                <a:solidFill>
                  <a:srgbClr val="0070C0"/>
                </a:solidFill>
              </a:rPr>
              <a:t> directory </a:t>
            </a:r>
            <a:r>
              <a:rPr lang="en-GB" sz="2400" i="1" dirty="0" err="1">
                <a:solidFill>
                  <a:srgbClr val="FF0000"/>
                </a:solidFill>
              </a:rPr>
              <a:t>kmer_length</a:t>
            </a:r>
            <a:r>
              <a:rPr lang="en-GB" sz="2400" i="1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-</a:t>
            </a:r>
            <a:r>
              <a:rPr lang="en-GB" sz="2400" dirty="0" err="1">
                <a:solidFill>
                  <a:srgbClr val="0070C0"/>
                </a:solidFill>
              </a:rPr>
              <a:t>shortPaired</a:t>
            </a:r>
            <a:r>
              <a:rPr lang="en-GB" sz="2400" dirty="0">
                <a:solidFill>
                  <a:srgbClr val="0070C0"/>
                </a:solidFill>
              </a:rPr>
              <a:t> -</a:t>
            </a:r>
            <a:r>
              <a:rPr lang="en-GB" sz="2400" dirty="0" err="1">
                <a:solidFill>
                  <a:srgbClr val="0070C0"/>
                </a:solidFill>
              </a:rPr>
              <a:t>fastq</a:t>
            </a:r>
            <a:r>
              <a:rPr lang="en-GB" sz="2400" dirty="0">
                <a:solidFill>
                  <a:srgbClr val="0070C0"/>
                </a:solidFill>
              </a:rPr>
              <a:t> R1.fastq.gz R2.fastq.gz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dirty="0" err="1">
                <a:solidFill>
                  <a:srgbClr val="0070C0"/>
                </a:solidFill>
              </a:rPr>
              <a:t>velvetg</a:t>
            </a:r>
            <a:r>
              <a:rPr lang="en-GB" sz="2400" dirty="0">
                <a:solidFill>
                  <a:srgbClr val="0070C0"/>
                </a:solidFill>
              </a:rPr>
              <a:t> directory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Do this with : </a:t>
            </a:r>
          </a:p>
          <a:p>
            <a:pPr marL="0" indent="0">
              <a:buNone/>
            </a:pPr>
            <a:r>
              <a:rPr lang="en-GB" dirty="0"/>
              <a:t>      1) the raw reads</a:t>
            </a:r>
          </a:p>
          <a:p>
            <a:pPr marL="0" indent="0">
              <a:buNone/>
            </a:pPr>
            <a:r>
              <a:rPr lang="en-GB" dirty="0"/>
              <a:t>      2) the quality trimmed reads … does this impact the assembly?</a:t>
            </a:r>
          </a:p>
          <a:p>
            <a:pPr marL="0" indent="0">
              <a:buNone/>
            </a:pPr>
            <a:r>
              <a:rPr lang="en-GB" dirty="0"/>
              <a:t>Alter the </a:t>
            </a:r>
            <a:r>
              <a:rPr lang="en-GB" dirty="0" err="1"/>
              <a:t>kmer</a:t>
            </a:r>
            <a:r>
              <a:rPr lang="en-GB" dirty="0"/>
              <a:t> value if you wish. (must be odd)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D8677A-EC6E-4594-B308-933335FCDF90}"/>
              </a:ext>
            </a:extLst>
          </p:cNvPr>
          <p:cNvSpPr/>
          <p:nvPr/>
        </p:nvSpPr>
        <p:spPr>
          <a:xfrm>
            <a:off x="139700" y="2586693"/>
            <a:ext cx="10691784" cy="1325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179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9D6E-0330-4058-9CD2-14E98B2F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Kmer</a:t>
            </a:r>
            <a:r>
              <a:rPr lang="en-GB" dirty="0">
                <a:solidFill>
                  <a:srgbClr val="7030A0"/>
                </a:solidFill>
              </a:rPr>
              <a:t>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4E270-F3E4-4AD4-B170-D08769E1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7" y="1253331"/>
            <a:ext cx="7686675" cy="4351338"/>
          </a:xfrm>
        </p:spPr>
        <p:txBody>
          <a:bodyPr/>
          <a:lstStyle/>
          <a:p>
            <a:r>
              <a:rPr lang="en-GB" dirty="0" err="1"/>
              <a:t>Kmer</a:t>
            </a:r>
            <a:r>
              <a:rPr lang="en-GB" dirty="0"/>
              <a:t> length too low: not enough unique </a:t>
            </a:r>
            <a:r>
              <a:rPr lang="en-GB" dirty="0" err="1"/>
              <a:t>kmers</a:t>
            </a:r>
            <a:r>
              <a:rPr lang="en-GB" dirty="0"/>
              <a:t>, fragmented incomplete assembly. Too many connections.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Kmer</a:t>
            </a:r>
            <a:r>
              <a:rPr lang="en-GB" dirty="0"/>
              <a:t> length too high: Not enough coverage. </a:t>
            </a:r>
            <a:r>
              <a:rPr lang="en-GB" dirty="0" err="1"/>
              <a:t>Kmers</a:t>
            </a:r>
            <a:r>
              <a:rPr lang="en-GB" dirty="0"/>
              <a:t> too many unique, not enough connections.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94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269E-BF25-4289-A434-F94125EC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1907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Velvet assembly, N50?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B713-FAB9-4FA6-9634-CBA2C3D0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4" y="1325562"/>
            <a:ext cx="11445745" cy="5151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Lets get some N50 scores: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200" dirty="0" err="1">
                <a:solidFill>
                  <a:srgbClr val="0070C0"/>
                </a:solidFill>
              </a:rPr>
              <a:t>perl</a:t>
            </a:r>
            <a:r>
              <a:rPr lang="en-GB" sz="2200" dirty="0">
                <a:solidFill>
                  <a:srgbClr val="0070C0"/>
                </a:solidFill>
              </a:rPr>
              <a:t> $HOME/genome_assembly_workshop/shell_scripts/scaffold_stats.pl -f $HOME/</a:t>
            </a:r>
            <a:r>
              <a:rPr lang="en-GB" sz="2200" dirty="0" err="1">
                <a:solidFill>
                  <a:srgbClr val="0070C0"/>
                </a:solidFill>
              </a:rPr>
              <a:t>genome_assembly_workshop</a:t>
            </a:r>
            <a:r>
              <a:rPr lang="en-GB" sz="2200" dirty="0">
                <a:solidFill>
                  <a:srgbClr val="0070C0"/>
                </a:solidFill>
              </a:rPr>
              <a:t>/*/</a:t>
            </a:r>
            <a:r>
              <a:rPr lang="en-GB" sz="2200" dirty="0" err="1">
                <a:solidFill>
                  <a:srgbClr val="0070C0"/>
                </a:solidFill>
              </a:rPr>
              <a:t>contigs.fa</a:t>
            </a:r>
            <a:r>
              <a:rPr lang="en-GB" sz="2200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GB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200" dirty="0"/>
              <a:t>Look at the precomputed results excel sheet if you wish. 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Save the results to a file (anything printed to screen.. </a:t>
            </a:r>
            <a:r>
              <a:rPr lang="en-GB" dirty="0">
                <a:solidFill>
                  <a:srgbClr val="0070C0"/>
                </a:solidFill>
              </a:rPr>
              <a:t>&gt;</a:t>
            </a:r>
            <a:r>
              <a:rPr lang="en-GB" dirty="0"/>
              <a:t> ):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sz="2000" dirty="0" err="1">
                <a:solidFill>
                  <a:srgbClr val="0070C0"/>
                </a:solidFill>
              </a:rPr>
              <a:t>perl</a:t>
            </a:r>
            <a:r>
              <a:rPr lang="en-GB" sz="2000" dirty="0">
                <a:solidFill>
                  <a:srgbClr val="0070C0"/>
                </a:solidFill>
              </a:rPr>
              <a:t> $HOME//genome_assembly_workshop/shell_scripts/scaffold_stats.pl -f $HOME/</a:t>
            </a:r>
            <a:r>
              <a:rPr lang="en-GB" sz="2000" dirty="0" err="1">
                <a:solidFill>
                  <a:srgbClr val="0070C0"/>
                </a:solidFill>
              </a:rPr>
              <a:t>genome_assembly_workshop</a:t>
            </a:r>
            <a:r>
              <a:rPr lang="en-GB" sz="2000" dirty="0">
                <a:solidFill>
                  <a:srgbClr val="0070C0"/>
                </a:solidFill>
              </a:rPr>
              <a:t>/*/</a:t>
            </a:r>
            <a:r>
              <a:rPr lang="en-GB" sz="2000" dirty="0" err="1">
                <a:solidFill>
                  <a:srgbClr val="0070C0"/>
                </a:solidFill>
              </a:rPr>
              <a:t>contigs.fa</a:t>
            </a:r>
            <a:r>
              <a:rPr lang="en-GB" sz="2000" dirty="0">
                <a:solidFill>
                  <a:srgbClr val="0070C0"/>
                </a:solidFill>
              </a:rPr>
              <a:t>  ./*/</a:t>
            </a:r>
            <a:r>
              <a:rPr lang="en-GB" sz="2000" dirty="0" err="1">
                <a:solidFill>
                  <a:srgbClr val="0070C0"/>
                </a:solidFill>
              </a:rPr>
              <a:t>contigs.fasta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b="1" dirty="0">
                <a:solidFill>
                  <a:srgbClr val="0070C0"/>
                </a:solidFill>
              </a:rPr>
              <a:t>&gt;</a:t>
            </a:r>
            <a:r>
              <a:rPr lang="en-GB" sz="2000" dirty="0">
                <a:solidFill>
                  <a:srgbClr val="0070C0"/>
                </a:solidFill>
              </a:rPr>
              <a:t> contig_K_len.stats.txt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N50</a:t>
            </a:r>
            <a:r>
              <a:rPr lang="en-GB" dirty="0"/>
              <a:t> is defined as the sum of the lengths of all contigs of size </a:t>
            </a:r>
            <a:r>
              <a:rPr lang="en-GB" b="1" dirty="0"/>
              <a:t>N50</a:t>
            </a:r>
            <a:r>
              <a:rPr lang="en-GB" dirty="0"/>
              <a:t> or longer contain at least 50 percent of the total genome sequence.</a:t>
            </a:r>
          </a:p>
          <a:p>
            <a:pPr marL="0" indent="0">
              <a:buNone/>
            </a:pPr>
            <a:endParaRPr lang="en-GB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1700" dirty="0"/>
              <a:t>Scaffold stats script: </a:t>
            </a:r>
            <a:r>
              <a:rPr lang="en-GB" sz="1700" u="sng" dirty="0"/>
              <a:t>https://github.com/blaxterlab/scripts/tree/master/tools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E4F20-11CC-4269-95B7-96C7F661E1EB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1100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2461-1881-43C2-B364-66B91866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Pause the assembly training for something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F6A3-8066-4E75-85FB-09F47BE9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Conda</a:t>
            </a:r>
          </a:p>
          <a:p>
            <a:r>
              <a:rPr lang="en-GB" dirty="0"/>
              <a:t>Open the </a:t>
            </a:r>
            <a:r>
              <a:rPr lang="en-GB" dirty="0" err="1"/>
              <a:t>conda</a:t>
            </a:r>
            <a:r>
              <a:rPr lang="en-GB" dirty="0"/>
              <a:t> PowerPoint (</a:t>
            </a:r>
            <a:r>
              <a:rPr lang="en-GB" dirty="0">
                <a:solidFill>
                  <a:srgbClr val="FF0000"/>
                </a:solidFill>
              </a:rPr>
              <a:t>7_Conda.pptx</a:t>
            </a:r>
            <a:r>
              <a:rPr lang="en-GB" dirty="0"/>
              <a:t>) ( </a:t>
            </a:r>
            <a:r>
              <a:rPr lang="en-GB" b="1" dirty="0"/>
              <a:t>we wont do this, but feel free to read at a later point!!)</a:t>
            </a:r>
          </a:p>
        </p:txBody>
      </p:sp>
    </p:spTree>
    <p:extLst>
      <p:ext uri="{BB962C8B-B14F-4D97-AF65-F5344CB8AC3E}">
        <p14:creationId xmlns:p14="http://schemas.microsoft.com/office/powerpoint/2010/main" val="1007012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B3AF-2DAB-4789-AAC2-055BF22D4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22" y="165619"/>
            <a:ext cx="12003578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Predict the genes from our assembly.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95C6-B6B0-4522-A3AD-F62B0463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43" y="1424409"/>
            <a:ext cx="116626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Lets install Prokka to predict the bacterial genes:</a:t>
            </a:r>
          </a:p>
          <a:p>
            <a:pPr marL="0" indent="0">
              <a:buNone/>
            </a:pPr>
            <a:r>
              <a:rPr lang="it-IT" dirty="0"/>
              <a:t>Create an env with prokka installed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create -n prokkaENV prokka</a:t>
            </a:r>
          </a:p>
          <a:p>
            <a:pPr marL="0" indent="0">
              <a:buNone/>
            </a:pPr>
            <a:r>
              <a:rPr lang="it-IT" dirty="0">
                <a:solidFill>
                  <a:srgbClr val="0070C0"/>
                </a:solidFill>
              </a:rPr>
              <a:t>        conda activate prokkaENV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predict_genes.sh</a:t>
            </a:r>
            <a:endParaRPr lang="it-IT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6B38-5A8D-4473-A896-C39C2C9E9844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EF952C-4C11-4536-A8D0-4D3F6F5A06CE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5FBF8F-8EA4-42F4-B5C2-02D5885563A2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1BEF47-F4B7-48BE-BB2F-65B3E2258040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03409-5412-46E0-BB19-C02E79C74EA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F90946-0ED5-49B9-847A-37ABD22E2D9A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57FBB-87DB-440E-AABE-929972E21F27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380F61-31A7-4EC8-B256-961342BFBB84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B8E3B-20A9-417A-B595-3A4A532ED13C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512BE6-0E48-4AEE-82CE-C5DF4DB42099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446BA-2BB3-4ED1-B0BE-E956553F7117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E999B-47FC-45FA-918B-3EBC1718F83D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99B482-FBB7-4546-ABE8-D06019A61D38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B3767F-6976-4250-810B-36152B404336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365D5-48C4-4405-AA67-BE25B71FF45F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B64C45-2906-43DF-871A-94BB47D372E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150DA-E814-47DD-AAE6-AF0C9A0DD23F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B830B4-1078-4902-B4C7-A3F53CE77EA4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B23079-61EA-40FE-9E63-F0934ECA9354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61248-4693-4A20-B190-0D5586A676B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2FA0B-6677-4EC5-B8AA-6B491F331B5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92908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9" y="1351799"/>
            <a:ext cx="10515600" cy="4351338"/>
          </a:xfrm>
        </p:spPr>
        <p:txBody>
          <a:bodyPr/>
          <a:lstStyle/>
          <a:p>
            <a:r>
              <a:rPr lang="en-GB" dirty="0"/>
              <a:t>PROKKA_11122018.err  PROKKA_11122018.ffn  PROKKA_11122018.fsa  </a:t>
            </a:r>
            <a:r>
              <a:rPr lang="en-GB" dirty="0">
                <a:highlight>
                  <a:srgbClr val="FFFF00"/>
                </a:highlight>
              </a:rPr>
              <a:t>PROKKA_11122018.gff  </a:t>
            </a:r>
            <a:r>
              <a:rPr lang="en-GB" dirty="0"/>
              <a:t>PROKKA_11122018.sqn  PROKKA_11122018.tsv</a:t>
            </a:r>
          </a:p>
          <a:p>
            <a:r>
              <a:rPr lang="en-GB" dirty="0">
                <a:highlight>
                  <a:srgbClr val="FFFF00"/>
                </a:highlight>
              </a:rPr>
              <a:t>PROKKA_11122018.faa  PROKKA_11122018.fna  </a:t>
            </a:r>
            <a:r>
              <a:rPr lang="en-GB" dirty="0"/>
              <a:t>PROKKA_11122018.gbk  PROKKA_11122018.log  PROKKA_11122018.tbl  PROKKA_11122018.txt</a:t>
            </a:r>
          </a:p>
          <a:p>
            <a:r>
              <a:rPr lang="en-GB" dirty="0"/>
              <a:t>…….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24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D78F-EB18-4D9F-8F21-7D3FFEDBB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9" y="-142875"/>
            <a:ext cx="11927962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Get some long jobs running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5DBF-728C-4AEC-90F9-7A829A4B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52" y="1253331"/>
            <a:ext cx="1140486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Paste the following into the terminal to copy all the data to your home directory.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cp -</a:t>
            </a:r>
            <a:r>
              <a:rPr lang="en-GB" dirty="0" err="1">
                <a:solidFill>
                  <a:srgbClr val="FF0000"/>
                </a:solidFill>
              </a:rPr>
              <a:t>rv</a:t>
            </a:r>
            <a:r>
              <a:rPr lang="en-GB" dirty="0">
                <a:solidFill>
                  <a:srgbClr val="FF0000"/>
                </a:solidFill>
              </a:rPr>
              <a:t> /shelf/</a:t>
            </a:r>
            <a:r>
              <a:rPr lang="en-GB" dirty="0" err="1">
                <a:solidFill>
                  <a:srgbClr val="FF0000"/>
                </a:solidFill>
              </a:rPr>
              <a:t>Computational_Genomics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 ~/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Make sure you have the software ready to use (note dot space):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. /shelf/apps/pjt6/conda/etc/profile.d/conda.sh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cd </a:t>
            </a:r>
            <a:r>
              <a:rPr lang="en-GB" dirty="0"/>
              <a:t>into the 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folder  (</a:t>
            </a:r>
            <a:r>
              <a:rPr lang="en-GB" u="sng" dirty="0"/>
              <a:t>tab auto complete!!)</a:t>
            </a:r>
          </a:p>
          <a:p>
            <a:endParaRPr lang="en-GB" u="sng" dirty="0"/>
          </a:p>
          <a:p>
            <a:pPr lvl="1"/>
            <a:r>
              <a:rPr lang="en-GB" dirty="0">
                <a:solidFill>
                  <a:srgbClr val="FF0000"/>
                </a:solidFill>
              </a:rPr>
              <a:t>cd $HOME/</a:t>
            </a:r>
            <a:r>
              <a:rPr lang="en-GB" dirty="0" err="1">
                <a:solidFill>
                  <a:srgbClr val="FF0000"/>
                </a:solidFill>
              </a:rPr>
              <a:t>genome_assembly_workshop</a:t>
            </a:r>
            <a:r>
              <a:rPr lang="en-GB" dirty="0">
                <a:solidFill>
                  <a:srgbClr val="FF0000"/>
                </a:solidFill>
              </a:rPr>
              <a:t>/</a:t>
            </a:r>
            <a:r>
              <a:rPr lang="en-GB" dirty="0" err="1">
                <a:solidFill>
                  <a:srgbClr val="FF0000"/>
                </a:solidFill>
              </a:rPr>
              <a:t>shell_scripts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/>
              <a:t>conda</a:t>
            </a:r>
            <a:r>
              <a:rPr lang="en-GB" dirty="0"/>
              <a:t> activate </a:t>
            </a:r>
            <a:r>
              <a:rPr lang="en-GB" dirty="0" err="1"/>
              <a:t>unicyclerENV</a:t>
            </a:r>
            <a:endParaRPr lang="en-GB" dirty="0"/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unicycler.sh</a:t>
            </a:r>
          </a:p>
          <a:p>
            <a:pPr lvl="1"/>
            <a:r>
              <a:rPr lang="en-GB" dirty="0" err="1">
                <a:solidFill>
                  <a:srgbClr val="FF0000"/>
                </a:solidFill>
              </a:rPr>
              <a:t>qsub</a:t>
            </a:r>
            <a:r>
              <a:rPr lang="en-GB" dirty="0">
                <a:solidFill>
                  <a:srgbClr val="FF0000"/>
                </a:solidFill>
              </a:rPr>
              <a:t> -V spades.sh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5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C0BE-F14F-41BB-AA79-8A2D40C1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57306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7030A0"/>
                </a:solidFill>
              </a:rPr>
              <a:t>Prokka</a:t>
            </a:r>
            <a:r>
              <a:rPr lang="en-GB" dirty="0">
                <a:solidFill>
                  <a:srgbClr val="7030A0"/>
                </a:solidFill>
              </a:rPr>
              <a:t> output: Draw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10BB6-15F2-45E5-80F4-B73AC943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68" y="1351799"/>
            <a:ext cx="11244811" cy="4351338"/>
          </a:xfrm>
        </p:spPr>
        <p:txBody>
          <a:bodyPr/>
          <a:lstStyle/>
          <a:p>
            <a:r>
              <a:rPr lang="en-GB" dirty="0"/>
              <a:t>cd $HOME/</a:t>
            </a:r>
            <a:r>
              <a:rPr lang="en-GB" dirty="0" err="1"/>
              <a:t>genome_assembly_workshop</a:t>
            </a:r>
            <a:r>
              <a:rPr lang="en-GB" dirty="0"/>
              <a:t>/</a:t>
            </a:r>
            <a:r>
              <a:rPr lang="en-GB" dirty="0" err="1"/>
              <a:t>unicycler_prerun</a:t>
            </a:r>
            <a:endParaRPr lang="en-GB" dirty="0"/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 activate python36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 	 /shelf/apps/pjt6/</a:t>
            </a:r>
            <a:r>
              <a:rPr lang="en-GB" sz="2400" dirty="0" err="1">
                <a:solidFill>
                  <a:srgbClr val="FF0000"/>
                </a:solidFill>
              </a:rPr>
              <a:t>conda</a:t>
            </a:r>
            <a:r>
              <a:rPr lang="en-GB" sz="2400" dirty="0">
                <a:solidFill>
                  <a:srgbClr val="FF0000"/>
                </a:solidFill>
              </a:rPr>
              <a:t>/</a:t>
            </a:r>
            <a:r>
              <a:rPr lang="en-GB" sz="2400" dirty="0" err="1">
                <a:solidFill>
                  <a:srgbClr val="FF0000"/>
                </a:solidFill>
              </a:rPr>
              <a:t>envs</a:t>
            </a:r>
            <a:r>
              <a:rPr lang="en-GB" sz="2400" dirty="0">
                <a:solidFill>
                  <a:srgbClr val="FF0000"/>
                </a:solidFill>
              </a:rPr>
              <a:t>/python36/bin/python Genome_diagram.py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err="1">
                <a:solidFill>
                  <a:srgbClr val="FF0000"/>
                </a:solidFill>
              </a:rPr>
              <a:t>conda</a:t>
            </a:r>
            <a:r>
              <a:rPr lang="en-GB" dirty="0">
                <a:solidFill>
                  <a:srgbClr val="FF0000"/>
                </a:solidFill>
              </a:rPr>
              <a:t> deactivate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/>
              <a:t>Download and look at the pdf files. Lovely right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8182B-2F97-4082-967F-707721CF0F7D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EA1C3EB-D2FF-4142-9A49-E4BDEEED2385}"/>
              </a:ext>
            </a:extLst>
          </p:cNvPr>
          <p:cNvCxnSpPr>
            <a:stCxn id="4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5D73A5-1C43-4E68-832E-5EE6769B3056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0FAFA-CB67-4477-A02D-D1D02F86B859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15DBE7-4A93-4A2C-9141-CFD865B82D6F}"/>
              </a:ext>
            </a:extLst>
          </p:cNvPr>
          <p:cNvCxnSpPr>
            <a:stCxn id="7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7381C0-645D-4DDB-A354-E86C91D6B52D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A8BEFD-D62A-4F77-93AE-95D7B2AC9CC2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5C6D0-BA09-42DB-8EA2-678D0707DB79}"/>
              </a:ext>
            </a:extLst>
          </p:cNvPr>
          <p:cNvCxnSpPr>
            <a:stCxn id="10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3737DF-C8AD-4133-9839-ADE5301F82F7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02B2CD-1CCA-43A1-860D-F06D587E388D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57697-4D97-4F16-B782-940AF67B6DA6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586E52-7622-4BCD-8C33-455298AA4F75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6AE16-FF72-4EC9-A957-446678463FC2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DB847-215B-4806-928B-B28BD1CC1C6E}"/>
              </a:ext>
            </a:extLst>
          </p:cNvPr>
          <p:cNvCxnSpPr>
            <a:stCxn id="16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2FF879-956F-409F-9789-AE5A082D3CCB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B8958F-5816-4D72-B425-1CD3024403E8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3FF1-B34C-4183-97A9-104E0EC06092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Draw a genome diagram with the genes marked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8E2CF8-90E7-45F7-A5C9-BDBC929388D7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AF05C9-FE67-4B47-AFF8-59B8E7CB9330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6B3588-23E9-4721-A99F-002A8A1925A8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131109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r>
              <a:rPr lang="en-GB" dirty="0"/>
              <a:t>Look at this website for different BLAST tools. And output formats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	</a:t>
            </a: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-help</a:t>
            </a:r>
            <a:endParaRPr lang="en-GB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2060"/>
                </a:solidFill>
              </a:rPr>
              <a:t>If you search against a Protein database: </a:t>
            </a:r>
            <a:r>
              <a:rPr lang="en-GB" sz="2000" dirty="0">
                <a:solidFill>
                  <a:srgbClr val="0070C0"/>
                </a:solidFill>
              </a:rPr>
              <a:t>diamond-blast</a:t>
            </a:r>
            <a:r>
              <a:rPr lang="en-GB" sz="2000" dirty="0">
                <a:solidFill>
                  <a:srgbClr val="002060"/>
                </a:solidFill>
              </a:rPr>
              <a:t> is the king. ~30,000 X faster than </a:t>
            </a:r>
            <a:r>
              <a:rPr lang="en-GB" sz="2000" dirty="0" err="1">
                <a:solidFill>
                  <a:srgbClr val="002060"/>
                </a:solidFill>
              </a:rPr>
              <a:t>BLASTp</a:t>
            </a:r>
            <a:r>
              <a:rPr lang="en-GB" sz="2000" dirty="0">
                <a:solidFill>
                  <a:srgbClr val="002060"/>
                </a:solidFill>
              </a:rPr>
              <a:t> You can install this through </a:t>
            </a:r>
            <a:r>
              <a:rPr lang="en-GB" sz="2000" dirty="0" err="1">
                <a:solidFill>
                  <a:srgbClr val="002060"/>
                </a:solidFill>
              </a:rPr>
              <a:t>conda</a:t>
            </a:r>
            <a:r>
              <a:rPr lang="en-GB" sz="2000" dirty="0">
                <a:solidFill>
                  <a:srgbClr val="002060"/>
                </a:solidFill>
              </a:rPr>
              <a:t>. (</a:t>
            </a:r>
            <a:r>
              <a:rPr lang="en-GB" sz="2000" dirty="0">
                <a:solidFill>
                  <a:srgbClr val="002060"/>
                </a:solidFill>
                <a:hlinkClick r:id="rId3"/>
              </a:rPr>
              <a:t>https://github.com/bbuchfink/diamond</a:t>
            </a:r>
            <a:r>
              <a:rPr lang="en-GB" sz="2000" dirty="0">
                <a:solidFill>
                  <a:srgbClr val="002060"/>
                </a:solidFill>
              </a:rPr>
              <a:t>)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A19C7-C3F1-4DCE-93C1-C8D26424BD0F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DD735D-6AD0-4D18-B51A-CE1FE72B69C9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B5D00-A396-4347-93E8-17A600757173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459DA-6C7C-42D2-84AE-BB1706ED7C23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ACD28E-E7C3-4542-9282-833984D1B870}"/>
              </a:ext>
            </a:extLst>
          </p:cNvPr>
          <p:cNvCxnSpPr>
            <a:stCxn id="8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7EE1AC-D417-482D-B352-524F211654E2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6A71F-29B9-4AC9-8BB1-4B4D0D2714CA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91BF36-C0A7-4CC3-A142-DB31F5D767E2}"/>
              </a:ext>
            </a:extLst>
          </p:cNvPr>
          <p:cNvCxnSpPr>
            <a:stCxn id="11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0E0A57-5D8F-4BE8-BA52-FE29567D450D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B46FE9-3DAD-4141-97E9-929D9F093A11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73941-59B7-4E5D-81C0-5203767B8DA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EFE342-8049-4B5F-BFDE-6C58CED9698C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BEB972D-0944-4FB4-9583-C8E23B09872D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612A69-BDDB-4BAC-A9B4-4E8AD07FC5D4}"/>
              </a:ext>
            </a:extLst>
          </p:cNvPr>
          <p:cNvCxnSpPr>
            <a:stCxn id="17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8F54FA-EC58-4A9C-9E24-70AA35835217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275D9-CDC1-4560-994E-05E8E5189314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04489-D4AF-4B60-A619-5E40BF1B6E86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CCB9D5A-A3AC-4B12-8559-EB3767F37941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B41ED7-BAF2-4EC7-A314-69C835997F38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BA204-48CA-43B5-99B8-024E19CCFC09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101719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sz="1800" dirty="0">
                <a:hlinkClick r:id="rId2"/>
              </a:rPr>
              <a:t>https://blast.ncbi.nlm.nih.gov/Blast.cgi</a:t>
            </a:r>
            <a:endParaRPr lang="en-GB" sz="1800" dirty="0"/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dirty="0" err="1">
                <a:solidFill>
                  <a:srgbClr val="0070C0"/>
                </a:solidFill>
              </a:rPr>
              <a:t>nano</a:t>
            </a:r>
            <a:r>
              <a:rPr lang="en-GB" dirty="0">
                <a:solidFill>
                  <a:srgbClr val="0070C0"/>
                </a:solidFill>
              </a:rPr>
              <a:t> ./shell_scripts/blast.sh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252298" y="3387622"/>
            <a:ext cx="39828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Blast database location</a:t>
            </a:r>
          </a:p>
          <a:p>
            <a:r>
              <a:rPr lang="en-GB" sz="2400" dirty="0" err="1"/>
              <a:t>GeneBank</a:t>
            </a:r>
            <a:r>
              <a:rPr lang="en-GB" sz="2400" dirty="0"/>
              <a:t>: </a:t>
            </a:r>
            <a:r>
              <a:rPr lang="en-GB" sz="2400" dirty="0" err="1"/>
              <a:t>nr</a:t>
            </a:r>
            <a:r>
              <a:rPr lang="en-GB" sz="2400" dirty="0"/>
              <a:t>, </a:t>
            </a:r>
            <a:r>
              <a:rPr lang="en-GB" sz="2400" dirty="0" err="1"/>
              <a:t>nt</a:t>
            </a:r>
            <a:r>
              <a:rPr lang="en-GB" sz="2400" dirty="0"/>
              <a:t>, </a:t>
            </a:r>
            <a:r>
              <a:rPr lang="en-GB" sz="2400" dirty="0" err="1"/>
              <a:t>swissprot</a:t>
            </a:r>
            <a:r>
              <a:rPr lang="en-GB" sz="2400" dirty="0"/>
              <a:t>, human and these as Diamond databases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>
            <a:cxnSpLocks/>
          </p:cNvCxnSpPr>
          <p:nvPr/>
        </p:nvCxnSpPr>
        <p:spPr>
          <a:xfrm>
            <a:off x="3388376" y="3719652"/>
            <a:ext cx="2627413" cy="130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08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6" y="1246849"/>
            <a:ext cx="10515600" cy="4351338"/>
          </a:xfrm>
        </p:spPr>
        <p:txBody>
          <a:bodyPr/>
          <a:lstStyle/>
          <a:p>
            <a:r>
              <a:rPr lang="en-GB" dirty="0"/>
              <a:t>Blast is not fast.</a:t>
            </a:r>
          </a:p>
          <a:p>
            <a:r>
              <a:rPr lang="en-GB" dirty="0" err="1"/>
              <a:t>Blastn</a:t>
            </a:r>
            <a:r>
              <a:rPr lang="en-GB" dirty="0"/>
              <a:t>  - nucleotide versus </a:t>
            </a:r>
            <a:r>
              <a:rPr lang="en-GB" dirty="0" err="1"/>
              <a:t>nt</a:t>
            </a:r>
            <a:endParaRPr lang="en-GB" dirty="0"/>
          </a:p>
          <a:p>
            <a:r>
              <a:rPr lang="en-GB" dirty="0">
                <a:hlinkClick r:id="rId2"/>
              </a:rPr>
              <a:t>https://blast.ncbi.nlm.nih.gov/Blast.cgi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E2186-C7EE-4ED1-98DE-FB925DC072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677999"/>
            <a:ext cx="6096000" cy="416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36EDA-EFDE-4826-9A5C-563B5EBD103E}"/>
              </a:ext>
            </a:extLst>
          </p:cNvPr>
          <p:cNvSpPr txBox="1"/>
          <p:nvPr/>
        </p:nvSpPr>
        <p:spPr>
          <a:xfrm>
            <a:off x="1246909" y="4178630"/>
            <a:ext cx="3333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Blast database location</a:t>
            </a:r>
          </a:p>
          <a:p>
            <a:r>
              <a:rPr lang="en-GB" sz="2400" dirty="0"/>
              <a:t>Blast software</a:t>
            </a:r>
          </a:p>
          <a:p>
            <a:r>
              <a:rPr lang="en-GB" sz="2400" dirty="0"/>
              <a:t>Get a snippet from the assembly</a:t>
            </a:r>
          </a:p>
          <a:p>
            <a:r>
              <a:rPr lang="en-GB" sz="2400" dirty="0" err="1"/>
              <a:t>Blastn</a:t>
            </a:r>
            <a:r>
              <a:rPr lang="en-GB" sz="2400" dirty="0"/>
              <a:t>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B0A647-C22B-426F-85EE-1D73191E28E5}"/>
              </a:ext>
            </a:extLst>
          </p:cNvPr>
          <p:cNvCxnSpPr/>
          <p:nvPr/>
        </p:nvCxnSpPr>
        <p:spPr>
          <a:xfrm>
            <a:off x="4289367" y="4405745"/>
            <a:ext cx="1806633" cy="59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A734DC-4875-404B-8FFB-EA0C42615733}"/>
              </a:ext>
            </a:extLst>
          </p:cNvPr>
          <p:cNvCxnSpPr/>
          <p:nvPr/>
        </p:nvCxnSpPr>
        <p:spPr>
          <a:xfrm>
            <a:off x="3283527" y="4760337"/>
            <a:ext cx="2812473" cy="726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540D3-47B4-4C40-B781-ED344F363DE7}"/>
              </a:ext>
            </a:extLst>
          </p:cNvPr>
          <p:cNvCxnSpPr/>
          <p:nvPr/>
        </p:nvCxnSpPr>
        <p:spPr>
          <a:xfrm>
            <a:off x="3208713" y="5394960"/>
            <a:ext cx="2887287" cy="46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40617-9B50-480B-88E0-092B2107A3A1}"/>
              </a:ext>
            </a:extLst>
          </p:cNvPr>
          <p:cNvCxnSpPr/>
          <p:nvPr/>
        </p:nvCxnSpPr>
        <p:spPr>
          <a:xfrm>
            <a:off x="3516284" y="5857400"/>
            <a:ext cx="2468880" cy="44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1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/>
              <a:t>blastn</a:t>
            </a:r>
            <a:r>
              <a:rPr lang="en-GB" dirty="0"/>
              <a:t> -query </a:t>
            </a:r>
            <a:r>
              <a:rPr lang="en-GB" dirty="0" err="1"/>
              <a:t>seq.fa</a:t>
            </a:r>
            <a:r>
              <a:rPr lang="en-GB" dirty="0"/>
              <a:t> -</a:t>
            </a:r>
            <a:r>
              <a:rPr lang="en-GB" dirty="0" err="1"/>
              <a:t>db</a:t>
            </a:r>
            <a:r>
              <a:rPr lang="en-GB" dirty="0"/>
              <a:t> </a:t>
            </a:r>
            <a:r>
              <a:rPr lang="en-GB" dirty="0" err="1"/>
              <a:t>nt</a:t>
            </a:r>
            <a:r>
              <a:rPr lang="en-GB" dirty="0"/>
              <a:t> -</a:t>
            </a:r>
            <a:r>
              <a:rPr lang="en-GB" dirty="0" err="1">
                <a:highlight>
                  <a:srgbClr val="FFFF00"/>
                </a:highlight>
              </a:rPr>
              <a:t>outfmt</a:t>
            </a:r>
            <a:r>
              <a:rPr lang="en-GB" dirty="0">
                <a:highlight>
                  <a:srgbClr val="FFFF00"/>
                </a:highlight>
              </a:rPr>
              <a:t> 1 </a:t>
            </a:r>
            <a:r>
              <a:rPr lang="en-GB" dirty="0"/>
              <a:t> -</a:t>
            </a:r>
            <a:r>
              <a:rPr lang="en-GB" dirty="0" err="1"/>
              <a:t>evalue</a:t>
            </a:r>
            <a:r>
              <a:rPr lang="en-GB" dirty="0"/>
              <a:t> 1e-40 -out </a:t>
            </a:r>
            <a:r>
              <a:rPr lang="en-GB" dirty="0" err="1"/>
              <a:t>file.out</a:t>
            </a:r>
            <a:r>
              <a:rPr lang="en-GB" dirty="0"/>
              <a:t> -</a:t>
            </a:r>
            <a:r>
              <a:rPr lang="en-GB" dirty="0" err="1"/>
              <a:t>num_threads</a:t>
            </a:r>
            <a:r>
              <a:rPr lang="en-GB" dirty="0"/>
              <a:t> 4</a:t>
            </a:r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 most useful: </a:t>
            </a:r>
            <a:r>
              <a:rPr lang="en-GB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FAA71-EA7D-4C32-A884-EA15B98223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0010" y="2780925"/>
            <a:ext cx="4830190" cy="40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86D9-2728-4E1B-A6BF-B9A55B0B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3" y="15324"/>
            <a:ext cx="11811000" cy="1325563"/>
          </a:xfrm>
        </p:spPr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6) assembly: BLAST a </a:t>
            </a:r>
            <a:r>
              <a:rPr lang="en-GB" dirty="0" err="1">
                <a:solidFill>
                  <a:srgbClr val="7030A0"/>
                </a:solidFill>
              </a:rPr>
              <a:t>seq</a:t>
            </a:r>
            <a:r>
              <a:rPr lang="en-GB" dirty="0">
                <a:solidFill>
                  <a:srgbClr val="7030A0"/>
                </a:solidFill>
              </a:rPr>
              <a:t> against GenBank </a:t>
            </a:r>
            <a:r>
              <a:rPr lang="en-GB" dirty="0" err="1">
                <a:solidFill>
                  <a:srgbClr val="7030A0"/>
                </a:solidFill>
              </a:rPr>
              <a:t>nt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7D57-5675-4CE3-BA47-A46D0792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" y="1132549"/>
            <a:ext cx="12166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u="sng" dirty="0"/>
              <a:t>Change the output format: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70C0"/>
                </a:solidFill>
              </a:rPr>
              <a:t>blastn</a:t>
            </a:r>
            <a:r>
              <a:rPr lang="en-GB" dirty="0">
                <a:solidFill>
                  <a:srgbClr val="0070C0"/>
                </a:solidFill>
              </a:rPr>
              <a:t> -task </a:t>
            </a:r>
            <a:r>
              <a:rPr lang="en-GB" dirty="0" err="1">
                <a:solidFill>
                  <a:srgbClr val="0070C0"/>
                </a:solidFill>
              </a:rPr>
              <a:t>megablast</a:t>
            </a:r>
            <a:r>
              <a:rPr lang="en-GB" dirty="0">
                <a:solidFill>
                  <a:srgbClr val="0070C0"/>
                </a:solidFill>
              </a:rPr>
              <a:t> -query first_10_lines</a:t>
            </a:r>
            <a:r>
              <a:rPr lang="en-GB">
                <a:solidFill>
                  <a:srgbClr val="0070C0"/>
                </a:solidFill>
              </a:rPr>
              <a:t>.txt </a:t>
            </a:r>
            <a:r>
              <a:rPr lang="en-GB" dirty="0">
                <a:solidFill>
                  <a:srgbClr val="0070C0"/>
                </a:solidFill>
              </a:rPr>
              <a:t>-</a:t>
            </a:r>
            <a:r>
              <a:rPr lang="en-GB" dirty="0" err="1">
                <a:solidFill>
                  <a:srgbClr val="0070C0"/>
                </a:solidFill>
              </a:rPr>
              <a:t>db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nt</a:t>
            </a:r>
            <a:r>
              <a:rPr lang="en-GB" dirty="0">
                <a:solidFill>
                  <a:srgbClr val="0070C0"/>
                </a:solidFill>
              </a:rPr>
              <a:t> -</a:t>
            </a:r>
            <a:r>
              <a:rPr lang="en-GB" dirty="0" err="1">
                <a:solidFill>
                  <a:srgbClr val="0070C0"/>
                </a:solidFill>
              </a:rPr>
              <a:t>outfmt</a:t>
            </a:r>
            <a:r>
              <a:rPr lang="en-GB" dirty="0">
                <a:solidFill>
                  <a:srgbClr val="0070C0"/>
                </a:solidFill>
              </a:rPr>
              <a:t> '6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qseqid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staxids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bitscore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std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scomnames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sscinames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sblastnames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sskingdoms</a:t>
            </a:r>
            <a:r>
              <a:rPr lang="en-GB" dirty="0">
                <a:solidFill>
                  <a:srgbClr val="0070C0"/>
                </a:solidFill>
                <a:highlight>
                  <a:srgbClr val="FFFF00"/>
                </a:highlight>
              </a:rPr>
              <a:t> </a:t>
            </a:r>
            <a:r>
              <a:rPr lang="en-GB" dirty="0" err="1">
                <a:solidFill>
                  <a:srgbClr val="0070C0"/>
                </a:solidFill>
                <a:highlight>
                  <a:srgbClr val="FFFF00"/>
                </a:highlight>
              </a:rPr>
              <a:t>stitle</a:t>
            </a:r>
            <a:r>
              <a:rPr lang="en-GB" dirty="0">
                <a:solidFill>
                  <a:srgbClr val="0070C0"/>
                </a:solidFill>
              </a:rPr>
              <a:t>' -</a:t>
            </a:r>
            <a:r>
              <a:rPr lang="en-GB" dirty="0" err="1">
                <a:solidFill>
                  <a:srgbClr val="0070C0"/>
                </a:solidFill>
              </a:rPr>
              <a:t>evalue</a:t>
            </a:r>
            <a:r>
              <a:rPr lang="en-GB" dirty="0">
                <a:solidFill>
                  <a:srgbClr val="0070C0"/>
                </a:solidFill>
              </a:rPr>
              <a:t> 1e-20 -out n.first_10_lines.txt_versus_ntOutfmt6.out -</a:t>
            </a:r>
            <a:r>
              <a:rPr lang="en-GB" dirty="0" err="1">
                <a:solidFill>
                  <a:srgbClr val="0070C0"/>
                </a:solidFill>
              </a:rPr>
              <a:t>num_threads</a:t>
            </a:r>
            <a:r>
              <a:rPr lang="en-GB" dirty="0">
                <a:solidFill>
                  <a:srgbClr val="0070C0"/>
                </a:solidFill>
              </a:rPr>
              <a:t>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Outfmt</a:t>
            </a:r>
            <a:r>
              <a:rPr lang="en-GB" dirty="0"/>
              <a:t> 6 is the</a:t>
            </a:r>
          </a:p>
          <a:p>
            <a:pPr marL="0" indent="0">
              <a:buNone/>
            </a:pPr>
            <a:r>
              <a:rPr lang="en-GB" dirty="0"/>
              <a:t> most useful: </a:t>
            </a:r>
            <a:r>
              <a:rPr lang="en-GB" sz="2400" dirty="0">
                <a:hlinkClick r:id="rId2"/>
              </a:rPr>
              <a:t>http://www.metagenomics.wiki/tools/blast/blastn-output-format-6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73710-8CC5-4FDE-90CD-8B505186C670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117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Bacterial genome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1"/>
            <a:ext cx="10287001" cy="4351338"/>
          </a:xfrm>
        </p:spPr>
        <p:txBody>
          <a:bodyPr>
            <a:normAutofit/>
          </a:bodyPr>
          <a:lstStyle/>
          <a:p>
            <a:r>
              <a:rPr lang="en-GB" sz="2400" dirty="0"/>
              <a:t>As an example we will assembly a bacterial data set. </a:t>
            </a:r>
          </a:p>
          <a:p>
            <a:r>
              <a:rPr lang="en-GB" sz="2400" dirty="0"/>
              <a:t>You will tell me what it is after. (</a:t>
            </a:r>
            <a:r>
              <a:rPr lang="en-GB" sz="2400" b="1" dirty="0"/>
              <a:t>this is the assessment</a:t>
            </a:r>
            <a:r>
              <a:rPr lang="en-GB" sz="2400" dirty="0"/>
              <a:t>) </a:t>
            </a:r>
          </a:p>
          <a:p>
            <a:r>
              <a:rPr lang="en-GB" sz="2400" dirty="0"/>
              <a:t>This is not the best approach, but a fast and resource savvy approach for training purposes.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24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28688"/>
            <a:ext cx="11036300" cy="4486275"/>
          </a:xfrm>
        </p:spPr>
        <p:txBody>
          <a:bodyPr>
            <a:normAutofit/>
          </a:bodyPr>
          <a:lstStyle/>
          <a:p>
            <a:r>
              <a:rPr lang="en-GB" dirty="0" err="1"/>
              <a:t>Fastqc</a:t>
            </a:r>
            <a:r>
              <a:rPr lang="en-GB" dirty="0"/>
              <a:t> on real Illumina data. Open the </a:t>
            </a:r>
            <a:r>
              <a:rPr lang="en-GB" dirty="0">
                <a:solidFill>
                  <a:srgbClr val="00B050"/>
                </a:solidFill>
              </a:rPr>
              <a:t>FastQC.sh </a:t>
            </a:r>
            <a:r>
              <a:rPr lang="en-GB" dirty="0"/>
              <a:t>file</a:t>
            </a:r>
          </a:p>
          <a:p>
            <a:endParaRPr lang="en-GB" sz="2000" dirty="0"/>
          </a:p>
          <a:p>
            <a:endParaRPr lang="en-GB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BFE6C-7685-44B3-98F1-51A64A6FABA9}"/>
              </a:ext>
            </a:extLst>
          </p:cNvPr>
          <p:cNvSpPr/>
          <p:nvPr/>
        </p:nvSpPr>
        <p:spPr>
          <a:xfrm>
            <a:off x="111967" y="5495730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3AF88A-93AF-4843-A1E0-445F975C5328}"/>
              </a:ext>
            </a:extLst>
          </p:cNvPr>
          <p:cNvCxnSpPr>
            <a:stCxn id="5" idx="3"/>
          </p:cNvCxnSpPr>
          <p:nvPr/>
        </p:nvCxnSpPr>
        <p:spPr>
          <a:xfrm flipV="1">
            <a:off x="1101012" y="5794310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7ED1FC-561B-4B0A-AAAB-B0464B004E24}"/>
              </a:ext>
            </a:extLst>
          </p:cNvPr>
          <p:cNvSpPr txBox="1"/>
          <p:nvPr/>
        </p:nvSpPr>
        <p:spPr>
          <a:xfrm>
            <a:off x="130629" y="5507215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highlight>
                  <a:srgbClr val="FFFF00"/>
                </a:highlight>
              </a:rPr>
              <a:t>Quality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24E98-0DAF-4BE2-A480-68B1764C9278}"/>
              </a:ext>
            </a:extLst>
          </p:cNvPr>
          <p:cNvSpPr/>
          <p:nvPr/>
        </p:nvSpPr>
        <p:spPr>
          <a:xfrm>
            <a:off x="1813250" y="5480176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C19100-DBA1-43BD-BD23-41BD77937C2E}"/>
              </a:ext>
            </a:extLst>
          </p:cNvPr>
          <p:cNvCxnSpPr>
            <a:stCxn id="9" idx="3"/>
          </p:cNvCxnSpPr>
          <p:nvPr/>
        </p:nvCxnSpPr>
        <p:spPr>
          <a:xfrm flipV="1">
            <a:off x="2802295" y="5778756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0AD8B6-5915-479D-BE5F-8B9DE98C7D55}"/>
              </a:ext>
            </a:extLst>
          </p:cNvPr>
          <p:cNvSpPr txBox="1"/>
          <p:nvPr/>
        </p:nvSpPr>
        <p:spPr>
          <a:xfrm>
            <a:off x="1831912" y="5491661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trim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56D08-8142-4825-8F01-FFE838DE1556}"/>
              </a:ext>
            </a:extLst>
          </p:cNvPr>
          <p:cNvSpPr/>
          <p:nvPr/>
        </p:nvSpPr>
        <p:spPr>
          <a:xfrm>
            <a:off x="3558073" y="5470844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79240-C627-453E-B09C-693FA4ED10CE}"/>
              </a:ext>
            </a:extLst>
          </p:cNvPr>
          <p:cNvCxnSpPr>
            <a:stCxn id="12" idx="3"/>
          </p:cNvCxnSpPr>
          <p:nvPr/>
        </p:nvCxnSpPr>
        <p:spPr>
          <a:xfrm flipV="1">
            <a:off x="454711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3CBE6A-AFF2-45F0-804B-7EC211E448C4}"/>
              </a:ext>
            </a:extLst>
          </p:cNvPr>
          <p:cNvSpPr txBox="1"/>
          <p:nvPr/>
        </p:nvSpPr>
        <p:spPr>
          <a:xfrm>
            <a:off x="3576735" y="5482329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Quality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2DEBEA-D4E9-4CC5-98AA-A1F45D2FAE8F}"/>
              </a:ext>
            </a:extLst>
          </p:cNvPr>
          <p:cNvSpPr/>
          <p:nvPr/>
        </p:nvSpPr>
        <p:spPr>
          <a:xfrm>
            <a:off x="5274908" y="5452183"/>
            <a:ext cx="1331165" cy="133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D62309-C75A-4DB6-BBE1-4305C4F10B64}"/>
              </a:ext>
            </a:extLst>
          </p:cNvPr>
          <p:cNvSpPr txBox="1"/>
          <p:nvPr/>
        </p:nvSpPr>
        <p:spPr>
          <a:xfrm>
            <a:off x="5274907" y="5491661"/>
            <a:ext cx="1424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 </a:t>
            </a:r>
            <a:r>
              <a:rPr lang="en-GB" sz="1600" dirty="0"/>
              <a:t>(different </a:t>
            </a:r>
            <a:r>
              <a:rPr lang="en-GB" sz="1600" dirty="0" err="1"/>
              <a:t>kmers</a:t>
            </a:r>
            <a:r>
              <a:rPr lang="en-GB" sz="1600" dirty="0"/>
              <a:t>, different tools)</a:t>
            </a: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0B42C-83D7-4106-B812-D5DE00DA30E3}"/>
              </a:ext>
            </a:extLst>
          </p:cNvPr>
          <p:cNvCxnSpPr/>
          <p:nvPr/>
        </p:nvCxnSpPr>
        <p:spPr>
          <a:xfrm flipV="1">
            <a:off x="6627848" y="5769424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72EF1-AF93-4EF1-8529-1BACCA32E41A}"/>
              </a:ext>
            </a:extLst>
          </p:cNvPr>
          <p:cNvSpPr/>
          <p:nvPr/>
        </p:nvSpPr>
        <p:spPr>
          <a:xfrm>
            <a:off x="7327644" y="5459659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80C8EE-9676-4FB5-A492-AB41E91C917D}"/>
              </a:ext>
            </a:extLst>
          </p:cNvPr>
          <p:cNvCxnSpPr>
            <a:stCxn id="18" idx="3"/>
          </p:cNvCxnSpPr>
          <p:nvPr/>
        </p:nvCxnSpPr>
        <p:spPr>
          <a:xfrm flipV="1">
            <a:off x="8316689" y="5758239"/>
            <a:ext cx="718458" cy="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7CE5BA-F17C-46AE-B7AE-D56398E7A954}"/>
              </a:ext>
            </a:extLst>
          </p:cNvPr>
          <p:cNvSpPr txBox="1"/>
          <p:nvPr/>
        </p:nvSpPr>
        <p:spPr>
          <a:xfrm>
            <a:off x="7346306" y="5471144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Predict genes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FD479-BB19-40A0-874D-99E616830FF7}"/>
              </a:ext>
            </a:extLst>
          </p:cNvPr>
          <p:cNvSpPr/>
          <p:nvPr/>
        </p:nvSpPr>
        <p:spPr>
          <a:xfrm>
            <a:off x="9035147" y="5452183"/>
            <a:ext cx="989045" cy="13275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0F4822-EE01-474E-8954-0184F16E6C8E}"/>
              </a:ext>
            </a:extLst>
          </p:cNvPr>
          <p:cNvSpPr txBox="1"/>
          <p:nvPr/>
        </p:nvSpPr>
        <p:spPr>
          <a:xfrm>
            <a:off x="9186770" y="5515807"/>
            <a:ext cx="9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Draw a genome diagram with the genes marked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B7D0E59-CBE0-4E47-8CF5-3D1879907D03}"/>
              </a:ext>
            </a:extLst>
          </p:cNvPr>
          <p:cNvCxnSpPr>
            <a:cxnSpLocks/>
          </p:cNvCxnSpPr>
          <p:nvPr/>
        </p:nvCxnSpPr>
        <p:spPr>
          <a:xfrm flipV="1">
            <a:off x="5987143" y="4516016"/>
            <a:ext cx="2802294" cy="879820"/>
          </a:xfrm>
          <a:prstGeom prst="bentConnector3">
            <a:avLst>
              <a:gd name="adj1" fmla="val -9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52260-D910-4AF2-8E35-3939592921D5}"/>
              </a:ext>
            </a:extLst>
          </p:cNvPr>
          <p:cNvSpPr/>
          <p:nvPr/>
        </p:nvSpPr>
        <p:spPr>
          <a:xfrm>
            <a:off x="8789435" y="4231775"/>
            <a:ext cx="989045" cy="601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6AE79-466D-424B-AFC6-A49E59513C8F}"/>
              </a:ext>
            </a:extLst>
          </p:cNvPr>
          <p:cNvSpPr txBox="1"/>
          <p:nvPr/>
        </p:nvSpPr>
        <p:spPr>
          <a:xfrm>
            <a:off x="8808097" y="4243260"/>
            <a:ext cx="9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BLAST: identify</a:t>
            </a:r>
          </a:p>
        </p:txBody>
      </p:sp>
    </p:spTree>
    <p:extLst>
      <p:ext uri="{BB962C8B-B14F-4D97-AF65-F5344CB8AC3E}">
        <p14:creationId xmlns:p14="http://schemas.microsoft.com/office/powerpoint/2010/main" val="389278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Shell scripting/ </a:t>
            </a:r>
            <a:r>
              <a:rPr lang="en-GB" dirty="0" err="1">
                <a:solidFill>
                  <a:srgbClr val="7030A0"/>
                </a:solidFill>
              </a:rPr>
              <a:t>qsub</a:t>
            </a:r>
            <a:r>
              <a:rPr lang="en-GB" dirty="0">
                <a:solidFill>
                  <a:srgbClr val="7030A0"/>
                </a:solidFill>
              </a:rPr>
              <a:t>: Run something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5657-ACC7-4163-88F9-88811068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3" y="1247556"/>
            <a:ext cx="11854824" cy="5225433"/>
          </a:xfrm>
        </p:spPr>
        <p:txBody>
          <a:bodyPr>
            <a:normAutofit/>
          </a:bodyPr>
          <a:lstStyle/>
          <a:p>
            <a:r>
              <a:rPr lang="en-GB" dirty="0"/>
              <a:t>Submit this by typing: 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     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FastQC.sh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(Don’t forget tab competition!)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Fastqc</a:t>
            </a:r>
            <a:r>
              <a:rPr lang="en-GB" dirty="0"/>
              <a:t> output files are in ./reads/</a:t>
            </a:r>
          </a:p>
          <a:p>
            <a:endParaRPr lang="en-GB" dirty="0"/>
          </a:p>
          <a:p>
            <a:r>
              <a:rPr lang="en-GB" dirty="0"/>
              <a:t>Download these and view them in Firefox/ or other:</a:t>
            </a:r>
          </a:p>
          <a:p>
            <a:pPr marL="0" indent="0">
              <a:buNone/>
            </a:pP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/>
              <a:t>Or </a:t>
            </a:r>
            <a:r>
              <a:rPr lang="en-GB" i="1" dirty="0">
                <a:solidFill>
                  <a:srgbClr val="FF0000"/>
                </a:solidFill>
              </a:rPr>
              <a:t>drag and drop </a:t>
            </a:r>
            <a:r>
              <a:rPr lang="en-GB" dirty="0"/>
              <a:t>from </a:t>
            </a:r>
            <a:r>
              <a:rPr lang="en-GB" dirty="0" err="1"/>
              <a:t>Mobaxterm</a:t>
            </a:r>
            <a:r>
              <a:rPr lang="en-GB" dirty="0"/>
              <a:t> or </a:t>
            </a:r>
            <a:r>
              <a:rPr lang="en-GB" dirty="0" err="1"/>
              <a:t>filezilla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637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2866484" y="6262603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https://en.wikipedia.org/wiki/FASTQ_format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993E5-B139-4E00-A303-3BF3FB1DD9CA}"/>
              </a:ext>
            </a:extLst>
          </p:cNvPr>
          <p:cNvSpPr txBox="1"/>
          <p:nvPr/>
        </p:nvSpPr>
        <p:spPr>
          <a:xfrm>
            <a:off x="466532" y="1632857"/>
            <a:ext cx="10655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input to most of the following steps, are the </a:t>
            </a:r>
            <a:r>
              <a:rPr lang="en-GB" dirty="0" err="1"/>
              <a:t>fastq</a:t>
            </a:r>
            <a:r>
              <a:rPr lang="en-GB" dirty="0"/>
              <a:t> files. </a:t>
            </a:r>
          </a:p>
          <a:p>
            <a:endParaRPr lang="en-GB" dirty="0"/>
          </a:p>
          <a:p>
            <a:pPr lvl="1"/>
            <a:r>
              <a:rPr lang="en-GB" dirty="0"/>
              <a:t>@ERR861370.21 M00596:40:000000000-A712Y:1:1101:11010:1548/1  </a:t>
            </a:r>
            <a:r>
              <a:rPr lang="en-GB" dirty="0">
                <a:solidFill>
                  <a:srgbClr val="FF0000"/>
                </a:solidFill>
              </a:rPr>
              <a:t>(unique read name)</a:t>
            </a:r>
          </a:p>
          <a:p>
            <a:pPr lvl="1"/>
            <a:r>
              <a:rPr lang="en-GB" dirty="0"/>
              <a:t>GTCCAGAACTGTCTTCTGTAAATCTTTCTTGTACCTCCTGCAGTAT                     </a:t>
            </a:r>
            <a:r>
              <a:rPr lang="en-GB" dirty="0">
                <a:solidFill>
                  <a:srgbClr val="FF0000"/>
                </a:solidFill>
              </a:rPr>
              <a:t>(sequence)</a:t>
            </a:r>
          </a:p>
          <a:p>
            <a:pPr lvl="1"/>
            <a:r>
              <a:rPr lang="en-GB" dirty="0"/>
              <a:t>+</a:t>
            </a:r>
          </a:p>
          <a:p>
            <a:pPr lvl="1"/>
            <a:r>
              <a:rPr lang="en-GB" dirty="0"/>
              <a:t>-B@C&lt;8&lt;@CF9FEFFFGAF9&lt;&lt;EEFGGEFF9E9CCC,CF&lt;,,C,,&lt;	</a:t>
            </a:r>
            <a:r>
              <a:rPr lang="en-GB" dirty="0">
                <a:solidFill>
                  <a:srgbClr val="FF0000"/>
                </a:solidFill>
              </a:rPr>
              <a:t>             (quality score encoding)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olidFill>
                <a:srgbClr val="FF0000"/>
              </a:solidFill>
            </a:endParaRPr>
          </a:p>
          <a:p>
            <a:pPr lvl="1"/>
            <a:r>
              <a:rPr lang="en-GB" dirty="0"/>
              <a:t>Each base is “quality scored” based on a probability score of it being correct. </a:t>
            </a:r>
          </a:p>
          <a:p>
            <a:pPr lvl="1"/>
            <a:r>
              <a:rPr lang="en-GB" dirty="0"/>
              <a:t>Q15: p = 0.03</a:t>
            </a:r>
          </a:p>
          <a:p>
            <a:pPr lvl="1"/>
            <a:r>
              <a:rPr lang="en-GB" dirty="0"/>
              <a:t>Q30: p = 0.001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7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72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E00C-44CB-43B4-AB72-A0B8C7D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300" y="-78007"/>
            <a:ext cx="121920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4) </a:t>
            </a:r>
            <a:r>
              <a:rPr lang="en-GB" dirty="0" err="1">
                <a:solidFill>
                  <a:srgbClr val="7030A0"/>
                </a:solidFill>
              </a:rPr>
              <a:t>Fastqc</a:t>
            </a:r>
            <a:r>
              <a:rPr lang="en-GB" dirty="0">
                <a:solidFill>
                  <a:srgbClr val="7030A0"/>
                </a:solidFill>
              </a:rPr>
              <a:t>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6F140-36DE-4AFB-BDE8-E1C2676C31C1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Per base quality graph">
            <a:extLst>
              <a:ext uri="{FF2B5EF4-FFF2-40B4-BE49-F238E27FC236}">
                <a16:creationId xmlns:a16="http://schemas.microsoft.com/office/drawing/2014/main" id="{02BFE43D-8DD8-4C21-B464-759EC3D17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7556"/>
            <a:ext cx="7615765" cy="525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042BA6-D996-4E57-96B4-691806B85C64}"/>
              </a:ext>
            </a:extLst>
          </p:cNvPr>
          <p:cNvSpPr/>
          <p:nvPr/>
        </p:nvSpPr>
        <p:spPr>
          <a:xfrm>
            <a:off x="7615765" y="2203787"/>
            <a:ext cx="4360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https://en.wikipedia.org/wiki/FASTQ_format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98CDC-1DB7-4491-B585-91E6D49C426D}"/>
              </a:ext>
            </a:extLst>
          </p:cNvPr>
          <p:cNvCxnSpPr/>
          <p:nvPr/>
        </p:nvCxnSpPr>
        <p:spPr>
          <a:xfrm>
            <a:off x="186612" y="4488024"/>
            <a:ext cx="7501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C41F26-2470-4F91-BF3E-E5687EA1FF84}"/>
              </a:ext>
            </a:extLst>
          </p:cNvPr>
          <p:cNvSpPr txBox="1"/>
          <p:nvPr/>
        </p:nvSpPr>
        <p:spPr>
          <a:xfrm>
            <a:off x="7875035" y="4303543"/>
            <a:ext cx="3442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Q15 line:  p = 0.03 </a:t>
            </a:r>
            <a:r>
              <a:rPr lang="en-GB" dirty="0"/>
              <a:t>of the base being correctly called. When you have 1 billion bases, there are still many by chance that will be incorrect. </a:t>
            </a:r>
          </a:p>
        </p:txBody>
      </p:sp>
    </p:spTree>
    <p:extLst>
      <p:ext uri="{BB962C8B-B14F-4D97-AF65-F5344CB8AC3E}">
        <p14:creationId xmlns:p14="http://schemas.microsoft.com/office/powerpoint/2010/main" val="325809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C6AF-E509-4279-9039-EC1F56C4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34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6) assembly: Trim reads for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E5A0-784D-4BAF-A742-3FA5474D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53330"/>
            <a:ext cx="10515600" cy="5078585"/>
          </a:xfrm>
        </p:spPr>
        <p:txBody>
          <a:bodyPr>
            <a:normAutofit/>
          </a:bodyPr>
          <a:lstStyle/>
          <a:p>
            <a:r>
              <a:rPr lang="en-GB" dirty="0"/>
              <a:t>The avoid assembling errors, or low quality bases (base calling is based on the probability of that base being called correctly)- trim the reads before using them, using tools such as:</a:t>
            </a:r>
          </a:p>
          <a:p>
            <a:pPr marL="0" indent="0">
              <a:buNone/>
            </a:pPr>
            <a:r>
              <a:rPr lang="en-GB" sz="2000" dirty="0" err="1"/>
              <a:t>trimmomatic</a:t>
            </a:r>
            <a:r>
              <a:rPr lang="en-GB" sz="2000" dirty="0"/>
              <a:t>/0.38:  </a:t>
            </a:r>
            <a:r>
              <a:rPr lang="en-GB" sz="2000" dirty="0">
                <a:hlinkClick r:id="rId2"/>
              </a:rPr>
              <a:t>http://www.usadellab.org/cms/?page=trimmomatic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Trim command:   </a:t>
            </a:r>
            <a:r>
              <a:rPr lang="en-GB" dirty="0" err="1">
                <a:solidFill>
                  <a:srgbClr val="0070C0"/>
                </a:solidFill>
              </a:rPr>
              <a:t>qsub</a:t>
            </a:r>
            <a:r>
              <a:rPr lang="en-GB" dirty="0">
                <a:solidFill>
                  <a:srgbClr val="0070C0"/>
                </a:solidFill>
              </a:rPr>
              <a:t> trimmmomatic.sh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70C0"/>
                </a:solidFill>
              </a:rPr>
              <a:t>java -jar /shelf/training/Trimmomatic-0.38/trimmomatic-0.38.jar PE -summary trim_summary.txt -threads 2 -phred33  ./reads/subsampled_R1.fastq.gz  ./reads/subsampled_R2.fastq.gz subsampled_R1_paired.fastq.gz subsampled_R1_unpaired.fastq.gz subsampled_R2_paired.fastq.gz subsampled_R2_unpaired.fastq.gz ILLUMINACLIP:/shelf/training/Trimmomatic-0.38/adapters/TruSeq3-PE.fa:2:30:10 LEADING:3 TRAILING:3 SLIDINGWINDOW:4:</a:t>
            </a:r>
            <a:r>
              <a:rPr lang="en-GB" sz="1800" dirty="0">
                <a:solidFill>
                  <a:srgbClr val="0070C0"/>
                </a:solidFill>
                <a:highlight>
                  <a:srgbClr val="FFFF00"/>
                </a:highlight>
              </a:rPr>
              <a:t>15 </a:t>
            </a:r>
            <a:r>
              <a:rPr lang="en-GB" sz="1800" dirty="0">
                <a:solidFill>
                  <a:srgbClr val="0070C0"/>
                </a:solidFill>
              </a:rPr>
              <a:t>MINLEN:45 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F476-8E87-4801-80D7-1421E8B318C3}"/>
              </a:ext>
            </a:extLst>
          </p:cNvPr>
          <p:cNvSpPr txBox="1"/>
          <p:nvPr/>
        </p:nvSpPr>
        <p:spPr>
          <a:xfrm>
            <a:off x="10350500" y="0"/>
            <a:ext cx="184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  <a:highlight>
                  <a:srgbClr val="FFFF00"/>
                </a:highlight>
              </a:rPr>
              <a:t>ACTIVITY</a:t>
            </a:r>
            <a:endParaRPr lang="en-GB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171A5-4244-4D72-B132-9DE25BE2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151" y="2349909"/>
            <a:ext cx="952506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B67C5-2BDE-41DF-BAAA-E30E450FF70C}"/>
              </a:ext>
            </a:extLst>
          </p:cNvPr>
          <p:cNvSpPr txBox="1"/>
          <p:nvPr/>
        </p:nvSpPr>
        <p:spPr>
          <a:xfrm>
            <a:off x="80343" y="6562748"/>
            <a:ext cx="9285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*Note in the shell script line lines are split up with \ character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8B465-5106-4A9A-BFD5-A8B7C873EC87}"/>
              </a:ext>
            </a:extLst>
          </p:cNvPr>
          <p:cNvCxnSpPr>
            <a:cxnSpLocks/>
          </p:cNvCxnSpPr>
          <p:nvPr/>
        </p:nvCxnSpPr>
        <p:spPr>
          <a:xfrm flipH="1">
            <a:off x="1606859" y="5281127"/>
            <a:ext cx="744455" cy="32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F61941-02F1-47A8-B3ED-4C8D08B2D74D}"/>
              </a:ext>
            </a:extLst>
          </p:cNvPr>
          <p:cNvSpPr txBox="1"/>
          <p:nvPr/>
        </p:nvSpPr>
        <p:spPr>
          <a:xfrm>
            <a:off x="1082170" y="5648135"/>
            <a:ext cx="585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Min Q value: for example is 30 was here, it is 1 in 1000 chance of being correct. Q15 P = 0.03. </a:t>
            </a:r>
          </a:p>
        </p:txBody>
      </p:sp>
    </p:spTree>
    <p:extLst>
      <p:ext uri="{BB962C8B-B14F-4D97-AF65-F5344CB8AC3E}">
        <p14:creationId xmlns:p14="http://schemas.microsoft.com/office/powerpoint/2010/main" val="108650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1939</Words>
  <Application>Microsoft Office PowerPoint</Application>
  <PresentationFormat>Widescreen</PresentationFormat>
  <Paragraphs>231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6) assembly: Bacterial genome assembly</vt:lpstr>
      <vt:lpstr>Get some long jobs running</vt:lpstr>
      <vt:lpstr>6) assembly: Bacterial genome assembly</vt:lpstr>
      <vt:lpstr>6) assembly: fastqc</vt:lpstr>
      <vt:lpstr>4) Shell scripting/ qsub: Run something useful</vt:lpstr>
      <vt:lpstr>4) Fastqc output</vt:lpstr>
      <vt:lpstr>4) Fastqc output</vt:lpstr>
      <vt:lpstr>4) Fastqc output</vt:lpstr>
      <vt:lpstr>6) assembly: Trim reads for quality</vt:lpstr>
      <vt:lpstr>6) assembly: Fastqc Trim reads</vt:lpstr>
      <vt:lpstr>4) Fastqc output – after trimming</vt:lpstr>
      <vt:lpstr>6) assembly: Assemble these reads with Velvet</vt:lpstr>
      <vt:lpstr>6) assembly: Velvet assembly. </vt:lpstr>
      <vt:lpstr>6) assembly: Velvet assembly. </vt:lpstr>
      <vt:lpstr>6) assembly: Kmer length</vt:lpstr>
      <vt:lpstr>6) assembly: Velvet assembly, N50? </vt:lpstr>
      <vt:lpstr>Pause the assembly training for something cool</vt:lpstr>
      <vt:lpstr>6) assembly: Predict the genes from our assembly.</vt:lpstr>
      <vt:lpstr>Prokka output</vt:lpstr>
      <vt:lpstr>Prokka output: Draw it!!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  <vt:lpstr>6) assembly: BLAST a seq against GenBank 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6) assembly: Trim reads for quality</dc:title>
  <dc:creator>Peter Thorpe</dc:creator>
  <cp:lastModifiedBy>Peter Thorpe</cp:lastModifiedBy>
  <cp:revision>143</cp:revision>
  <dcterms:created xsi:type="dcterms:W3CDTF">2018-11-12T12:06:12Z</dcterms:created>
  <dcterms:modified xsi:type="dcterms:W3CDTF">2020-10-12T11:35:03Z</dcterms:modified>
</cp:coreProperties>
</file>