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73" r:id="rId3"/>
    <p:sldId id="257" r:id="rId5"/>
    <p:sldId id="275" r:id="rId6"/>
    <p:sldId id="296" r:id="rId7"/>
    <p:sldId id="294" r:id="rId8"/>
    <p:sldId id="295" r:id="rId9"/>
    <p:sldId id="274" r:id="rId10"/>
    <p:sldId id="258" r:id="rId11"/>
    <p:sldId id="260" r:id="rId12"/>
    <p:sldId id="298" r:id="rId13"/>
    <p:sldId id="267" r:id="rId14"/>
    <p:sldId id="271" r:id="rId15"/>
    <p:sldId id="269" r:id="rId16"/>
    <p:sldId id="288" r:id="rId17"/>
    <p:sldId id="299" r:id="rId18"/>
    <p:sldId id="272" r:id="rId19"/>
    <p:sldId id="278" r:id="rId20"/>
    <p:sldId id="276" r:id="rId21"/>
    <p:sldId id="256"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95EC9-CB6B-0848-B703-36136DFB548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9ADBC-54BD-794F-B4D8-39777D7D426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afternoon, everyone.</a:t>
            </a:r>
            <a:endParaRPr lang="en-US"/>
          </a:p>
          <a:p>
            <a:r>
              <a:rPr lang="en-US"/>
              <a:t>I’m </a:t>
            </a:r>
            <a:r>
              <a:rPr lang="en-US" err="1"/>
              <a:t>Youxia</a:t>
            </a:r>
            <a:r>
              <a:rPr lang="en-US"/>
              <a:t> Zhao, 【I’m Peter Tran】</a:t>
            </a:r>
            <a:endParaRPr lang="en-US">
              <a:ea typeface="Calibri"/>
              <a:cs typeface="Calibri"/>
            </a:endParaRPr>
          </a:p>
          <a:p>
            <a:r>
              <a:rPr lang="en-US"/>
              <a:t>Our project will explore how to use Machine Learning to Predict the Risk of Sleep Disorders Based on Individuals’ Lifestyle and Health Conditions</a:t>
            </a: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Based on the </a:t>
            </a:r>
            <a:r>
              <a:rPr lang="en-US">
                <a:effectLst/>
                <a:latin typeface="Calibri" panose="020F0502020204030204" pitchFamily="34" charset="0"/>
                <a:ea typeface="宋体" pitchFamily="2" charset="-122"/>
                <a:cs typeface="Times New Roman" panose="02020503050405090304" pitchFamily="18" charset="0"/>
              </a:rPr>
              <a:t>DAG analysis, we explored the representation of all possible features in the data and investigated their relationships with sleep disorder. We found that not all potential features are reflected in our dataset in terms of their impact on sleep disorder. Therefore, we removed some features, such as smoking and alcohol, as they did not demonstrate a significant influence on sleep disorder in our dataset."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Then finally, our dataset has 16 features and 1136 entries before encoding.</a:t>
            </a:r>
            <a:endParaRPr lang="en-US">
              <a:effectLst/>
              <a:latin typeface="Calibri" panose="020F0502020204030204" pitchFamily="34" charset="0"/>
              <a:ea typeface="宋体" pitchFamily="2" charset="-122"/>
              <a:cs typeface="Times New Roman" panose="02020503050405090304" pitchFamily="18" charset="0"/>
            </a:endParaRP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    ACC ~72%, but more helpful to look at class-wise metrics</a:t>
            </a:r>
            <a:endParaRPr lang="en-US"/>
          </a:p>
          <a:p>
            <a:pPr marL="285750" indent="-285750">
              <a:buFont typeface="Arial,Sans-Serif"/>
              <a:buChar char="•"/>
            </a:pPr>
            <a:r>
              <a:rPr lang="en-US"/>
              <a:t>LR performs much better with the majority class</a:t>
            </a:r>
            <a:endParaRPr lang="en-US">
              <a:ea typeface="Calibri"/>
              <a:cs typeface="Calibri"/>
            </a:endParaRPr>
          </a:p>
          <a:p>
            <a:pPr marL="285750" indent="-285750">
              <a:buFont typeface="Arial,Sans-Serif"/>
              <a:buChar char="•"/>
            </a:pPr>
            <a:r>
              <a:rPr lang="en-US"/>
              <a:t>Kernel Density Estimation: class-wise tuning</a:t>
            </a:r>
            <a:endParaRPr lang="en-US">
              <a:ea typeface="Calibri"/>
              <a:cs typeface="Calibri"/>
            </a:endParaRPr>
          </a:p>
          <a:p>
            <a:pPr marL="742950" lvl="1" indent="-285750">
              <a:buFont typeface="Courier New,monospace"/>
              <a:buChar char="•"/>
            </a:pPr>
            <a:r>
              <a:rPr lang="en-US"/>
              <a:t>Drop bottom 10%, or kept top 90% of minority class</a:t>
            </a:r>
            <a:endParaRPr lang="en-US">
              <a:ea typeface="Calibri"/>
              <a:cs typeface="Calibri"/>
            </a:endParaRPr>
          </a:p>
          <a:p>
            <a:pPr marL="742950" lvl="1" indent="-285750">
              <a:buFont typeface="Courier New,monospace"/>
              <a:buChar char="•"/>
            </a:pPr>
            <a:r>
              <a:rPr lang="en-US"/>
              <a:t>Drop bottom 50%, or kept top 50% of majority class</a:t>
            </a:r>
            <a:endParaRPr lang="en-US">
              <a:ea typeface="Calibri"/>
              <a:cs typeface="Calibri"/>
            </a:endParaRPr>
          </a:p>
          <a:p>
            <a:pPr marL="285750" indent="-285750">
              <a:buFont typeface="Arial,Sans-Serif"/>
              <a:buChar char="•"/>
            </a:pPr>
            <a:r>
              <a:rPr lang="en-US"/>
              <a:t>More exploration with relevant feature selection</a:t>
            </a: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ACC ~75%, but more helpful to look at class-wise metrics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RF performs better with the majority class </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Kernel Density Estimation: Drop bottom 60% of data, or kept top 40%</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Much -&gt; Overfitting for majority class, underfitting for minority class</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Little-&gt; Underfitting for majority and minority class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More exploration with node splitting criterions: entropy and log loss</a:t>
            </a: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ACC ~75%, but more helpful to look at class-wise metrics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RF performs better with the majority class </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Kernel Density Estimation: Drop bottom 60% of data, or kept top 40%</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Much -&gt; Overfitting for majority class, underfitting for minority class</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Little-&gt; Underfitting for majority and minority class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More exploration with node splitting criterions: entropy and log loss</a:t>
            </a: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a:effectLst/>
              <a:latin typeface="Calibri" panose="020F0502020204030204" pitchFamily="34" charset="0"/>
              <a:ea typeface="宋体" pitchFamily="2" charset="-122"/>
              <a:cs typeface="Calibri"/>
            </a:endParaRPr>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We started from observable external factors, many connections may not be immediately evident. For instance, how do we discern which dietary habits influence or contribute to sleep disorders? Through an extensive review of relevant literature, we found that the relationship between diet and sleep disorders is nuanced. Key factors include the blood sugar, the types of fats, and the intake of trace elements such as magnesium and iron. These findings position these internal indicators as manifestations of dietary habits, effectively serving as features within our model.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Then finally, our dataset has 21 features and 3054 entries before encoding.</a:t>
            </a:r>
            <a:endParaRPr lang="en-US">
              <a:effectLst/>
              <a:latin typeface="Calibri" panose="020F0502020204030204" pitchFamily="34" charset="0"/>
              <a:ea typeface="宋体" pitchFamily="2" charset="-122"/>
              <a:cs typeface="Times New Roman" panose="02020503050405090304" pitchFamily="18" charset="0"/>
            </a:endParaRP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effectLst/>
                <a:latin typeface="Calibri" panose="020F0502020204030204" pitchFamily="34" charset="0"/>
                <a:ea typeface="宋体" pitchFamily="2" charset="-122"/>
                <a:cs typeface="Times New Roman" panose="02020503050405090304" pitchFamily="18" charset="0"/>
              </a:rPr>
              <a:t>This is the Outline. And let's dive into the details of each section.</a:t>
            </a:r>
            <a:endParaRPr lang="en-US">
              <a:effectLst/>
              <a:latin typeface="Calibri" panose="020F0502020204030204" pitchFamily="34" charset="0"/>
              <a:ea typeface="宋体" pitchFamily="2" charset="-122"/>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endParaRPr lang="en-US">
              <a:effectLst/>
              <a:latin typeface="Calibri" panose="020F0502020204030204" pitchFamily="34" charset="0"/>
              <a:ea typeface="宋体" pitchFamily="2" charset="-122"/>
              <a:cs typeface="Times New Roman" panose="0202050305040509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endParaRPr lang="en-US">
              <a:effectLst/>
              <a:latin typeface="Calibri" panose="020F0502020204030204" pitchFamily="34" charset="0"/>
              <a:ea typeface="宋体" pitchFamily="2" charset="-122"/>
              <a:cs typeface="Times New Roman" panose="0202050305040509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endParaRPr lang="en-US">
              <a:effectLst/>
              <a:latin typeface="Calibri" panose="020F0502020204030204" pitchFamily="34" charset="0"/>
              <a:ea typeface="宋体" pitchFamily="2" charset="-122"/>
              <a:cs typeface="Times New Roman" panose="0202050305040509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endParaRPr lang="en-US">
              <a:effectLst/>
              <a:latin typeface="Calibri" panose="020F0502020204030204" pitchFamily="34" charset="0"/>
              <a:ea typeface="宋体" pitchFamily="2" charset="-122"/>
              <a:cs typeface="Times New Roman" panose="0202050305040509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So,</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Our research aims to consider the intricate combination of lifestyle and health conditions.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Develop a machine learning model for early prediction and intervention in sleep disorders.</a:t>
            </a:r>
            <a:endParaRPr lang="en-US">
              <a:effectLst/>
              <a:latin typeface="Calibri" panose="020F0502020204030204" pitchFamily="34" charset="0"/>
              <a:ea typeface="宋体" pitchFamily="2" charset="-122"/>
              <a:cs typeface="Times New Roman" panose="02020503050405090304" pitchFamily="18" charset="0"/>
            </a:endParaRP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Dataset, we utilized the National Health and Nutrition Examination Survey (NHANES) 2015-2016 and 2017-2018.</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How to define the “sleep disorders” labels?</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There are more than 8 major categories for sleep disorders and We will only  focus on “The insomnias, The sleep-related breathing disorders” these two more public categories, which correspond to our questionnaire questions: “Ever told a doctor you had trouble sleeping?”, “How often do you snort or stop breathing?”. An individual who does not categorize in the items above is labeled as a negative case of sleep disorder. Others are all positive.</a:t>
            </a:r>
            <a:endParaRPr lang="en-US">
              <a:effectLst/>
              <a:latin typeface="Calibri" panose="020F0502020204030204" pitchFamily="34" charset="0"/>
              <a:ea typeface="宋体" pitchFamily="2" charset="-122"/>
              <a:cs typeface="Times New Roman" panose="02020503050405090304" pitchFamily="18" charset="0"/>
            </a:endParaRPr>
          </a:p>
          <a:p>
            <a:br>
              <a:rPr lang="en-US"/>
            </a:b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We started from observable external factors, many connections may not be immediately evident. For instance, how do we discern which dietary habits influence or contribute to sleep disorders? Through an extensive review of relevant literature, we found that the relationship between diet and sleep disorders is nuanced. Key factors include the blood sugar, the types of fats, and the intake of trace elements such as magnesium and iron. These findings position these internal indicators as manifestations of dietary habits, effectively serving as features within our model.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endParaRPr lang="en-US">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Then finally, our dataset has 21 features and 3054 entries before encoding.</a:t>
            </a:r>
            <a:endParaRPr lang="en-US">
              <a:effectLst/>
              <a:latin typeface="Calibri" panose="020F0502020204030204" pitchFamily="34" charset="0"/>
              <a:ea typeface="宋体" pitchFamily="2" charset="-122"/>
              <a:cs typeface="Times New Roman" panose="02020503050405090304" pitchFamily="18" charset="0"/>
            </a:endParaRP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100977B-A811-F342-9EDB-261CF5B9C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100977B-A811-F342-9EDB-261CF5B9C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100977B-A811-F342-9EDB-261CF5B9C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100977B-A811-F342-9EDB-261CF5B9C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100977B-A811-F342-9EDB-261CF5B9C3C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100977B-A811-F342-9EDB-261CF5B9C3C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100977B-A811-F342-9EDB-261CF5B9C3C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100977B-A811-F342-9EDB-261CF5B9C3C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0977B-A811-F342-9EDB-261CF5B9C3C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100977B-A811-F342-9EDB-261CF5B9C3C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100977B-A811-F342-9EDB-261CF5B9C3C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0977B-A811-F342-9EDB-261CF5B9C3C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2E537-7B8B-EC4D-B8A0-9AC733BFE40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9975" y="1958649"/>
            <a:ext cx="7987058" cy="1569660"/>
          </a:xfrm>
          <a:prstGeom prst="rect">
            <a:avLst/>
          </a:prstGeom>
          <a:noFill/>
        </p:spPr>
        <p:txBody>
          <a:bodyPr wrap="none" rtlCol="0">
            <a:spAutoFit/>
          </a:bodyPr>
          <a:lstStyle/>
          <a:p>
            <a:r>
              <a:rPr lang="en-US" sz="3200" b="1" i="0" u="none" strike="noStrike">
                <a:solidFill>
                  <a:srgbClr val="000000"/>
                </a:solidFill>
                <a:effectLst/>
                <a:latin typeface="Times New Roman" panose="02020503050405090304" pitchFamily="18" charset="0"/>
              </a:rPr>
              <a:t>Using Machine </a:t>
            </a:r>
            <a:r>
              <a:rPr lang="en-US" sz="3200" b="1">
                <a:solidFill>
                  <a:srgbClr val="000000"/>
                </a:solidFill>
                <a:latin typeface="Times New Roman" panose="02020503050405090304" pitchFamily="18" charset="0"/>
              </a:rPr>
              <a:t>L</a:t>
            </a:r>
            <a:r>
              <a:rPr lang="en-US" sz="3200" b="1" i="0" u="none" strike="noStrike">
                <a:solidFill>
                  <a:srgbClr val="000000"/>
                </a:solidFill>
                <a:effectLst/>
                <a:latin typeface="Times New Roman" panose="02020503050405090304" pitchFamily="18" charset="0"/>
              </a:rPr>
              <a:t>earning to</a:t>
            </a:r>
            <a:endParaRPr lang="en-US" sz="3200" b="1" i="0" u="none" strike="noStrike">
              <a:solidFill>
                <a:srgbClr val="000000"/>
              </a:solidFill>
              <a:effectLst/>
              <a:latin typeface="Times New Roman" panose="02020503050405090304" pitchFamily="18" charset="0"/>
            </a:endParaRPr>
          </a:p>
          <a:p>
            <a:r>
              <a:rPr lang="en-US" sz="3200" b="1" i="0" u="none" strike="noStrike">
                <a:solidFill>
                  <a:srgbClr val="000000"/>
                </a:solidFill>
                <a:effectLst/>
                <a:latin typeface="Times New Roman" panose="02020503050405090304" pitchFamily="18" charset="0"/>
              </a:rPr>
              <a:t>Predict the Risk of Sleep </a:t>
            </a:r>
            <a:r>
              <a:rPr lang="en-US" sz="3200" b="1">
                <a:solidFill>
                  <a:srgbClr val="000000"/>
                </a:solidFill>
                <a:latin typeface="Times New Roman" panose="02020503050405090304" pitchFamily="18" charset="0"/>
              </a:rPr>
              <a:t>D</a:t>
            </a:r>
            <a:r>
              <a:rPr lang="en-US" sz="3200" b="1" i="0" u="none" strike="noStrike">
                <a:solidFill>
                  <a:srgbClr val="000000"/>
                </a:solidFill>
                <a:effectLst/>
                <a:latin typeface="Times New Roman" panose="02020503050405090304" pitchFamily="18" charset="0"/>
              </a:rPr>
              <a:t>isorders </a:t>
            </a:r>
            <a:r>
              <a:rPr lang="en-US" sz="3200" b="1">
                <a:solidFill>
                  <a:srgbClr val="000000"/>
                </a:solidFill>
                <a:latin typeface="Times New Roman" panose="02020503050405090304" pitchFamily="18" charset="0"/>
              </a:rPr>
              <a:t>B</a:t>
            </a:r>
            <a:r>
              <a:rPr lang="en-US" sz="3200" b="1" i="0" u="none" strike="noStrike">
                <a:solidFill>
                  <a:srgbClr val="000000"/>
                </a:solidFill>
                <a:effectLst/>
                <a:latin typeface="Times New Roman" panose="02020503050405090304" pitchFamily="18" charset="0"/>
              </a:rPr>
              <a:t>ased on</a:t>
            </a:r>
            <a:endParaRPr lang="en-US" sz="3200" b="1" i="0" u="none" strike="noStrike">
              <a:solidFill>
                <a:srgbClr val="000000"/>
              </a:solidFill>
              <a:effectLst/>
              <a:latin typeface="Times New Roman" panose="02020503050405090304" pitchFamily="18" charset="0"/>
            </a:endParaRPr>
          </a:p>
          <a:p>
            <a:r>
              <a:rPr lang="en-US" sz="3200" b="1" i="0" u="none" strike="noStrike">
                <a:solidFill>
                  <a:srgbClr val="000000"/>
                </a:solidFill>
                <a:effectLst/>
                <a:latin typeface="Times New Roman" panose="02020503050405090304" pitchFamily="18" charset="0"/>
              </a:rPr>
              <a:t>Individuals’ Lifestyle and Health </a:t>
            </a:r>
            <a:r>
              <a:rPr lang="en-US" sz="3200" b="1">
                <a:solidFill>
                  <a:srgbClr val="000000"/>
                </a:solidFill>
                <a:latin typeface="Times New Roman" panose="02020503050405090304" pitchFamily="18" charset="0"/>
              </a:rPr>
              <a:t>C</a:t>
            </a:r>
            <a:r>
              <a:rPr lang="en-US" sz="3200" b="1" i="0" u="none" strike="noStrike">
                <a:solidFill>
                  <a:srgbClr val="000000"/>
                </a:solidFill>
                <a:effectLst/>
                <a:latin typeface="Times New Roman" panose="02020503050405090304" pitchFamily="18" charset="0"/>
              </a:rPr>
              <a:t>onditions</a:t>
            </a:r>
            <a:endParaRPr lang="en-US" sz="3200"/>
          </a:p>
        </p:txBody>
      </p:sp>
      <p:sp>
        <p:nvSpPr>
          <p:cNvPr id="7" name="TextBox 6"/>
          <p:cNvSpPr txBox="1"/>
          <p:nvPr/>
        </p:nvSpPr>
        <p:spPr>
          <a:xfrm>
            <a:off x="3225481" y="3800108"/>
            <a:ext cx="3397790" cy="830997"/>
          </a:xfrm>
          <a:prstGeom prst="rect">
            <a:avLst/>
          </a:prstGeom>
          <a:noFill/>
        </p:spPr>
        <p:txBody>
          <a:bodyPr wrap="none" rtlCol="0">
            <a:spAutoFit/>
          </a:bodyPr>
          <a:lstStyle/>
          <a:p>
            <a:r>
              <a:rPr lang="en-US" sz="2400">
                <a:latin typeface="Times New Roman" panose="02020503050405090304" pitchFamily="18" charset="0"/>
                <a:cs typeface="Times New Roman" panose="02020503050405090304" pitchFamily="18" charset="0"/>
              </a:rPr>
              <a:t>Peter Tran  |  Youxia Zhao</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COMPSCI 524</a:t>
            </a:r>
            <a:endParaRPr lang="en-US" sz="2400">
              <a:latin typeface="Times New Roman" panose="02020503050405090304" pitchFamily="18" charset="0"/>
              <a:cs typeface="Times New Roman" panose="02020503050405090304" pitchFamily="18" charset="0"/>
            </a:endParaRPr>
          </a:p>
        </p:txBody>
      </p:sp>
      <p:cxnSp>
        <p:nvCxnSpPr>
          <p:cNvPr id="4" name="Straight Connector 3"/>
          <p:cNvCxnSpPr/>
          <p:nvPr/>
        </p:nvCxnSpPr>
        <p:spPr>
          <a:xfrm>
            <a:off x="3010330" y="3632883"/>
            <a:ext cx="8076703" cy="0"/>
          </a:xfrm>
          <a:prstGeom prst="line">
            <a:avLst/>
          </a:prstGeom>
          <a:ln w="22225">
            <a:gradFill flip="none" rotWithShape="1">
              <a:gsLst>
                <a:gs pos="100000">
                  <a:schemeClr val="bg1"/>
                </a:gs>
                <a:gs pos="61000">
                  <a:srgbClr val="808080"/>
                </a:gs>
                <a:gs pos="0">
                  <a:schemeClr val="tx1">
                    <a:alpha val="72000"/>
                  </a:schemeClr>
                </a:gs>
              </a:gsLst>
              <a:lin ang="0" scaled="1"/>
              <a:tileRect/>
            </a:gra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1"/>
          <a:srcRect r="33642"/>
          <a:stretch>
            <a:fillRect/>
          </a:stretch>
        </p:blipFill>
        <p:spPr>
          <a:xfrm>
            <a:off x="0" y="1233805"/>
            <a:ext cx="3185160" cy="4821555"/>
          </a:xfrm>
          <a:prstGeom prst="rect">
            <a:avLst/>
          </a:prstGeom>
        </p:spPr>
      </p:pic>
      <p:sp>
        <p:nvSpPr>
          <p:cNvPr id="3" name="Rectangles 2"/>
          <p:cNvSpPr/>
          <p:nvPr/>
        </p:nvSpPr>
        <p:spPr>
          <a:xfrm>
            <a:off x="2548890" y="5384165"/>
            <a:ext cx="647700" cy="1376045"/>
          </a:xfrm>
          <a:prstGeom prst="rect">
            <a:avLst/>
          </a:prstGeom>
          <a:solidFill>
            <a:srgbClr val="FFFFFF"/>
          </a:solid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endParaRPr lang="en-US" sz="3200" b="1">
              <a:latin typeface="Times New Roman" panose="02020503050405090304" pitchFamily="18" charset="0"/>
              <a:cs typeface="Times New Roman" panose="02020503050405090304" pitchFamily="18" charset="0"/>
            </a:endParaRPr>
          </a:p>
        </p:txBody>
      </p:sp>
      <p:sp>
        <p:nvSpPr>
          <p:cNvPr id="9" name="TextBox 8"/>
          <p:cNvSpPr txBox="1"/>
          <p:nvPr/>
        </p:nvSpPr>
        <p:spPr>
          <a:xfrm>
            <a:off x="10905995" y="7227382"/>
            <a:ext cx="3507961" cy="2306955"/>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Some connections between observable habits and the underlying factors contributing to sleep disorders.</a:t>
            </a:r>
            <a:endParaRPr lang="en-US">
              <a:latin typeface="Times New Roman" panose="02020503050405090304" pitchFamily="18" charset="0"/>
              <a:cs typeface="Times New Roman" panose="02020503050405090304" pitchFamily="18" charset="0"/>
            </a:endParaRPr>
          </a:p>
          <a:p>
            <a:endParaRPr lang="en-US">
              <a:latin typeface="Times New Roman" panose="02020503050405090304" pitchFamily="18" charset="0"/>
              <a:cs typeface="Times New Roman" panose="02020503050405090304" pitchFamily="18" charset="0"/>
            </a:endParaRPr>
          </a:p>
          <a:p>
            <a:r>
              <a:rPr lang="en-US">
                <a:latin typeface="Times New Roman" panose="02020503050405090304" pitchFamily="18" charset="0"/>
                <a:cs typeface="Times New Roman" panose="02020503050405090304" pitchFamily="18" charset="0"/>
              </a:rPr>
              <a:t>E.g.: How do we discern which dietary habits may influence or contribute to sleep disorders? </a:t>
            </a:r>
            <a:endParaRPr lang="en-US">
              <a:latin typeface="Times New Roman" panose="02020503050405090304" pitchFamily="18" charset="0"/>
              <a:cs typeface="Times New Roman" panose="02020503050405090304" pitchFamily="18" charset="0"/>
            </a:endParaRPr>
          </a:p>
        </p:txBody>
      </p:sp>
      <p:sp>
        <p:nvSpPr>
          <p:cNvPr id="10" name="TextBox 9"/>
          <p:cNvSpPr txBox="1"/>
          <p:nvPr/>
        </p:nvSpPr>
        <p:spPr>
          <a:xfrm>
            <a:off x="10905995" y="6858082"/>
            <a:ext cx="2148345"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DAG analysis</a:t>
            </a:r>
            <a:endParaRPr lang="en-US" sz="2000" b="1">
              <a:latin typeface="Times New Roman" panose="02020503050405090304" pitchFamily="18" charset="0"/>
              <a:cs typeface="Times New Roman" panose="02020503050405090304" pitchFamily="18" charset="0"/>
            </a:endParaRPr>
          </a:p>
        </p:txBody>
      </p:sp>
      <p:sp>
        <p:nvSpPr>
          <p:cNvPr id="12" name="TextBox 11"/>
          <p:cNvSpPr txBox="1"/>
          <p:nvPr/>
        </p:nvSpPr>
        <p:spPr>
          <a:xfrm>
            <a:off x="6402070" y="4705985"/>
            <a:ext cx="5120005" cy="1476375"/>
          </a:xfrm>
          <a:prstGeom prst="rect">
            <a:avLst/>
          </a:prstGeom>
          <a:noFill/>
        </p:spPr>
        <p:txBody>
          <a:bodyPr wrap="square" rtlCol="0">
            <a:spAutoFit/>
          </a:bodyPr>
          <a:lstStyle/>
          <a:p>
            <a:r>
              <a:rPr lang="en-US" altLang="zh-CN">
                <a:latin typeface="Times New Roman" panose="02020503050405090304" pitchFamily="18" charset="0"/>
                <a:cs typeface="Times New Roman" panose="02020503050405090304" pitchFamily="18" charset="0"/>
                <a:sym typeface="+mn-ea"/>
              </a:rPr>
              <a:t>Removed some features that not demonstrate a significant influence on sleep disorder in our dataset.</a:t>
            </a:r>
            <a:endParaRPr lang="en-US" altLang="zh-CN">
              <a:latin typeface="Times New Roman" panose="02020503050405090304" pitchFamily="18" charset="0"/>
              <a:cs typeface="Times New Roman" panose="02020503050405090304" pitchFamily="18" charset="0"/>
              <a:sym typeface="+mn-ea"/>
            </a:endParaRPr>
          </a:p>
          <a:p>
            <a:endParaRPr lang="en-US" altLang="zh-CN">
              <a:latin typeface="Times New Roman" panose="02020503050405090304" pitchFamily="18" charset="0"/>
              <a:cs typeface="Times New Roman" panose="02020503050405090304" pitchFamily="18" charset="0"/>
              <a:sym typeface="+mn-ea"/>
            </a:endParaRPr>
          </a:p>
          <a:p>
            <a:r>
              <a:rPr lang="en-US">
                <a:latin typeface="Times New Roman" panose="02020503050405090304" pitchFamily="18" charset="0"/>
                <a:cs typeface="Times New Roman" panose="02020503050405090304" pitchFamily="18" charset="0"/>
              </a:rPr>
              <a:t>Prior</a:t>
            </a:r>
            <a:r>
              <a:rPr lang="zh-CN" altLang="en-US">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to encoding, our dataset has 16 features and </a:t>
            </a:r>
            <a:r>
              <a:rPr lang="en-US">
                <a:latin typeface="Times New Roman" panose="02020503050405090304"/>
                <a:cs typeface="Times New Roman" panose="02020503050405090304"/>
                <a:sym typeface="+mn-ea"/>
              </a:rPr>
              <a:t>1136</a:t>
            </a:r>
            <a:r>
              <a:rPr lang="en-US" altLang="zh-CN">
                <a:latin typeface="Times New Roman" panose="02020503050405090304" pitchFamily="18" charset="0"/>
                <a:cs typeface="Times New Roman" panose="02020503050405090304" pitchFamily="18" charset="0"/>
              </a:rPr>
              <a:t> entries.</a:t>
            </a:r>
            <a:endParaRPr lang="en-US" altLang="zh-CN">
              <a:latin typeface="Times New Roman" panose="02020503050405090304" pitchFamily="18" charset="0"/>
              <a:cs typeface="Times New Roman" panose="02020503050405090304" pitchFamily="18" charset="0"/>
            </a:endParaRPr>
          </a:p>
        </p:txBody>
      </p:sp>
      <p:sp>
        <p:nvSpPr>
          <p:cNvPr id="13" name="TextBox 12"/>
          <p:cNvSpPr txBox="1"/>
          <p:nvPr/>
        </p:nvSpPr>
        <p:spPr>
          <a:xfrm>
            <a:off x="6401940" y="4336377"/>
            <a:ext cx="2640659"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Features Selection</a:t>
            </a:r>
            <a:endParaRPr lang="en-US" sz="2000" b="1">
              <a:latin typeface="Times New Roman" panose="02020503050405090304" pitchFamily="18" charset="0"/>
              <a:cs typeface="Times New Roman" panose="02020503050405090304" pitchFamily="18" charset="0"/>
            </a:endParaRPr>
          </a:p>
        </p:txBody>
      </p:sp>
      <p:pic>
        <p:nvPicPr>
          <p:cNvPr id="2" name="Picture 1"/>
          <p:cNvPicPr>
            <a:picLocks noChangeAspect="1"/>
          </p:cNvPicPr>
          <p:nvPr/>
        </p:nvPicPr>
        <p:blipFill>
          <a:blip r:embed="rId1"/>
          <a:stretch>
            <a:fillRect/>
          </a:stretch>
        </p:blipFill>
        <p:spPr>
          <a:xfrm>
            <a:off x="626745" y="1100455"/>
            <a:ext cx="5668010" cy="2930525"/>
          </a:xfrm>
          <a:prstGeom prst="rect">
            <a:avLst/>
          </a:prstGeom>
        </p:spPr>
      </p:pic>
      <p:pic>
        <p:nvPicPr>
          <p:cNvPr id="3" name="Picture 2"/>
          <p:cNvPicPr>
            <a:picLocks noChangeAspect="1"/>
          </p:cNvPicPr>
          <p:nvPr/>
        </p:nvPicPr>
        <p:blipFill>
          <a:blip r:embed="rId2"/>
          <a:srcRect t="7616"/>
          <a:stretch>
            <a:fillRect/>
          </a:stretch>
        </p:blipFill>
        <p:spPr>
          <a:xfrm>
            <a:off x="626110" y="3956050"/>
            <a:ext cx="5668010" cy="2626360"/>
          </a:xfrm>
          <a:prstGeom prst="rect">
            <a:avLst/>
          </a:prstGeom>
        </p:spPr>
      </p:pic>
      <p:grpSp>
        <p:nvGrpSpPr>
          <p:cNvPr id="15" name="Group 14"/>
          <p:cNvGrpSpPr/>
          <p:nvPr/>
        </p:nvGrpSpPr>
        <p:grpSpPr>
          <a:xfrm>
            <a:off x="6294755" y="1275715"/>
            <a:ext cx="4710430" cy="2755265"/>
            <a:chOff x="487" y="5246"/>
            <a:chExt cx="9284" cy="8840"/>
          </a:xfrm>
        </p:grpSpPr>
        <p:pic>
          <p:nvPicPr>
            <p:cNvPr id="7" name="Picture 6"/>
            <p:cNvPicPr>
              <a:picLocks noChangeAspect="1"/>
            </p:cNvPicPr>
            <p:nvPr/>
          </p:nvPicPr>
          <p:blipFill>
            <a:blip r:embed="rId3"/>
            <a:srcRect l="77328"/>
            <a:stretch>
              <a:fillRect/>
            </a:stretch>
          </p:blipFill>
          <p:spPr>
            <a:xfrm>
              <a:off x="5419" y="5246"/>
              <a:ext cx="4353" cy="8840"/>
            </a:xfrm>
            <a:prstGeom prst="rect">
              <a:avLst/>
            </a:prstGeom>
          </p:spPr>
        </p:pic>
        <p:pic>
          <p:nvPicPr>
            <p:cNvPr id="8" name="Picture 7"/>
            <p:cNvPicPr>
              <a:picLocks noChangeAspect="1"/>
            </p:cNvPicPr>
            <p:nvPr/>
          </p:nvPicPr>
          <p:blipFill>
            <a:blip r:embed="rId3"/>
            <a:srcRect l="43078" r="47495"/>
            <a:stretch>
              <a:fillRect/>
            </a:stretch>
          </p:blipFill>
          <p:spPr>
            <a:xfrm>
              <a:off x="3783" y="5246"/>
              <a:ext cx="1810" cy="8840"/>
            </a:xfrm>
            <a:prstGeom prst="rect">
              <a:avLst/>
            </a:prstGeom>
          </p:spPr>
        </p:pic>
        <p:pic>
          <p:nvPicPr>
            <p:cNvPr id="11" name="Picture 10"/>
            <p:cNvPicPr>
              <a:picLocks noChangeAspect="1"/>
            </p:cNvPicPr>
            <p:nvPr/>
          </p:nvPicPr>
          <p:blipFill>
            <a:blip r:embed="rId3"/>
            <a:srcRect r="82380"/>
            <a:stretch>
              <a:fillRect/>
            </a:stretch>
          </p:blipFill>
          <p:spPr>
            <a:xfrm>
              <a:off x="487" y="5246"/>
              <a:ext cx="3383" cy="8840"/>
            </a:xfrm>
            <a:prstGeom prst="rect">
              <a:avLst/>
            </a:prstGeom>
          </p:spPr>
        </p:pic>
      </p:grpSp>
      <p:sp>
        <p:nvSpPr>
          <p:cNvPr id="17" name="TextBox 9"/>
          <p:cNvSpPr txBox="1"/>
          <p:nvPr/>
        </p:nvSpPr>
        <p:spPr>
          <a:xfrm>
            <a:off x="1057463" y="1463122"/>
            <a:ext cx="4297045" cy="398780"/>
          </a:xfrm>
          <a:prstGeom prst="rect">
            <a:avLst/>
          </a:prstGeom>
          <a:noFill/>
        </p:spPr>
        <p:txBody>
          <a:bodyPr wrap="none" rtlCol="0">
            <a:spAutoFit/>
          </a:bodyPr>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Age VS BMI (Sleep Disorder: Yellow)</a:t>
            </a:r>
            <a:endParaRPr lang="en-US" sz="2000" b="1">
              <a:latin typeface="Times New Roman" panose="02020503050405090304" pitchFamily="18" charset="0"/>
              <a:cs typeface="Times New Roman" panose="02020503050405090304" pitchFamily="18" charset="0"/>
            </a:endParaRPr>
          </a:p>
        </p:txBody>
      </p:sp>
      <p:sp>
        <p:nvSpPr>
          <p:cNvPr id="16" name="TextBox 9"/>
          <p:cNvSpPr txBox="1"/>
          <p:nvPr/>
        </p:nvSpPr>
        <p:spPr>
          <a:xfrm>
            <a:off x="2454780" y="4067892"/>
            <a:ext cx="1502410" cy="398780"/>
          </a:xfrm>
          <a:prstGeom prst="rect">
            <a:avLst/>
          </a:prstGeom>
          <a:noFill/>
        </p:spPr>
        <p:txBody>
          <a:bodyPr wrap="none" rtlCol="0">
            <a:spAutoFit/>
          </a:bodyPr>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Sleep Hours</a:t>
            </a:r>
            <a:endParaRPr lang="en-US" sz="2000" b="1">
              <a:latin typeface="Times New Roman" panose="02020503050405090304" pitchFamily="18" charset="0"/>
              <a:cs typeface="Times New Roman" panose="02020503050405090304" pitchFamily="18" charset="0"/>
            </a:endParaRPr>
          </a:p>
        </p:txBody>
      </p:sp>
      <p:sp>
        <p:nvSpPr>
          <p:cNvPr id="18" name="TextBox 9"/>
          <p:cNvSpPr txBox="1"/>
          <p:nvPr/>
        </p:nvSpPr>
        <p:spPr>
          <a:xfrm>
            <a:off x="1137473" y="5895422"/>
            <a:ext cx="2074545" cy="398780"/>
          </a:xfrm>
          <a:prstGeom prst="rect">
            <a:avLst/>
          </a:prstGeom>
          <a:noFill/>
        </p:spPr>
        <p:txBody>
          <a:bodyPr wrap="none" rtlCol="0">
            <a:spAutoFit/>
          </a:bodyPr>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No sleep disorder</a:t>
            </a:r>
            <a:endParaRPr lang="en-US" sz="2000" b="1">
              <a:latin typeface="Times New Roman" panose="02020503050405090304" pitchFamily="18" charset="0"/>
              <a:cs typeface="Times New Roman" panose="02020503050405090304" pitchFamily="18" charset="0"/>
            </a:endParaRPr>
          </a:p>
        </p:txBody>
      </p:sp>
      <p:sp>
        <p:nvSpPr>
          <p:cNvPr id="19" name="TextBox 9"/>
          <p:cNvSpPr txBox="1"/>
          <p:nvPr/>
        </p:nvSpPr>
        <p:spPr>
          <a:xfrm>
            <a:off x="3480306" y="5895422"/>
            <a:ext cx="1742440" cy="398780"/>
          </a:xfrm>
          <a:prstGeom prst="rect">
            <a:avLst/>
          </a:prstGeom>
          <a:noFill/>
        </p:spPr>
        <p:txBody>
          <a:bodyPr wrap="none" rtlCol="0">
            <a:spAutoFit/>
          </a:bodyPr>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Sleep disorder</a:t>
            </a:r>
            <a:endParaRPr lang="en-US" sz="2000" b="1">
              <a:latin typeface="Times New Roman" panose="02020503050405090304" pitchFamily="18" charset="0"/>
              <a:cs typeface="Times New Roman" panose="02020503050405090304" pitchFamily="18" charset="0"/>
            </a:endParaRPr>
          </a:p>
        </p:txBody>
      </p:sp>
      <p:sp>
        <p:nvSpPr>
          <p:cNvPr id="20" name="TextBox 9"/>
          <p:cNvSpPr txBox="1"/>
          <p:nvPr/>
        </p:nvSpPr>
        <p:spPr>
          <a:xfrm>
            <a:off x="7396033" y="1331042"/>
            <a:ext cx="2060575" cy="398780"/>
          </a:xfrm>
          <a:prstGeom prst="rect">
            <a:avLst/>
          </a:prstGeom>
          <a:noFill/>
        </p:spPr>
        <p:txBody>
          <a:bodyPr wrap="none" rtlCol="0">
            <a:spAutoFit/>
          </a:bodyPr>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Tired/Depression</a:t>
            </a:r>
            <a:endParaRPr lang="en-US" sz="2000" b="1">
              <a:latin typeface="Times New Roman" panose="02020503050405090304" pitchFamily="18" charset="0"/>
              <a:cs typeface="Times New Roman" panose="020205030504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6427914"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4. Data Cleaning and Preprocessing</a:t>
            </a:r>
            <a:endParaRPr lang="en-US" sz="3200" b="1">
              <a:latin typeface="Times New Roman" panose="02020503050405090304" pitchFamily="18" charset="0"/>
              <a:cs typeface="Times New Roman" panose="02020503050405090304" pitchFamily="18" charset="0"/>
            </a:endParaRPr>
          </a:p>
        </p:txBody>
      </p:sp>
      <p:sp>
        <p:nvSpPr>
          <p:cNvPr id="7" name="TextBox 6"/>
          <p:cNvSpPr txBox="1"/>
          <p:nvPr/>
        </p:nvSpPr>
        <p:spPr>
          <a:xfrm>
            <a:off x="845690" y="1198963"/>
            <a:ext cx="10420159" cy="535432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b="1">
                <a:latin typeface="Times New Roman" panose="02020503050405090304"/>
                <a:cs typeface="Times New Roman" panose="02020503050405090304"/>
              </a:rPr>
              <a:t>NHANES 2015 – 2016 and 2017 – 2018 </a:t>
            </a:r>
            <a:endParaRPr lang="en-US" b="1">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Removed records where patient age is under 18</a:t>
            </a:r>
            <a:endParaRPr lang="en-US">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Removed records where patient is pregnant</a:t>
            </a:r>
            <a:endParaRPr lang="en-US">
              <a:latin typeface="Times New Roman" panose="02020503050405090304"/>
              <a:cs typeface="Times New Roman" panose="02020503050405090304"/>
            </a:endParaRP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Conversion to Binary Categorical Data </a:t>
            </a:r>
            <a:endParaRPr lang="en-US" b="1">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Diabetes</a:t>
            </a:r>
            <a:endParaRPr lang="en-US" b="1">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Current Smoking Habits</a:t>
            </a:r>
            <a:endParaRPr lang="en-US">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Alcohol Consumption in past 12 months </a:t>
            </a:r>
            <a:endParaRPr lang="en-US">
              <a:latin typeface="Times New Roman" panose="02020503050405090304"/>
              <a:cs typeface="Times New Roman" panose="02020503050405090304"/>
            </a:endParaRPr>
          </a:p>
          <a:p>
            <a:pPr marL="1257300" lvl="2" indent="-342900">
              <a:buFont typeface="Wingdings" panose="05000000000000000000"/>
              <a:buChar char="§"/>
            </a:pPr>
            <a:r>
              <a:rPr lang="en-US">
                <a:latin typeface="Times New Roman" panose="02020503050405090304"/>
                <a:cs typeface="Times New Roman" panose="02020503050405090304"/>
              </a:rPr>
              <a:t>15 alcoholic beverage/day or more is considered excessive drinking</a:t>
            </a:r>
            <a:endParaRPr lang="en-US">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Physical Exercise</a:t>
            </a:r>
            <a:endParaRPr lang="en-US">
              <a:latin typeface="Times New Roman" panose="02020503050405090304"/>
              <a:cs typeface="Times New Roman" panose="02020503050405090304"/>
            </a:endParaRPr>
          </a:p>
          <a:p>
            <a:pPr marL="1257300" lvl="2" indent="-342900">
              <a:buFont typeface="Wingdings" panose="05000000000000000000"/>
              <a:buChar char="§"/>
            </a:pPr>
            <a:r>
              <a:rPr lang="en-US">
                <a:latin typeface="Times New Roman" panose="02020503050405090304"/>
                <a:cs typeface="Times New Roman" panose="02020503050405090304"/>
              </a:rPr>
              <a:t>Moderate to Vigorous physical activity for at least 10 minutes</a:t>
            </a:r>
            <a:endParaRPr lang="en-US">
              <a:latin typeface="Times New Roman" panose="02020503050405090304"/>
              <a:cs typeface="Times New Roman" panose="02020503050405090304"/>
            </a:endParaRP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Filtering data for 'Missing', 'Refused', 'Don't Know'</a:t>
            </a:r>
            <a:endParaRPr lang="en-US" b="1">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1136 records remaining</a:t>
            </a:r>
            <a:endParaRPr lang="en-US">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805 with sleep disorders, 331 with no sleep disorder</a:t>
            </a:r>
            <a:endParaRPr lang="en-US">
              <a:latin typeface="Times New Roman" panose="02020503050405090304"/>
              <a:cs typeface="Times New Roman" panose="02020503050405090304"/>
            </a:endParaRP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Feature Normalization on Numerical Attributes </a:t>
            </a:r>
            <a:endParaRPr lang="en-US" b="1">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Mental Health ~ Depression and Anxiety</a:t>
            </a:r>
            <a:endParaRPr lang="en-US">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Dietary Data ~ Magnesium, Iron, Saturated Fat, Monounsaturated and Polyunsaturated Fat</a:t>
            </a:r>
            <a:endParaRPr lang="en-US">
              <a:latin typeface="Times New Roman" panose="02020503050405090304"/>
              <a:cs typeface="Times New Roman" panose="0202050305040509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5072222"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Summary </a:t>
            </a:r>
            <a:endParaRPr lang="en-US" sz="3200" b="1">
              <a:latin typeface="Times New Roman" panose="02020503050405090304" pitchFamily="18" charset="0"/>
              <a:cs typeface="Times New Roman" panose="02020503050405090304" pitchFamily="18" charset="0"/>
            </a:endParaRPr>
          </a:p>
        </p:txBody>
      </p:sp>
      <p:sp>
        <p:nvSpPr>
          <p:cNvPr id="7" name="TextBox 6"/>
          <p:cNvSpPr txBox="1"/>
          <p:nvPr/>
        </p:nvSpPr>
        <p:spPr>
          <a:xfrm>
            <a:off x="846325" y="1313898"/>
            <a:ext cx="10420159" cy="3970318"/>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b="1" dirty="0">
                <a:latin typeface="Times New Roman" panose="02020503050405090304"/>
                <a:cs typeface="Times New Roman" panose="02020503050405090304"/>
              </a:rPr>
              <a:t>Train Validation Test Split</a:t>
            </a:r>
            <a:endParaRPr lang="en-US" b="1" dirty="0">
              <a:latin typeface="Times New Roman" panose="02020503050405090304"/>
              <a:cs typeface="Times New Roman" panose="02020503050405090304"/>
            </a:endParaRPr>
          </a:p>
          <a:p>
            <a:pPr marL="800100" lvl="1" indent="-342900">
              <a:buFont typeface="Courier New" panose="02070409020205090404"/>
              <a:buChar char="o"/>
            </a:pPr>
            <a:r>
              <a:rPr lang="en-US" dirty="0">
                <a:latin typeface="Times New Roman" panose="02020503050405090304"/>
                <a:cs typeface="Times New Roman" panose="02020503050405090304"/>
              </a:rPr>
              <a:t>Train: 70%</a:t>
            </a:r>
            <a:endParaRPr lang="en-US" dirty="0">
              <a:latin typeface="Times New Roman" panose="02020503050405090304"/>
              <a:cs typeface="Times New Roman" panose="02020503050405090304"/>
            </a:endParaRPr>
          </a:p>
          <a:p>
            <a:pPr marL="800100" lvl="1" indent="-342900">
              <a:buFont typeface="Courier New" panose="02070409020205090404"/>
              <a:buChar char="o"/>
            </a:pPr>
            <a:r>
              <a:rPr lang="en-US" dirty="0">
                <a:latin typeface="Times New Roman" panose="02020503050405090304"/>
                <a:cs typeface="Times New Roman" panose="02020503050405090304"/>
              </a:rPr>
              <a:t>Validation: 15%</a:t>
            </a:r>
            <a:endParaRPr lang="en-US" dirty="0">
              <a:latin typeface="Times New Roman" panose="02020503050405090304"/>
              <a:cs typeface="Times New Roman" panose="02020503050405090304"/>
            </a:endParaRPr>
          </a:p>
          <a:p>
            <a:pPr marL="800100" lvl="1" indent="-342900">
              <a:buFont typeface="Courier New" panose="02070409020205090404"/>
              <a:buChar char="o"/>
            </a:pPr>
            <a:r>
              <a:rPr lang="en-US" dirty="0">
                <a:latin typeface="Times New Roman" panose="02020503050405090304"/>
                <a:cs typeface="Times New Roman" panose="02020503050405090304"/>
              </a:rPr>
              <a:t>Test: 15%</a:t>
            </a:r>
            <a:endParaRPr lang="en-US" dirty="0">
              <a:latin typeface="Times New Roman" panose="02020503050405090304"/>
              <a:cs typeface="Times New Roman" panose="02020503050405090304"/>
            </a:endParaRP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dirty="0">
                <a:latin typeface="Times New Roman" panose="02020503050405090304"/>
                <a:cs typeface="Times New Roman" panose="02020503050405090304"/>
              </a:rPr>
              <a:t> Our goal is to improve the learning of our model over the Training Set</a:t>
            </a:r>
            <a:endParaRPr lang="en-US" b="1" dirty="0">
              <a:latin typeface="Times New Roman" panose="02020503050405090304"/>
              <a:cs typeface="Times New Roman" panose="02020503050405090304"/>
            </a:endParaRPr>
          </a:p>
          <a:p>
            <a:pPr marL="800100" lvl="1" indent="-342900">
              <a:buFont typeface="Courier New" panose="02070409020205090404"/>
              <a:buChar char="o"/>
            </a:pPr>
            <a:r>
              <a:rPr lang="en-US" dirty="0">
                <a:latin typeface="Times New Roman" panose="02020503050405090304"/>
                <a:cs typeface="Times New Roman" panose="02020503050405090304"/>
              </a:rPr>
              <a:t>Kernel Density Estimation (KDE) makes an estimate of the underlying distribution</a:t>
            </a:r>
            <a:endParaRPr lang="en-US" dirty="0">
              <a:latin typeface="Times New Roman" panose="02020503050405090304"/>
              <a:cs typeface="Times New Roman" panose="02020503050405090304"/>
            </a:endParaRPr>
          </a:p>
          <a:p>
            <a:pPr marL="800100" lvl="1" indent="-342900">
              <a:buFont typeface="Courier New" panose="02070409020205090404"/>
              <a:buChar char="o"/>
            </a:pPr>
            <a:r>
              <a:rPr lang="en-US" dirty="0">
                <a:latin typeface="Times New Roman" panose="02020503050405090304"/>
                <a:cs typeface="Times New Roman" panose="02020503050405090304"/>
              </a:rPr>
              <a:t>Keep data that are likely to come from the densest regions of the distribution</a:t>
            </a:r>
            <a:endParaRPr lang="en-US" dirty="0">
              <a:latin typeface="Times New Roman" panose="02020503050405090304"/>
              <a:cs typeface="Times New Roman" panose="02020503050405090304"/>
            </a:endParaRPr>
          </a:p>
          <a:p>
            <a:pPr marL="800100" lvl="1" indent="-342900">
              <a:buFont typeface="Courier New" panose="02070409020205090404"/>
              <a:buChar char="o"/>
            </a:pPr>
            <a:r>
              <a:rPr lang="en-US" dirty="0">
                <a:latin typeface="Times New Roman" panose="02020503050405090304"/>
                <a:cs typeface="Times New Roman" panose="02020503050405090304"/>
              </a:rPr>
              <a:t>Strengthen the observed characteristic for each class</a:t>
            </a:r>
            <a:endParaRPr lang="en-US" sz="1600" dirty="0"/>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dirty="0">
                <a:latin typeface="Times New Roman" panose="02020503050405090304"/>
                <a:cs typeface="Times New Roman" panose="02020503050405090304"/>
              </a:rPr>
              <a:t>Tuning Hyperparameters over the Validation Set</a:t>
            </a:r>
            <a:endParaRPr lang="en-US" b="1" dirty="0">
              <a:latin typeface="Times New Roman" panose="02020503050405090304"/>
              <a:cs typeface="Times New Roman" panose="02020503050405090304"/>
            </a:endParaRPr>
          </a:p>
          <a:p>
            <a:pPr marL="342900" indent="-342900">
              <a:buFont typeface="Wingdings" panose="05000000000000000000"/>
              <a:buChar char="Ø"/>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dirty="0">
                <a:latin typeface="Times New Roman" panose="02020503050405090304"/>
                <a:cs typeface="Times New Roman" panose="02020503050405090304"/>
              </a:rPr>
              <a:t>Visualize Evaluation Metrics over the Testing Set</a:t>
            </a:r>
            <a:endParaRPr lang="en-US" b="1" dirty="0">
              <a:latin typeface="Times New Roman" panose="02020503050405090304"/>
              <a:cs typeface="Times New Roman" panose="02020503050405090304"/>
            </a:endParaRPr>
          </a:p>
          <a:p>
            <a:pPr marL="800100" lvl="1" indent="-342900">
              <a:buFont typeface="Courier New" panose="02070409020205090404"/>
              <a:buChar char="o"/>
            </a:pPr>
            <a:endParaRPr lang="en-US" b="1">
              <a:latin typeface="Times New Roman" panose="02020503050405090304"/>
              <a:cs typeface="Times New Roman" panose="0202050305040509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7656840"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Logistic Regression (LR)</a:t>
            </a:r>
            <a:endParaRPr lang="en-US" sz="3200" b="1">
              <a:latin typeface="Times New Roman" panose="02020503050405090304"/>
              <a:cs typeface="Times New Roman" panose="02020503050405090304"/>
            </a:endParaRPr>
          </a:p>
        </p:txBody>
      </p:sp>
      <p:sp>
        <p:nvSpPr>
          <p:cNvPr id="7" name="TextBox 6"/>
          <p:cNvSpPr txBox="1"/>
          <p:nvPr/>
        </p:nvSpPr>
        <p:spPr>
          <a:xfrm>
            <a:off x="798881" y="1198238"/>
            <a:ext cx="5766516"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a:cs typeface="Times New Roman" panose="02020503050405090304"/>
              </a:rPr>
              <a:t>Tuning for Regularization Strength</a:t>
            </a:r>
            <a:endParaRPr lang="en-US" sz="2000">
              <a:latin typeface="Times New Roman" panose="02020503050405090304" pitchFamily="18" charset="0"/>
              <a:cs typeface="Times New Roman" panose="02020503050405090304" pitchFamily="18" charset="0"/>
            </a:endParaRPr>
          </a:p>
        </p:txBody>
      </p:sp>
      <p:sp>
        <p:nvSpPr>
          <p:cNvPr id="11" name="TextBox 10"/>
          <p:cNvSpPr txBox="1"/>
          <p:nvPr/>
        </p:nvSpPr>
        <p:spPr>
          <a:xfrm>
            <a:off x="6863080" y="3950335"/>
            <a:ext cx="493903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90204"/>
              <a:buChar char="•"/>
            </a:pPr>
            <a:r>
              <a:rPr lang="en-US" dirty="0">
                <a:latin typeface="Times New Roman" panose="02020503050405090304"/>
                <a:ea typeface="+mn-lt"/>
                <a:cs typeface="Times New Roman" panose="02020503050405090304"/>
              </a:rPr>
              <a:t>    ACC ~ 67% (over 20 iterations)</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LR performs much better with the majority class</a:t>
            </a:r>
            <a:endParaRPr lang="en-US" dirty="0">
              <a:latin typeface="Times New Roman" panose="02020503050405090304"/>
              <a:ea typeface="Calibri"/>
              <a:cs typeface="Times New Roman" panose="02020503050405090304"/>
            </a:endParaRPr>
          </a:p>
          <a:p>
            <a:pPr marL="285750" indent="-285750">
              <a:buFont typeface="Arial" panose="020B0604020202090204"/>
              <a:buChar char="•"/>
            </a:pPr>
            <a:r>
              <a:rPr lang="en-US" dirty="0">
                <a:latin typeface="Times New Roman" panose="02020503050405090304"/>
                <a:cs typeface="Times New Roman" panose="02020503050405090304"/>
              </a:rPr>
              <a:t>Kernel Density Estimation: class-wise tuning</a:t>
            </a:r>
            <a:endParaRPr lang="en-US" dirty="0">
              <a:latin typeface="Times New Roman" panose="02020503050405090304"/>
              <a:ea typeface="Calibri"/>
              <a:cs typeface="Times New Roman" panose="02020503050405090304"/>
            </a:endParaRPr>
          </a:p>
          <a:p>
            <a:pPr marL="742950" lvl="1" indent="-285750">
              <a:buFont typeface="Courier New" panose="02070409020205090404"/>
              <a:buChar char="o"/>
            </a:pPr>
            <a:r>
              <a:rPr lang="en-US" dirty="0">
                <a:latin typeface="Times New Roman" panose="02020503050405090304"/>
                <a:ea typeface="Calibri"/>
                <a:cs typeface="Times New Roman" panose="02020503050405090304"/>
              </a:rPr>
              <a:t>Kept top 80% of minority class</a:t>
            </a:r>
            <a:endParaRPr lang="en-US" dirty="0">
              <a:latin typeface="Times New Roman" panose="02020503050405090304"/>
              <a:ea typeface="Calibri"/>
              <a:cs typeface="Times New Roman" panose="02020503050405090304"/>
            </a:endParaRPr>
          </a:p>
          <a:p>
            <a:pPr marL="742950" lvl="1" indent="-285750">
              <a:buFont typeface="Courier New" panose="02070409020205090404"/>
              <a:buChar char="o"/>
            </a:pPr>
            <a:r>
              <a:rPr lang="en-US" dirty="0">
                <a:latin typeface="Times New Roman" panose="02020503050405090304"/>
                <a:ea typeface="Calibri"/>
                <a:cs typeface="Times New Roman" panose="02020503050405090304"/>
              </a:rPr>
              <a:t>Kept top 50% of majority class</a:t>
            </a:r>
            <a:endParaRPr lang="en-US" dirty="0">
              <a:latin typeface="Times New Roman" panose="02020503050405090304"/>
              <a:ea typeface="Calibri"/>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More exploration with relevant feature selection</a:t>
            </a:r>
            <a:endParaRPr lang="en-US" dirty="0">
              <a:latin typeface="Times New Roman" panose="02020503050405090304"/>
              <a:ea typeface="Calibri"/>
              <a:cs typeface="Times New Roman" panose="02020503050405090304"/>
            </a:endParaRPr>
          </a:p>
        </p:txBody>
      </p:sp>
      <p:pic>
        <p:nvPicPr>
          <p:cNvPr id="10" name="Picture 9" descr="A graph of strength and accuracy&#10;&#10;Description automatically generated"/>
          <p:cNvPicPr>
            <a:picLocks noChangeAspect="1"/>
          </p:cNvPicPr>
          <p:nvPr/>
        </p:nvPicPr>
        <p:blipFill>
          <a:blip r:embed="rId1"/>
          <a:stretch>
            <a:fillRect/>
          </a:stretch>
        </p:blipFill>
        <p:spPr>
          <a:xfrm>
            <a:off x="830612" y="1740224"/>
            <a:ext cx="3015974" cy="2130425"/>
          </a:xfrm>
          <a:prstGeom prst="rect">
            <a:avLst/>
          </a:prstGeom>
        </p:spPr>
      </p:pic>
      <p:pic>
        <p:nvPicPr>
          <p:cNvPr id="12" name="Picture 11" descr="A graph with blue dots&#10;&#10;Description automatically generated"/>
          <p:cNvPicPr>
            <a:picLocks noChangeAspect="1"/>
          </p:cNvPicPr>
          <p:nvPr/>
        </p:nvPicPr>
        <p:blipFill>
          <a:blip r:embed="rId2"/>
          <a:stretch>
            <a:fillRect/>
          </a:stretch>
        </p:blipFill>
        <p:spPr>
          <a:xfrm>
            <a:off x="3855213" y="1738706"/>
            <a:ext cx="2926108" cy="2133463"/>
          </a:xfrm>
          <a:prstGeom prst="rect">
            <a:avLst/>
          </a:prstGeom>
        </p:spPr>
      </p:pic>
      <p:pic>
        <p:nvPicPr>
          <p:cNvPr id="13" name="Picture 12" descr="A graph of strength and recall&#10;&#10;Description automatically generated"/>
          <p:cNvPicPr>
            <a:picLocks noChangeAspect="1"/>
          </p:cNvPicPr>
          <p:nvPr/>
        </p:nvPicPr>
        <p:blipFill>
          <a:blip r:embed="rId3"/>
          <a:stretch>
            <a:fillRect/>
          </a:stretch>
        </p:blipFill>
        <p:spPr>
          <a:xfrm>
            <a:off x="847028" y="4039831"/>
            <a:ext cx="3000592" cy="2133778"/>
          </a:xfrm>
          <a:prstGeom prst="rect">
            <a:avLst/>
          </a:prstGeom>
        </p:spPr>
      </p:pic>
      <p:pic>
        <p:nvPicPr>
          <p:cNvPr id="14" name="Picture 13" descr="A graph with blue dots&#10;&#10;Description automatically generated"/>
          <p:cNvPicPr>
            <a:picLocks noChangeAspect="1"/>
          </p:cNvPicPr>
          <p:nvPr/>
        </p:nvPicPr>
        <p:blipFill>
          <a:blip r:embed="rId4"/>
          <a:stretch>
            <a:fillRect/>
          </a:stretch>
        </p:blipFill>
        <p:spPr>
          <a:xfrm>
            <a:off x="3844534" y="4038017"/>
            <a:ext cx="2935634" cy="2133462"/>
          </a:xfrm>
          <a:prstGeom prst="rect">
            <a:avLst/>
          </a:prstGeom>
        </p:spPr>
      </p:pic>
      <p:sp>
        <p:nvSpPr>
          <p:cNvPr id="3" name="TextBox 2"/>
          <p:cNvSpPr txBox="1"/>
          <p:nvPr/>
        </p:nvSpPr>
        <p:spPr>
          <a:xfrm>
            <a:off x="6846985"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a:cs typeface="Times New Roman" panose="02020503050405090304"/>
              </a:rPr>
              <a:t>Evaluation Results</a:t>
            </a:r>
            <a:endParaRPr lang="en-US" sz="2000" b="1">
              <a:latin typeface="Times New Roman" panose="02020503050405090304" pitchFamily="18" charset="0"/>
              <a:cs typeface="Times New Roman" panose="02020503050405090304" pitchFamily="18" charset="0"/>
            </a:endParaRPr>
          </a:p>
        </p:txBody>
      </p:sp>
      <p:sp>
        <p:nvSpPr>
          <p:cNvPr id="8" name="Rectangle 7"/>
          <p:cNvSpPr/>
          <p:nvPr/>
        </p:nvSpPr>
        <p:spPr>
          <a:xfrm>
            <a:off x="839470" y="1666875"/>
            <a:ext cx="5941695" cy="463550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blue and orange bars&#10;&#10;Description automatically generated"/>
          <p:cNvPicPr>
            <a:picLocks noChangeAspect="1"/>
          </p:cNvPicPr>
          <p:nvPr/>
        </p:nvPicPr>
        <p:blipFill>
          <a:blip r:embed="rId5"/>
          <a:stretch>
            <a:fillRect/>
          </a:stretch>
        </p:blipFill>
        <p:spPr>
          <a:xfrm>
            <a:off x="6932750" y="1669981"/>
            <a:ext cx="3925543" cy="2027169"/>
          </a:xfrm>
          <a:prstGeom prst="rect">
            <a:avLst/>
          </a:prstGeom>
          <a:ln>
            <a:solidFill>
              <a:schemeClr val="bg2">
                <a:lumMod val="75000"/>
              </a:schemeClr>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930005" cy="583565"/>
          </a:xfrm>
          <a:prstGeom prst="rect">
            <a:avLst/>
          </a:prstGeom>
          <a:noFill/>
        </p:spPr>
        <p:txBody>
          <a:bodyPr wrap="none" lIns="91440" tIns="45720" rIns="91440" bIns="45720" rtlCol="0" anchor="t">
            <a:spAutoFit/>
          </a:bodyPr>
          <a:lstStyle/>
          <a:p>
            <a:pPr algn="l"/>
            <a:r>
              <a:rPr lang="en-US" sz="3200" b="1" dirty="0">
                <a:latin typeface="Times New Roman" panose="02020503050405090304"/>
                <a:cs typeface="Times New Roman" panose="02020503050405090304"/>
              </a:rPr>
              <a:t>5. Methodology – </a:t>
            </a:r>
            <a:r>
              <a:rPr lang="en-US" sz="3200" b="1" dirty="0">
                <a:latin typeface="Times New Roman" panose="02020503050405090304"/>
                <a:cs typeface="Times New Roman" panose="02020503050405090304"/>
                <a:sym typeface="+mn-ea"/>
              </a:rPr>
              <a:t>Random Forest Classifier (RFC)</a:t>
            </a:r>
            <a:endParaRPr lang="en-US" sz="3200" b="1" dirty="0">
              <a:latin typeface="Times New Roman" panose="02020503050405090304"/>
              <a:cs typeface="Times New Roman" panose="02020503050405090304"/>
            </a:endParaRPr>
          </a:p>
        </p:txBody>
      </p:sp>
      <p:sp>
        <p:nvSpPr>
          <p:cNvPr id="7" name="TextBox 6"/>
          <p:cNvSpPr txBox="1"/>
          <p:nvPr/>
        </p:nvSpPr>
        <p:spPr>
          <a:xfrm>
            <a:off x="798830" y="1198245"/>
            <a:ext cx="7430770" cy="706755"/>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sym typeface="+mn-ea"/>
              </a:rPr>
              <a:t>Tuning for Number of Decision Trees</a:t>
            </a:r>
            <a:endParaRPr lang="en-US" sz="2000" b="1" dirty="0">
              <a:latin typeface="Times New Roman" panose="02020503050405090304"/>
              <a:cs typeface="Times New Roman" panose="02020503050405090304"/>
              <a:sym typeface="+mn-ea"/>
            </a:endParaRPr>
          </a:p>
          <a:p>
            <a:r>
              <a:rPr lang="en-US" sz="2000" dirty="0">
                <a:latin typeface="Times New Roman" panose="02020503050405090304"/>
                <a:cs typeface="Times New Roman" panose="02020503050405090304"/>
                <a:sym typeface="+mn-ea"/>
              </a:rPr>
              <a:t> (maximum depth = 10)</a:t>
            </a:r>
            <a:endParaRPr lang="en-US" sz="2000" dirty="0">
              <a:latin typeface="Times New Roman" panose="02020503050405090304" pitchFamily="18" charset="0"/>
              <a:cs typeface="Times New Roman" panose="02020503050405090304" pitchFamily="18" charset="0"/>
            </a:endParaRPr>
          </a:p>
        </p:txBody>
      </p:sp>
      <p:sp>
        <p:nvSpPr>
          <p:cNvPr id="3" name="TextBox 2"/>
          <p:cNvSpPr txBox="1"/>
          <p:nvPr/>
        </p:nvSpPr>
        <p:spPr>
          <a:xfrm>
            <a:off x="6846985"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rPr>
              <a:t>Evaluation Results</a:t>
            </a:r>
            <a:endParaRPr lang="en-US" sz="2000" b="1" dirty="0">
              <a:latin typeface="Times New Roman" panose="02020503050405090304" pitchFamily="18" charset="0"/>
              <a:cs typeface="Times New Roman" panose="02020503050405090304" pitchFamily="18" charset="0"/>
            </a:endParaRPr>
          </a:p>
        </p:txBody>
      </p:sp>
      <p:sp>
        <p:nvSpPr>
          <p:cNvPr id="8" name="Rectangle 7"/>
          <p:cNvSpPr/>
          <p:nvPr/>
        </p:nvSpPr>
        <p:spPr>
          <a:xfrm>
            <a:off x="839470" y="1984375"/>
            <a:ext cx="5941695" cy="441452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0"/>
          <p:cNvSpPr txBox="1"/>
          <p:nvPr/>
        </p:nvSpPr>
        <p:spPr>
          <a:xfrm>
            <a:off x="6863080" y="3950335"/>
            <a:ext cx="493903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90204"/>
              <a:buChar char="•"/>
            </a:pPr>
            <a:r>
              <a:rPr lang="en-US" dirty="0">
                <a:latin typeface="Times New Roman" panose="02020503050405090304"/>
                <a:ea typeface="+mn-lt"/>
                <a:cs typeface="Times New Roman" panose="02020503050405090304"/>
              </a:rPr>
              <a:t>    ACC ~ 72% (over 50 iterations)</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RF performs much better with the majority class</a:t>
            </a:r>
            <a:endParaRPr lang="en-US" dirty="0">
              <a:latin typeface="Times New Roman" panose="02020503050405090304"/>
              <a:ea typeface="Calibri"/>
              <a:cs typeface="Times New Roman" panose="02020503050405090304"/>
            </a:endParaRPr>
          </a:p>
          <a:p>
            <a:pPr marL="285750" indent="-285750">
              <a:buFont typeface="Arial,Sans-Serif"/>
              <a:buChar char="•"/>
            </a:pPr>
            <a:r>
              <a:rPr lang="en-US" dirty="0">
                <a:latin typeface="Times New Roman" panose="02020503050405090304"/>
                <a:cs typeface="Times New Roman" panose="02020503050405090304"/>
              </a:rPr>
              <a:t>Kernel Density Estimation: </a:t>
            </a:r>
            <a:r>
              <a:rPr lang="en-US" dirty="0">
                <a:latin typeface="Times New Roman" panose="02020503050405090304"/>
                <a:cs typeface="Times New Roman" panose="02020503050405090304"/>
                <a:sym typeface="+mn-ea"/>
              </a:rPr>
              <a:t>class-wise tuning</a:t>
            </a:r>
            <a:endParaRPr lang="en-US" dirty="0">
              <a:latin typeface="Times New Roman" panose="02020503050405090304"/>
              <a:cs typeface="Times New Roman" panose="02020503050405090304"/>
              <a:sym typeface="+mn-ea"/>
            </a:endParaRPr>
          </a:p>
          <a:p>
            <a:pPr marL="742950" lvl="1" indent="-285750">
              <a:buFont typeface="Courier New,monospace"/>
              <a:buChar char="o"/>
            </a:pPr>
            <a:r>
              <a:rPr lang="en-US" dirty="0">
                <a:latin typeface="Times New Roman" panose="02020503050405090304"/>
                <a:ea typeface="Calibri"/>
                <a:cs typeface="Times New Roman" panose="02020503050405090304"/>
                <a:sym typeface="+mn-ea"/>
              </a:rPr>
              <a:t>Kept top 50% of minority class</a:t>
            </a:r>
            <a:endParaRPr lang="en-US" dirty="0">
              <a:latin typeface="Times New Roman" panose="02020503050405090304"/>
              <a:ea typeface="Calibri"/>
              <a:cs typeface="Times New Roman" panose="02020503050405090304"/>
            </a:endParaRPr>
          </a:p>
          <a:p>
            <a:pPr marL="742950" lvl="1" indent="-285750">
              <a:buFont typeface="Courier New,monospace"/>
              <a:buChar char="o"/>
            </a:pPr>
            <a:r>
              <a:rPr lang="en-US" dirty="0">
                <a:latin typeface="Times New Roman" panose="02020503050405090304"/>
                <a:ea typeface="Calibri"/>
                <a:cs typeface="Times New Roman" panose="02020503050405090304"/>
                <a:sym typeface="+mn-ea"/>
              </a:rPr>
              <a:t>Kept top 50% of majority class</a:t>
            </a:r>
            <a:endParaRPr lang="en-US" dirty="0">
              <a:sym typeface="+mn-ea"/>
            </a:endParaRPr>
          </a:p>
          <a:p>
            <a:pPr marL="285750" indent="-285750">
              <a:buFont typeface="Arial" panose="020B0604020202090204"/>
              <a:buChar char="•"/>
            </a:pPr>
            <a:r>
              <a:rPr lang="en-US" dirty="0">
                <a:latin typeface="Times New Roman" panose="02020503050405090304"/>
                <a:ea typeface="Calibri"/>
                <a:cs typeface="Times New Roman" panose="02020503050405090304"/>
                <a:sym typeface="+mn-ea"/>
              </a:rPr>
              <a:t>More exploration with node splitting criterions: entropy and log loss</a:t>
            </a:r>
            <a:endParaRPr lang="en-US" dirty="0">
              <a:latin typeface="Times New Roman" panose="02020503050405090304"/>
              <a:ea typeface="Calibri"/>
              <a:cs typeface="Times New Roman" panose="02020503050405090304"/>
            </a:endParaRPr>
          </a:p>
        </p:txBody>
      </p:sp>
      <p:pic>
        <p:nvPicPr>
          <p:cNvPr id="10" name="Picture 9" descr="A graph of trees and precision&#10;&#10;Description automatically generated"/>
          <p:cNvPicPr>
            <a:picLocks noChangeAspect="1"/>
          </p:cNvPicPr>
          <p:nvPr/>
        </p:nvPicPr>
        <p:blipFill>
          <a:blip r:embed="rId1"/>
          <a:stretch>
            <a:fillRect/>
          </a:stretch>
        </p:blipFill>
        <p:spPr>
          <a:xfrm>
            <a:off x="3812483" y="2032690"/>
            <a:ext cx="2910510" cy="2130011"/>
          </a:xfrm>
          <a:prstGeom prst="rect">
            <a:avLst/>
          </a:prstGeom>
          <a:ln>
            <a:solidFill>
              <a:schemeClr val="bg1"/>
            </a:solidFill>
          </a:ln>
        </p:spPr>
      </p:pic>
      <p:pic>
        <p:nvPicPr>
          <p:cNvPr id="12" name="Picture 11" descr="A graph of blue and orange bars&#10;&#10;Description automatically generated"/>
          <p:cNvPicPr>
            <a:picLocks noChangeAspect="1"/>
          </p:cNvPicPr>
          <p:nvPr/>
        </p:nvPicPr>
        <p:blipFill>
          <a:blip r:embed="rId2"/>
          <a:stretch>
            <a:fillRect/>
          </a:stretch>
        </p:blipFill>
        <p:spPr>
          <a:xfrm>
            <a:off x="6962637" y="1783659"/>
            <a:ext cx="3909945" cy="1987551"/>
          </a:xfrm>
          <a:prstGeom prst="rect">
            <a:avLst/>
          </a:prstGeom>
          <a:ln>
            <a:solidFill>
              <a:schemeClr val="bg2">
                <a:lumMod val="75000"/>
              </a:schemeClr>
            </a:solidFill>
          </a:ln>
        </p:spPr>
      </p:pic>
      <p:pic>
        <p:nvPicPr>
          <p:cNvPr id="13" name="Picture 12" descr="A graph of trees and recall&#10;&#10;Description automatically generated"/>
          <p:cNvPicPr>
            <a:picLocks noChangeAspect="1"/>
          </p:cNvPicPr>
          <p:nvPr/>
        </p:nvPicPr>
        <p:blipFill>
          <a:blip r:embed="rId3"/>
          <a:stretch>
            <a:fillRect/>
          </a:stretch>
        </p:blipFill>
        <p:spPr>
          <a:xfrm>
            <a:off x="851521" y="4193968"/>
            <a:ext cx="2979393" cy="2103369"/>
          </a:xfrm>
          <a:prstGeom prst="rect">
            <a:avLst/>
          </a:prstGeom>
        </p:spPr>
      </p:pic>
      <p:pic>
        <p:nvPicPr>
          <p:cNvPr id="19" name="Picture 18" descr="A graph of trees and numbers&#10;&#10;Description automatically generated"/>
          <p:cNvPicPr>
            <a:picLocks noChangeAspect="1"/>
          </p:cNvPicPr>
          <p:nvPr/>
        </p:nvPicPr>
        <p:blipFill>
          <a:blip r:embed="rId4"/>
          <a:stretch>
            <a:fillRect/>
          </a:stretch>
        </p:blipFill>
        <p:spPr>
          <a:xfrm>
            <a:off x="849795" y="2027927"/>
            <a:ext cx="3082236" cy="2139537"/>
          </a:xfrm>
          <a:prstGeom prst="rect">
            <a:avLst/>
          </a:prstGeom>
        </p:spPr>
      </p:pic>
      <p:pic>
        <p:nvPicPr>
          <p:cNvPr id="2" name="Picture 1" descr="A graph of trees and numbers&#10;&#10;Description automatically generated"/>
          <p:cNvPicPr>
            <a:picLocks noChangeAspect="1"/>
          </p:cNvPicPr>
          <p:nvPr/>
        </p:nvPicPr>
        <p:blipFill>
          <a:blip r:embed="rId5"/>
          <a:stretch>
            <a:fillRect/>
          </a:stretch>
        </p:blipFill>
        <p:spPr>
          <a:xfrm>
            <a:off x="3804893" y="4160839"/>
            <a:ext cx="2892564" cy="21364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862695" cy="583565"/>
          </a:xfrm>
          <a:prstGeom prst="rect">
            <a:avLst/>
          </a:prstGeom>
          <a:noFill/>
        </p:spPr>
        <p:txBody>
          <a:bodyPr wrap="none" lIns="91440" tIns="45720" rIns="91440" bIns="45720" rtlCol="0" anchor="t">
            <a:spAutoFit/>
          </a:bodyPr>
          <a:lstStyle/>
          <a:p>
            <a:pPr algn="l"/>
            <a:r>
              <a:rPr lang="en-US" sz="3200" b="1" dirty="0">
                <a:latin typeface="Times New Roman" panose="02020503050405090304"/>
                <a:cs typeface="Times New Roman" panose="02020503050405090304"/>
              </a:rPr>
              <a:t>5. Methodology – </a:t>
            </a:r>
            <a:r>
              <a:rPr lang="en-US" sz="3200" b="1">
                <a:latin typeface="Times New Roman" panose="02020503050405090304"/>
                <a:cs typeface="Times New Roman" panose="02020503050405090304"/>
                <a:sym typeface="+mn-ea"/>
              </a:rPr>
              <a:t>Support Vector Machine (SVM)</a:t>
            </a:r>
            <a:endParaRPr lang="en-US" sz="3200" b="1" dirty="0">
              <a:latin typeface="Times New Roman" panose="02020503050405090304"/>
              <a:cs typeface="Times New Roman" panose="02020503050405090304"/>
            </a:endParaRPr>
          </a:p>
        </p:txBody>
      </p:sp>
      <p:sp>
        <p:nvSpPr>
          <p:cNvPr id="7" name="TextBox 6"/>
          <p:cNvSpPr txBox="1"/>
          <p:nvPr/>
        </p:nvSpPr>
        <p:spPr>
          <a:xfrm>
            <a:off x="798830" y="1198245"/>
            <a:ext cx="7430770" cy="39878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pitchFamily="18" charset="0"/>
                <a:cs typeface="Times New Roman" panose="02020503050405090304" pitchFamily="18" charset="0"/>
                <a:sym typeface="+mn-ea"/>
              </a:rPr>
              <a:t>Grid Search for Best Parameters</a:t>
            </a:r>
            <a:endParaRPr lang="en-US" sz="2000" dirty="0">
              <a:latin typeface="Times New Roman" panose="02020503050405090304" pitchFamily="18" charset="0"/>
              <a:cs typeface="Times New Roman" panose="02020503050405090304" pitchFamily="18" charset="0"/>
            </a:endParaRPr>
          </a:p>
        </p:txBody>
      </p:sp>
      <p:sp>
        <p:nvSpPr>
          <p:cNvPr id="3" name="TextBox 2"/>
          <p:cNvSpPr txBox="1"/>
          <p:nvPr/>
        </p:nvSpPr>
        <p:spPr>
          <a:xfrm>
            <a:off x="6476780"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rPr>
              <a:t>Evaluation Results</a:t>
            </a:r>
            <a:endParaRPr lang="en-US" sz="2000" b="1" dirty="0">
              <a:latin typeface="Times New Roman" panose="02020503050405090304" pitchFamily="18" charset="0"/>
              <a:cs typeface="Times New Roman" panose="02020503050405090304" pitchFamily="18" charset="0"/>
            </a:endParaRPr>
          </a:p>
        </p:txBody>
      </p:sp>
      <p:sp>
        <p:nvSpPr>
          <p:cNvPr id="18" name="TextBox 10"/>
          <p:cNvSpPr txBox="1"/>
          <p:nvPr/>
        </p:nvSpPr>
        <p:spPr>
          <a:xfrm>
            <a:off x="819785" y="2783205"/>
            <a:ext cx="6019165" cy="147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charset="0"/>
              <a:buChar char=""/>
            </a:pPr>
            <a:r>
              <a:rPr lang="en-US" b="1">
                <a:latin typeface="Times New Roman" panose="02020503050405090304" pitchFamily="18" charset="0"/>
                <a:cs typeface="Times New Roman" panose="02020503050405090304" pitchFamily="18" charset="0"/>
                <a:sym typeface="+mn-ea"/>
              </a:rPr>
              <a:t>Performance Evaluation</a:t>
            </a:r>
            <a:r>
              <a:rPr lang="en-US" dirty="0">
                <a:latin typeface="Times New Roman" panose="02020503050405090304"/>
                <a:ea typeface="+mn-lt"/>
                <a:cs typeface="Times New Roman" panose="02020503050405090304"/>
              </a:rPr>
              <a:t>  </a:t>
            </a:r>
            <a:endParaRPr lang="en-US" dirty="0">
              <a:latin typeface="Times New Roman" panose="02020503050405090304"/>
              <a:ea typeface="+mn-lt"/>
              <a:cs typeface="Times New Roman" panose="02020503050405090304"/>
            </a:endParaRPr>
          </a:p>
          <a:p>
            <a:pPr>
              <a:buFont typeface="Arial" panose="020B0604020202090204"/>
              <a:buChar char="•"/>
            </a:pPr>
            <a:r>
              <a:rPr lang="en-US" dirty="0">
                <a:latin typeface="Times New Roman" panose="02020503050405090304"/>
                <a:ea typeface="+mn-lt"/>
                <a:cs typeface="Times New Roman" panose="02020503050405090304"/>
              </a:rPr>
              <a:t>    ACC ~ </a:t>
            </a:r>
            <a:r>
              <a:rPr lang="en-US" dirty="0">
                <a:latin typeface="Times New Roman" panose="02020503050405090304"/>
                <a:ea typeface="+mn-lt"/>
                <a:cs typeface="Times New Roman" panose="02020503050405090304"/>
                <a:sym typeface="+mn-ea"/>
              </a:rPr>
              <a:t>70.8%</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SVM performs much better with the majority class</a:t>
            </a:r>
            <a:endParaRPr lang="en-US" dirty="0">
              <a:latin typeface="Times New Roman" panose="02020503050405090304"/>
              <a:ea typeface="Calibri"/>
              <a:cs typeface="Times New Roman" panose="02020503050405090304"/>
            </a:endParaRPr>
          </a:p>
          <a:p>
            <a:pPr marL="285750" indent="-285750">
              <a:buFont typeface="Arial,Sans-Serif"/>
              <a:buChar char="•"/>
            </a:pPr>
            <a:r>
              <a:rPr lang="en-US" dirty="0">
                <a:latin typeface="Times New Roman" panose="02020503050405090304"/>
                <a:cs typeface="Times New Roman" panose="02020503050405090304"/>
              </a:rPr>
              <a:t>Kernel Density Estimation: </a:t>
            </a:r>
            <a:r>
              <a:rPr lang="en-US" dirty="0">
                <a:latin typeface="Times New Roman" panose="02020503050405090304"/>
                <a:cs typeface="Times New Roman" panose="02020503050405090304"/>
                <a:sym typeface="+mn-ea"/>
              </a:rPr>
              <a:t>class-wise tuning</a:t>
            </a:r>
            <a:endParaRPr lang="en-US" dirty="0">
              <a:latin typeface="Times New Roman" panose="02020503050405090304"/>
              <a:cs typeface="Times New Roman" panose="02020503050405090304"/>
              <a:sym typeface="+mn-ea"/>
            </a:endParaRPr>
          </a:p>
          <a:p>
            <a:pPr marL="742950" lvl="1" indent="-285750">
              <a:buFont typeface="Courier New,monospace"/>
              <a:buChar char="o"/>
            </a:pPr>
            <a:r>
              <a:rPr lang="en-US" dirty="0">
                <a:latin typeface="Times New Roman" panose="02020503050405090304"/>
                <a:ea typeface="Calibri"/>
                <a:cs typeface="Times New Roman" panose="02020503050405090304"/>
                <a:sym typeface="+mn-ea"/>
              </a:rPr>
              <a:t>Kept top 50% of minority and majority class</a:t>
            </a:r>
            <a:endParaRPr lang="en-US" dirty="0">
              <a:latin typeface="Times New Roman" panose="02020503050405090304"/>
              <a:ea typeface="Calibri"/>
              <a:cs typeface="Times New Roman" panose="02020503050405090304"/>
            </a:endParaRPr>
          </a:p>
        </p:txBody>
      </p:sp>
      <p:pic>
        <p:nvPicPr>
          <p:cNvPr id="12" name="Picture 11" descr="A graph of blue and orange bars&#10;&#10;Description automatically generated"/>
          <p:cNvPicPr>
            <a:picLocks noChangeAspect="1"/>
          </p:cNvPicPr>
          <p:nvPr/>
        </p:nvPicPr>
        <p:blipFill>
          <a:blip r:embed="rId1"/>
          <a:stretch>
            <a:fillRect/>
          </a:stretch>
        </p:blipFill>
        <p:spPr>
          <a:xfrm>
            <a:off x="6598285" y="1598295"/>
            <a:ext cx="4974590" cy="2529205"/>
          </a:xfrm>
          <a:prstGeom prst="rect">
            <a:avLst/>
          </a:prstGeom>
          <a:ln>
            <a:solidFill>
              <a:schemeClr val="bg2">
                <a:lumMod val="75000"/>
              </a:schemeClr>
            </a:solidFill>
          </a:ln>
        </p:spPr>
      </p:pic>
      <p:grpSp>
        <p:nvGrpSpPr>
          <p:cNvPr id="21" name="Group 20"/>
          <p:cNvGrpSpPr/>
          <p:nvPr/>
        </p:nvGrpSpPr>
        <p:grpSpPr>
          <a:xfrm>
            <a:off x="943610" y="4352925"/>
            <a:ext cx="10637520" cy="2012950"/>
            <a:chOff x="1486" y="6771"/>
            <a:chExt cx="16752" cy="3170"/>
          </a:xfrm>
        </p:grpSpPr>
        <p:sp>
          <p:nvSpPr>
            <p:cNvPr id="8" name="Rectangle 7"/>
            <p:cNvSpPr/>
            <p:nvPr/>
          </p:nvSpPr>
          <p:spPr>
            <a:xfrm>
              <a:off x="1486" y="6771"/>
              <a:ext cx="16753" cy="317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92" y="6902"/>
              <a:ext cx="4156" cy="2996"/>
            </a:xfrm>
            <a:prstGeom prst="rect">
              <a:avLst/>
            </a:prstGeom>
          </p:spPr>
        </p:pic>
        <p:pic>
          <p:nvPicPr>
            <p:cNvPr id="9" name="Picture 8"/>
            <p:cNvPicPr>
              <a:picLocks noChangeAspect="1"/>
            </p:cNvPicPr>
            <p:nvPr/>
          </p:nvPicPr>
          <p:blipFill>
            <a:blip r:embed="rId3"/>
            <a:stretch>
              <a:fillRect/>
            </a:stretch>
          </p:blipFill>
          <p:spPr>
            <a:xfrm>
              <a:off x="5712" y="6902"/>
              <a:ext cx="4132" cy="2973"/>
            </a:xfrm>
            <a:prstGeom prst="rect">
              <a:avLst/>
            </a:prstGeom>
          </p:spPr>
        </p:pic>
        <p:pic>
          <p:nvPicPr>
            <p:cNvPr id="11" name="Picture 10"/>
            <p:cNvPicPr>
              <a:picLocks noChangeAspect="1"/>
            </p:cNvPicPr>
            <p:nvPr/>
          </p:nvPicPr>
          <p:blipFill>
            <a:blip r:embed="rId4"/>
            <a:stretch>
              <a:fillRect/>
            </a:stretch>
          </p:blipFill>
          <p:spPr>
            <a:xfrm>
              <a:off x="9845" y="6880"/>
              <a:ext cx="4132" cy="2995"/>
            </a:xfrm>
            <a:prstGeom prst="rect">
              <a:avLst/>
            </a:prstGeom>
          </p:spPr>
        </p:pic>
        <p:pic>
          <p:nvPicPr>
            <p:cNvPr id="14" name="Picture 13"/>
            <p:cNvPicPr>
              <a:picLocks noChangeAspect="1"/>
            </p:cNvPicPr>
            <p:nvPr/>
          </p:nvPicPr>
          <p:blipFill>
            <a:blip r:embed="rId5"/>
            <a:stretch>
              <a:fillRect/>
            </a:stretch>
          </p:blipFill>
          <p:spPr>
            <a:xfrm>
              <a:off x="13965" y="6871"/>
              <a:ext cx="4133" cy="2992"/>
            </a:xfrm>
            <a:prstGeom prst="rect">
              <a:avLst/>
            </a:prstGeom>
          </p:spPr>
        </p:pic>
      </p:grpSp>
      <p:sp>
        <p:nvSpPr>
          <p:cNvPr id="16" name="TextBox 10"/>
          <p:cNvSpPr txBox="1"/>
          <p:nvPr/>
        </p:nvSpPr>
        <p:spPr>
          <a:xfrm>
            <a:off x="798830" y="1530350"/>
            <a:ext cx="4939030"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pPr>
              <a:buFont typeface="Arial" panose="020B0604020202090204"/>
              <a:buChar char="•"/>
            </a:pPr>
            <a:r>
              <a:rPr lang="en-US" dirty="0">
                <a:latin typeface="Times New Roman" panose="02020503050405090304"/>
                <a:ea typeface="+mn-lt"/>
                <a:cs typeface="Times New Roman" panose="02020503050405090304"/>
              </a:rPr>
              <a:t>   param_grid = {'C': [0.1, 1, 10, 100],</a:t>
            </a:r>
            <a:endParaRPr lang="en-US" dirty="0">
              <a:latin typeface="Times New Roman" panose="02020503050405090304"/>
              <a:ea typeface="+mn-lt"/>
              <a:cs typeface="Times New Roman" panose="02020503050405090304"/>
            </a:endParaRPr>
          </a:p>
          <a:p>
            <a:pPr>
              <a:buFont typeface="Arial" panose="020B0604020202090204"/>
              <a:buChar char="•"/>
            </a:pPr>
            <a:r>
              <a:rPr lang="en-US" dirty="0">
                <a:latin typeface="Times New Roman" panose="02020503050405090304"/>
                <a:cs typeface="Times New Roman" panose="02020503050405090304"/>
              </a:rPr>
              <a:t>              	             'kernel': ['linear', 'rbf'],</a:t>
            </a:r>
            <a:endParaRPr lang="en-US" dirty="0">
              <a:latin typeface="Times New Roman" panose="02020503050405090304"/>
              <a:cs typeface="Times New Roman" panose="02020503050405090304"/>
            </a:endParaRPr>
          </a:p>
          <a:p>
            <a:pPr>
              <a:buFont typeface="Arial" panose="020B0604020202090204"/>
              <a:buChar char="•"/>
            </a:pPr>
            <a:r>
              <a:rPr lang="en-US" dirty="0">
                <a:latin typeface="Times New Roman" panose="02020503050405090304"/>
                <a:cs typeface="Times New Roman" panose="02020503050405090304"/>
              </a:rPr>
              <a:t>                            'gamma': [0.01, 0.1, 1, 10]}</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cs typeface="Times New Roman" panose="02020503050405090304"/>
              </a:rPr>
              <a:t>Best one:</a:t>
            </a:r>
            <a:r>
              <a:rPr lang="en-US" dirty="0">
                <a:latin typeface="Times New Roman" panose="02020503050405090304"/>
                <a:ea typeface="+mn-lt"/>
                <a:cs typeface="Times New Roman" panose="02020503050405090304"/>
                <a:sym typeface="+mn-ea"/>
              </a:rPr>
              <a:t> {</a:t>
            </a:r>
            <a:r>
              <a:rPr lang="en-US" dirty="0">
                <a:latin typeface="Times New Roman" panose="02020503050405090304"/>
                <a:cs typeface="Times New Roman" panose="02020503050405090304"/>
                <a:sym typeface="+mn-ea"/>
              </a:rPr>
              <a:t>'C': 1, 'gamma': 0.1, 'kernel': 'linear'}</a:t>
            </a:r>
            <a:endParaRPr lang="en-US" dirty="0">
              <a:latin typeface="Times New Roman" panose="02020503050405090304"/>
              <a:ea typeface="Calibri"/>
              <a:cs typeface="Times New Roman" panose="0202050305040509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513070" cy="583565"/>
          </a:xfrm>
          <a:prstGeom prst="rect">
            <a:avLst/>
          </a:prstGeom>
          <a:noFill/>
        </p:spPr>
        <p:txBody>
          <a:bodyPr wrap="none" lIns="91440" tIns="45720" rIns="91440" bIns="45720" rtlCol="0" anchor="t">
            <a:spAutoFit/>
          </a:bodyPr>
          <a:lstStyle/>
          <a:p>
            <a:r>
              <a:rPr lang="en-US" sz="3200" b="1" dirty="0">
                <a:latin typeface="Times New Roman" panose="02020503050405090304"/>
                <a:cs typeface="Times New Roman" panose="02020503050405090304"/>
              </a:rPr>
              <a:t>6. Conclusion and Chanllenges</a:t>
            </a:r>
            <a:endParaRPr lang="en-US" sz="3200" b="1" dirty="0">
              <a:latin typeface="Times New Roman" panose="02020503050405090304"/>
              <a:cs typeface="Times New Roman" panose="02020503050405090304"/>
            </a:endParaRPr>
          </a:p>
        </p:txBody>
      </p:sp>
      <p:sp>
        <p:nvSpPr>
          <p:cNvPr id="6" name="TextBox 5"/>
          <p:cNvSpPr txBox="1"/>
          <p:nvPr/>
        </p:nvSpPr>
        <p:spPr>
          <a:xfrm>
            <a:off x="5157470" y="3827780"/>
            <a:ext cx="6108700" cy="2306955"/>
          </a:xfrm>
          <a:prstGeom prst="rect">
            <a:avLst/>
          </a:prstGeom>
          <a:noFill/>
        </p:spPr>
        <p:txBody>
          <a:bodyPr wrap="square" lIns="91440" tIns="45720" rIns="91440" bIns="45720" rtlCol="0" anchor="t">
            <a:spAutoFit/>
          </a:bodyPr>
          <a:lstStyle/>
          <a:p>
            <a:pPr marL="342900" indent="-342900">
              <a:buFont typeface="Wingdings" panose="05000000000000000000" charset="0"/>
              <a:buChar char=""/>
            </a:pPr>
            <a:r>
              <a:rPr lang="en-US" b="1" dirty="0">
                <a:latin typeface="Times New Roman" panose="02020503050405090304"/>
                <a:cs typeface="Times New Roman" panose="02020503050405090304"/>
              </a:rPr>
              <a:t>What is most important?</a:t>
            </a:r>
            <a:endParaRPr lang="en-US" b="1"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dirty="0">
                <a:latin typeface="Times New Roman" panose="02020503050405090304"/>
                <a:cs typeface="Times New Roman" panose="02020503050405090304"/>
              </a:rPr>
              <a:t>Ideally, we would appreciate good ability to detect both classes</a:t>
            </a:r>
            <a:endParaRPr lang="en-US"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dirty="0">
                <a:latin typeface="Times New Roman" panose="02020503050405090304"/>
                <a:cs typeface="Times New Roman" panose="02020503050405090304"/>
              </a:rPr>
              <a:t>However, we care that an individual with a sleep disorder is accurately diagnosed</a:t>
            </a:r>
            <a:endParaRPr lang="en-US"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dirty="0">
                <a:latin typeface="Times New Roman" panose="02020503050405090304"/>
                <a:cs typeface="Times New Roman" panose="02020503050405090304"/>
              </a:rPr>
              <a:t>LR or RF would the best model</a:t>
            </a:r>
            <a:endParaRPr lang="en-US" dirty="0">
              <a:latin typeface="Times New Roman" panose="02020503050405090304"/>
              <a:cs typeface="Times New Roman" panose="02020503050405090304"/>
            </a:endParaRPr>
          </a:p>
          <a:p>
            <a:pPr marL="342900" indent="-342900">
              <a:buFont typeface="Wingdings" panose="05000000000000000000"/>
              <a:buChar char=""/>
            </a:pPr>
            <a:r>
              <a:rPr lang="en-US" b="1" dirty="0">
                <a:latin typeface="Times New Roman" panose="02020503050405090304"/>
                <a:cs typeface="Times New Roman" panose="02020503050405090304"/>
              </a:rPr>
              <a:t>Challenges</a:t>
            </a:r>
            <a:endParaRPr lang="en-US" b="1" dirty="0">
              <a:latin typeface="Times New Roman" panose="02020503050405090304"/>
              <a:cs typeface="Times New Roman" panose="02020503050405090304"/>
            </a:endParaRPr>
          </a:p>
          <a:p>
            <a:pPr marL="800100" lvl="1" indent="-342900">
              <a:buFont typeface="Courier New" panose="02070409020205090404"/>
              <a:buChar char="o"/>
            </a:pPr>
            <a:r>
              <a:rPr lang="en-US" dirty="0">
                <a:latin typeface="Times New Roman" panose="02020503050405090304"/>
                <a:cs typeface="Times New Roman" panose="02020503050405090304"/>
              </a:rPr>
              <a:t>Feature Selection: Quantity and Quality </a:t>
            </a:r>
            <a:endParaRPr lang="en-US" dirty="0">
              <a:latin typeface="Times New Roman" panose="02020503050405090304"/>
              <a:cs typeface="Times New Roman" panose="02020503050405090304"/>
            </a:endParaRPr>
          </a:p>
        </p:txBody>
      </p:sp>
      <p:pic>
        <p:nvPicPr>
          <p:cNvPr id="7" name="Picture 6" descr="A graph of blue and orange bars&#10;&#10;Description automatically generated"/>
          <p:cNvPicPr>
            <a:picLocks noChangeAspect="1"/>
          </p:cNvPicPr>
          <p:nvPr/>
        </p:nvPicPr>
        <p:blipFill>
          <a:blip r:embed="rId1"/>
          <a:stretch>
            <a:fillRect/>
          </a:stretch>
        </p:blipFill>
        <p:spPr>
          <a:xfrm>
            <a:off x="5341759" y="1644871"/>
            <a:ext cx="3951081" cy="1935370"/>
          </a:xfrm>
          <a:prstGeom prst="rect">
            <a:avLst/>
          </a:prstGeom>
          <a:ln>
            <a:solidFill>
              <a:schemeClr val="bg1">
                <a:lumMod val="65000"/>
              </a:schemeClr>
            </a:solidFill>
          </a:ln>
        </p:spPr>
      </p:pic>
      <p:sp>
        <p:nvSpPr>
          <p:cNvPr id="8" name="TextBox 2"/>
          <p:cNvSpPr txBox="1"/>
          <p:nvPr/>
        </p:nvSpPr>
        <p:spPr>
          <a:xfrm>
            <a:off x="846235" y="119823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Logistic Regression</a:t>
            </a:r>
            <a:endParaRPr lang="en-US" sz="2000" b="1" dirty="0">
              <a:latin typeface="Times New Roman Bold" panose="02020503050405090304" charset="0"/>
              <a:cs typeface="Times New Roman Bold" panose="02020503050405090304" charset="0"/>
              <a:sym typeface="+mn-ea"/>
            </a:endParaRPr>
          </a:p>
        </p:txBody>
      </p:sp>
      <p:sp>
        <p:nvSpPr>
          <p:cNvPr id="9" name="TextBox 2"/>
          <p:cNvSpPr txBox="1"/>
          <p:nvPr/>
        </p:nvSpPr>
        <p:spPr>
          <a:xfrm>
            <a:off x="862110" y="382332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Random Forest</a:t>
            </a:r>
            <a:endParaRPr lang="en-US" sz="2000" b="1" dirty="0">
              <a:latin typeface="Times New Roman Bold" panose="02020503050405090304" charset="0"/>
              <a:cs typeface="Times New Roman Bold" panose="02020503050405090304" charset="0"/>
              <a:sym typeface="+mn-ea"/>
            </a:endParaRPr>
          </a:p>
        </p:txBody>
      </p:sp>
      <p:sp>
        <p:nvSpPr>
          <p:cNvPr id="10" name="TextBox 2"/>
          <p:cNvSpPr txBox="1"/>
          <p:nvPr/>
        </p:nvSpPr>
        <p:spPr>
          <a:xfrm>
            <a:off x="5262025" y="119823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Support Vector Machine</a:t>
            </a:r>
            <a:endParaRPr lang="en-US" sz="2000" b="1" dirty="0">
              <a:latin typeface="Times New Roman Bold" panose="02020503050405090304" charset="0"/>
              <a:cs typeface="Times New Roman Bold" panose="02020503050405090304" charset="0"/>
              <a:sym typeface="+mn-ea"/>
            </a:endParaRPr>
          </a:p>
        </p:txBody>
      </p:sp>
      <p:pic>
        <p:nvPicPr>
          <p:cNvPr id="14" name="Picture 13" descr="A graph of blue and orange bars&#10;&#10;Description automatically generated"/>
          <p:cNvPicPr>
            <a:picLocks noChangeAspect="1"/>
          </p:cNvPicPr>
          <p:nvPr/>
        </p:nvPicPr>
        <p:blipFill>
          <a:blip r:embed="rId2"/>
          <a:stretch>
            <a:fillRect/>
          </a:stretch>
        </p:blipFill>
        <p:spPr>
          <a:xfrm>
            <a:off x="925099" y="1647894"/>
            <a:ext cx="3881368" cy="1927779"/>
          </a:xfrm>
          <a:prstGeom prst="rect">
            <a:avLst/>
          </a:prstGeom>
          <a:ln>
            <a:solidFill>
              <a:schemeClr val="bg2">
                <a:lumMod val="75000"/>
              </a:schemeClr>
            </a:solidFill>
          </a:ln>
        </p:spPr>
      </p:pic>
      <p:pic>
        <p:nvPicPr>
          <p:cNvPr id="16" name="Picture 15" descr="A graph of blue and orange bars&#10;&#10;Description automatically generated"/>
          <p:cNvPicPr>
            <a:picLocks noChangeAspect="1"/>
          </p:cNvPicPr>
          <p:nvPr/>
        </p:nvPicPr>
        <p:blipFill>
          <a:blip r:embed="rId3"/>
          <a:stretch>
            <a:fillRect/>
          </a:stretch>
        </p:blipFill>
        <p:spPr>
          <a:xfrm>
            <a:off x="921855" y="4191137"/>
            <a:ext cx="3865772" cy="1943378"/>
          </a:xfrm>
          <a:prstGeom prst="rect">
            <a:avLst/>
          </a:prstGeom>
          <a:ln>
            <a:solidFill>
              <a:schemeClr val="bg2">
                <a:lumMod val="75000"/>
              </a:schemeClr>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4810760" cy="58356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7. Healthcare Significance </a:t>
            </a:r>
            <a:endParaRPr lang="en-US" sz="3200" b="1">
              <a:latin typeface="Times New Roman" panose="02020503050405090304" pitchFamily="18" charset="0"/>
              <a:cs typeface="Times New Roman" panose="02020503050405090304" pitchFamily="18" charset="0"/>
            </a:endParaRPr>
          </a:p>
        </p:txBody>
      </p:sp>
      <p:sp>
        <p:nvSpPr>
          <p:cNvPr id="10" name="TextBox 9"/>
          <p:cNvSpPr txBox="1"/>
          <p:nvPr/>
        </p:nvSpPr>
        <p:spPr>
          <a:xfrm>
            <a:off x="846325" y="1683198"/>
            <a:ext cx="10420159" cy="3692525"/>
          </a:xfrm>
          <a:prstGeom prst="rect">
            <a:avLst/>
          </a:prstGeom>
          <a:noFill/>
        </p:spPr>
        <p:txBody>
          <a:bodyPr wrap="square" rtlCol="0">
            <a:spAutoFit/>
          </a:bodyPr>
          <a:lstStyle/>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Early Intervention and Prevention</a:t>
            </a:r>
            <a:endParaRPr lang="en-US" b="1">
              <a:latin typeface="Times New Roman Bold" panose="02020503050405090304" charset="0"/>
              <a:cs typeface="Times New Roman Bold" panose="02020503050405090304" charset="0"/>
              <a:sym typeface="+mn-ea"/>
            </a:endParaRP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By developing predictive models, healthcare professionals can identify early signs and risk factors, enabling targeted interventions to prevent the onset or progression of sleep disorders.</a:t>
            </a:r>
            <a:endParaRPr lang="en-US">
              <a:latin typeface="Times New Roman" panose="02020503050405090304" pitchFamily="18" charset="0"/>
              <a:cs typeface="Times New Roman" panose="02020503050405090304" pitchFamily="18" charset="0"/>
              <a:sym typeface="+mn-ea"/>
            </a:endParaRPr>
          </a:p>
          <a:p>
            <a:pPr indent="0">
              <a:buFont typeface="Wingdings" panose="05000000000000000000" charset="0"/>
              <a:buNone/>
            </a:pPr>
            <a:endParaRPr lang="en-US">
              <a:latin typeface="Times New Roman" panose="02020503050405090304" pitchFamily="18" charset="0"/>
              <a:cs typeface="Times New Roman" panose="02020503050405090304" pitchFamily="18" charset="0"/>
              <a:sym typeface="+mn-ea"/>
            </a:endParaRPr>
          </a:p>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Personalized Treatment Plans</a:t>
            </a:r>
            <a:endParaRPr lang="en-US" b="1">
              <a:latin typeface="Times New Roman Bold" panose="02020503050405090304" charset="0"/>
              <a:cs typeface="Times New Roman Bold" panose="02020503050405090304" charset="0"/>
              <a:sym typeface="+mn-ea"/>
            </a:endParaRP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Predictive research allows for the customization of treatment plans based on an individual's specific risk factors and patterns. Personalized interventions can include lifestyle modifications, behavioral therapies, and tailored medication regimens, optimizing treatment efficacy and improving patient adherence.</a:t>
            </a:r>
            <a:endParaRPr lang="en-US">
              <a:latin typeface="Times New Roman" panose="02020503050405090304" pitchFamily="18" charset="0"/>
              <a:cs typeface="Times New Roman" panose="02020503050405090304" pitchFamily="18" charset="0"/>
              <a:sym typeface="+mn-ea"/>
            </a:endParaRPr>
          </a:p>
          <a:p>
            <a:pPr indent="0">
              <a:buFont typeface="Wingdings" panose="05000000000000000000" charset="0"/>
              <a:buNone/>
            </a:pPr>
            <a:endParaRPr lang="en-US">
              <a:latin typeface="Times New Roman" panose="02020503050405090304" pitchFamily="18" charset="0"/>
              <a:cs typeface="Times New Roman" panose="02020503050405090304" pitchFamily="18" charset="0"/>
              <a:sym typeface="+mn-ea"/>
            </a:endParaRPr>
          </a:p>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Public Health Impact</a:t>
            </a:r>
            <a:endParaRPr lang="en-US" b="1">
              <a:latin typeface="Times New Roman Bold" panose="02020503050405090304" charset="0"/>
              <a:cs typeface="Times New Roman Bold" panose="02020503050405090304" charset="0"/>
              <a:sym typeface="+mn-ea"/>
            </a:endParaRP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By implementing predictive models on a larger scale, public health initiatives can be designed to target specific populations at risk, promoting preventive measures and reducing the overall burden of sleep disorders on society.</a:t>
            </a:r>
            <a:endParaRPr lang="en-US">
              <a:latin typeface="Times New Roman" panose="02020503050405090304" pitchFamily="18" charset="0"/>
              <a:cs typeface="Times New Roman" panose="0202050305040509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584271"/>
            <a:ext cx="4844275" cy="1200329"/>
          </a:xfrm>
          <a:prstGeom prst="rect">
            <a:avLst/>
          </a:prstGeom>
          <a:noFill/>
        </p:spPr>
        <p:txBody>
          <a:bodyPr wrap="none" rtlCol="0">
            <a:spAutoFit/>
          </a:bodyPr>
          <a:lstStyle/>
          <a:p>
            <a:r>
              <a:rPr lang="en-US" sz="7200" b="1" i="0" u="none" strike="noStrike">
                <a:solidFill>
                  <a:srgbClr val="000000"/>
                </a:solidFill>
                <a:effectLst/>
                <a:latin typeface="Times New Roman" panose="02020503050405090304" pitchFamily="18" charset="0"/>
              </a:rPr>
              <a:t>Thank You!</a:t>
            </a:r>
            <a:endParaRPr lang="en-US" sz="7200"/>
          </a:p>
        </p:txBody>
      </p:sp>
      <p:sp>
        <p:nvSpPr>
          <p:cNvPr id="7" name="TextBox 6"/>
          <p:cNvSpPr txBox="1"/>
          <p:nvPr/>
        </p:nvSpPr>
        <p:spPr>
          <a:xfrm>
            <a:off x="7868695" y="3784600"/>
            <a:ext cx="3397790" cy="830997"/>
          </a:xfrm>
          <a:prstGeom prst="rect">
            <a:avLst/>
          </a:prstGeom>
          <a:noFill/>
        </p:spPr>
        <p:txBody>
          <a:bodyPr wrap="none" rtlCol="0">
            <a:spAutoFit/>
          </a:bodyPr>
          <a:lstStyle/>
          <a:p>
            <a:pPr algn="r"/>
            <a:r>
              <a:rPr lang="en-US" sz="2400">
                <a:latin typeface="Times New Roman" panose="02020503050405090304" pitchFamily="18" charset="0"/>
                <a:cs typeface="Times New Roman" panose="02020503050405090304" pitchFamily="18" charset="0"/>
              </a:rPr>
              <a:t>Peter Tran  |  Youxia Zhao</a:t>
            </a:r>
            <a:endParaRPr lang="en-US" sz="2400">
              <a:latin typeface="Times New Roman" panose="02020503050405090304" pitchFamily="18" charset="0"/>
              <a:cs typeface="Times New Roman" panose="02020503050405090304" pitchFamily="18" charset="0"/>
            </a:endParaRPr>
          </a:p>
          <a:p>
            <a:pPr algn="r"/>
            <a:r>
              <a:rPr lang="en-US" sz="2400">
                <a:latin typeface="Times New Roman" panose="02020503050405090304" pitchFamily="18" charset="0"/>
                <a:cs typeface="Times New Roman" panose="02020503050405090304" pitchFamily="18" charset="0"/>
              </a:rPr>
              <a:t>COMPSCI 524</a:t>
            </a:r>
            <a:endParaRPr lang="en-US" sz="2400">
              <a:latin typeface="Times New Roman" panose="02020503050405090304" pitchFamily="18" charset="0"/>
              <a:cs typeface="Times New Roman" panose="0202050305040509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100944"/>
            <a:ext cx="9635971" cy="1569660"/>
          </a:xfrm>
          <a:prstGeom prst="rect">
            <a:avLst/>
          </a:prstGeom>
          <a:noFill/>
        </p:spPr>
        <p:txBody>
          <a:bodyPr wrap="none" rtlCol="0">
            <a:spAutoFit/>
          </a:bodyPr>
          <a:lstStyle/>
          <a:p>
            <a:r>
              <a:rPr lang="en-US" sz="3200" b="1" i="0" u="none" strike="noStrike">
                <a:solidFill>
                  <a:srgbClr val="000000"/>
                </a:solidFill>
                <a:effectLst/>
                <a:latin typeface="Times New Roman" panose="02020503050405090304" pitchFamily="18" charset="0"/>
              </a:rPr>
              <a:t>Using Machine </a:t>
            </a:r>
            <a:r>
              <a:rPr lang="en-US" sz="3200" b="1">
                <a:solidFill>
                  <a:srgbClr val="000000"/>
                </a:solidFill>
                <a:latin typeface="Times New Roman" panose="02020503050405090304" pitchFamily="18" charset="0"/>
              </a:rPr>
              <a:t>L</a:t>
            </a:r>
            <a:r>
              <a:rPr lang="en-US" sz="3200" b="1" i="0" u="none" strike="noStrike">
                <a:solidFill>
                  <a:srgbClr val="000000"/>
                </a:solidFill>
                <a:effectLst/>
                <a:latin typeface="Times New Roman" panose="02020503050405090304" pitchFamily="18" charset="0"/>
              </a:rPr>
              <a:t>earning</a:t>
            </a:r>
            <a:endParaRPr lang="en-US" sz="3200" b="1" i="0" u="none" strike="noStrike">
              <a:solidFill>
                <a:srgbClr val="000000"/>
              </a:solidFill>
              <a:effectLst/>
              <a:latin typeface="Times New Roman" panose="02020503050405090304" pitchFamily="18" charset="0"/>
            </a:endParaRPr>
          </a:p>
          <a:p>
            <a:r>
              <a:rPr lang="en-US" sz="3200" b="1" i="0" u="none" strike="noStrike">
                <a:solidFill>
                  <a:srgbClr val="000000"/>
                </a:solidFill>
                <a:effectLst/>
                <a:latin typeface="Times New Roman" panose="02020503050405090304" pitchFamily="18" charset="0"/>
              </a:rPr>
              <a:t>to Predict the Risk of Sleep </a:t>
            </a:r>
            <a:r>
              <a:rPr lang="en-US" sz="3200" b="1">
                <a:solidFill>
                  <a:srgbClr val="000000"/>
                </a:solidFill>
                <a:latin typeface="Times New Roman" panose="02020503050405090304" pitchFamily="18" charset="0"/>
              </a:rPr>
              <a:t>D</a:t>
            </a:r>
            <a:r>
              <a:rPr lang="en-US" sz="3200" b="1" i="0" u="none" strike="noStrike">
                <a:solidFill>
                  <a:srgbClr val="000000"/>
                </a:solidFill>
                <a:effectLst/>
                <a:latin typeface="Times New Roman" panose="02020503050405090304" pitchFamily="18" charset="0"/>
              </a:rPr>
              <a:t>isorders</a:t>
            </a:r>
            <a:endParaRPr lang="en-US" sz="3200" b="1" i="0" u="none" strike="noStrike">
              <a:solidFill>
                <a:srgbClr val="000000"/>
              </a:solidFill>
              <a:effectLst/>
              <a:latin typeface="Times New Roman" panose="02020503050405090304" pitchFamily="18" charset="0"/>
            </a:endParaRPr>
          </a:p>
          <a:p>
            <a:r>
              <a:rPr lang="en-US" sz="3200" b="1">
                <a:solidFill>
                  <a:srgbClr val="000000"/>
                </a:solidFill>
                <a:latin typeface="Times New Roman" panose="02020503050405090304" pitchFamily="18" charset="0"/>
              </a:rPr>
              <a:t>B</a:t>
            </a:r>
            <a:r>
              <a:rPr lang="en-US" sz="3200" b="1" i="0" u="none" strike="noStrike">
                <a:solidFill>
                  <a:srgbClr val="000000"/>
                </a:solidFill>
                <a:effectLst/>
                <a:latin typeface="Times New Roman" panose="02020503050405090304" pitchFamily="18" charset="0"/>
              </a:rPr>
              <a:t>ased on Individuals’ Lifestyle and Health </a:t>
            </a:r>
            <a:r>
              <a:rPr lang="en-US" sz="3200" b="1">
                <a:solidFill>
                  <a:srgbClr val="000000"/>
                </a:solidFill>
                <a:latin typeface="Times New Roman" panose="02020503050405090304" pitchFamily="18" charset="0"/>
              </a:rPr>
              <a:t>C</a:t>
            </a:r>
            <a:r>
              <a:rPr lang="en-US" sz="3200" b="1" i="0" u="none" strike="noStrike">
                <a:solidFill>
                  <a:srgbClr val="000000"/>
                </a:solidFill>
                <a:effectLst/>
                <a:latin typeface="Times New Roman" panose="02020503050405090304" pitchFamily="18" charset="0"/>
              </a:rPr>
              <a:t>onditions</a:t>
            </a:r>
            <a:endParaRPr lang="en-US" sz="3200"/>
          </a:p>
        </p:txBody>
      </p:sp>
      <p:sp>
        <p:nvSpPr>
          <p:cNvPr id="7" name="TextBox 6"/>
          <p:cNvSpPr txBox="1"/>
          <p:nvPr/>
        </p:nvSpPr>
        <p:spPr>
          <a:xfrm>
            <a:off x="846326" y="3784600"/>
            <a:ext cx="3397790" cy="830997"/>
          </a:xfrm>
          <a:prstGeom prst="rect">
            <a:avLst/>
          </a:prstGeom>
          <a:noFill/>
        </p:spPr>
        <p:txBody>
          <a:bodyPr wrap="none" rtlCol="0">
            <a:spAutoFit/>
          </a:bodyPr>
          <a:lstStyle/>
          <a:p>
            <a:r>
              <a:rPr lang="en-US" sz="2400">
                <a:latin typeface="Times New Roman" panose="02020503050405090304" pitchFamily="18" charset="0"/>
                <a:cs typeface="Times New Roman" panose="02020503050405090304" pitchFamily="18" charset="0"/>
              </a:rPr>
              <a:t>Peter Tran  |  Youxia Zhao</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COMPSCI 524</a:t>
            </a:r>
            <a:endParaRPr lang="en-US" sz="2400">
              <a:latin typeface="Times New Roman" panose="02020503050405090304" pitchFamily="18" charset="0"/>
              <a:cs typeface="Times New Roman" panose="0202050305040509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381123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Presentation Outline</a:t>
            </a:r>
            <a:endParaRPr lang="en-US" sz="3200" b="1">
              <a:latin typeface="Times New Roman" panose="02020503050405090304" pitchFamily="18" charset="0"/>
              <a:cs typeface="Times New Roman" panose="02020503050405090304" pitchFamily="18" charset="0"/>
            </a:endParaRPr>
          </a:p>
        </p:txBody>
      </p:sp>
      <p:sp>
        <p:nvSpPr>
          <p:cNvPr id="7" name="TextBox 6"/>
          <p:cNvSpPr txBox="1"/>
          <p:nvPr/>
        </p:nvSpPr>
        <p:spPr>
          <a:xfrm>
            <a:off x="846326" y="1430014"/>
            <a:ext cx="7216775" cy="4523105"/>
          </a:xfrm>
          <a:prstGeom prst="rect">
            <a:avLst/>
          </a:prstGeom>
          <a:noFill/>
        </p:spPr>
        <p:txBody>
          <a:bodyPr wrap="none" lIns="91440" tIns="45720" rIns="91440" bIns="45720" rtlCol="0" anchor="t">
            <a:spAutoFit/>
          </a:bodyPr>
          <a:lstStyle/>
          <a:p>
            <a:r>
              <a:rPr lang="en-US" sz="2400">
                <a:latin typeface="Times New Roman" panose="02020503050405090304" pitchFamily="18" charset="0"/>
                <a:cs typeface="Times New Roman" panose="02020503050405090304" pitchFamily="18" charset="0"/>
              </a:rPr>
              <a:t>1. Project Background and Motivation</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2. Project Objectives</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3. Dataset and Features Selection</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	a. Dataset Description</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	b. DAG Analysis</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4. Data Cleaning and Preprocessing</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a:cs typeface="Times New Roman" panose="02020503050405090304"/>
              </a:rPr>
              <a:t>5. Methodology and Results</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	a. Logistic Regression as baseline model</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a:cs typeface="Times New Roman" panose="02020503050405090304"/>
              </a:rPr>
              <a:t>	b. Exploration of Random Forest Classifier (RFC)</a:t>
            </a:r>
            <a:endParaRPr lang="en-US" sz="2400">
              <a:latin typeface="Times New Roman" panose="02020503050405090304"/>
              <a:cs typeface="Times New Roman" panose="02020503050405090304"/>
            </a:endParaRPr>
          </a:p>
          <a:p>
            <a:r>
              <a:rPr lang="en-US" sz="2400">
                <a:latin typeface="Times New Roman" panose="02020503050405090304"/>
                <a:cs typeface="Times New Roman" panose="02020503050405090304"/>
              </a:rPr>
              <a:t>	c. Exploration of Support Vector Machine (SVM)</a:t>
            </a:r>
            <a:endParaRPr lang="en-US" sz="2400">
              <a:latin typeface="Times New Roman" panose="02020503050405090304"/>
              <a:cs typeface="Times New Roman" panose="02020503050405090304"/>
            </a:endParaRPr>
          </a:p>
          <a:p>
            <a:r>
              <a:rPr lang="en-US" sz="2400">
                <a:latin typeface="Times New Roman" panose="02020503050405090304"/>
                <a:cs typeface="Times New Roman" panose="02020503050405090304"/>
              </a:rPr>
              <a:t>6. Conclusion and Challenges</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a:cs typeface="Times New Roman" panose="02020503050405090304"/>
              </a:rPr>
              <a:t>7. Healthcare Significance</a:t>
            </a:r>
            <a:endParaRPr lang="en-US" sz="3200" b="1">
              <a:latin typeface="Times New Roman" panose="02020503050405090304" pitchFamily="18" charset="0"/>
              <a:cs typeface="Times New Roman" panose="0202050305040509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endParaRPr lang="en-US" sz="3200" b="1">
              <a:latin typeface="Times New Roman" panose="02020503050405090304" pitchFamily="18" charset="0"/>
              <a:cs typeface="Times New Roman" panose="02020503050405090304" pitchFamily="18" charset="0"/>
            </a:endParaRPr>
          </a:p>
        </p:txBody>
      </p:sp>
      <p:pic>
        <p:nvPicPr>
          <p:cNvPr id="16" name="Picture 15"/>
          <p:cNvPicPr>
            <a:picLocks noChangeAspect="1"/>
          </p:cNvPicPr>
          <p:nvPr/>
        </p:nvPicPr>
        <p:blipFill>
          <a:blip r:embed="rId1"/>
          <a:stretch>
            <a:fillRect/>
          </a:stretch>
        </p:blipFill>
        <p:spPr>
          <a:xfrm>
            <a:off x="846455" y="1146810"/>
            <a:ext cx="4314825" cy="2150745"/>
          </a:xfrm>
          <a:prstGeom prst="rect">
            <a:avLst/>
          </a:prstGeom>
        </p:spPr>
      </p:pic>
      <p:pic>
        <p:nvPicPr>
          <p:cNvPr id="7" name="Picture 6"/>
          <p:cNvPicPr>
            <a:picLocks noChangeAspect="1"/>
          </p:cNvPicPr>
          <p:nvPr/>
        </p:nvPicPr>
        <p:blipFill>
          <a:blip r:embed="rId2"/>
          <a:srcRect t="8618"/>
          <a:stretch>
            <a:fillRect/>
          </a:stretch>
        </p:blipFill>
        <p:spPr>
          <a:xfrm>
            <a:off x="846455" y="2885440"/>
            <a:ext cx="4315460" cy="1986280"/>
          </a:xfrm>
          <a:prstGeom prst="rect">
            <a:avLst/>
          </a:prstGeom>
        </p:spPr>
      </p:pic>
      <p:pic>
        <p:nvPicPr>
          <p:cNvPr id="8" name="Picture 7"/>
          <p:cNvPicPr>
            <a:picLocks noChangeAspect="1"/>
          </p:cNvPicPr>
          <p:nvPr/>
        </p:nvPicPr>
        <p:blipFill>
          <a:blip r:embed="rId3"/>
          <a:stretch>
            <a:fillRect/>
          </a:stretch>
        </p:blipFill>
        <p:spPr>
          <a:xfrm>
            <a:off x="846455" y="4683125"/>
            <a:ext cx="4315460" cy="1986280"/>
          </a:xfrm>
          <a:prstGeom prst="rect">
            <a:avLst/>
          </a:prstGeom>
        </p:spPr>
      </p:pic>
      <p:sp>
        <p:nvSpPr>
          <p:cNvPr id="17" name="TextBox 9"/>
          <p:cNvSpPr txBox="1"/>
          <p:nvPr/>
        </p:nvSpPr>
        <p:spPr>
          <a:xfrm>
            <a:off x="1925190" y="2460072"/>
            <a:ext cx="1827530" cy="398780"/>
          </a:xfrm>
          <a:prstGeom prst="rect">
            <a:avLst/>
          </a:prstGeom>
          <a:noFill/>
        </p:spPr>
        <p:txBody>
          <a:bodyPr wrap="none" rtlCol="0">
            <a:spAutoFit/>
          </a:bodyPr>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Blood Pressure</a:t>
            </a:r>
            <a:endParaRPr lang="en-US" sz="2000" b="1">
              <a:latin typeface="Times New Roman" panose="02020503050405090304" pitchFamily="18" charset="0"/>
              <a:cs typeface="Times New Roman" panose="02020503050405090304" pitchFamily="18" charset="0"/>
            </a:endParaRPr>
          </a:p>
        </p:txBody>
      </p:sp>
      <p:sp>
        <p:nvSpPr>
          <p:cNvPr id="14" name="TextBox 9"/>
          <p:cNvSpPr txBox="1"/>
          <p:nvPr/>
        </p:nvSpPr>
        <p:spPr>
          <a:xfrm>
            <a:off x="2112515" y="4169492"/>
            <a:ext cx="1452880" cy="398780"/>
          </a:xfrm>
          <a:prstGeom prst="rect">
            <a:avLst/>
          </a:prstGeom>
          <a:noFill/>
        </p:spPr>
        <p:txBody>
          <a:bodyPr wrap="none" rtlCol="0">
            <a:spAutoFit/>
          </a:bodyPr>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Magnesium</a:t>
            </a:r>
            <a:endParaRPr lang="en-US" sz="2000" b="1">
              <a:latin typeface="Times New Roman" panose="02020503050405090304" pitchFamily="18" charset="0"/>
              <a:cs typeface="Times New Roman" panose="02020503050405090304" pitchFamily="18" charset="0"/>
            </a:endParaRPr>
          </a:p>
        </p:txBody>
      </p:sp>
      <p:sp>
        <p:nvSpPr>
          <p:cNvPr id="15" name="TextBox 9"/>
          <p:cNvSpPr txBox="1"/>
          <p:nvPr/>
        </p:nvSpPr>
        <p:spPr>
          <a:xfrm>
            <a:off x="2507485" y="5976067"/>
            <a:ext cx="662940" cy="398780"/>
          </a:xfrm>
          <a:prstGeom prst="rect">
            <a:avLst/>
          </a:prstGeom>
          <a:noFill/>
        </p:spPr>
        <p:txBody>
          <a:bodyPr wrap="none" rtlCol="0">
            <a:spAutoFit/>
          </a:bodyPr>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Iron</a:t>
            </a:r>
            <a:endParaRPr lang="en-US" sz="2000" b="1">
              <a:latin typeface="Times New Roman" panose="02020503050405090304" pitchFamily="18" charset="0"/>
              <a:cs typeface="Times New Roman" panose="0202050305040509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endParaRPr lang="en-US" sz="3200" b="1">
              <a:latin typeface="Times New Roman" panose="02020503050405090304" pitchFamily="18" charset="0"/>
              <a:cs typeface="Times New Roman" panose="02020503050405090304" pitchFamily="18" charset="0"/>
            </a:endParaRPr>
          </a:p>
        </p:txBody>
      </p:sp>
      <p:grpSp>
        <p:nvGrpSpPr>
          <p:cNvPr id="13" name="Group 12"/>
          <p:cNvGrpSpPr/>
          <p:nvPr/>
        </p:nvGrpSpPr>
        <p:grpSpPr>
          <a:xfrm>
            <a:off x="1272431" y="2308218"/>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Pervasive</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Issue</a:t>
              </a:r>
              <a:endParaRPr lang="en-US" sz="3200" b="1">
                <a:latin typeface="Times New Roman" panose="02020503050405090304" pitchFamily="18" charset="0"/>
                <a:cs typeface="Times New Roman" panose="02020503050405090304" pitchFamily="18" charset="0"/>
              </a:endParaRP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Grave</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Impact</a:t>
              </a:r>
              <a:endParaRPr lang="en-US" sz="3200" b="1">
                <a:latin typeface="Times New Roman" panose="02020503050405090304" pitchFamily="18" charset="0"/>
                <a:cs typeface="Times New Roman" panose="02020503050405090304" pitchFamily="18" charset="0"/>
              </a:endParaRP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Untapped</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Potential</a:t>
              </a:r>
              <a:endParaRPr lang="en-US" sz="3200" b="1">
                <a:latin typeface="Times New Roman" panose="02020503050405090304" pitchFamily="18" charset="0"/>
                <a:cs typeface="Times New Roman" panose="02020503050405090304" pitchFamily="18"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endParaRPr lang="en-US" sz="3200" b="1">
              <a:latin typeface="Times New Roman" panose="02020503050405090304" pitchFamily="18" charset="0"/>
              <a:cs typeface="Times New Roman" panose="02020503050405090304" pitchFamily="18" charset="0"/>
            </a:endParaRPr>
          </a:p>
        </p:txBody>
      </p:sp>
      <p:grpSp>
        <p:nvGrpSpPr>
          <p:cNvPr id="13" name="Group 12"/>
          <p:cNvGrpSpPr/>
          <p:nvPr/>
        </p:nvGrpSpPr>
        <p:grpSpPr>
          <a:xfrm>
            <a:off x="1272431" y="1924043"/>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Pervasive</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Issue</a:t>
              </a:r>
              <a:endParaRPr lang="en-US" sz="3200" b="1">
                <a:latin typeface="Times New Roman" panose="02020503050405090304" pitchFamily="18" charset="0"/>
                <a:cs typeface="Times New Roman" panose="02020503050405090304" pitchFamily="18" charset="0"/>
              </a:endParaRP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Grave</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Impact</a:t>
              </a:r>
              <a:endParaRPr lang="en-US" sz="3200" b="1">
                <a:latin typeface="Times New Roman" panose="02020503050405090304" pitchFamily="18" charset="0"/>
                <a:cs typeface="Times New Roman" panose="02020503050405090304" pitchFamily="18" charset="0"/>
              </a:endParaRP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Untapped</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Potential</a:t>
              </a:r>
              <a:endParaRPr lang="en-US" sz="3200" b="1">
                <a:latin typeface="Times New Roman" panose="02020503050405090304" pitchFamily="18" charset="0"/>
                <a:cs typeface="Times New Roman" panose="02020503050405090304" pitchFamily="18" charset="0"/>
              </a:endParaRPr>
            </a:p>
          </p:txBody>
        </p:sp>
      </p:grpSp>
      <p:sp>
        <p:nvSpPr>
          <p:cNvPr id="12" name="TextBox 11"/>
          <p:cNvSpPr txBox="1"/>
          <p:nvPr/>
        </p:nvSpPr>
        <p:spPr>
          <a:xfrm>
            <a:off x="1055876" y="5039599"/>
            <a:ext cx="10420159" cy="922020"/>
          </a:xfrm>
          <a:prstGeom prst="rect">
            <a:avLst/>
          </a:prstGeom>
          <a:noFill/>
        </p:spPr>
        <p:txBody>
          <a:bodyPr wrap="square" rtlCol="0">
            <a:spAutoFit/>
          </a:bodyPr>
          <a:p>
            <a:r>
              <a:rPr lang="en-US" b="1">
                <a:latin typeface="Times New Roman" panose="02020503050405090304" pitchFamily="18" charset="0"/>
                <a:cs typeface="Times New Roman" panose="02020503050405090304" pitchFamily="18" charset="0"/>
              </a:rPr>
              <a:t>*Pervasive Issue:</a:t>
            </a:r>
            <a:endParaRPr lang="en-US" b="1">
              <a:latin typeface="Times New Roman" panose="02020503050405090304" pitchFamily="18" charset="0"/>
              <a:cs typeface="Times New Roman" panose="02020503050405090304" pitchFamily="18" charset="0"/>
            </a:endParaRPr>
          </a:p>
          <a:p>
            <a:r>
              <a:rPr lang="en-US">
                <a:latin typeface="Times New Roman" panose="02020503050405090304" pitchFamily="18" charset="0"/>
                <a:cs typeface="Times New Roman" panose="02020503050405090304" pitchFamily="18" charset="0"/>
              </a:rPr>
              <a:t>A new</a:t>
            </a:r>
            <a:r>
              <a:rPr lang="zh-CN" altLang="en-US">
                <a:latin typeface="Times New Roman" panose="02020503050405090304" pitchFamily="18" charset="0"/>
                <a:cs typeface="Times New Roman" panose="02020503050405090304" pitchFamily="18" charset="0"/>
              </a:rPr>
              <a:t> </a:t>
            </a:r>
            <a:r>
              <a:rPr lang="en-US">
                <a:latin typeface="Times New Roman" panose="02020503050405090304" pitchFamily="18" charset="0"/>
                <a:cs typeface="Times New Roman" panose="02020503050405090304" pitchFamily="18" charset="0"/>
              </a:rPr>
              <a:t>data analysis from the</a:t>
            </a:r>
            <a:r>
              <a:rPr lang="zh-CN" altLang="en-US">
                <a:latin typeface="Times New Roman" panose="02020503050405090304" pitchFamily="18" charset="0"/>
                <a:cs typeface="Times New Roman" panose="02020503050405090304" pitchFamily="18" charset="0"/>
              </a:rPr>
              <a:t> </a:t>
            </a:r>
            <a:r>
              <a:rPr lang="en-US">
                <a:latin typeface="Times New Roman" panose="02020503050405090304" pitchFamily="18" charset="0"/>
                <a:cs typeface="Times New Roman" panose="02020503050405090304" pitchFamily="18" charset="0"/>
              </a:rPr>
              <a:t>ATS International Conference indicates that the prevalence of sleep apnea impacts nearly </a:t>
            </a:r>
            <a:r>
              <a:rPr lang="en-US" b="1">
                <a:latin typeface="Times New Roman" panose="02020503050405090304" pitchFamily="18" charset="0"/>
                <a:cs typeface="Times New Roman" panose="02020503050405090304" pitchFamily="18" charset="0"/>
              </a:rPr>
              <a:t>1 billion </a:t>
            </a:r>
            <a:r>
              <a:rPr lang="en-US">
                <a:latin typeface="Times New Roman" panose="02020503050405090304" pitchFamily="18" charset="0"/>
                <a:cs typeface="Times New Roman" panose="02020503050405090304" pitchFamily="18" charset="0"/>
              </a:rPr>
              <a:t>people worldwide—nearly 10 times greater than previous estimates.</a:t>
            </a:r>
            <a:endParaRPr lang="en-US">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endParaRPr lang="en-US" sz="3200" b="1">
              <a:latin typeface="Times New Roman" panose="02020503050405090304" pitchFamily="18" charset="0"/>
              <a:cs typeface="Times New Roman" panose="02020503050405090304" pitchFamily="18" charset="0"/>
            </a:endParaRPr>
          </a:p>
        </p:txBody>
      </p:sp>
      <p:grpSp>
        <p:nvGrpSpPr>
          <p:cNvPr id="13" name="Group 12"/>
          <p:cNvGrpSpPr/>
          <p:nvPr/>
        </p:nvGrpSpPr>
        <p:grpSpPr>
          <a:xfrm>
            <a:off x="1272431" y="1924043"/>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Pervasive</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Issue</a:t>
              </a:r>
              <a:endParaRPr lang="en-US" sz="3200" b="1">
                <a:latin typeface="Times New Roman" panose="02020503050405090304" pitchFamily="18" charset="0"/>
                <a:cs typeface="Times New Roman" panose="02020503050405090304" pitchFamily="18" charset="0"/>
              </a:endParaRP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Grave</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Impact</a:t>
              </a:r>
              <a:endParaRPr lang="en-US" sz="3200" b="1">
                <a:latin typeface="Times New Roman" panose="02020503050405090304" pitchFamily="18" charset="0"/>
                <a:cs typeface="Times New Roman" panose="02020503050405090304" pitchFamily="18" charset="0"/>
              </a:endParaRP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Untapped</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Potential</a:t>
              </a:r>
              <a:endParaRPr lang="en-US" sz="3200" b="1">
                <a:latin typeface="Times New Roman" panose="02020503050405090304" pitchFamily="18" charset="0"/>
                <a:cs typeface="Times New Roman" panose="02020503050405090304" pitchFamily="18" charset="0"/>
              </a:endParaRPr>
            </a:p>
          </p:txBody>
        </p:sp>
      </p:grpSp>
      <p:sp>
        <p:nvSpPr>
          <p:cNvPr id="14" name="TextBox 13"/>
          <p:cNvSpPr txBox="1"/>
          <p:nvPr/>
        </p:nvSpPr>
        <p:spPr>
          <a:xfrm>
            <a:off x="1055875" y="5039599"/>
            <a:ext cx="10420159" cy="64516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*Grave Impact:</a:t>
            </a:r>
            <a:endParaRPr lang="en-US" b="1">
              <a:latin typeface="Times New Roman" panose="02020503050405090304" pitchFamily="18" charset="0"/>
              <a:cs typeface="Times New Roman" panose="02020503050405090304" pitchFamily="18" charset="0"/>
            </a:endParaRPr>
          </a:p>
          <a:p>
            <a:r>
              <a:rPr lang="en-US">
                <a:latin typeface="Times New Roman" panose="02020503050405090304" pitchFamily="18" charset="0"/>
                <a:cs typeface="Times New Roman" panose="02020503050405090304" pitchFamily="18" charset="0"/>
              </a:rPr>
              <a:t>Increased risk of Chronic Conditions, Weakened Immune System, Increased risk of Depression and Anxiety</a:t>
            </a:r>
            <a:endParaRPr lang="en-US">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endParaRPr lang="en-US" sz="3200" b="1">
              <a:latin typeface="Times New Roman" panose="02020503050405090304" pitchFamily="18" charset="0"/>
              <a:cs typeface="Times New Roman" panose="02020503050405090304" pitchFamily="18" charset="0"/>
            </a:endParaRPr>
          </a:p>
        </p:txBody>
      </p:sp>
      <p:grpSp>
        <p:nvGrpSpPr>
          <p:cNvPr id="10" name="Group 9"/>
          <p:cNvGrpSpPr/>
          <p:nvPr/>
        </p:nvGrpSpPr>
        <p:grpSpPr>
          <a:xfrm>
            <a:off x="1272431" y="1924043"/>
            <a:ext cx="9414618" cy="2606681"/>
            <a:chOff x="1272431" y="2308218"/>
            <a:chExt cx="9414618" cy="2606681"/>
          </a:xfrm>
        </p:grpSpPr>
        <p:sp>
          <p:nvSpPr>
            <p:cNvPr id="11" name="Oval 10"/>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5" name="TextBox 2"/>
            <p:cNvSpPr txBox="1"/>
            <p:nvPr/>
          </p:nvSpPr>
          <p:spPr>
            <a:xfrm>
              <a:off x="1651573" y="3072949"/>
              <a:ext cx="1872629" cy="1077218"/>
            </a:xfrm>
            <a:prstGeom prst="rect">
              <a:avLst/>
            </a:prstGeom>
            <a:noFill/>
          </p:spPr>
          <p:txBody>
            <a:bodyPr wrap="none" rtlCol="0">
              <a:spAutoFit/>
            </a:bodyPr>
            <a:p>
              <a:pPr algn="ctr"/>
              <a:r>
                <a:rPr lang="en-US" sz="3200" b="1">
                  <a:latin typeface="Times New Roman" panose="02020503050405090304" pitchFamily="18" charset="0"/>
                  <a:cs typeface="Times New Roman" panose="02020503050405090304" pitchFamily="18" charset="0"/>
                </a:rPr>
                <a:t>Pervasive</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Issue</a:t>
              </a:r>
              <a:endParaRPr lang="en-US" sz="3200" b="1">
                <a:latin typeface="Times New Roman" panose="02020503050405090304" pitchFamily="18" charset="0"/>
                <a:cs typeface="Times New Roman" panose="02020503050405090304" pitchFamily="18" charset="0"/>
              </a:endParaRPr>
            </a:p>
          </p:txBody>
        </p:sp>
        <p:sp>
          <p:nvSpPr>
            <p:cNvPr id="17" name="Oval 16"/>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TextBox 4"/>
            <p:cNvSpPr txBox="1"/>
            <p:nvPr/>
          </p:nvSpPr>
          <p:spPr>
            <a:xfrm>
              <a:off x="5260632" y="3072949"/>
              <a:ext cx="1438214" cy="1077218"/>
            </a:xfrm>
            <a:prstGeom prst="rect">
              <a:avLst/>
            </a:prstGeom>
            <a:noFill/>
          </p:spPr>
          <p:txBody>
            <a:bodyPr wrap="none" rtlCol="0">
              <a:spAutoFit/>
            </a:bodyPr>
            <a:p>
              <a:pPr algn="ctr"/>
              <a:r>
                <a:rPr lang="en-US" sz="3200" b="1">
                  <a:latin typeface="Times New Roman" panose="02020503050405090304" pitchFamily="18" charset="0"/>
                  <a:cs typeface="Times New Roman" panose="02020503050405090304" pitchFamily="18" charset="0"/>
                </a:rPr>
                <a:t>Grave</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Impact</a:t>
              </a:r>
              <a:endParaRPr lang="en-US" sz="3200" b="1">
                <a:latin typeface="Times New Roman" panose="02020503050405090304" pitchFamily="18" charset="0"/>
                <a:cs typeface="Times New Roman" panose="02020503050405090304" pitchFamily="18" charset="0"/>
              </a:endParaRPr>
            </a:p>
          </p:txBody>
        </p:sp>
        <p:sp>
          <p:nvSpPr>
            <p:cNvPr id="19" name="Oval 18"/>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TextBox 6"/>
            <p:cNvSpPr txBox="1"/>
            <p:nvPr/>
          </p:nvSpPr>
          <p:spPr>
            <a:xfrm>
              <a:off x="8425753" y="3072949"/>
              <a:ext cx="1915909" cy="1077218"/>
            </a:xfrm>
            <a:prstGeom prst="rect">
              <a:avLst/>
            </a:prstGeom>
            <a:noFill/>
          </p:spPr>
          <p:txBody>
            <a:bodyPr wrap="none" rtlCol="0">
              <a:spAutoFit/>
            </a:bodyPr>
            <a:p>
              <a:pPr algn="ctr"/>
              <a:r>
                <a:rPr lang="en-US" sz="3200" b="1">
                  <a:latin typeface="Times New Roman" panose="02020503050405090304" pitchFamily="18" charset="0"/>
                  <a:cs typeface="Times New Roman" panose="02020503050405090304" pitchFamily="18" charset="0"/>
                </a:rPr>
                <a:t>Untapped</a:t>
              </a:r>
              <a:endParaRPr lang="en-US" sz="3200" b="1">
                <a:latin typeface="Times New Roman" panose="02020503050405090304" pitchFamily="18" charset="0"/>
                <a:cs typeface="Times New Roman" panose="02020503050405090304" pitchFamily="18" charset="0"/>
              </a:endParaRPr>
            </a:p>
            <a:p>
              <a:pPr algn="ctr"/>
              <a:r>
                <a:rPr lang="en-US" sz="3200" b="1">
                  <a:latin typeface="Times New Roman" panose="02020503050405090304" pitchFamily="18" charset="0"/>
                  <a:cs typeface="Times New Roman" panose="02020503050405090304" pitchFamily="18" charset="0"/>
                </a:rPr>
                <a:t>Potential</a:t>
              </a:r>
              <a:endParaRPr lang="en-US" sz="3200" b="1">
                <a:latin typeface="Times New Roman" panose="02020503050405090304" pitchFamily="18" charset="0"/>
                <a:cs typeface="Times New Roman" panose="02020503050405090304" pitchFamily="18" charset="0"/>
              </a:endParaRPr>
            </a:p>
          </p:txBody>
        </p:sp>
      </p:grpSp>
      <p:sp>
        <p:nvSpPr>
          <p:cNvPr id="21" name="TextBox 15"/>
          <p:cNvSpPr txBox="1"/>
          <p:nvPr/>
        </p:nvSpPr>
        <p:spPr>
          <a:xfrm>
            <a:off x="1055875" y="5039599"/>
            <a:ext cx="10420159" cy="1198880"/>
          </a:xfrm>
          <a:prstGeom prst="rect">
            <a:avLst/>
          </a:prstGeom>
          <a:noFill/>
        </p:spPr>
        <p:txBody>
          <a:bodyPr wrap="square" rtlCol="0">
            <a:spAutoFit/>
          </a:bodyPr>
          <a:p>
            <a:r>
              <a:rPr lang="en-US" b="1">
                <a:latin typeface="Times New Roman" panose="02020503050405090304" pitchFamily="18" charset="0"/>
                <a:cs typeface="Times New Roman" panose="02020503050405090304" pitchFamily="18" charset="0"/>
              </a:rPr>
              <a:t>*Untapped Potential:</a:t>
            </a:r>
            <a:endParaRPr lang="en-US" b="1">
              <a:latin typeface="Times New Roman" panose="02020503050405090304" pitchFamily="18" charset="0"/>
              <a:cs typeface="Times New Roman" panose="02020503050405090304" pitchFamily="18" charset="0"/>
            </a:endParaRPr>
          </a:p>
          <a:p>
            <a:r>
              <a:rPr lang="en-US" err="1">
                <a:latin typeface="Times New Roman" panose="02020503050405090304" pitchFamily="18" charset="0"/>
                <a:cs typeface="Times New Roman" panose="02020503050405090304" pitchFamily="18" charset="0"/>
              </a:rPr>
              <a:t>Eg</a:t>
            </a:r>
            <a:r>
              <a:rPr lang="en-US">
                <a:latin typeface="Times New Roman" panose="02020503050405090304" pitchFamily="18" charset="0"/>
                <a:cs typeface="Times New Roman" panose="02020503050405090304" pitchFamily="18" charset="0"/>
              </a:rPr>
              <a:t>.:Jian Liu, John Hay, and Brent E. Faught1 "The Association of Sleep Disorder, Obesity Status, and Diabetes Mellitus among US Adults—The NHANES 2009-2010 Survey Results" International Journal of Endocrinology, 2013.</a:t>
            </a:r>
            <a:endParaRPr lang="en-US">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46326" y="436736"/>
            <a:ext cx="3812839"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2. Project Objectives</a:t>
            </a:r>
            <a:endParaRPr lang="en-US" sz="3200" b="1">
              <a:latin typeface="Times New Roman" panose="02020503050405090304" pitchFamily="18" charset="0"/>
              <a:cs typeface="Times New Roman" panose="02020503050405090304" pitchFamily="18" charset="0"/>
            </a:endParaRPr>
          </a:p>
        </p:txBody>
      </p:sp>
      <p:sp>
        <p:nvSpPr>
          <p:cNvPr id="4" name="Hexagon 3"/>
          <p:cNvSpPr/>
          <p:nvPr/>
        </p:nvSpPr>
        <p:spPr>
          <a:xfrm>
            <a:off x="5220850" y="2378312"/>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Dietary habits</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5" name="Hexagon 4"/>
          <p:cNvSpPr/>
          <p:nvPr/>
        </p:nvSpPr>
        <p:spPr>
          <a:xfrm>
            <a:off x="5184194" y="3948909"/>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Physical activity</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6" name="Hexagon 5"/>
          <p:cNvSpPr/>
          <p:nvPr/>
        </p:nvSpPr>
        <p:spPr>
          <a:xfrm>
            <a:off x="900113" y="3109302"/>
            <a:ext cx="1766311" cy="1522682"/>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Excessive caffeine</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7" name="Hexagon 6"/>
          <p:cNvSpPr/>
          <p:nvPr/>
        </p:nvSpPr>
        <p:spPr>
          <a:xfrm>
            <a:off x="2404329" y="394891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Enviro-</a:t>
            </a:r>
            <a:r>
              <a:rPr lang="en-US" sz="2000" err="1">
                <a:solidFill>
                  <a:schemeClr val="tx1"/>
                </a:solidFill>
                <a:latin typeface="Times New Roman" panose="02020503050405090304" pitchFamily="18" charset="0"/>
                <a:cs typeface="Times New Roman" panose="02020503050405090304" pitchFamily="18" charset="0"/>
              </a:rPr>
              <a:t>nment</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11" name="Hexagon 10"/>
          <p:cNvSpPr/>
          <p:nvPr/>
        </p:nvSpPr>
        <p:spPr>
          <a:xfrm>
            <a:off x="3815194" y="471252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Smoking</a:t>
            </a:r>
            <a:endParaRPr lang="en-US" sz="2000">
              <a:solidFill>
                <a:schemeClr val="tx1"/>
              </a:solidFill>
              <a:latin typeface="Times New Roman" panose="02020503050405090304" pitchFamily="18" charset="0"/>
              <a:cs typeface="Times New Roman" panose="02020503050405090304" pitchFamily="18" charset="0"/>
            </a:endParaRPr>
          </a:p>
          <a:p>
            <a:pPr algn="ctr"/>
            <a:r>
              <a:rPr lang="en-US" sz="2000">
                <a:solidFill>
                  <a:schemeClr val="tx1"/>
                </a:solidFill>
                <a:latin typeface="Times New Roman" panose="02020503050405090304" pitchFamily="18" charset="0"/>
                <a:cs typeface="Times New Roman" panose="02020503050405090304" pitchFamily="18" charset="0"/>
              </a:rPr>
              <a:t>Alcohol</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12" name="Hexagon 11"/>
          <p:cNvSpPr/>
          <p:nvPr/>
        </p:nvSpPr>
        <p:spPr>
          <a:xfrm>
            <a:off x="3815194" y="1606286"/>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Stress anxiety</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13" name="Hexagon 12"/>
          <p:cNvSpPr/>
          <p:nvPr/>
        </p:nvSpPr>
        <p:spPr>
          <a:xfrm>
            <a:off x="2404329" y="236323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Chronic diseases</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14" name="Hexagon 13"/>
          <p:cNvSpPr/>
          <p:nvPr/>
        </p:nvSpPr>
        <p:spPr>
          <a:xfrm>
            <a:off x="3815195" y="3150338"/>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Obesity</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16" name="Hexagon 15"/>
          <p:cNvSpPr/>
          <p:nvPr/>
        </p:nvSpPr>
        <p:spPr>
          <a:xfrm>
            <a:off x="6609673" y="1923733"/>
            <a:ext cx="4656812" cy="4014493"/>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By embracing a</a:t>
            </a:r>
            <a:endParaRPr lang="en-US" sz="2000">
              <a:solidFill>
                <a:schemeClr val="tx1"/>
              </a:solidFill>
              <a:latin typeface="Times New Roman" panose="02020503050405090304" pitchFamily="18" charset="0"/>
              <a:cs typeface="Times New Roman" panose="02020503050405090304" pitchFamily="18" charset="0"/>
            </a:endParaRPr>
          </a:p>
          <a:p>
            <a:pPr algn="ctr"/>
            <a:r>
              <a:rPr lang="en-US" sz="2000" b="1">
                <a:solidFill>
                  <a:schemeClr val="tx1"/>
                </a:solidFill>
                <a:latin typeface="Times New Roman" panose="02020503050405090304" pitchFamily="18" charset="0"/>
                <a:cs typeface="Times New Roman" panose="02020503050405090304" pitchFamily="18" charset="0"/>
              </a:rPr>
              <a:t>multifaceted perspective</a:t>
            </a:r>
            <a:r>
              <a:rPr lang="en-US" sz="2000">
                <a:solidFill>
                  <a:schemeClr val="tx1"/>
                </a:solidFill>
                <a:latin typeface="Times New Roman" panose="02020503050405090304" pitchFamily="18" charset="0"/>
                <a:cs typeface="Times New Roman" panose="02020503050405090304" pitchFamily="18" charset="0"/>
              </a:rPr>
              <a:t>,</a:t>
            </a:r>
            <a:endParaRPr lang="en-US" sz="2000">
              <a:solidFill>
                <a:schemeClr val="tx1"/>
              </a:solidFill>
              <a:latin typeface="Times New Roman" panose="02020503050405090304" pitchFamily="18" charset="0"/>
              <a:cs typeface="Times New Roman" panose="02020503050405090304" pitchFamily="18" charset="0"/>
            </a:endParaRPr>
          </a:p>
          <a:p>
            <a:pPr algn="ctr"/>
            <a:r>
              <a:rPr lang="en-US" sz="2000">
                <a:solidFill>
                  <a:schemeClr val="tx1"/>
                </a:solidFill>
                <a:latin typeface="Times New Roman" panose="02020503050405090304" pitchFamily="18" charset="0"/>
                <a:cs typeface="Times New Roman" panose="02020503050405090304" pitchFamily="18" charset="0"/>
              </a:rPr>
              <a:t>we seek to develop a </a:t>
            </a:r>
            <a:r>
              <a:rPr lang="en-US" sz="2000" b="1">
                <a:solidFill>
                  <a:schemeClr val="tx1"/>
                </a:solidFill>
                <a:latin typeface="Times New Roman" panose="02020503050405090304" pitchFamily="18" charset="0"/>
                <a:cs typeface="Times New Roman" panose="02020503050405090304" pitchFamily="18" charset="0"/>
              </a:rPr>
              <a:t>machine learning model </a:t>
            </a:r>
            <a:r>
              <a:rPr lang="en-US" sz="2000">
                <a:solidFill>
                  <a:schemeClr val="tx1"/>
                </a:solidFill>
                <a:latin typeface="Times New Roman" panose="02020503050405090304" pitchFamily="18" charset="0"/>
                <a:cs typeface="Times New Roman" panose="02020503050405090304" pitchFamily="18" charset="0"/>
              </a:rPr>
              <a:t>to provide a scientific foundation for the </a:t>
            </a:r>
            <a:r>
              <a:rPr lang="en-US" sz="2000" b="1">
                <a:solidFill>
                  <a:schemeClr val="tx1"/>
                </a:solidFill>
                <a:latin typeface="Times New Roman" panose="02020503050405090304" pitchFamily="18" charset="0"/>
                <a:cs typeface="Times New Roman" panose="02020503050405090304" pitchFamily="18" charset="0"/>
              </a:rPr>
              <a:t>early prediction</a:t>
            </a:r>
            <a:r>
              <a:rPr lang="en-US" sz="2000">
                <a:solidFill>
                  <a:schemeClr val="tx1"/>
                </a:solidFill>
                <a:latin typeface="Times New Roman" panose="02020503050405090304" pitchFamily="18" charset="0"/>
                <a:cs typeface="Times New Roman" panose="02020503050405090304" pitchFamily="18" charset="0"/>
              </a:rPr>
              <a:t> and intervention of sleep disorders</a:t>
            </a:r>
            <a:endParaRPr lang="en-US" sz="2000">
              <a:solidFill>
                <a:schemeClr val="tx1"/>
              </a:solidFill>
              <a:latin typeface="Times New Roman" panose="02020503050405090304" pitchFamily="18" charset="0"/>
              <a:cs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46325" y="1683198"/>
            <a:ext cx="10420159" cy="36830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National Health and Nutrition Examination Survey (NHANES) 2015-2016 and 2017-2018</a:t>
            </a:r>
            <a:endParaRPr lang="en-US">
              <a:latin typeface="Times New Roman" panose="02020503050405090304" pitchFamily="18" charset="0"/>
              <a:cs typeface="Times New Roman" panose="02020503050405090304" pitchFamily="18" charset="0"/>
            </a:endParaRPr>
          </a:p>
        </p:txBody>
      </p:sp>
      <p:sp>
        <p:nvSpPr>
          <p:cNvPr id="11" name="TextBox 10"/>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endParaRPr lang="en-US" sz="3200" b="1">
              <a:latin typeface="Times New Roman" panose="02020503050405090304" pitchFamily="18" charset="0"/>
              <a:cs typeface="Times New Roman" panose="02020503050405090304" pitchFamily="18" charset="0"/>
            </a:endParaRPr>
          </a:p>
        </p:txBody>
      </p:sp>
      <p:sp>
        <p:nvSpPr>
          <p:cNvPr id="12" name="TextBox 11"/>
          <p:cNvSpPr txBox="1"/>
          <p:nvPr/>
        </p:nvSpPr>
        <p:spPr>
          <a:xfrm>
            <a:off x="846325" y="1313897"/>
            <a:ext cx="1471878"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Dataset</a:t>
            </a:r>
            <a:endParaRPr lang="en-US" sz="2000" b="1">
              <a:latin typeface="Times New Roman" panose="02020503050405090304" pitchFamily="18" charset="0"/>
              <a:cs typeface="Times New Roman" panose="02020503050405090304" pitchFamily="18" charset="0"/>
            </a:endParaRPr>
          </a:p>
        </p:txBody>
      </p:sp>
      <p:sp>
        <p:nvSpPr>
          <p:cNvPr id="13" name="TextBox 12"/>
          <p:cNvSpPr txBox="1"/>
          <p:nvPr/>
        </p:nvSpPr>
        <p:spPr>
          <a:xfrm>
            <a:off x="846325" y="2371585"/>
            <a:ext cx="5341527"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How to define the “sleep disorders” labels?</a:t>
            </a:r>
            <a:endParaRPr lang="en-US" sz="2000" b="1">
              <a:latin typeface="Times New Roman" panose="02020503050405090304" pitchFamily="18" charset="0"/>
              <a:cs typeface="Times New Roman" panose="02020503050405090304" pitchFamily="18" charset="0"/>
            </a:endParaRPr>
          </a:p>
        </p:txBody>
      </p:sp>
      <p:sp>
        <p:nvSpPr>
          <p:cNvPr id="14" name="TextBox 13"/>
          <p:cNvSpPr txBox="1"/>
          <p:nvPr/>
        </p:nvSpPr>
        <p:spPr>
          <a:xfrm>
            <a:off x="846324" y="2753766"/>
            <a:ext cx="10420159" cy="92202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The ICSD-2 lists the 81 disorders major sleep disorders in 8 major categories:</a:t>
            </a:r>
            <a:endParaRPr lang="en-US">
              <a:latin typeface="Times New Roman" panose="02020503050405090304" pitchFamily="18" charset="0"/>
              <a:cs typeface="Times New Roman" panose="02020503050405090304" pitchFamily="18" charset="0"/>
            </a:endParaRPr>
          </a:p>
          <a:p>
            <a:r>
              <a:rPr lang="en-US" b="1">
                <a:latin typeface="Times New Roman" panose="02020503050405090304" pitchFamily="18" charset="0"/>
                <a:cs typeface="Times New Roman" panose="02020503050405090304" pitchFamily="18" charset="0"/>
              </a:rPr>
              <a:t>The insomnias, The sleep-related breathing disorders</a:t>
            </a:r>
            <a:r>
              <a:rPr lang="en-US">
                <a:latin typeface="Times New Roman" panose="02020503050405090304" pitchFamily="18" charset="0"/>
                <a:cs typeface="Times New Roman" panose="02020503050405090304" pitchFamily="18" charset="0"/>
              </a:rPr>
              <a:t>, </a:t>
            </a:r>
            <a:r>
              <a:rPr lang="en-US">
                <a:solidFill>
                  <a:schemeClr val="tx1">
                    <a:lumMod val="50000"/>
                    <a:lumOff val="50000"/>
                  </a:schemeClr>
                </a:solidFill>
                <a:latin typeface="Times New Roman" panose="02020503050405090304" pitchFamily="18" charset="0"/>
                <a:cs typeface="Times New Roman" panose="02020503050405090304" pitchFamily="18" charset="0"/>
              </a:rPr>
              <a:t>The </a:t>
            </a:r>
            <a:r>
              <a:rPr lang="en-US" err="1">
                <a:solidFill>
                  <a:schemeClr val="tx1">
                    <a:lumMod val="50000"/>
                    <a:lumOff val="50000"/>
                  </a:schemeClr>
                </a:solidFill>
                <a:latin typeface="Times New Roman" panose="02020503050405090304" pitchFamily="18" charset="0"/>
                <a:cs typeface="Times New Roman" panose="02020503050405090304" pitchFamily="18" charset="0"/>
              </a:rPr>
              <a:t>hypersomnias</a:t>
            </a:r>
            <a:r>
              <a:rPr lang="en-US">
                <a:solidFill>
                  <a:schemeClr val="tx1">
                    <a:lumMod val="50000"/>
                    <a:lumOff val="50000"/>
                  </a:schemeClr>
                </a:solidFill>
                <a:latin typeface="Times New Roman" panose="02020503050405090304" pitchFamily="18" charset="0"/>
                <a:cs typeface="Times New Roman" panose="02020503050405090304" pitchFamily="18" charset="0"/>
              </a:rPr>
              <a:t> of central origin, The circadian rhythm sleep disorders, The parasomnias, The sleep-related movement disorders, Isolated symptoms, Others.</a:t>
            </a:r>
            <a:endParaRPr lang="en-US">
              <a:solidFill>
                <a:schemeClr val="tx1">
                  <a:lumMod val="50000"/>
                  <a:lumOff val="50000"/>
                </a:schemeClr>
              </a:solidFill>
              <a:latin typeface="Times New Roman" panose="02020503050405090304" pitchFamily="18" charset="0"/>
              <a:cs typeface="Times New Roman" panose="02020503050405090304" pitchFamily="18" charset="0"/>
            </a:endParaRPr>
          </a:p>
        </p:txBody>
      </p:sp>
      <p:graphicFrame>
        <p:nvGraphicFramePr>
          <p:cNvPr id="16" name="Table 15"/>
          <p:cNvGraphicFramePr>
            <a:graphicFrameLocks noGrp="1"/>
          </p:cNvGraphicFramePr>
          <p:nvPr/>
        </p:nvGraphicFramePr>
        <p:xfrm>
          <a:off x="932331" y="3874357"/>
          <a:ext cx="9979662" cy="2123440"/>
        </p:xfrm>
        <a:graphic>
          <a:graphicData uri="http://schemas.openxmlformats.org/drawingml/2006/table">
            <a:tbl>
              <a:tblPr firstRow="1" bandRow="1">
                <a:tableStyleId>{5C22544A-7EE6-4342-B048-85BDC9FD1C3A}</a:tableStyleId>
              </a:tblPr>
              <a:tblGrid>
                <a:gridCol w="3550436"/>
                <a:gridCol w="3341847"/>
                <a:gridCol w="3087379"/>
              </a:tblGrid>
              <a:tr h="6400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a:solidFill>
                            <a:sysClr val="windowText" lastClr="000000"/>
                          </a:solidFill>
                          <a:latin typeface="Times New Roman" panose="02020503050405090304" pitchFamily="18" charset="0"/>
                          <a:cs typeface="Times New Roman" panose="02020503050405090304" pitchFamily="18" charset="0"/>
                        </a:rPr>
                        <a:t>“Ever told a doctor you had trouble sleeping?”</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a:solidFill>
                            <a:sysClr val="windowText" lastClr="000000"/>
                          </a:solidFill>
                          <a:latin typeface="Times New Roman" panose="02020503050405090304" pitchFamily="18" charset="0"/>
                          <a:cs typeface="Times New Roman" panose="02020503050405090304" pitchFamily="18" charset="0"/>
                        </a:rPr>
                        <a:t>“How often do you snort or stop breathing?”</a:t>
                      </a:r>
                      <a:endParaRPr lang="en-US" sz="1800"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a:solidFill>
                            <a:sysClr val="windowText" lastClr="000000"/>
                          </a:solidFill>
                          <a:latin typeface="Times New Roman" panose="02020503050405090304" pitchFamily="18" charset="0"/>
                          <a:cs typeface="Times New Roman" panose="02020503050405090304" pitchFamily="18" charset="0"/>
                        </a:rPr>
                        <a:t>Labels</a:t>
                      </a:r>
                      <a:endParaRPr lang="en-US" sz="1800"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1: Sleep disorder(1474)</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cPr/>
                </a:tc>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cPr/>
                </a:tc>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0: No sleep problems(1580)</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endParaRPr lang="en-US" sz="3200" b="1">
              <a:latin typeface="Times New Roman" panose="02020503050405090304" pitchFamily="18" charset="0"/>
              <a:cs typeface="Times New Roman" panose="02020503050405090304" pitchFamily="18" charset="0"/>
            </a:endParaRPr>
          </a:p>
        </p:txBody>
      </p:sp>
      <p:pic>
        <p:nvPicPr>
          <p:cNvPr id="11" name="Picture 10"/>
          <p:cNvPicPr>
            <a:picLocks noChangeAspect="1"/>
          </p:cNvPicPr>
          <p:nvPr/>
        </p:nvPicPr>
        <p:blipFill rotWithShape="1">
          <a:blip r:embed="rId1"/>
          <a:srcRect b="3022"/>
          <a:stretch>
            <a:fillRect/>
          </a:stretch>
        </p:blipFill>
        <p:spPr>
          <a:xfrm>
            <a:off x="4521406" y="1390239"/>
            <a:ext cx="6745077" cy="4742362"/>
          </a:xfrm>
          <a:prstGeom prst="rect">
            <a:avLst/>
          </a:prstGeom>
        </p:spPr>
      </p:pic>
      <p:sp>
        <p:nvSpPr>
          <p:cNvPr id="9" name="TextBox 8"/>
          <p:cNvSpPr txBox="1"/>
          <p:nvPr/>
        </p:nvSpPr>
        <p:spPr>
          <a:xfrm>
            <a:off x="846325" y="1683197"/>
            <a:ext cx="3507961" cy="2306955"/>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Some connections between observable habits and the underlying factors contributing to sleep disorders.</a:t>
            </a:r>
            <a:endParaRPr lang="en-US">
              <a:latin typeface="Times New Roman" panose="02020503050405090304" pitchFamily="18" charset="0"/>
              <a:cs typeface="Times New Roman" panose="02020503050405090304" pitchFamily="18" charset="0"/>
            </a:endParaRPr>
          </a:p>
          <a:p>
            <a:endParaRPr lang="en-US">
              <a:latin typeface="Times New Roman" panose="02020503050405090304" pitchFamily="18" charset="0"/>
              <a:cs typeface="Times New Roman" panose="02020503050405090304" pitchFamily="18" charset="0"/>
            </a:endParaRPr>
          </a:p>
          <a:p>
            <a:r>
              <a:rPr lang="en-US">
                <a:latin typeface="Times New Roman" panose="02020503050405090304" pitchFamily="18" charset="0"/>
                <a:cs typeface="Times New Roman" panose="02020503050405090304" pitchFamily="18" charset="0"/>
              </a:rPr>
              <a:t>E.g.: How do we discern which dietary habits may influence or contribute to sleep disorders? </a:t>
            </a:r>
            <a:endParaRPr lang="en-US">
              <a:latin typeface="Times New Roman" panose="02020503050405090304" pitchFamily="18" charset="0"/>
              <a:cs typeface="Times New Roman" panose="02020503050405090304" pitchFamily="18" charset="0"/>
            </a:endParaRPr>
          </a:p>
        </p:txBody>
      </p:sp>
      <p:sp>
        <p:nvSpPr>
          <p:cNvPr id="10" name="TextBox 9"/>
          <p:cNvSpPr txBox="1"/>
          <p:nvPr/>
        </p:nvSpPr>
        <p:spPr>
          <a:xfrm>
            <a:off x="846325" y="1313897"/>
            <a:ext cx="2148345"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DAG analysis</a:t>
            </a:r>
            <a:endParaRPr lang="en-US" sz="2000" b="1">
              <a:latin typeface="Times New Roman" panose="02020503050405090304" pitchFamily="18" charset="0"/>
              <a:cs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6912</Words>
  <Application>WPS Writer</Application>
  <PresentationFormat>Widescreen</PresentationFormat>
  <Paragraphs>300</Paragraphs>
  <Slides>20</Slides>
  <Notes>10</Notes>
  <HiddenSlides>1</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20</vt:i4>
      </vt:variant>
    </vt:vector>
  </HeadingPairs>
  <TitlesOfParts>
    <vt:vector size="45" baseType="lpstr">
      <vt:lpstr>Arial</vt:lpstr>
      <vt:lpstr>宋体</vt:lpstr>
      <vt:lpstr>Wingdings</vt:lpstr>
      <vt:lpstr>Times New Roman</vt:lpstr>
      <vt:lpstr>Calibri</vt:lpstr>
      <vt:lpstr>Helvetica Neue</vt:lpstr>
      <vt:lpstr>Times New Roman</vt:lpstr>
      <vt:lpstr>Calibri</vt:lpstr>
      <vt:lpstr>Wingdings</vt:lpstr>
      <vt:lpstr>Courier New</vt:lpstr>
      <vt:lpstr>Arial</vt:lpstr>
      <vt:lpstr>Arial,Sans-Serif</vt:lpstr>
      <vt:lpstr>Courier New,monospace</vt:lpstr>
      <vt:lpstr>Wingdings</vt:lpstr>
      <vt:lpstr>Times New Roman Bold</vt:lpstr>
      <vt:lpstr>微软雅黑</vt:lpstr>
      <vt:lpstr>汉仪旗黑</vt:lpstr>
      <vt:lpstr>宋体</vt:lpstr>
      <vt:lpstr>Arial Unicode MS</vt:lpstr>
      <vt:lpstr>Calibri Light</vt:lpstr>
      <vt:lpstr>汉仪书宋二KW</vt:lpstr>
      <vt:lpstr>Thonburi</vt:lpstr>
      <vt:lpstr>等线</vt:lpstr>
      <vt:lpstr>汉仪中等线KW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Youxia Zhao</dc:creator>
  <cp:lastModifiedBy>200</cp:lastModifiedBy>
  <cp:revision>154</cp:revision>
  <dcterms:created xsi:type="dcterms:W3CDTF">2023-12-05T14:39:32Z</dcterms:created>
  <dcterms:modified xsi:type="dcterms:W3CDTF">2023-12-05T14:39:32Z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1556F09586393C9BE1006D65AC510EBF_42</vt:lpwstr>
  </property>
  <property fmtid="{D5CDD505-2E9C-101B-9397-08002B2CF9AE}" pid="3" name="KSOProductBuildVer">
    <vt:lpwstr>1033-6.3.0.8471</vt:lpwstr>
  </property>
</Properties>
</file>