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7"/>
  </p:notesMasterIdLst>
  <p:sldIdLst>
    <p:sldId id="256" r:id="rId2"/>
    <p:sldId id="257" r:id="rId3"/>
    <p:sldId id="275" r:id="rId4"/>
    <p:sldId id="274" r:id="rId5"/>
    <p:sldId id="258" r:id="rId6"/>
    <p:sldId id="260" r:id="rId7"/>
    <p:sldId id="267" r:id="rId8"/>
    <p:sldId id="271" r:id="rId9"/>
    <p:sldId id="269" r:id="rId10"/>
    <p:sldId id="277" r:id="rId11"/>
    <p:sldId id="270" r:id="rId12"/>
    <p:sldId id="272" r:id="rId13"/>
    <p:sldId id="278" r:id="rId14"/>
    <p:sldId id="276" r:id="rId15"/>
    <p:sldId id="273"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0126417-CDAD-262D-58FC-4EA857E8BC1B}" v="4181" dt="2023-12-04T02:15:10.625"/>
  </p1510:revLst>
</p1510:revInfo>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753"/>
    <p:restoredTop sz="65915"/>
  </p:normalViewPr>
  <p:slideViewPr>
    <p:cSldViewPr snapToGrid="0">
      <p:cViewPr>
        <p:scale>
          <a:sx n="77" d="100"/>
          <a:sy n="77" d="100"/>
        </p:scale>
        <p:origin x="712" y="2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995EC9-CB6B-0848-B703-36136DFB5480}" type="datetimeFigureOut">
              <a:rPr lang="en-US" smtClean="0"/>
              <a:t>12/3/2023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719ADBC-54BD-794F-B4D8-39777D7D426A}"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spcBef>
                <a:spcPts val="0"/>
              </a:spcBef>
              <a:spcAft>
                <a:spcPts val="0"/>
              </a:spcAft>
            </a:pPr>
            <a:r>
              <a:rPr lang="en-US" dirty="0">
                <a:effectLst/>
                <a:latin typeface="Calibri" panose="020F0502020204030204" pitchFamily="34" charset="0"/>
                <a:ea typeface="宋体" pitchFamily="2" charset="-122"/>
                <a:cs typeface="Times New Roman" panose="02020503050405090304" pitchFamily="18" charset="0"/>
              </a:rPr>
              <a:t>Good</a:t>
            </a:r>
            <a:r>
              <a:rPr lang="en-US" dirty="0">
                <a:effectLst/>
                <a:latin typeface="宋体" pitchFamily="2" charset="-122"/>
                <a:ea typeface="宋体" pitchFamily="2" charset="-122"/>
                <a:cs typeface="Times New Roman" panose="02020503050405090304" pitchFamily="18" charset="0"/>
              </a:rPr>
              <a:t> </a:t>
            </a:r>
            <a:r>
              <a:rPr lang="en-US" dirty="0">
                <a:effectLst/>
                <a:latin typeface="Calibri" panose="020F0502020204030204" pitchFamily="34" charset="0"/>
                <a:ea typeface="宋体" pitchFamily="2" charset="-122"/>
                <a:cs typeface="Times New Roman" panose="02020503050405090304" pitchFamily="18" charset="0"/>
              </a:rPr>
              <a:t>afternoon, everyone.</a:t>
            </a:r>
          </a:p>
          <a:p>
            <a:pPr marL="0" marR="0">
              <a:spcBef>
                <a:spcPts val="0"/>
              </a:spcBef>
              <a:spcAft>
                <a:spcPts val="0"/>
              </a:spcAft>
            </a:pPr>
            <a:r>
              <a:rPr lang="en-US" dirty="0">
                <a:effectLst/>
                <a:latin typeface="Calibri" panose="020F0502020204030204" pitchFamily="34" charset="0"/>
                <a:ea typeface="宋体" pitchFamily="2" charset="-122"/>
                <a:cs typeface="Times New Roman" panose="02020503050405090304" pitchFamily="18" charset="0"/>
              </a:rPr>
              <a:t>I’m </a:t>
            </a:r>
            <a:r>
              <a:rPr lang="en-US" dirty="0" err="1">
                <a:effectLst/>
                <a:latin typeface="Calibri" panose="020F0502020204030204" pitchFamily="34" charset="0"/>
                <a:ea typeface="宋体" pitchFamily="2" charset="-122"/>
                <a:cs typeface="Times New Roman" panose="02020503050405090304" pitchFamily="18" charset="0"/>
              </a:rPr>
              <a:t>Youxia</a:t>
            </a:r>
            <a:r>
              <a:rPr lang="en-US" dirty="0">
                <a:effectLst/>
                <a:latin typeface="Calibri" panose="020F0502020204030204" pitchFamily="34" charset="0"/>
                <a:ea typeface="宋体" pitchFamily="2" charset="-122"/>
                <a:cs typeface="Times New Roman" panose="02020503050405090304" pitchFamily="18" charset="0"/>
              </a:rPr>
              <a:t> Zhao, </a:t>
            </a:r>
            <a:r>
              <a:rPr lang="en-US" dirty="0">
                <a:effectLst/>
                <a:latin typeface="宋体" pitchFamily="2" charset="-122"/>
                <a:ea typeface="宋体" pitchFamily="2" charset="-122"/>
                <a:cs typeface="Times New Roman" panose="02020503050405090304" pitchFamily="18" charset="0"/>
              </a:rPr>
              <a:t>【</a:t>
            </a:r>
            <a:r>
              <a:rPr lang="en-US" dirty="0">
                <a:effectLst/>
                <a:latin typeface="Calibri" panose="020F0502020204030204" pitchFamily="34" charset="0"/>
                <a:ea typeface="宋体" pitchFamily="2" charset="-122"/>
                <a:cs typeface="Times New Roman" panose="02020503050405090304" pitchFamily="18" charset="0"/>
              </a:rPr>
              <a:t>I’m Peter Tran</a:t>
            </a:r>
            <a:r>
              <a:rPr lang="en-US" dirty="0">
                <a:effectLst/>
                <a:latin typeface="宋体" pitchFamily="2" charset="-122"/>
                <a:ea typeface="宋体" pitchFamily="2" charset="-122"/>
                <a:cs typeface="Times New Roman" panose="02020503050405090304" pitchFamily="18" charset="0"/>
              </a:rPr>
              <a:t>】</a:t>
            </a:r>
            <a:endParaRPr lang="en-US" dirty="0">
              <a:effectLst/>
              <a:latin typeface="Calibri" panose="020F0502020204030204" pitchFamily="34" charset="0"/>
              <a:ea typeface="宋体" pitchFamily="2" charset="-122"/>
              <a:cs typeface="Times New Roman" panose="02020503050405090304" pitchFamily="18" charset="0"/>
            </a:endParaRPr>
          </a:p>
          <a:p>
            <a:pPr marL="0" marR="0">
              <a:spcBef>
                <a:spcPts val="0"/>
              </a:spcBef>
              <a:spcAft>
                <a:spcPts val="0"/>
              </a:spcAft>
            </a:pPr>
            <a:r>
              <a:rPr lang="en-US" dirty="0">
                <a:effectLst/>
                <a:latin typeface="Calibri" panose="020F0502020204030204" pitchFamily="34" charset="0"/>
                <a:ea typeface="宋体" pitchFamily="2" charset="-122"/>
                <a:cs typeface="Times New Roman" panose="02020503050405090304" pitchFamily="18" charset="0"/>
              </a:rPr>
              <a:t>Our project will explore how to use Machine Learning to Predict the Risk of Sleep Disorders Based on Individuals’ Lifestyle and Health Conditions</a:t>
            </a:r>
          </a:p>
        </p:txBody>
      </p:sp>
      <p:sp>
        <p:nvSpPr>
          <p:cNvPr id="4" name="Slide Number Placeholder 3"/>
          <p:cNvSpPr>
            <a:spLocks noGrp="1"/>
          </p:cNvSpPr>
          <p:nvPr>
            <p:ph type="sldNum" sz="quarter" idx="5"/>
          </p:nvPr>
        </p:nvSpPr>
        <p:spPr/>
        <p:txBody>
          <a:bodyPr/>
          <a:lstStyle/>
          <a:p>
            <a:fld id="{8719ADBC-54BD-794F-B4D8-39777D7D426A}" type="slidenum">
              <a:rPr lang="en-US" smtClean="0"/>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dirty="0">
                <a:effectLst/>
                <a:latin typeface="Calibri" panose="020F0502020204030204" pitchFamily="34" charset="0"/>
                <a:ea typeface="宋体" pitchFamily="2" charset="-122"/>
                <a:cs typeface="Times New Roman" panose="02020503050405090304" pitchFamily="18" charset="0"/>
              </a:rPr>
              <a:t>This is the Outline. And let's dive into the details of each section.</a:t>
            </a:r>
          </a:p>
        </p:txBody>
      </p:sp>
      <p:sp>
        <p:nvSpPr>
          <p:cNvPr id="4" name="Slide Number Placeholder 3"/>
          <p:cNvSpPr>
            <a:spLocks noGrp="1"/>
          </p:cNvSpPr>
          <p:nvPr>
            <p:ph type="sldNum" sz="quarter" idx="5"/>
          </p:nvPr>
        </p:nvSpPr>
        <p:spPr/>
        <p:txBody>
          <a:bodyPr/>
          <a:lstStyle/>
          <a:p>
            <a:fld id="{8719ADBC-54BD-794F-B4D8-39777D7D426A}" type="slidenum">
              <a:rPr lang="en-US" smtClean="0"/>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spcBef>
                <a:spcPts val="0"/>
              </a:spcBef>
              <a:spcAft>
                <a:spcPts val="0"/>
              </a:spcAft>
            </a:pPr>
            <a:r>
              <a:rPr lang="en-US" dirty="0">
                <a:effectLst/>
                <a:latin typeface="Calibri" panose="020F0502020204030204" pitchFamily="34" charset="0"/>
                <a:ea typeface="宋体" pitchFamily="2" charset="-122"/>
                <a:cs typeface="Times New Roman" panose="02020503050405090304" pitchFamily="18" charset="0"/>
              </a:rPr>
              <a:t>For the Project Background and Motivation, we have 3 key words:</a:t>
            </a:r>
          </a:p>
          <a:p>
            <a:pPr marL="0" marR="0">
              <a:spcBef>
                <a:spcPts val="0"/>
              </a:spcBef>
              <a:spcAft>
                <a:spcPts val="0"/>
              </a:spcAft>
            </a:pPr>
            <a:r>
              <a:rPr lang="en-US" dirty="0">
                <a:effectLst/>
                <a:latin typeface="Calibri" panose="020F0502020204030204" pitchFamily="34" charset="0"/>
                <a:ea typeface="宋体" pitchFamily="2" charset="-122"/>
                <a:cs typeface="Times New Roman" panose="02020503050405090304" pitchFamily="18" charset="0"/>
              </a:rPr>
              <a:t> </a:t>
            </a:r>
          </a:p>
          <a:p>
            <a:pPr marL="0" marR="0">
              <a:spcBef>
                <a:spcPts val="0"/>
              </a:spcBef>
              <a:spcAft>
                <a:spcPts val="0"/>
              </a:spcAft>
            </a:pPr>
            <a:r>
              <a:rPr lang="en-US" dirty="0">
                <a:effectLst/>
                <a:latin typeface="Calibri" panose="020F0502020204030204" pitchFamily="34" charset="0"/>
                <a:ea typeface="宋体" pitchFamily="2" charset="-122"/>
                <a:cs typeface="Times New Roman" panose="02020503050405090304" pitchFamily="18" charset="0"/>
              </a:rPr>
              <a:t>The first one is that the sleep disorder is a Pervasive Issue. </a:t>
            </a:r>
          </a:p>
          <a:p>
            <a:pPr marL="0" marR="0">
              <a:spcBef>
                <a:spcPts val="0"/>
              </a:spcBef>
              <a:spcAft>
                <a:spcPts val="0"/>
              </a:spcAft>
            </a:pPr>
            <a:r>
              <a:rPr lang="en-US" dirty="0">
                <a:effectLst/>
                <a:latin typeface="Calibri" panose="020F0502020204030204" pitchFamily="34" charset="0"/>
                <a:ea typeface="宋体" pitchFamily="2" charset="-122"/>
                <a:cs typeface="Times New Roman" panose="02020503050405090304" pitchFamily="18" charset="0"/>
              </a:rPr>
              <a:t>- In the modern era, lifestyle changes have led to a surge in sleep-related issues.</a:t>
            </a:r>
          </a:p>
          <a:p>
            <a:pPr marL="0" marR="0">
              <a:spcBef>
                <a:spcPts val="0"/>
              </a:spcBef>
              <a:spcAft>
                <a:spcPts val="0"/>
              </a:spcAft>
            </a:pPr>
            <a:r>
              <a:rPr lang="en-US" dirty="0">
                <a:effectLst/>
                <a:latin typeface="Calibri" panose="020F0502020204030204" pitchFamily="34" charset="0"/>
                <a:ea typeface="宋体" pitchFamily="2" charset="-122"/>
                <a:cs typeface="Times New Roman" panose="02020503050405090304" pitchFamily="18" charset="0"/>
              </a:rPr>
              <a:t>- Taking sleep apnea as an example, recent data indicates a prevalence affecting nearly 1 billion people worldwide.</a:t>
            </a:r>
          </a:p>
          <a:p>
            <a:pPr marL="0" marR="0">
              <a:spcBef>
                <a:spcPts val="0"/>
              </a:spcBef>
              <a:spcAft>
                <a:spcPts val="0"/>
              </a:spcAft>
            </a:pPr>
            <a:r>
              <a:rPr lang="en-US" dirty="0">
                <a:effectLst/>
                <a:latin typeface="Calibri" panose="020F0502020204030204" pitchFamily="34" charset="0"/>
                <a:ea typeface="宋体" pitchFamily="2" charset="-122"/>
                <a:cs typeface="Times New Roman" panose="02020503050405090304" pitchFamily="18" charset="0"/>
              </a:rPr>
              <a:t> </a:t>
            </a:r>
          </a:p>
          <a:p>
            <a:pPr marL="0" marR="0">
              <a:spcBef>
                <a:spcPts val="0"/>
              </a:spcBef>
              <a:spcAft>
                <a:spcPts val="0"/>
              </a:spcAft>
            </a:pPr>
            <a:r>
              <a:rPr lang="en-US" dirty="0">
                <a:effectLst/>
                <a:latin typeface="Calibri" panose="020F0502020204030204" pitchFamily="34" charset="0"/>
                <a:ea typeface="宋体" pitchFamily="2" charset="-122"/>
                <a:cs typeface="Times New Roman" panose="02020503050405090304" pitchFamily="18" charset="0"/>
              </a:rPr>
              <a:t>The second one is that Sleep disorders can have grave consequences on physical and mental well-being.</a:t>
            </a:r>
          </a:p>
          <a:p>
            <a:pPr marL="0" marR="0">
              <a:spcBef>
                <a:spcPts val="0"/>
              </a:spcBef>
              <a:spcAft>
                <a:spcPts val="0"/>
              </a:spcAft>
            </a:pPr>
            <a:r>
              <a:rPr lang="en-US" dirty="0">
                <a:effectLst/>
                <a:latin typeface="Calibri" panose="020F0502020204030204" pitchFamily="34" charset="0"/>
                <a:ea typeface="宋体" pitchFamily="2" charset="-122"/>
                <a:cs typeface="Times New Roman" panose="02020503050405090304" pitchFamily="18" charset="0"/>
              </a:rPr>
              <a:t>- Conditions like depression,  and an increased risk of chronic diseases.</a:t>
            </a:r>
          </a:p>
          <a:p>
            <a:pPr marL="0" marR="0">
              <a:spcBef>
                <a:spcPts val="0"/>
              </a:spcBef>
              <a:spcAft>
                <a:spcPts val="0"/>
              </a:spcAft>
            </a:pPr>
            <a:r>
              <a:rPr lang="en-US" dirty="0">
                <a:effectLst/>
                <a:latin typeface="Calibri" panose="020F0502020204030204" pitchFamily="34" charset="0"/>
                <a:ea typeface="宋体" pitchFamily="2" charset="-122"/>
                <a:cs typeface="Times New Roman" panose="02020503050405090304" pitchFamily="18" charset="0"/>
              </a:rPr>
              <a:t> </a:t>
            </a:r>
          </a:p>
          <a:p>
            <a:pPr marL="0" marR="0">
              <a:spcBef>
                <a:spcPts val="0"/>
              </a:spcBef>
              <a:spcAft>
                <a:spcPts val="0"/>
              </a:spcAft>
            </a:pPr>
            <a:r>
              <a:rPr lang="en-US" dirty="0">
                <a:effectLst/>
                <a:latin typeface="Calibri" panose="020F0502020204030204" pitchFamily="34" charset="0"/>
                <a:ea typeface="宋体" pitchFamily="2" charset="-122"/>
                <a:cs typeface="Times New Roman" panose="02020503050405090304" pitchFamily="18" charset="0"/>
              </a:rPr>
              <a:t>The last one is there's untapped potential in research, because Current research on sleep disorders mainly focuses on examining the linear impact of one of individual features on the occurrence of sleep disorders. However, there is a notable scarcity of studies that integrate multiple features of an individual to predict the risk of sleep disorders comprehensively</a:t>
            </a:r>
          </a:p>
          <a:p>
            <a:pPr marL="0" marR="0" lvl="0" indent="0" algn="l" defTabSz="914400" rtl="0" eaLnBrk="1" fontAlgn="auto" latinLnBrk="0" hangingPunct="1">
              <a:lnSpc>
                <a:spcPct val="100000"/>
              </a:lnSpc>
              <a:spcBef>
                <a:spcPts val="0"/>
              </a:spcBef>
              <a:spcAft>
                <a:spcPts val="0"/>
              </a:spcAft>
              <a:buClrTx/>
              <a:buSzTx/>
              <a:buFontTx/>
              <a:buNone/>
              <a:defRPr/>
            </a:pPr>
            <a:endParaRPr lang="en-US" sz="1200" dirty="0">
              <a:latin typeface="Times New Roman" panose="02020503050405090304" pitchFamily="18" charset="0"/>
              <a:cs typeface="Times New Roman" panose="02020503050405090304" pitchFamily="18" charset="0"/>
            </a:endParaRPr>
          </a:p>
        </p:txBody>
      </p:sp>
      <p:sp>
        <p:nvSpPr>
          <p:cNvPr id="4" name="Slide Number Placeholder 3"/>
          <p:cNvSpPr>
            <a:spLocks noGrp="1"/>
          </p:cNvSpPr>
          <p:nvPr>
            <p:ph type="sldNum" sz="quarter" idx="5"/>
          </p:nvPr>
        </p:nvSpPr>
        <p:spPr/>
        <p:txBody>
          <a:bodyPr/>
          <a:lstStyle/>
          <a:p>
            <a:fld id="{8719ADBC-54BD-794F-B4D8-39777D7D426A}" type="slidenum">
              <a:rPr lang="en-US" smtClean="0"/>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spcBef>
                <a:spcPts val="0"/>
              </a:spcBef>
              <a:spcAft>
                <a:spcPts val="0"/>
              </a:spcAft>
            </a:pPr>
            <a:r>
              <a:rPr lang="en-US" dirty="0">
                <a:effectLst/>
                <a:latin typeface="Calibri" panose="020F0502020204030204" pitchFamily="34" charset="0"/>
                <a:ea typeface="宋体" pitchFamily="2" charset="-122"/>
                <a:cs typeface="Times New Roman" panose="02020503050405090304" pitchFamily="18" charset="0"/>
              </a:rPr>
              <a:t>So,</a:t>
            </a:r>
          </a:p>
          <a:p>
            <a:pPr marL="0" marR="0">
              <a:spcBef>
                <a:spcPts val="0"/>
              </a:spcBef>
              <a:spcAft>
                <a:spcPts val="0"/>
              </a:spcAft>
            </a:pPr>
            <a:r>
              <a:rPr lang="en-US" dirty="0">
                <a:effectLst/>
                <a:latin typeface="Calibri" panose="020F0502020204030204" pitchFamily="34" charset="0"/>
                <a:ea typeface="宋体" pitchFamily="2" charset="-122"/>
                <a:cs typeface="Times New Roman" panose="02020503050405090304" pitchFamily="18" charset="0"/>
              </a:rPr>
              <a:t>- Our research aims to consider the intricate combination of lifestyle and health conditions.</a:t>
            </a:r>
          </a:p>
          <a:p>
            <a:pPr marL="0" marR="0">
              <a:spcBef>
                <a:spcPts val="0"/>
              </a:spcBef>
              <a:spcAft>
                <a:spcPts val="0"/>
              </a:spcAft>
            </a:pPr>
            <a:r>
              <a:rPr lang="en-US" dirty="0">
                <a:effectLst/>
                <a:latin typeface="Calibri" panose="020F0502020204030204" pitchFamily="34" charset="0"/>
                <a:ea typeface="宋体" pitchFamily="2" charset="-122"/>
                <a:cs typeface="Times New Roman" panose="02020503050405090304" pitchFamily="18" charset="0"/>
              </a:rPr>
              <a:t>- Develop a machine learning model for early prediction and intervention in sleep disorders.</a:t>
            </a:r>
          </a:p>
          <a:p>
            <a:endParaRPr lang="en-US" dirty="0"/>
          </a:p>
        </p:txBody>
      </p:sp>
      <p:sp>
        <p:nvSpPr>
          <p:cNvPr id="4" name="Slide Number Placeholder 3"/>
          <p:cNvSpPr>
            <a:spLocks noGrp="1"/>
          </p:cNvSpPr>
          <p:nvPr>
            <p:ph type="sldNum" sz="quarter" idx="5"/>
          </p:nvPr>
        </p:nvSpPr>
        <p:spPr/>
        <p:txBody>
          <a:bodyPr/>
          <a:lstStyle/>
          <a:p>
            <a:fld id="{8719ADBC-54BD-794F-B4D8-39777D7D426A}" type="slidenum">
              <a:rPr lang="en-US" smtClean="0"/>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spcBef>
                <a:spcPts val="0"/>
              </a:spcBef>
              <a:spcAft>
                <a:spcPts val="0"/>
              </a:spcAft>
            </a:pPr>
            <a:r>
              <a:rPr lang="en-US" dirty="0">
                <a:effectLst/>
                <a:latin typeface="Calibri" panose="020F0502020204030204" pitchFamily="34" charset="0"/>
                <a:ea typeface="宋体" pitchFamily="2" charset="-122"/>
                <a:cs typeface="Times New Roman" panose="02020503050405090304" pitchFamily="18" charset="0"/>
              </a:rPr>
              <a:t>For Dataset, we utilized the National Health and Nutrition Examination Survey (NHANES) 2015-2016 and 2017-2018.</a:t>
            </a:r>
          </a:p>
          <a:p>
            <a:pPr marL="0" marR="0">
              <a:spcBef>
                <a:spcPts val="0"/>
              </a:spcBef>
              <a:spcAft>
                <a:spcPts val="0"/>
              </a:spcAft>
            </a:pPr>
            <a:r>
              <a:rPr lang="en-US" dirty="0">
                <a:effectLst/>
                <a:latin typeface="Calibri" panose="020F0502020204030204" pitchFamily="34" charset="0"/>
                <a:ea typeface="宋体" pitchFamily="2" charset="-122"/>
                <a:cs typeface="Times New Roman" panose="02020503050405090304" pitchFamily="18" charset="0"/>
              </a:rPr>
              <a:t> </a:t>
            </a:r>
          </a:p>
          <a:p>
            <a:pPr marL="0" marR="0">
              <a:spcBef>
                <a:spcPts val="0"/>
              </a:spcBef>
              <a:spcAft>
                <a:spcPts val="0"/>
              </a:spcAft>
            </a:pPr>
            <a:r>
              <a:rPr lang="en-US" dirty="0">
                <a:effectLst/>
                <a:latin typeface="Calibri" panose="020F0502020204030204" pitchFamily="34" charset="0"/>
                <a:ea typeface="宋体" pitchFamily="2" charset="-122"/>
                <a:cs typeface="Times New Roman" panose="02020503050405090304" pitchFamily="18" charset="0"/>
              </a:rPr>
              <a:t>How to define the “sleep disorders” labels?</a:t>
            </a:r>
          </a:p>
          <a:p>
            <a:pPr marL="0" marR="0">
              <a:spcBef>
                <a:spcPts val="0"/>
              </a:spcBef>
              <a:spcAft>
                <a:spcPts val="0"/>
              </a:spcAft>
            </a:pPr>
            <a:r>
              <a:rPr lang="en-US" dirty="0">
                <a:effectLst/>
                <a:latin typeface="Calibri" panose="020F0502020204030204" pitchFamily="34" charset="0"/>
                <a:ea typeface="宋体" pitchFamily="2" charset="-122"/>
                <a:cs typeface="Times New Roman" panose="02020503050405090304" pitchFamily="18" charset="0"/>
              </a:rPr>
              <a:t>There are more than 8 major categories for sleep disorders and We will only  focus on “The insomnias, The sleep-related breathing disorders” these two more public categories, which correspond to our questionnaire questions: “Ever told a doctor you had trouble sleeping?”, “How often do you snort or stop breathing?”. An individual who does not categorize in the items above is labeled as a negative case of sleep disorder. Others are all positive.</a:t>
            </a:r>
          </a:p>
          <a:p>
            <a:br>
              <a:rPr lang="en-US" dirty="0"/>
            </a:br>
            <a:endParaRPr lang="en-US" dirty="0"/>
          </a:p>
        </p:txBody>
      </p:sp>
      <p:sp>
        <p:nvSpPr>
          <p:cNvPr id="4" name="Slide Number Placeholder 3"/>
          <p:cNvSpPr>
            <a:spLocks noGrp="1"/>
          </p:cNvSpPr>
          <p:nvPr>
            <p:ph type="sldNum" sz="quarter" idx="5"/>
          </p:nvPr>
        </p:nvSpPr>
        <p:spPr/>
        <p:txBody>
          <a:bodyPr/>
          <a:lstStyle/>
          <a:p>
            <a:fld id="{8719ADBC-54BD-794F-B4D8-39777D7D426A}" type="slidenum">
              <a:rPr lang="en-US" smtClean="0"/>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spcBef>
                <a:spcPts val="0"/>
              </a:spcBef>
              <a:spcAft>
                <a:spcPts val="0"/>
              </a:spcAft>
            </a:pPr>
            <a:r>
              <a:rPr lang="en-US" dirty="0">
                <a:effectLst/>
                <a:latin typeface="Calibri" panose="020F0502020204030204" pitchFamily="34" charset="0"/>
                <a:ea typeface="宋体" pitchFamily="2" charset="-122"/>
                <a:cs typeface="Times New Roman" panose="02020503050405090304" pitchFamily="18" charset="0"/>
              </a:rPr>
              <a:t>We started from observable external factors, many connections may not be immediately evident. For instance, how do we discern which dietary habits influence or contribute to sleep disorders? Through an extensive review of relevant literature, we found that the relationship between diet and sleep disorders is nuanced. Key factors include the blood sugar, the types of fats, and the intake of trace elements such as magnesium and iron. These findings position these internal indicators as manifestations of dietary habits, effectively serving as features within our model. </a:t>
            </a:r>
          </a:p>
          <a:p>
            <a:pPr marL="0" marR="0">
              <a:spcBef>
                <a:spcPts val="0"/>
              </a:spcBef>
              <a:spcAft>
                <a:spcPts val="0"/>
              </a:spcAft>
            </a:pPr>
            <a:r>
              <a:rPr lang="en-US" dirty="0">
                <a:effectLst/>
                <a:latin typeface="Calibri" panose="020F0502020204030204" pitchFamily="34" charset="0"/>
                <a:ea typeface="宋体" pitchFamily="2" charset="-122"/>
                <a:cs typeface="Times New Roman" panose="02020503050405090304" pitchFamily="18" charset="0"/>
              </a:rPr>
              <a:t> </a:t>
            </a:r>
          </a:p>
          <a:p>
            <a:pPr marL="0" marR="0">
              <a:spcBef>
                <a:spcPts val="0"/>
              </a:spcBef>
              <a:spcAft>
                <a:spcPts val="0"/>
              </a:spcAft>
            </a:pPr>
            <a:r>
              <a:rPr lang="en-US" dirty="0">
                <a:effectLst/>
                <a:latin typeface="Calibri" panose="020F0502020204030204" pitchFamily="34" charset="0"/>
                <a:ea typeface="宋体" pitchFamily="2" charset="-122"/>
                <a:cs typeface="Times New Roman" panose="02020503050405090304" pitchFamily="18" charset="0"/>
              </a:rPr>
              <a:t>Then finally, our dataset has 21 features and 3054 entries before encoding.</a:t>
            </a:r>
          </a:p>
          <a:p>
            <a:endParaRPr lang="en-US" dirty="0"/>
          </a:p>
        </p:txBody>
      </p:sp>
      <p:sp>
        <p:nvSpPr>
          <p:cNvPr id="4" name="Slide Number Placeholder 3"/>
          <p:cNvSpPr>
            <a:spLocks noGrp="1"/>
          </p:cNvSpPr>
          <p:nvPr>
            <p:ph type="sldNum" sz="quarter" idx="5"/>
          </p:nvPr>
        </p:nvSpPr>
        <p:spPr/>
        <p:txBody>
          <a:bodyPr/>
          <a:lstStyle/>
          <a:p>
            <a:fld id="{8719ADBC-54BD-794F-B4D8-39777D7D426A}" type="slidenum">
              <a:rPr lang="en-US" smtClean="0"/>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spcBef>
                <a:spcPts val="0"/>
              </a:spcBef>
              <a:spcAft>
                <a:spcPts val="0"/>
              </a:spcAft>
            </a:pPr>
            <a:r>
              <a:rPr lang="en-US" dirty="0">
                <a:effectLst/>
                <a:latin typeface="Calibri" panose="020F0502020204030204" pitchFamily="34" charset="0"/>
                <a:ea typeface="宋体" pitchFamily="2" charset="-122"/>
                <a:cs typeface="Times New Roman" panose="02020503050405090304" pitchFamily="18" charset="0"/>
              </a:rPr>
              <a:t>We defined a parameter grid for 'C,' 'kernel,' and 'gamma' to explore various SVM configurations and </a:t>
            </a:r>
            <a:r>
              <a:rPr lang="en-US" dirty="0" err="1">
                <a:effectLst/>
                <a:latin typeface="Calibri" panose="020F0502020204030204" pitchFamily="34" charset="0"/>
                <a:ea typeface="宋体" pitchFamily="2" charset="-122"/>
                <a:cs typeface="Times New Roman" panose="02020503050405090304" pitchFamily="18" charset="0"/>
              </a:rPr>
              <a:t>excute</a:t>
            </a:r>
            <a:r>
              <a:rPr lang="en-US" dirty="0">
                <a:effectLst/>
                <a:latin typeface="Calibri" panose="020F0502020204030204" pitchFamily="34" charset="0"/>
                <a:ea typeface="宋体" pitchFamily="2" charset="-122"/>
                <a:cs typeface="Times New Roman" panose="02020503050405090304" pitchFamily="18" charset="0"/>
              </a:rPr>
              <a:t> the grid search.</a:t>
            </a:r>
          </a:p>
          <a:p>
            <a:pPr marL="0" marR="0">
              <a:spcBef>
                <a:spcPts val="0"/>
              </a:spcBef>
              <a:spcAft>
                <a:spcPts val="0"/>
              </a:spcAft>
            </a:pPr>
            <a:r>
              <a:rPr lang="en-US" dirty="0">
                <a:effectLst/>
                <a:latin typeface="Calibri" panose="020F0502020204030204" pitchFamily="34" charset="0"/>
                <a:ea typeface="宋体" pitchFamily="2" charset="-122"/>
                <a:cs typeface="Times New Roman" panose="02020503050405090304" pitchFamily="18" charset="0"/>
              </a:rPr>
              <a:t> </a:t>
            </a:r>
          </a:p>
          <a:p>
            <a:pPr marL="0" marR="0">
              <a:spcBef>
                <a:spcPts val="0"/>
              </a:spcBef>
              <a:spcAft>
                <a:spcPts val="0"/>
              </a:spcAft>
            </a:pPr>
            <a:r>
              <a:rPr lang="en-US">
                <a:effectLst/>
                <a:latin typeface="Calibri" panose="020F0502020204030204" pitchFamily="34" charset="0"/>
                <a:ea typeface="宋体" pitchFamily="2" charset="-122"/>
                <a:cs typeface="Times New Roman" panose="02020503050405090304" pitchFamily="18" charset="0"/>
              </a:rPr>
              <a:t>After model training and test, the results showed that overall accuracy is 75%,  but the much low F1-score of the class “No sleep problems” shows the need for further fine-tuning and potential feature engineering.</a:t>
            </a:r>
          </a:p>
          <a:p>
            <a:endParaRPr lang="en-US" dirty="0"/>
          </a:p>
        </p:txBody>
      </p:sp>
      <p:sp>
        <p:nvSpPr>
          <p:cNvPr id="4" name="Slide Number Placeholder 3"/>
          <p:cNvSpPr>
            <a:spLocks noGrp="1"/>
          </p:cNvSpPr>
          <p:nvPr>
            <p:ph type="sldNum" sz="quarter" idx="5"/>
          </p:nvPr>
        </p:nvSpPr>
        <p:spPr/>
        <p:txBody>
          <a:bodyPr/>
          <a:lstStyle/>
          <a:p>
            <a:fld id="{8719ADBC-54BD-794F-B4D8-39777D7D426A}" type="slidenum">
              <a:rPr lang="en-US" smtClean="0"/>
              <a:t>12</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719ADBC-54BD-794F-B4D8-39777D7D426A}" type="slidenum">
              <a:rPr lang="en-US" smtClean="0"/>
              <a:t>16</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7100977B-A811-F342-9EDB-261CF5B9C3C0}" type="datetimeFigureOut">
              <a:rPr lang="en-US" smtClean="0"/>
              <a:t>12/3/2023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12E537-7B8B-EC4D-B8A0-9AC733BFE404}"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100977B-A811-F342-9EDB-261CF5B9C3C0}" type="datetimeFigureOut">
              <a:rPr lang="en-US" smtClean="0"/>
              <a:t>12/3/2023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12E537-7B8B-EC4D-B8A0-9AC733BFE404}"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100977B-A811-F342-9EDB-261CF5B9C3C0}" type="datetimeFigureOut">
              <a:rPr lang="en-US" smtClean="0"/>
              <a:t>12/3/2023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12E537-7B8B-EC4D-B8A0-9AC733BFE404}"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100977B-A811-F342-9EDB-261CF5B9C3C0}" type="datetimeFigureOut">
              <a:rPr lang="en-US" smtClean="0"/>
              <a:t>12/3/2023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12E537-7B8B-EC4D-B8A0-9AC733BFE404}"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100977B-A811-F342-9EDB-261CF5B9C3C0}" type="datetimeFigureOut">
              <a:rPr lang="en-US" smtClean="0"/>
              <a:t>12/3/2023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12E537-7B8B-EC4D-B8A0-9AC733BFE404}"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100977B-A811-F342-9EDB-261CF5B9C3C0}" type="datetimeFigureOut">
              <a:rPr lang="en-US" smtClean="0"/>
              <a:t>12/3/2023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12E537-7B8B-EC4D-B8A0-9AC733BFE404}"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100977B-A811-F342-9EDB-261CF5B9C3C0}" type="datetimeFigureOut">
              <a:rPr lang="en-US" smtClean="0"/>
              <a:t>12/3/2023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212E537-7B8B-EC4D-B8A0-9AC733BFE404}"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100977B-A811-F342-9EDB-261CF5B9C3C0}" type="datetimeFigureOut">
              <a:rPr lang="en-US" smtClean="0"/>
              <a:t>12/3/2023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212E537-7B8B-EC4D-B8A0-9AC733BFE404}"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100977B-A811-F342-9EDB-261CF5B9C3C0}" type="datetimeFigureOut">
              <a:rPr lang="en-US" smtClean="0"/>
              <a:t>12/3/2023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212E537-7B8B-EC4D-B8A0-9AC733BFE404}"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100977B-A811-F342-9EDB-261CF5B9C3C0}" type="datetimeFigureOut">
              <a:rPr lang="en-US" smtClean="0"/>
              <a:t>12/3/2023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12E537-7B8B-EC4D-B8A0-9AC733BFE404}"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100977B-A811-F342-9EDB-261CF5B9C3C0}" type="datetimeFigureOut">
              <a:rPr lang="en-US" smtClean="0"/>
              <a:t>12/3/2023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12E537-7B8B-EC4D-B8A0-9AC733BFE404}"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100977B-A811-F342-9EDB-261CF5B9C3C0}" type="datetimeFigureOut">
              <a:rPr lang="en-US" smtClean="0"/>
              <a:t>12/3/2023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212E537-7B8B-EC4D-B8A0-9AC733BFE404}"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846326" y="3721403"/>
            <a:ext cx="10420159" cy="0"/>
          </a:xfrm>
          <a:prstGeom prst="line">
            <a:avLst/>
          </a:prstGeom>
        </p:spPr>
        <p:style>
          <a:lnRef idx="1">
            <a:schemeClr val="dk1"/>
          </a:lnRef>
          <a:fillRef idx="0">
            <a:schemeClr val="dk1"/>
          </a:fillRef>
          <a:effectRef idx="0">
            <a:schemeClr val="dk1"/>
          </a:effectRef>
          <a:fontRef idx="minor">
            <a:schemeClr val="tx1"/>
          </a:fontRef>
        </p:style>
      </p:cxnSp>
      <p:sp>
        <p:nvSpPr>
          <p:cNvPr id="6" name="TextBox 5"/>
          <p:cNvSpPr txBox="1"/>
          <p:nvPr/>
        </p:nvSpPr>
        <p:spPr>
          <a:xfrm>
            <a:off x="846326" y="2100944"/>
            <a:ext cx="9635971" cy="1569660"/>
          </a:xfrm>
          <a:prstGeom prst="rect">
            <a:avLst/>
          </a:prstGeom>
          <a:noFill/>
        </p:spPr>
        <p:txBody>
          <a:bodyPr wrap="none" rtlCol="0">
            <a:spAutoFit/>
          </a:bodyPr>
          <a:lstStyle/>
          <a:p>
            <a:r>
              <a:rPr lang="en-US" sz="3200" b="1" i="0" u="none" strike="noStrike" dirty="0">
                <a:solidFill>
                  <a:srgbClr val="000000"/>
                </a:solidFill>
                <a:effectLst/>
                <a:latin typeface="Times New Roman" panose="02020503050405090304" pitchFamily="18" charset="0"/>
              </a:rPr>
              <a:t>Using Machine </a:t>
            </a:r>
            <a:r>
              <a:rPr lang="en-US" sz="3200" b="1" dirty="0">
                <a:solidFill>
                  <a:srgbClr val="000000"/>
                </a:solidFill>
                <a:latin typeface="Times New Roman" panose="02020503050405090304" pitchFamily="18" charset="0"/>
              </a:rPr>
              <a:t>L</a:t>
            </a:r>
            <a:r>
              <a:rPr lang="en-US" sz="3200" b="1" i="0" u="none" strike="noStrike" dirty="0">
                <a:solidFill>
                  <a:srgbClr val="000000"/>
                </a:solidFill>
                <a:effectLst/>
                <a:latin typeface="Times New Roman" panose="02020503050405090304" pitchFamily="18" charset="0"/>
              </a:rPr>
              <a:t>earning</a:t>
            </a:r>
          </a:p>
          <a:p>
            <a:r>
              <a:rPr lang="en-US" sz="3200" b="1" i="0" u="none" strike="noStrike" dirty="0">
                <a:solidFill>
                  <a:srgbClr val="000000"/>
                </a:solidFill>
                <a:effectLst/>
                <a:latin typeface="Times New Roman" panose="02020503050405090304" pitchFamily="18" charset="0"/>
              </a:rPr>
              <a:t>to Predict the Risk of Sleep </a:t>
            </a:r>
            <a:r>
              <a:rPr lang="en-US" sz="3200" b="1" dirty="0">
                <a:solidFill>
                  <a:srgbClr val="000000"/>
                </a:solidFill>
                <a:latin typeface="Times New Roman" panose="02020503050405090304" pitchFamily="18" charset="0"/>
              </a:rPr>
              <a:t>D</a:t>
            </a:r>
            <a:r>
              <a:rPr lang="en-US" sz="3200" b="1" i="0" u="none" strike="noStrike" dirty="0">
                <a:solidFill>
                  <a:srgbClr val="000000"/>
                </a:solidFill>
                <a:effectLst/>
                <a:latin typeface="Times New Roman" panose="02020503050405090304" pitchFamily="18" charset="0"/>
              </a:rPr>
              <a:t>isorders</a:t>
            </a:r>
          </a:p>
          <a:p>
            <a:r>
              <a:rPr lang="en-US" sz="3200" b="1" dirty="0">
                <a:solidFill>
                  <a:srgbClr val="000000"/>
                </a:solidFill>
                <a:latin typeface="Times New Roman" panose="02020503050405090304" pitchFamily="18" charset="0"/>
              </a:rPr>
              <a:t>B</a:t>
            </a:r>
            <a:r>
              <a:rPr lang="en-US" sz="3200" b="1" i="0" u="none" strike="noStrike" dirty="0">
                <a:solidFill>
                  <a:srgbClr val="000000"/>
                </a:solidFill>
                <a:effectLst/>
                <a:latin typeface="Times New Roman" panose="02020503050405090304" pitchFamily="18" charset="0"/>
              </a:rPr>
              <a:t>ased on Individuals’ Lifestyle and Health </a:t>
            </a:r>
            <a:r>
              <a:rPr lang="en-US" sz="3200" b="1" dirty="0">
                <a:solidFill>
                  <a:srgbClr val="000000"/>
                </a:solidFill>
                <a:latin typeface="Times New Roman" panose="02020503050405090304" pitchFamily="18" charset="0"/>
              </a:rPr>
              <a:t>C</a:t>
            </a:r>
            <a:r>
              <a:rPr lang="en-US" sz="3200" b="1" i="0" u="none" strike="noStrike" dirty="0">
                <a:solidFill>
                  <a:srgbClr val="000000"/>
                </a:solidFill>
                <a:effectLst/>
                <a:latin typeface="Times New Roman" panose="02020503050405090304" pitchFamily="18" charset="0"/>
              </a:rPr>
              <a:t>onditions</a:t>
            </a:r>
            <a:endParaRPr lang="en-US" sz="3200" dirty="0"/>
          </a:p>
        </p:txBody>
      </p:sp>
      <p:sp>
        <p:nvSpPr>
          <p:cNvPr id="7" name="TextBox 6"/>
          <p:cNvSpPr txBox="1"/>
          <p:nvPr/>
        </p:nvSpPr>
        <p:spPr>
          <a:xfrm>
            <a:off x="846326" y="3784600"/>
            <a:ext cx="3397790" cy="830997"/>
          </a:xfrm>
          <a:prstGeom prst="rect">
            <a:avLst/>
          </a:prstGeom>
          <a:noFill/>
        </p:spPr>
        <p:txBody>
          <a:bodyPr wrap="none" rtlCol="0">
            <a:spAutoFit/>
          </a:bodyPr>
          <a:lstStyle/>
          <a:p>
            <a:r>
              <a:rPr lang="en-US" sz="2400" dirty="0">
                <a:latin typeface="Times New Roman" panose="02020503050405090304" pitchFamily="18" charset="0"/>
                <a:cs typeface="Times New Roman" panose="02020503050405090304" pitchFamily="18" charset="0"/>
              </a:rPr>
              <a:t>Peter Tran  |  Youxia Zhao</a:t>
            </a:r>
          </a:p>
          <a:p>
            <a:r>
              <a:rPr lang="en-US" sz="2400" dirty="0">
                <a:latin typeface="Times New Roman" panose="02020503050405090304" pitchFamily="18" charset="0"/>
                <a:cs typeface="Times New Roman" panose="02020503050405090304" pitchFamily="18" charset="0"/>
              </a:rPr>
              <a:t>COMPSCI 524</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BE038D7C-A8AE-D2DD-3B48-32E651733C3E}"/>
              </a:ext>
            </a:extLst>
          </p:cNvPr>
          <p:cNvCxnSpPr>
            <a:cxnSpLocks/>
          </p:cNvCxnSpPr>
          <p:nvPr/>
        </p:nvCxnSpPr>
        <p:spPr>
          <a:xfrm>
            <a:off x="846326" y="1021511"/>
            <a:ext cx="10420159" cy="0"/>
          </a:xfrm>
          <a:prstGeom prst="line">
            <a:avLst/>
          </a:prstGeom>
        </p:spPr>
        <p:style>
          <a:lnRef idx="1">
            <a:schemeClr val="dk1"/>
          </a:lnRef>
          <a:fillRef idx="0">
            <a:schemeClr val="dk1"/>
          </a:fillRef>
          <a:effectRef idx="0">
            <a:schemeClr val="dk1"/>
          </a:effectRef>
          <a:fontRef idx="minor">
            <a:schemeClr val="tx1"/>
          </a:fontRef>
        </p:style>
      </p:cxnSp>
      <p:sp>
        <p:nvSpPr>
          <p:cNvPr id="6" name="TextBox 5">
            <a:extLst>
              <a:ext uri="{FF2B5EF4-FFF2-40B4-BE49-F238E27FC236}">
                <a16:creationId xmlns:a16="http://schemas.microsoft.com/office/drawing/2014/main" id="{20A33CE7-6727-2B1C-BF1F-F5E73088184A}"/>
              </a:ext>
            </a:extLst>
          </p:cNvPr>
          <p:cNvSpPr txBox="1"/>
          <p:nvPr/>
        </p:nvSpPr>
        <p:spPr>
          <a:xfrm>
            <a:off x="846326" y="436736"/>
            <a:ext cx="8933408" cy="584775"/>
          </a:xfrm>
          <a:prstGeom prst="rect">
            <a:avLst/>
          </a:prstGeom>
          <a:noFill/>
        </p:spPr>
        <p:txBody>
          <a:bodyPr wrap="none" lIns="91440" tIns="45720" rIns="91440" bIns="45720" rtlCol="0" anchor="t">
            <a:spAutoFit/>
          </a:bodyPr>
          <a:lstStyle/>
          <a:p>
            <a:r>
              <a:rPr lang="en-US" sz="3200" b="1" dirty="0">
                <a:latin typeface="Times New Roman"/>
                <a:cs typeface="Times New Roman"/>
              </a:rPr>
              <a:t>7. Methodology - Random Forest Classifier (RFC)</a:t>
            </a:r>
          </a:p>
        </p:txBody>
      </p:sp>
      <p:sp>
        <p:nvSpPr>
          <p:cNvPr id="7" name="TextBox 6">
            <a:extLst>
              <a:ext uri="{FF2B5EF4-FFF2-40B4-BE49-F238E27FC236}">
                <a16:creationId xmlns:a16="http://schemas.microsoft.com/office/drawing/2014/main" id="{DD54BC94-50B5-C9CB-01FC-412547623226}"/>
              </a:ext>
            </a:extLst>
          </p:cNvPr>
          <p:cNvSpPr txBox="1"/>
          <p:nvPr/>
        </p:nvSpPr>
        <p:spPr>
          <a:xfrm>
            <a:off x="846325" y="1313898"/>
            <a:ext cx="10420159" cy="3785652"/>
          </a:xfrm>
          <a:prstGeom prst="rect">
            <a:avLst/>
          </a:prstGeom>
          <a:noFill/>
        </p:spPr>
        <p:txBody>
          <a:bodyPr wrap="square" lIns="91440" tIns="45720" rIns="91440" bIns="45720" rtlCol="0" anchor="t">
            <a:spAutoFit/>
          </a:bodyPr>
          <a:lstStyle/>
          <a:p>
            <a:r>
              <a:rPr lang="en-US" sz="2000" b="1" dirty="0">
                <a:latin typeface="Times New Roman"/>
                <a:cs typeface="Times New Roman"/>
              </a:rPr>
              <a:t>Tuning for Number of Decision Trees</a:t>
            </a:r>
            <a:r>
              <a:rPr lang="en-US" sz="2000" dirty="0">
                <a:latin typeface="Times New Roman"/>
                <a:cs typeface="Times New Roman"/>
              </a:rPr>
              <a:t> (maximum depth = 10)</a:t>
            </a:r>
            <a:endParaRPr lang="en-US" sz="2000" dirty="0">
              <a:latin typeface="Times New Roman" panose="02020603050405020304" pitchFamily="18" charset="0"/>
              <a:cs typeface="Times New Roman" panose="02020603050405020304" pitchFamily="18" charset="0"/>
            </a:endParaRPr>
          </a:p>
          <a:p>
            <a:endParaRPr lang="en-US" sz="200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r>
              <a:rPr lang="en-US" sz="2000" b="1" dirty="0">
                <a:latin typeface="Times New Roman"/>
                <a:cs typeface="Times New Roman"/>
              </a:rPr>
              <a:t>Evaluation Results                     Interpretation</a:t>
            </a:r>
            <a:endParaRPr lang="en-US" sz="2000" b="1"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pic>
        <p:nvPicPr>
          <p:cNvPr id="2" name="Picture 1" descr="A graph with a red line and blue dots&#10;&#10;Description automatically generated">
            <a:extLst>
              <a:ext uri="{FF2B5EF4-FFF2-40B4-BE49-F238E27FC236}">
                <a16:creationId xmlns:a16="http://schemas.microsoft.com/office/drawing/2014/main" id="{84D88763-4910-AAAB-15DA-BE94093D15FB}"/>
              </a:ext>
            </a:extLst>
          </p:cNvPr>
          <p:cNvPicPr>
            <a:picLocks noChangeAspect="1"/>
          </p:cNvPicPr>
          <p:nvPr/>
        </p:nvPicPr>
        <p:blipFill>
          <a:blip r:embed="rId2"/>
          <a:stretch>
            <a:fillRect/>
          </a:stretch>
        </p:blipFill>
        <p:spPr>
          <a:xfrm>
            <a:off x="73893" y="1767439"/>
            <a:ext cx="2979393" cy="2130426"/>
          </a:xfrm>
          <a:prstGeom prst="rect">
            <a:avLst/>
          </a:prstGeom>
        </p:spPr>
      </p:pic>
      <p:pic>
        <p:nvPicPr>
          <p:cNvPr id="3" name="Picture 2" descr="A graph of trees and precision&#10;&#10;Description automatically generated">
            <a:extLst>
              <a:ext uri="{FF2B5EF4-FFF2-40B4-BE49-F238E27FC236}">
                <a16:creationId xmlns:a16="http://schemas.microsoft.com/office/drawing/2014/main" id="{DA42DA6A-5B28-8545-072B-F60F9EBB61BA}"/>
              </a:ext>
            </a:extLst>
          </p:cNvPr>
          <p:cNvPicPr>
            <a:picLocks noChangeAspect="1"/>
          </p:cNvPicPr>
          <p:nvPr/>
        </p:nvPicPr>
        <p:blipFill>
          <a:blip r:embed="rId3"/>
          <a:stretch>
            <a:fillRect/>
          </a:stretch>
        </p:blipFill>
        <p:spPr>
          <a:xfrm>
            <a:off x="3050482" y="1764403"/>
            <a:ext cx="2976357" cy="2103369"/>
          </a:xfrm>
          <a:prstGeom prst="rect">
            <a:avLst/>
          </a:prstGeom>
        </p:spPr>
      </p:pic>
      <p:pic>
        <p:nvPicPr>
          <p:cNvPr id="4" name="Picture 3">
            <a:extLst>
              <a:ext uri="{FF2B5EF4-FFF2-40B4-BE49-F238E27FC236}">
                <a16:creationId xmlns:a16="http://schemas.microsoft.com/office/drawing/2014/main" id="{902D2D16-4669-35C2-B98C-F55879826036}"/>
              </a:ext>
            </a:extLst>
          </p:cNvPr>
          <p:cNvPicPr>
            <a:picLocks noChangeAspect="1"/>
          </p:cNvPicPr>
          <p:nvPr/>
        </p:nvPicPr>
        <p:blipFill>
          <a:blip r:embed="rId4"/>
          <a:stretch>
            <a:fillRect/>
          </a:stretch>
        </p:blipFill>
        <p:spPr>
          <a:xfrm>
            <a:off x="6032221" y="1800777"/>
            <a:ext cx="2976356" cy="2096881"/>
          </a:xfrm>
          <a:prstGeom prst="rect">
            <a:avLst/>
          </a:prstGeom>
        </p:spPr>
      </p:pic>
      <p:pic>
        <p:nvPicPr>
          <p:cNvPr id="8" name="Picture 7" descr="A graph of trees and numbers&#10;&#10;Description automatically generated">
            <a:extLst>
              <a:ext uri="{FF2B5EF4-FFF2-40B4-BE49-F238E27FC236}">
                <a16:creationId xmlns:a16="http://schemas.microsoft.com/office/drawing/2014/main" id="{9DA2C159-45CD-E927-3C18-7114E1AA51E7}"/>
              </a:ext>
            </a:extLst>
          </p:cNvPr>
          <p:cNvPicPr>
            <a:picLocks noChangeAspect="1"/>
          </p:cNvPicPr>
          <p:nvPr/>
        </p:nvPicPr>
        <p:blipFill>
          <a:blip r:embed="rId5"/>
          <a:stretch>
            <a:fillRect/>
          </a:stretch>
        </p:blipFill>
        <p:spPr>
          <a:xfrm>
            <a:off x="9011375" y="1767439"/>
            <a:ext cx="3180521" cy="2185641"/>
          </a:xfrm>
          <a:prstGeom prst="rect">
            <a:avLst/>
          </a:prstGeom>
        </p:spPr>
      </p:pic>
      <p:sp>
        <p:nvSpPr>
          <p:cNvPr id="11" name="TextBox 10">
            <a:extLst>
              <a:ext uri="{FF2B5EF4-FFF2-40B4-BE49-F238E27FC236}">
                <a16:creationId xmlns:a16="http://schemas.microsoft.com/office/drawing/2014/main" id="{18AD19AB-E97C-FB82-3DC2-2FF666465A01}"/>
              </a:ext>
            </a:extLst>
          </p:cNvPr>
          <p:cNvSpPr txBox="1"/>
          <p:nvPr/>
        </p:nvSpPr>
        <p:spPr>
          <a:xfrm>
            <a:off x="4229651" y="4572000"/>
            <a:ext cx="7553739"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dirty="0">
                <a:ea typeface="+mn-lt"/>
                <a:cs typeface="+mn-lt"/>
              </a:rPr>
              <a:t>ACC ~75%, but </a:t>
            </a:r>
            <a:r>
              <a:rPr lang="en-US" dirty="0">
                <a:cs typeface="Calibri" panose="020F0502020204030204"/>
              </a:rPr>
              <a:t>more helpful to look at class-wise metrics</a:t>
            </a:r>
            <a:endParaRPr lang="en-US" dirty="0">
              <a:ea typeface="Calibri"/>
              <a:cs typeface="Calibri" panose="020F0502020204030204"/>
            </a:endParaRPr>
          </a:p>
          <a:p>
            <a:pPr marL="285750" indent="-285750">
              <a:buFont typeface="Arial"/>
              <a:buChar char="•"/>
            </a:pPr>
            <a:r>
              <a:rPr lang="en-US" dirty="0">
                <a:cs typeface="Calibri" panose="020F0502020204030204"/>
              </a:rPr>
              <a:t>RF performs better with the majority class </a:t>
            </a:r>
            <a:endParaRPr lang="en-US" dirty="0"/>
          </a:p>
          <a:p>
            <a:pPr marL="285750" indent="-285750">
              <a:buFont typeface="Arial"/>
              <a:buChar char="•"/>
            </a:pPr>
            <a:r>
              <a:rPr lang="en-US" dirty="0">
                <a:cs typeface="Calibri" panose="020F0502020204030204"/>
              </a:rPr>
              <a:t>Kernel Density Estimation: Drop bottom 60% of data, or kept top 40%</a:t>
            </a:r>
            <a:endParaRPr lang="en-US" dirty="0">
              <a:ea typeface="Calibri"/>
              <a:cs typeface="Calibri" panose="020F0502020204030204"/>
            </a:endParaRPr>
          </a:p>
          <a:p>
            <a:pPr marL="742950" lvl="1" indent="-285750">
              <a:buFont typeface="Courier New"/>
              <a:buChar char="o"/>
            </a:pPr>
            <a:r>
              <a:rPr lang="en-US" dirty="0">
                <a:cs typeface="Calibri" panose="020F0502020204030204"/>
              </a:rPr>
              <a:t>Drop Too Much -&gt; Overfitting for majority class, underfitting for minority class</a:t>
            </a:r>
            <a:endParaRPr lang="en-US" dirty="0">
              <a:ea typeface="Calibri"/>
              <a:cs typeface="Calibri" panose="020F0502020204030204"/>
            </a:endParaRPr>
          </a:p>
          <a:p>
            <a:pPr marL="742950" lvl="1" indent="-285750">
              <a:buFont typeface="Courier New"/>
              <a:buChar char="o"/>
            </a:pPr>
            <a:r>
              <a:rPr lang="en-US" dirty="0">
                <a:cs typeface="Calibri" panose="020F0502020204030204"/>
              </a:rPr>
              <a:t>Drop Too Little-&gt; Underfitting for majority and minority class</a:t>
            </a:r>
            <a:endParaRPr lang="en-US" dirty="0">
              <a:ea typeface="Calibri"/>
              <a:cs typeface="Calibri" panose="020F0502020204030204"/>
            </a:endParaRPr>
          </a:p>
          <a:p>
            <a:pPr marL="285750" indent="-285750">
              <a:buFont typeface="Arial"/>
              <a:buChar char="•"/>
            </a:pPr>
            <a:r>
              <a:rPr lang="en-US" dirty="0">
                <a:cs typeface="Calibri" panose="020F0502020204030204"/>
              </a:rPr>
              <a:t>More exploration with node splitting criterions: entropy and log loss</a:t>
            </a:r>
          </a:p>
        </p:txBody>
      </p:sp>
      <p:pic>
        <p:nvPicPr>
          <p:cNvPr id="9" name="Picture 8" descr="A graph of blue and orange bars&#10;&#10;Description automatically generated">
            <a:extLst>
              <a:ext uri="{FF2B5EF4-FFF2-40B4-BE49-F238E27FC236}">
                <a16:creationId xmlns:a16="http://schemas.microsoft.com/office/drawing/2014/main" id="{86459B6B-384B-765C-B734-F3A4B8473CA7}"/>
              </a:ext>
            </a:extLst>
          </p:cNvPr>
          <p:cNvPicPr>
            <a:picLocks noChangeAspect="1"/>
          </p:cNvPicPr>
          <p:nvPr/>
        </p:nvPicPr>
        <p:blipFill>
          <a:blip r:embed="rId6"/>
          <a:stretch>
            <a:fillRect/>
          </a:stretch>
        </p:blipFill>
        <p:spPr>
          <a:xfrm>
            <a:off x="128449" y="4421533"/>
            <a:ext cx="4027971" cy="2045805"/>
          </a:xfrm>
          <a:prstGeom prst="rect">
            <a:avLst/>
          </a:prstGeom>
        </p:spPr>
      </p:pic>
    </p:spTree>
    <p:extLst>
      <p:ext uri="{BB962C8B-B14F-4D97-AF65-F5344CB8AC3E}">
        <p14:creationId xmlns:p14="http://schemas.microsoft.com/office/powerpoint/2010/main" val="76208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846326" y="1021511"/>
            <a:ext cx="10420159" cy="0"/>
          </a:xfrm>
          <a:prstGeom prst="line">
            <a:avLst/>
          </a:prstGeom>
        </p:spPr>
        <p:style>
          <a:lnRef idx="1">
            <a:schemeClr val="dk1"/>
          </a:lnRef>
          <a:fillRef idx="0">
            <a:schemeClr val="dk1"/>
          </a:fillRef>
          <a:effectRef idx="0">
            <a:schemeClr val="dk1"/>
          </a:effectRef>
          <a:fontRef idx="minor">
            <a:schemeClr val="tx1"/>
          </a:fontRef>
        </p:style>
      </p:cxnSp>
      <p:sp>
        <p:nvSpPr>
          <p:cNvPr id="6" name="TextBox 5"/>
          <p:cNvSpPr txBox="1"/>
          <p:nvPr/>
        </p:nvSpPr>
        <p:spPr>
          <a:xfrm>
            <a:off x="846326" y="436736"/>
            <a:ext cx="8826775" cy="584775"/>
          </a:xfrm>
          <a:prstGeom prst="rect">
            <a:avLst/>
          </a:prstGeom>
          <a:noFill/>
        </p:spPr>
        <p:txBody>
          <a:bodyPr wrap="none" lIns="91440" tIns="45720" rIns="91440" bIns="45720" rtlCol="0" anchor="t">
            <a:spAutoFit/>
          </a:bodyPr>
          <a:lstStyle/>
          <a:p>
            <a:r>
              <a:rPr lang="en-US" sz="3200" b="1" dirty="0">
                <a:latin typeface="Times New Roman"/>
                <a:cs typeface="Times New Roman"/>
              </a:rPr>
              <a:t>8. Methodology - Support Vector Machine (SVM)</a:t>
            </a:r>
          </a:p>
        </p:txBody>
      </p:sp>
      <p:pic>
        <p:nvPicPr>
          <p:cNvPr id="2" name="Picture 1"/>
          <p:cNvPicPr>
            <a:picLocks noChangeAspect="1"/>
          </p:cNvPicPr>
          <p:nvPr/>
        </p:nvPicPr>
        <p:blipFill>
          <a:blip r:embed="rId3"/>
          <a:stretch>
            <a:fillRect/>
          </a:stretch>
        </p:blipFill>
        <p:spPr>
          <a:xfrm>
            <a:off x="5299042" y="1135123"/>
            <a:ext cx="5967443" cy="3210333"/>
          </a:xfrm>
          <a:prstGeom prst="rect">
            <a:avLst/>
          </a:prstGeom>
        </p:spPr>
      </p:pic>
      <p:graphicFrame>
        <p:nvGraphicFramePr>
          <p:cNvPr id="8" name="Table 7"/>
          <p:cNvGraphicFramePr>
            <a:graphicFrameLocks noGrp="1"/>
          </p:cNvGraphicFramePr>
          <p:nvPr/>
        </p:nvGraphicFramePr>
        <p:xfrm>
          <a:off x="5299041" y="4459067"/>
          <a:ext cx="5967443" cy="2011680"/>
        </p:xfrm>
        <a:graphic>
          <a:graphicData uri="http://schemas.openxmlformats.org/drawingml/2006/table">
            <a:tbl>
              <a:tblPr firstRow="1" bandRow="1">
                <a:tableStyleId>{5C22544A-7EE6-4342-B048-85BDC9FD1C3A}</a:tableStyleId>
              </a:tblPr>
              <a:tblGrid>
                <a:gridCol w="1981804">
                  <a:extLst>
                    <a:ext uri="{9D8B030D-6E8A-4147-A177-3AD203B41FA5}">
                      <a16:colId xmlns:a16="http://schemas.microsoft.com/office/drawing/2014/main" val="20000"/>
                    </a:ext>
                  </a:extLst>
                </a:gridCol>
                <a:gridCol w="1090728">
                  <a:extLst>
                    <a:ext uri="{9D8B030D-6E8A-4147-A177-3AD203B41FA5}">
                      <a16:colId xmlns:a16="http://schemas.microsoft.com/office/drawing/2014/main" val="20001"/>
                    </a:ext>
                  </a:extLst>
                </a:gridCol>
                <a:gridCol w="948665">
                  <a:extLst>
                    <a:ext uri="{9D8B030D-6E8A-4147-A177-3AD203B41FA5}">
                      <a16:colId xmlns:a16="http://schemas.microsoft.com/office/drawing/2014/main" val="20002"/>
                    </a:ext>
                  </a:extLst>
                </a:gridCol>
                <a:gridCol w="980443">
                  <a:extLst>
                    <a:ext uri="{9D8B030D-6E8A-4147-A177-3AD203B41FA5}">
                      <a16:colId xmlns:a16="http://schemas.microsoft.com/office/drawing/2014/main" val="20003"/>
                    </a:ext>
                  </a:extLst>
                </a:gridCol>
                <a:gridCol w="965803">
                  <a:extLst>
                    <a:ext uri="{9D8B030D-6E8A-4147-A177-3AD203B41FA5}">
                      <a16:colId xmlns:a16="http://schemas.microsoft.com/office/drawing/2014/main" val="20004"/>
                    </a:ext>
                  </a:extLst>
                </a:gridCol>
              </a:tblGrid>
              <a:tr h="302918">
                <a:tc>
                  <a:txBody>
                    <a:bodyPr/>
                    <a:lstStyle/>
                    <a:p>
                      <a:endParaRPr lang="en-US" sz="1600" dirty="0">
                        <a:solidFill>
                          <a:sysClr val="windowText" lastClr="000000"/>
                        </a:solidFill>
                        <a:latin typeface="Times New Roman" panose="02020503050405090304" pitchFamily="18" charset="0"/>
                        <a:cs typeface="Times New Roman" panose="02020503050405090304" pitchFamily="18" charset="0"/>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600" dirty="0">
                          <a:solidFill>
                            <a:sysClr val="windowText" lastClr="000000"/>
                          </a:solidFill>
                          <a:latin typeface="Times New Roman" panose="02020503050405090304" pitchFamily="18" charset="0"/>
                          <a:cs typeface="Times New Roman" panose="02020503050405090304" pitchFamily="18" charset="0"/>
                        </a:rPr>
                        <a:t>Precision</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600" dirty="0">
                          <a:solidFill>
                            <a:sysClr val="windowText" lastClr="000000"/>
                          </a:solidFill>
                          <a:latin typeface="Times New Roman" panose="02020503050405090304" pitchFamily="18" charset="0"/>
                          <a:cs typeface="Times New Roman" panose="02020503050405090304" pitchFamily="18" charset="0"/>
                        </a:rPr>
                        <a:t>Recall</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600" dirty="0">
                          <a:solidFill>
                            <a:sysClr val="windowText" lastClr="000000"/>
                          </a:solidFill>
                          <a:latin typeface="Times New Roman" panose="02020503050405090304" pitchFamily="18" charset="0"/>
                          <a:cs typeface="Times New Roman" panose="02020503050405090304" pitchFamily="18" charset="0"/>
                        </a:rPr>
                        <a:t>F1-score</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600" dirty="0">
                          <a:solidFill>
                            <a:sysClr val="windowText" lastClr="000000"/>
                          </a:solidFill>
                          <a:latin typeface="Times New Roman" panose="02020503050405090304" pitchFamily="18" charset="0"/>
                          <a:cs typeface="Times New Roman" panose="02020503050405090304" pitchFamily="18" charset="0"/>
                        </a:rPr>
                        <a:t>support</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302918">
                <a:tc>
                  <a:txBody>
                    <a:bodyPr/>
                    <a:lstStyle/>
                    <a:p>
                      <a:r>
                        <a:rPr lang="en-US" sz="1600" b="0" i="0" u="none" strike="noStrike" kern="1200" dirty="0">
                          <a:solidFill>
                            <a:sysClr val="windowText" lastClr="000000"/>
                          </a:solidFill>
                          <a:effectLst/>
                          <a:latin typeface="Times New Roman" panose="02020503050405090304" pitchFamily="18" charset="0"/>
                          <a:ea typeface="+mn-ea"/>
                          <a:cs typeface="Times New Roman" panose="02020503050405090304" pitchFamily="18" charset="0"/>
                        </a:rPr>
                        <a:t>0: No sleep problems</a:t>
                      </a:r>
                      <a:endParaRPr lang="en-US" sz="1600" b="0" dirty="0">
                        <a:solidFill>
                          <a:sysClr val="windowText" lastClr="000000"/>
                        </a:solidFill>
                        <a:latin typeface="Times New Roman" panose="02020503050405090304" pitchFamily="18" charset="0"/>
                        <a:cs typeface="Times New Roman" panose="02020503050405090304" pitchFamily="18" charset="0"/>
                      </a:endParaRP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r>
                        <a:rPr lang="en-US" sz="1600" dirty="0">
                          <a:solidFill>
                            <a:sysClr val="windowText" lastClr="000000"/>
                          </a:solidFill>
                          <a:latin typeface="Times New Roman" panose="02020503050405090304" pitchFamily="18" charset="0"/>
                          <a:cs typeface="Times New Roman" panose="02020503050405090304" pitchFamily="18" charset="0"/>
                        </a:rPr>
                        <a:t>86%</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r>
                        <a:rPr lang="en-US" sz="1600" dirty="0">
                          <a:solidFill>
                            <a:sysClr val="windowText" lastClr="000000"/>
                          </a:solidFill>
                          <a:latin typeface="Times New Roman" panose="02020503050405090304" pitchFamily="18" charset="0"/>
                          <a:cs typeface="Times New Roman" panose="02020503050405090304" pitchFamily="18" charset="0"/>
                        </a:rPr>
                        <a:t>12%</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r>
                        <a:rPr lang="en-US" sz="1600" dirty="0">
                          <a:solidFill>
                            <a:sysClr val="windowText" lastClr="000000"/>
                          </a:solidFill>
                          <a:latin typeface="Times New Roman" panose="02020503050405090304" pitchFamily="18" charset="0"/>
                          <a:cs typeface="Times New Roman" panose="02020503050405090304" pitchFamily="18" charset="0"/>
                        </a:rPr>
                        <a:t>22%</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r>
                        <a:rPr lang="en-US" sz="1600" dirty="0">
                          <a:solidFill>
                            <a:sysClr val="windowText" lastClr="000000"/>
                          </a:solidFill>
                          <a:latin typeface="Times New Roman" panose="02020503050405090304" pitchFamily="18" charset="0"/>
                          <a:cs typeface="Times New Roman" panose="02020503050405090304" pitchFamily="18" charset="0"/>
                        </a:rPr>
                        <a:t>48</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302918">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600" b="0" i="0" u="none" strike="noStrike" kern="1200" dirty="0">
                          <a:solidFill>
                            <a:sysClr val="windowText" lastClr="000000"/>
                          </a:solidFill>
                          <a:effectLst/>
                          <a:latin typeface="Times New Roman" panose="02020503050405090304" pitchFamily="18" charset="0"/>
                          <a:ea typeface="+mn-ea"/>
                          <a:cs typeface="Times New Roman" panose="02020503050405090304" pitchFamily="18" charset="0"/>
                        </a:rPr>
                        <a:t>1: Sleep disorder</a:t>
                      </a:r>
                      <a:endParaRPr lang="en-US" sz="1600" b="0" dirty="0">
                        <a:solidFill>
                          <a:sysClr val="windowText" lastClr="000000"/>
                        </a:solidFill>
                        <a:latin typeface="Times New Roman" panose="02020503050405090304" pitchFamily="18" charset="0"/>
                        <a:cs typeface="Times New Roman" panose="02020503050405090304" pitchFamily="18" charset="0"/>
                      </a:endParaRP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600" dirty="0">
                          <a:solidFill>
                            <a:sysClr val="windowText" lastClr="000000"/>
                          </a:solidFill>
                          <a:latin typeface="Times New Roman" panose="02020503050405090304" pitchFamily="18" charset="0"/>
                          <a:cs typeface="Times New Roman" panose="02020503050405090304" pitchFamily="18" charset="0"/>
                        </a:rPr>
                        <a:t>74%</a:t>
                      </a: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600" dirty="0">
                          <a:solidFill>
                            <a:sysClr val="windowText" lastClr="000000"/>
                          </a:solidFill>
                          <a:latin typeface="Times New Roman" panose="02020503050405090304" pitchFamily="18" charset="0"/>
                          <a:cs typeface="Times New Roman" panose="02020503050405090304" pitchFamily="18" charset="0"/>
                        </a:rPr>
                        <a:t>99%</a:t>
                      </a: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600" dirty="0">
                          <a:solidFill>
                            <a:sysClr val="windowText" lastClr="000000"/>
                          </a:solidFill>
                          <a:latin typeface="Times New Roman" panose="02020503050405090304" pitchFamily="18" charset="0"/>
                          <a:cs typeface="Times New Roman" panose="02020503050405090304" pitchFamily="18" charset="0"/>
                        </a:rPr>
                        <a:t>85%</a:t>
                      </a: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600" dirty="0">
                          <a:solidFill>
                            <a:sysClr val="windowText" lastClr="000000"/>
                          </a:solidFill>
                          <a:latin typeface="Times New Roman" panose="02020503050405090304" pitchFamily="18" charset="0"/>
                          <a:cs typeface="Times New Roman" panose="02020503050405090304" pitchFamily="18" charset="0"/>
                        </a:rPr>
                        <a:t>123</a:t>
                      </a: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302918">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600" dirty="0">
                          <a:solidFill>
                            <a:sysClr val="windowText" lastClr="000000"/>
                          </a:solidFill>
                          <a:latin typeface="Times New Roman" panose="02020503050405090304" pitchFamily="18" charset="0"/>
                          <a:cs typeface="Times New Roman" panose="02020503050405090304" pitchFamily="18" charset="0"/>
                        </a:rPr>
                        <a:t>Accuracy</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endParaRPr lang="en-US" sz="1600" dirty="0">
                        <a:solidFill>
                          <a:sysClr val="windowText" lastClr="000000"/>
                        </a:solidFill>
                        <a:latin typeface="Times New Roman" panose="02020503050405090304" pitchFamily="18" charset="0"/>
                        <a:cs typeface="Times New Roman" panose="02020503050405090304" pitchFamily="18" charset="0"/>
                      </a:endParaRP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endParaRPr lang="en-US" sz="1600" dirty="0">
                        <a:solidFill>
                          <a:sysClr val="windowText" lastClr="000000"/>
                        </a:solidFill>
                        <a:latin typeface="Times New Roman" panose="02020503050405090304" pitchFamily="18" charset="0"/>
                        <a:cs typeface="Times New Roman" panose="02020503050405090304" pitchFamily="18" charset="0"/>
                      </a:endParaRP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r>
                        <a:rPr lang="en-US" sz="1600" dirty="0">
                          <a:solidFill>
                            <a:sysClr val="windowText" lastClr="000000"/>
                          </a:solidFill>
                          <a:latin typeface="Times New Roman" panose="02020503050405090304" pitchFamily="18" charset="0"/>
                          <a:cs typeface="Times New Roman" panose="02020503050405090304" pitchFamily="18" charset="0"/>
                        </a:rPr>
                        <a:t>75%</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r>
                        <a:rPr lang="en-US" sz="1600" dirty="0">
                          <a:solidFill>
                            <a:sysClr val="windowText" lastClr="000000"/>
                          </a:solidFill>
                          <a:latin typeface="Times New Roman" panose="02020503050405090304" pitchFamily="18" charset="0"/>
                          <a:cs typeface="Times New Roman" panose="02020503050405090304" pitchFamily="18" charset="0"/>
                        </a:rPr>
                        <a:t>171</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302918">
                <a:tc>
                  <a:txBody>
                    <a:bodyPr/>
                    <a:lstStyle/>
                    <a:p>
                      <a:r>
                        <a:rPr lang="en-US" sz="1600" b="0" dirty="0">
                          <a:solidFill>
                            <a:sysClr val="windowText" lastClr="000000"/>
                          </a:solidFill>
                          <a:latin typeface="Times New Roman" panose="02020503050405090304" pitchFamily="18" charset="0"/>
                          <a:cs typeface="Times New Roman" panose="02020503050405090304" pitchFamily="18" charset="0"/>
                        </a:rPr>
                        <a:t>Macro avg</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sz="1600" dirty="0">
                          <a:solidFill>
                            <a:sysClr val="windowText" lastClr="000000"/>
                          </a:solidFill>
                          <a:latin typeface="Times New Roman" panose="02020503050405090304" pitchFamily="18" charset="0"/>
                          <a:cs typeface="Times New Roman" panose="02020503050405090304" pitchFamily="18" charset="0"/>
                        </a:rPr>
                        <a:t>80%</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sz="1600" dirty="0">
                          <a:solidFill>
                            <a:sysClr val="windowText" lastClr="000000"/>
                          </a:solidFill>
                          <a:latin typeface="Times New Roman" panose="02020503050405090304" pitchFamily="18" charset="0"/>
                          <a:cs typeface="Times New Roman" panose="02020503050405090304" pitchFamily="18" charset="0"/>
                        </a:rPr>
                        <a:t>56%</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sz="1600" dirty="0">
                          <a:solidFill>
                            <a:sysClr val="windowText" lastClr="000000"/>
                          </a:solidFill>
                          <a:latin typeface="Times New Roman" panose="02020503050405090304" pitchFamily="18" charset="0"/>
                          <a:cs typeface="Times New Roman" panose="02020503050405090304" pitchFamily="18" charset="0"/>
                        </a:rPr>
                        <a:t>53%</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sz="1600" dirty="0">
                          <a:solidFill>
                            <a:sysClr val="windowText" lastClr="000000"/>
                          </a:solidFill>
                          <a:latin typeface="Times New Roman" panose="02020503050405090304" pitchFamily="18" charset="0"/>
                          <a:cs typeface="Times New Roman" panose="02020503050405090304" pitchFamily="18" charset="0"/>
                        </a:rPr>
                        <a:t>171</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302918">
                <a:tc>
                  <a:txBody>
                    <a:bodyPr/>
                    <a:lstStyle/>
                    <a:p>
                      <a:r>
                        <a:rPr lang="en-US" sz="1600" b="0" dirty="0">
                          <a:solidFill>
                            <a:sysClr val="windowText" lastClr="000000"/>
                          </a:solidFill>
                          <a:latin typeface="Times New Roman" panose="02020503050405090304" pitchFamily="18" charset="0"/>
                          <a:cs typeface="Times New Roman" panose="02020503050405090304" pitchFamily="18" charset="0"/>
                        </a:rPr>
                        <a:t>Weighted avg</a:t>
                      </a: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600" dirty="0">
                          <a:solidFill>
                            <a:sysClr val="windowText" lastClr="000000"/>
                          </a:solidFill>
                          <a:latin typeface="Times New Roman" panose="02020503050405090304" pitchFamily="18" charset="0"/>
                          <a:cs typeface="Times New Roman" panose="02020503050405090304" pitchFamily="18" charset="0"/>
                        </a:rPr>
                        <a:t>78%</a:t>
                      </a: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600" dirty="0">
                          <a:solidFill>
                            <a:sysClr val="windowText" lastClr="000000"/>
                          </a:solidFill>
                          <a:latin typeface="Times New Roman" panose="02020503050405090304" pitchFamily="18" charset="0"/>
                          <a:cs typeface="Times New Roman" panose="02020503050405090304" pitchFamily="18" charset="0"/>
                        </a:rPr>
                        <a:t>75%</a:t>
                      </a: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600" dirty="0">
                          <a:solidFill>
                            <a:sysClr val="windowText" lastClr="000000"/>
                          </a:solidFill>
                          <a:latin typeface="Times New Roman" panose="02020503050405090304" pitchFamily="18" charset="0"/>
                          <a:cs typeface="Times New Roman" panose="02020503050405090304" pitchFamily="18" charset="0"/>
                        </a:rPr>
                        <a:t>67%</a:t>
                      </a: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600" dirty="0">
                          <a:solidFill>
                            <a:sysClr val="windowText" lastClr="000000"/>
                          </a:solidFill>
                          <a:latin typeface="Times New Roman" panose="02020503050405090304" pitchFamily="18" charset="0"/>
                          <a:cs typeface="Times New Roman" panose="02020503050405090304" pitchFamily="18" charset="0"/>
                        </a:rPr>
                        <a:t>171</a:t>
                      </a: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bl>
          </a:graphicData>
        </a:graphic>
      </p:graphicFrame>
      <p:sp>
        <p:nvSpPr>
          <p:cNvPr id="10" name="TextBox 9"/>
          <p:cNvSpPr txBox="1"/>
          <p:nvPr/>
        </p:nvSpPr>
        <p:spPr>
          <a:xfrm>
            <a:off x="846326" y="1313898"/>
            <a:ext cx="4452716" cy="4401205"/>
          </a:xfrm>
          <a:prstGeom prst="rect">
            <a:avLst/>
          </a:prstGeom>
          <a:noFill/>
        </p:spPr>
        <p:txBody>
          <a:bodyPr wrap="square" rtlCol="0">
            <a:spAutoFit/>
          </a:bodyPr>
          <a:lstStyle/>
          <a:p>
            <a:pPr marL="342900" indent="-342900">
              <a:buFont typeface="Wingdings" panose="05000000000000000000" pitchFamily="2" charset="2"/>
              <a:buChar char="Ø"/>
            </a:pPr>
            <a:r>
              <a:rPr lang="en-US" sz="2000" b="1" dirty="0">
                <a:latin typeface="Times New Roman" panose="02020503050405090304" pitchFamily="18" charset="0"/>
                <a:cs typeface="Times New Roman" panose="02020503050405090304" pitchFamily="18" charset="0"/>
              </a:rPr>
              <a:t>Create and Execute Grid Search:</a:t>
            </a:r>
          </a:p>
          <a:p>
            <a:r>
              <a:rPr lang="en-US" sz="2000" dirty="0">
                <a:latin typeface="Times New Roman" panose="02020503050405090304" pitchFamily="18" charset="0"/>
                <a:cs typeface="Times New Roman" panose="02020503050405090304" pitchFamily="18" charset="0"/>
              </a:rPr>
              <a:t>To explore various combinations for each hyperparameter: 'C' (regularization parameter), 'kernel' (type of kernel function), and 'gamma' (kernel coefficient).</a:t>
            </a:r>
          </a:p>
          <a:p>
            <a:endParaRPr lang="en-US" sz="2000" dirty="0">
              <a:latin typeface="Times New Roman" panose="02020503050405090304" pitchFamily="18" charset="0"/>
              <a:cs typeface="Times New Roman" panose="02020503050405090304" pitchFamily="18" charset="0"/>
            </a:endParaRPr>
          </a:p>
          <a:p>
            <a:pPr marL="342900" indent="-342900">
              <a:buFont typeface="Wingdings" panose="05000000000000000000" pitchFamily="2" charset="2"/>
              <a:buChar char="Ø"/>
            </a:pPr>
            <a:r>
              <a:rPr lang="en-US" sz="2000" b="1" dirty="0">
                <a:latin typeface="Times New Roman" panose="02020503050405090304" pitchFamily="18" charset="0"/>
                <a:cs typeface="Times New Roman" panose="02020503050405090304" pitchFamily="18" charset="0"/>
              </a:rPr>
              <a:t>Model Training and Test (15%)</a:t>
            </a:r>
          </a:p>
          <a:p>
            <a:endParaRPr lang="en-US" sz="2000" dirty="0">
              <a:latin typeface="Times New Roman" panose="02020503050405090304" pitchFamily="18" charset="0"/>
              <a:cs typeface="Times New Roman" panose="02020503050405090304" pitchFamily="18" charset="0"/>
            </a:endParaRPr>
          </a:p>
          <a:p>
            <a:pPr marL="342900" indent="-342900">
              <a:buFont typeface="Wingdings" panose="05000000000000000000" pitchFamily="2" charset="2"/>
              <a:buChar char="Ø"/>
            </a:pPr>
            <a:r>
              <a:rPr lang="en-US" sz="2000" b="1" dirty="0">
                <a:latin typeface="Times New Roman" panose="02020503050405090304" pitchFamily="18" charset="0"/>
                <a:cs typeface="Times New Roman" panose="02020503050405090304" pitchFamily="18" charset="0"/>
              </a:rPr>
              <a:t>Performance Evaluation:</a:t>
            </a:r>
          </a:p>
          <a:p>
            <a:r>
              <a:rPr lang="en-US" sz="2000" dirty="0">
                <a:latin typeface="Times New Roman" panose="02020503050405090304" pitchFamily="18" charset="0"/>
                <a:cs typeface="Times New Roman" panose="02020503050405090304" pitchFamily="18" charset="0"/>
              </a:rPr>
              <a:t>Accuracy is 75%, but the F1-score of the class “</a:t>
            </a:r>
            <a:r>
              <a:rPr lang="en-US" sz="2000" b="0" i="0" u="none" strike="noStrike" kern="1200" dirty="0">
                <a:solidFill>
                  <a:sysClr val="windowText" lastClr="000000"/>
                </a:solidFill>
                <a:effectLst/>
                <a:latin typeface="Times New Roman" panose="02020503050405090304" pitchFamily="18" charset="0"/>
                <a:ea typeface="+mn-ea"/>
                <a:cs typeface="Times New Roman" panose="02020503050405090304" pitchFamily="18" charset="0"/>
              </a:rPr>
              <a:t>No sleep problems” shows</a:t>
            </a:r>
            <a:r>
              <a:rPr lang="en-US" sz="2000" dirty="0">
                <a:latin typeface="Times New Roman" panose="02020503050405090304" pitchFamily="18" charset="0"/>
                <a:cs typeface="Times New Roman" panose="02020503050405090304" pitchFamily="18" charset="0"/>
              </a:rPr>
              <a:t> the need for further fine-tuning and potential feature engineering.</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846326" y="1021511"/>
            <a:ext cx="10420159" cy="0"/>
          </a:xfrm>
          <a:prstGeom prst="line">
            <a:avLst/>
          </a:prstGeom>
        </p:spPr>
        <p:style>
          <a:lnRef idx="1">
            <a:schemeClr val="dk1"/>
          </a:lnRef>
          <a:fillRef idx="0">
            <a:schemeClr val="dk1"/>
          </a:fillRef>
          <a:effectRef idx="0">
            <a:schemeClr val="dk1"/>
          </a:effectRef>
          <a:fontRef idx="minor">
            <a:schemeClr val="tx1"/>
          </a:fontRef>
        </p:style>
      </p:cxnSp>
      <p:sp>
        <p:nvSpPr>
          <p:cNvPr id="5" name="TextBox 4"/>
          <p:cNvSpPr txBox="1"/>
          <p:nvPr/>
        </p:nvSpPr>
        <p:spPr>
          <a:xfrm>
            <a:off x="846326" y="436736"/>
            <a:ext cx="2555508" cy="584775"/>
          </a:xfrm>
          <a:prstGeom prst="rect">
            <a:avLst/>
          </a:prstGeom>
          <a:noFill/>
        </p:spPr>
        <p:txBody>
          <a:bodyPr wrap="none" lIns="91440" tIns="45720" rIns="91440" bIns="45720" rtlCol="0" anchor="t">
            <a:spAutoFit/>
          </a:bodyPr>
          <a:lstStyle/>
          <a:p>
            <a:r>
              <a:rPr lang="en-US" sz="3200" b="1" dirty="0">
                <a:latin typeface="Times New Roman"/>
                <a:cs typeface="Times New Roman"/>
              </a:rPr>
              <a:t>9. Conclusion</a:t>
            </a:r>
          </a:p>
        </p:txBody>
      </p:sp>
      <p:sp>
        <p:nvSpPr>
          <p:cNvPr id="6" name="TextBox 5"/>
          <p:cNvSpPr txBox="1"/>
          <p:nvPr/>
        </p:nvSpPr>
        <p:spPr>
          <a:xfrm>
            <a:off x="459804" y="1313898"/>
            <a:ext cx="10806680" cy="5016758"/>
          </a:xfrm>
          <a:prstGeom prst="rect">
            <a:avLst/>
          </a:prstGeom>
          <a:noFill/>
        </p:spPr>
        <p:txBody>
          <a:bodyPr wrap="square" lIns="91440" tIns="45720" rIns="91440" bIns="45720" rtlCol="0" anchor="t">
            <a:spAutoFit/>
          </a:bodyPr>
          <a:lstStyle/>
          <a:p>
            <a:r>
              <a:rPr lang="en-US" sz="2000" dirty="0">
                <a:latin typeface="Times New Roman"/>
                <a:cs typeface="Times New Roman"/>
              </a:rPr>
              <a:t>  Logistic Regression                               Random Forest                                   Support Vector Machine</a:t>
            </a:r>
            <a:endParaRPr lang="en-US" sz="2000" dirty="0">
              <a:latin typeface="Times New Roman" panose="02020503050405090304" pitchFamily="18" charset="0"/>
              <a:cs typeface="Times New Roman" panose="02020503050405090304" pitchFamily="18" charset="0"/>
            </a:endParaRPr>
          </a:p>
          <a:p>
            <a:endParaRPr lang="en-US" sz="2000" dirty="0">
              <a:latin typeface="Times New Roman" panose="02020503050405090304" pitchFamily="18" charset="0"/>
              <a:cs typeface="Times New Roman" panose="02020503050405090304" pitchFamily="18" charset="0"/>
            </a:endParaRPr>
          </a:p>
          <a:p>
            <a:endParaRPr lang="en-US" sz="2000" dirty="0">
              <a:latin typeface="Times New Roman" panose="02020503050405090304" pitchFamily="18" charset="0"/>
              <a:cs typeface="Times New Roman" panose="02020503050405090304" pitchFamily="18" charset="0"/>
            </a:endParaRPr>
          </a:p>
          <a:p>
            <a:endParaRPr lang="en-US" sz="2000" dirty="0">
              <a:latin typeface="Times New Roman" panose="02020503050405090304" pitchFamily="18" charset="0"/>
              <a:cs typeface="Times New Roman" panose="02020503050405090304" pitchFamily="18" charset="0"/>
            </a:endParaRPr>
          </a:p>
          <a:p>
            <a:endParaRPr lang="en-US" sz="2000" dirty="0">
              <a:latin typeface="Times New Roman" panose="02020503050405090304" pitchFamily="18" charset="0"/>
              <a:cs typeface="Times New Roman" panose="02020503050405090304" pitchFamily="18" charset="0"/>
            </a:endParaRPr>
          </a:p>
          <a:p>
            <a:endParaRPr lang="en-US" sz="2000" dirty="0">
              <a:latin typeface="Times New Roman" panose="02020503050405090304" pitchFamily="18" charset="0"/>
              <a:cs typeface="Times New Roman" panose="02020503050405090304" pitchFamily="18" charset="0"/>
            </a:endParaRPr>
          </a:p>
          <a:p>
            <a:endParaRPr lang="en-US" sz="2000" dirty="0">
              <a:latin typeface="Times New Roman" panose="02020503050405090304" pitchFamily="18" charset="0"/>
              <a:cs typeface="Times New Roman" panose="02020503050405090304" pitchFamily="18" charset="0"/>
            </a:endParaRPr>
          </a:p>
          <a:p>
            <a:endParaRPr lang="en-US" sz="2000" dirty="0">
              <a:latin typeface="Times New Roman" panose="02020503050405090304" pitchFamily="18" charset="0"/>
              <a:cs typeface="Times New Roman" panose="02020503050405090304" pitchFamily="18" charset="0"/>
            </a:endParaRPr>
          </a:p>
          <a:p>
            <a:endParaRPr lang="en-US" sz="2000" dirty="0">
              <a:latin typeface="Times New Roman" panose="02020503050405090304" pitchFamily="18" charset="0"/>
              <a:cs typeface="Times New Roman" panose="02020503050405090304" pitchFamily="18" charset="0"/>
            </a:endParaRPr>
          </a:p>
          <a:p>
            <a:pPr marL="342900" indent="-342900">
              <a:buFont typeface="Wingdings"/>
              <a:buChar char="Ø"/>
            </a:pPr>
            <a:r>
              <a:rPr lang="en-US" sz="2000" b="1" dirty="0">
                <a:latin typeface="Times New Roman"/>
                <a:cs typeface="Times New Roman"/>
              </a:rPr>
              <a:t>What is most important?</a:t>
            </a:r>
            <a:endParaRPr lang="en-US" sz="2000" b="1" dirty="0">
              <a:latin typeface="Times New Roman" panose="02020503050405090304" pitchFamily="18" charset="0"/>
              <a:cs typeface="Times New Roman" panose="02020503050405090304" pitchFamily="18" charset="0"/>
            </a:endParaRPr>
          </a:p>
          <a:p>
            <a:pPr marL="800100" lvl="1" indent="-342900">
              <a:buFont typeface="Courier New"/>
              <a:buChar char="o"/>
            </a:pPr>
            <a:r>
              <a:rPr lang="en-US" sz="2000" dirty="0">
                <a:latin typeface="Times New Roman"/>
                <a:cs typeface="Times New Roman"/>
              </a:rPr>
              <a:t>Ideally, we would appreciate good ability to detect both classes</a:t>
            </a:r>
            <a:endParaRPr lang="en-US" sz="2000" dirty="0">
              <a:latin typeface="Times New Roman" panose="02020503050405090304" pitchFamily="18" charset="0"/>
              <a:cs typeface="Times New Roman" panose="02020503050405090304" pitchFamily="18" charset="0"/>
            </a:endParaRPr>
          </a:p>
          <a:p>
            <a:pPr marL="800100" lvl="1" indent="-342900">
              <a:buFont typeface="Courier New"/>
              <a:buChar char="o"/>
            </a:pPr>
            <a:r>
              <a:rPr lang="en-US" sz="2000" dirty="0">
                <a:latin typeface="Times New Roman"/>
                <a:cs typeface="Times New Roman"/>
              </a:rPr>
              <a:t>However, we care that an individual with a sleep disorder is accurately diagnosed</a:t>
            </a:r>
            <a:endParaRPr lang="en-US" sz="2000" dirty="0">
              <a:latin typeface="Times New Roman" panose="02020503050405090304" pitchFamily="18" charset="0"/>
              <a:cs typeface="Times New Roman" panose="02020503050405090304" pitchFamily="18" charset="0"/>
            </a:endParaRPr>
          </a:p>
          <a:p>
            <a:pPr marL="1257300" lvl="2" indent="-342900">
              <a:buFont typeface="Wingdings"/>
              <a:buChar char="§"/>
            </a:pPr>
            <a:r>
              <a:rPr lang="en-US" sz="2000" dirty="0">
                <a:latin typeface="Times New Roman"/>
                <a:cs typeface="Times New Roman"/>
              </a:rPr>
              <a:t>We also want to consider the performance over the minority class</a:t>
            </a:r>
          </a:p>
          <a:p>
            <a:pPr marL="800100" lvl="1" indent="-342900">
              <a:buFont typeface="Courier New"/>
              <a:buChar char="o"/>
            </a:pPr>
            <a:r>
              <a:rPr lang="en-US" sz="2000" dirty="0">
                <a:latin typeface="Times New Roman"/>
                <a:cs typeface="Times New Roman"/>
              </a:rPr>
              <a:t>Random Forest or SVM would the best models</a:t>
            </a:r>
            <a:endParaRPr lang="en-US" sz="2000" dirty="0">
              <a:latin typeface="Times New Roman" panose="02020503050405090304" pitchFamily="18" charset="0"/>
              <a:cs typeface="Times New Roman" panose="02020503050405090304" pitchFamily="18" charset="0"/>
            </a:endParaRPr>
          </a:p>
          <a:p>
            <a:endParaRPr lang="en-US" sz="2000" dirty="0">
              <a:latin typeface="Times New Roman" panose="02020503050405090304" pitchFamily="18" charset="0"/>
              <a:cs typeface="Times New Roman" panose="02020503050405090304" pitchFamily="18" charset="0"/>
            </a:endParaRPr>
          </a:p>
          <a:p>
            <a:endParaRPr lang="en-US" sz="2000" dirty="0">
              <a:latin typeface="Times New Roman" panose="02020503050405090304" pitchFamily="18" charset="0"/>
              <a:cs typeface="Times New Roman" panose="02020503050405090304" pitchFamily="18" charset="0"/>
            </a:endParaRPr>
          </a:p>
        </p:txBody>
      </p:sp>
      <p:pic>
        <p:nvPicPr>
          <p:cNvPr id="2" name="Picture 1" descr="A graph of blue and orange bars&#10;&#10;Description automatically generated">
            <a:extLst>
              <a:ext uri="{FF2B5EF4-FFF2-40B4-BE49-F238E27FC236}">
                <a16:creationId xmlns:a16="http://schemas.microsoft.com/office/drawing/2014/main" id="{07B4B969-D9D1-2617-2AEE-4331E69E43EB}"/>
              </a:ext>
            </a:extLst>
          </p:cNvPr>
          <p:cNvPicPr>
            <a:picLocks noChangeAspect="1"/>
          </p:cNvPicPr>
          <p:nvPr/>
        </p:nvPicPr>
        <p:blipFill>
          <a:blip r:embed="rId2"/>
          <a:stretch>
            <a:fillRect/>
          </a:stretch>
        </p:blipFill>
        <p:spPr>
          <a:xfrm>
            <a:off x="136250" y="1753774"/>
            <a:ext cx="3846722" cy="1947934"/>
          </a:xfrm>
          <a:prstGeom prst="rect">
            <a:avLst/>
          </a:prstGeom>
        </p:spPr>
      </p:pic>
      <p:pic>
        <p:nvPicPr>
          <p:cNvPr id="3" name="Picture 2" descr="A graph of blue and orange bars&#10;&#10;Description automatically generated">
            <a:extLst>
              <a:ext uri="{FF2B5EF4-FFF2-40B4-BE49-F238E27FC236}">
                <a16:creationId xmlns:a16="http://schemas.microsoft.com/office/drawing/2014/main" id="{60FFBDD6-1A0B-51B4-F717-DC78F6C5594A}"/>
              </a:ext>
            </a:extLst>
          </p:cNvPr>
          <p:cNvPicPr>
            <a:picLocks noChangeAspect="1"/>
          </p:cNvPicPr>
          <p:nvPr/>
        </p:nvPicPr>
        <p:blipFill>
          <a:blip r:embed="rId3"/>
          <a:stretch>
            <a:fillRect/>
          </a:stretch>
        </p:blipFill>
        <p:spPr>
          <a:xfrm>
            <a:off x="3993666" y="1749011"/>
            <a:ext cx="3829189" cy="1935372"/>
          </a:xfrm>
          <a:prstGeom prst="rect">
            <a:avLst/>
          </a:prstGeom>
        </p:spPr>
      </p:pic>
      <p:pic>
        <p:nvPicPr>
          <p:cNvPr id="7" name="Picture 6" descr="A graph of blue and orange bars&#10;&#10;Description automatically generated">
            <a:extLst>
              <a:ext uri="{FF2B5EF4-FFF2-40B4-BE49-F238E27FC236}">
                <a16:creationId xmlns:a16="http://schemas.microsoft.com/office/drawing/2014/main" id="{B1CA9674-EF60-9968-17ED-42416A1BD17B}"/>
              </a:ext>
            </a:extLst>
          </p:cNvPr>
          <p:cNvPicPr>
            <a:picLocks noChangeAspect="1"/>
          </p:cNvPicPr>
          <p:nvPr/>
        </p:nvPicPr>
        <p:blipFill>
          <a:blip r:embed="rId4"/>
          <a:stretch>
            <a:fillRect/>
          </a:stretch>
        </p:blipFill>
        <p:spPr>
          <a:xfrm>
            <a:off x="7924939" y="1749011"/>
            <a:ext cx="3951081" cy="193537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846326" y="1021511"/>
            <a:ext cx="10420159" cy="0"/>
          </a:xfrm>
          <a:prstGeom prst="line">
            <a:avLst/>
          </a:prstGeom>
        </p:spPr>
        <p:style>
          <a:lnRef idx="1">
            <a:schemeClr val="dk1"/>
          </a:lnRef>
          <a:fillRef idx="0">
            <a:schemeClr val="dk1"/>
          </a:fillRef>
          <a:effectRef idx="0">
            <a:schemeClr val="dk1"/>
          </a:effectRef>
          <a:fontRef idx="minor">
            <a:schemeClr val="tx1"/>
          </a:fontRef>
        </p:style>
      </p:cxnSp>
      <p:sp>
        <p:nvSpPr>
          <p:cNvPr id="6" name="TextBox 5"/>
          <p:cNvSpPr txBox="1"/>
          <p:nvPr/>
        </p:nvSpPr>
        <p:spPr>
          <a:xfrm>
            <a:off x="846326" y="436736"/>
            <a:ext cx="5055166" cy="584775"/>
          </a:xfrm>
          <a:prstGeom prst="rect">
            <a:avLst/>
          </a:prstGeom>
          <a:noFill/>
        </p:spPr>
        <p:txBody>
          <a:bodyPr wrap="none" lIns="91440" tIns="45720" rIns="91440" bIns="45720" rtlCol="0" anchor="t">
            <a:spAutoFit/>
          </a:bodyPr>
          <a:lstStyle/>
          <a:p>
            <a:r>
              <a:rPr lang="en-US" sz="3200" b="1" dirty="0">
                <a:latin typeface="Times New Roman"/>
                <a:cs typeface="Times New Roman"/>
              </a:rPr>
              <a:t>10. Healthcare Significance </a:t>
            </a:r>
            <a:endParaRPr lang="en-US" sz="3200" b="1" dirty="0">
              <a:latin typeface="Times New Roman" panose="02020503050405090304" pitchFamily="18" charset="0"/>
              <a:cs typeface="Times New Roman" panose="02020503050405090304" pitchFamily="18" charset="0"/>
            </a:endParaRPr>
          </a:p>
        </p:txBody>
      </p:sp>
    </p:spTree>
    <p:extLst>
      <p:ext uri="{BB962C8B-B14F-4D97-AF65-F5344CB8AC3E}">
        <p14:creationId xmlns:p14="http://schemas.microsoft.com/office/powerpoint/2010/main" val="3064643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846326" y="3721403"/>
            <a:ext cx="10420159" cy="0"/>
          </a:xfrm>
          <a:prstGeom prst="line">
            <a:avLst/>
          </a:prstGeom>
        </p:spPr>
        <p:style>
          <a:lnRef idx="1">
            <a:schemeClr val="dk1"/>
          </a:lnRef>
          <a:fillRef idx="0">
            <a:schemeClr val="dk1"/>
          </a:fillRef>
          <a:effectRef idx="0">
            <a:schemeClr val="dk1"/>
          </a:effectRef>
          <a:fontRef idx="minor">
            <a:schemeClr val="tx1"/>
          </a:fontRef>
        </p:style>
      </p:cxnSp>
      <p:sp>
        <p:nvSpPr>
          <p:cNvPr id="6" name="TextBox 5"/>
          <p:cNvSpPr txBox="1"/>
          <p:nvPr/>
        </p:nvSpPr>
        <p:spPr>
          <a:xfrm>
            <a:off x="846326" y="2584271"/>
            <a:ext cx="4844275" cy="1200329"/>
          </a:xfrm>
          <a:prstGeom prst="rect">
            <a:avLst/>
          </a:prstGeom>
          <a:noFill/>
        </p:spPr>
        <p:txBody>
          <a:bodyPr wrap="none" rtlCol="0">
            <a:spAutoFit/>
          </a:bodyPr>
          <a:lstStyle/>
          <a:p>
            <a:r>
              <a:rPr lang="en-US" sz="7200" b="1" i="0" u="none" strike="noStrike" dirty="0">
                <a:solidFill>
                  <a:srgbClr val="000000"/>
                </a:solidFill>
                <a:effectLst/>
                <a:latin typeface="Times New Roman" panose="02020503050405090304" pitchFamily="18" charset="0"/>
              </a:rPr>
              <a:t>Thank You!</a:t>
            </a:r>
            <a:endParaRPr lang="en-US" sz="7200" dirty="0"/>
          </a:p>
        </p:txBody>
      </p:sp>
      <p:sp>
        <p:nvSpPr>
          <p:cNvPr id="7" name="TextBox 6"/>
          <p:cNvSpPr txBox="1"/>
          <p:nvPr/>
        </p:nvSpPr>
        <p:spPr>
          <a:xfrm>
            <a:off x="7868695" y="3784600"/>
            <a:ext cx="3397790" cy="830997"/>
          </a:xfrm>
          <a:prstGeom prst="rect">
            <a:avLst/>
          </a:prstGeom>
          <a:noFill/>
        </p:spPr>
        <p:txBody>
          <a:bodyPr wrap="none" rtlCol="0">
            <a:spAutoFit/>
          </a:bodyPr>
          <a:lstStyle/>
          <a:p>
            <a:pPr algn="r"/>
            <a:r>
              <a:rPr lang="en-US" sz="2400" dirty="0">
                <a:latin typeface="Times New Roman" panose="02020503050405090304" pitchFamily="18" charset="0"/>
                <a:cs typeface="Times New Roman" panose="02020503050405090304" pitchFamily="18" charset="0"/>
              </a:rPr>
              <a:t>Peter Tran  |  Youxia Zhao</a:t>
            </a:r>
          </a:p>
          <a:p>
            <a:pPr algn="r"/>
            <a:r>
              <a:rPr lang="en-US" sz="2400" dirty="0">
                <a:latin typeface="Times New Roman" panose="02020503050405090304" pitchFamily="18" charset="0"/>
                <a:cs typeface="Times New Roman" panose="02020503050405090304" pitchFamily="18" charset="0"/>
              </a:rPr>
              <a:t>COMPSCI 524</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052" name="Picture 4" descr="woman sleeping on pillow - single line drawing"/>
          <p:cNvPicPr>
            <a:picLocks noChangeAspect="1" noChangeArrowheads="1"/>
          </p:cNvPicPr>
          <p:nvPr/>
        </p:nvPicPr>
        <p:blipFill rotWithShape="1">
          <a:blip r:embed="rId3">
            <a:extLst>
              <a:ext uri="{28A0092B-C50C-407E-A947-70E740481C1C}">
                <a14:useLocalDpi xmlns:a14="http://schemas.microsoft.com/office/drawing/2010/main" val="0"/>
              </a:ext>
            </a:extLst>
          </a:blip>
          <a:srcRect l="12221" r="41188"/>
          <a:stretch>
            <a:fillRect/>
          </a:stretch>
        </p:blipFill>
        <p:spPr bwMode="auto">
          <a:xfrm>
            <a:off x="0" y="1090513"/>
            <a:ext cx="3271950" cy="4965504"/>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3361595" y="1958649"/>
            <a:ext cx="7987058" cy="1569660"/>
          </a:xfrm>
          <a:prstGeom prst="rect">
            <a:avLst/>
          </a:prstGeom>
          <a:noFill/>
        </p:spPr>
        <p:txBody>
          <a:bodyPr wrap="none" rtlCol="0">
            <a:spAutoFit/>
          </a:bodyPr>
          <a:lstStyle/>
          <a:p>
            <a:r>
              <a:rPr lang="en-US" sz="3200" b="1" i="0" u="none" strike="noStrike" dirty="0">
                <a:solidFill>
                  <a:srgbClr val="000000"/>
                </a:solidFill>
                <a:effectLst/>
                <a:latin typeface="Times New Roman" panose="02020503050405090304" pitchFamily="18" charset="0"/>
              </a:rPr>
              <a:t>Using Machine </a:t>
            </a:r>
            <a:r>
              <a:rPr lang="en-US" sz="3200" b="1" dirty="0">
                <a:solidFill>
                  <a:srgbClr val="000000"/>
                </a:solidFill>
                <a:latin typeface="Times New Roman" panose="02020503050405090304" pitchFamily="18" charset="0"/>
              </a:rPr>
              <a:t>L</a:t>
            </a:r>
            <a:r>
              <a:rPr lang="en-US" sz="3200" b="1" i="0" u="none" strike="noStrike" dirty="0">
                <a:solidFill>
                  <a:srgbClr val="000000"/>
                </a:solidFill>
                <a:effectLst/>
                <a:latin typeface="Times New Roman" panose="02020503050405090304" pitchFamily="18" charset="0"/>
              </a:rPr>
              <a:t>earning to</a:t>
            </a:r>
          </a:p>
          <a:p>
            <a:r>
              <a:rPr lang="en-US" sz="3200" b="1" i="0" u="none" strike="noStrike" dirty="0">
                <a:solidFill>
                  <a:srgbClr val="000000"/>
                </a:solidFill>
                <a:effectLst/>
                <a:latin typeface="Times New Roman" panose="02020503050405090304" pitchFamily="18" charset="0"/>
              </a:rPr>
              <a:t>Predict the Risk of Sleep </a:t>
            </a:r>
            <a:r>
              <a:rPr lang="en-US" sz="3200" b="1" dirty="0">
                <a:solidFill>
                  <a:srgbClr val="000000"/>
                </a:solidFill>
                <a:latin typeface="Times New Roman" panose="02020503050405090304" pitchFamily="18" charset="0"/>
              </a:rPr>
              <a:t>D</a:t>
            </a:r>
            <a:r>
              <a:rPr lang="en-US" sz="3200" b="1" i="0" u="none" strike="noStrike" dirty="0">
                <a:solidFill>
                  <a:srgbClr val="000000"/>
                </a:solidFill>
                <a:effectLst/>
                <a:latin typeface="Times New Roman" panose="02020503050405090304" pitchFamily="18" charset="0"/>
              </a:rPr>
              <a:t>isorders </a:t>
            </a:r>
            <a:r>
              <a:rPr lang="en-US" sz="3200" b="1" dirty="0">
                <a:solidFill>
                  <a:srgbClr val="000000"/>
                </a:solidFill>
                <a:latin typeface="Times New Roman" panose="02020503050405090304" pitchFamily="18" charset="0"/>
              </a:rPr>
              <a:t>B</a:t>
            </a:r>
            <a:r>
              <a:rPr lang="en-US" sz="3200" b="1" i="0" u="none" strike="noStrike" dirty="0">
                <a:solidFill>
                  <a:srgbClr val="000000"/>
                </a:solidFill>
                <a:effectLst/>
                <a:latin typeface="Times New Roman" panose="02020503050405090304" pitchFamily="18" charset="0"/>
              </a:rPr>
              <a:t>ased on</a:t>
            </a:r>
          </a:p>
          <a:p>
            <a:r>
              <a:rPr lang="en-US" sz="3200" b="1" i="0" u="none" strike="noStrike" dirty="0">
                <a:solidFill>
                  <a:srgbClr val="000000"/>
                </a:solidFill>
                <a:effectLst/>
                <a:latin typeface="Times New Roman" panose="02020503050405090304" pitchFamily="18" charset="0"/>
              </a:rPr>
              <a:t>Individuals’ Lifestyle and Health </a:t>
            </a:r>
            <a:r>
              <a:rPr lang="en-US" sz="3200" b="1" dirty="0">
                <a:solidFill>
                  <a:srgbClr val="000000"/>
                </a:solidFill>
                <a:latin typeface="Times New Roman" panose="02020503050405090304" pitchFamily="18" charset="0"/>
              </a:rPr>
              <a:t>C</a:t>
            </a:r>
            <a:r>
              <a:rPr lang="en-US" sz="3200" b="1" i="0" u="none" strike="noStrike" dirty="0">
                <a:solidFill>
                  <a:srgbClr val="000000"/>
                </a:solidFill>
                <a:effectLst/>
                <a:latin typeface="Times New Roman" panose="02020503050405090304" pitchFamily="18" charset="0"/>
              </a:rPr>
              <a:t>onditions</a:t>
            </a:r>
            <a:endParaRPr lang="en-US" sz="3200" dirty="0"/>
          </a:p>
        </p:txBody>
      </p:sp>
      <p:sp>
        <p:nvSpPr>
          <p:cNvPr id="7" name="TextBox 6"/>
          <p:cNvSpPr txBox="1"/>
          <p:nvPr/>
        </p:nvSpPr>
        <p:spPr>
          <a:xfrm>
            <a:off x="3487101" y="3800108"/>
            <a:ext cx="3397790" cy="830997"/>
          </a:xfrm>
          <a:prstGeom prst="rect">
            <a:avLst/>
          </a:prstGeom>
          <a:noFill/>
        </p:spPr>
        <p:txBody>
          <a:bodyPr wrap="none" rtlCol="0">
            <a:spAutoFit/>
          </a:bodyPr>
          <a:lstStyle/>
          <a:p>
            <a:r>
              <a:rPr lang="en-US" sz="2400" dirty="0">
                <a:latin typeface="Times New Roman" panose="02020503050405090304" pitchFamily="18" charset="0"/>
                <a:cs typeface="Times New Roman" panose="02020503050405090304" pitchFamily="18" charset="0"/>
              </a:rPr>
              <a:t>Peter Tran  |  Youxia Zhao</a:t>
            </a:r>
          </a:p>
          <a:p>
            <a:r>
              <a:rPr lang="en-US" sz="2400" dirty="0">
                <a:latin typeface="Times New Roman" panose="02020503050405090304" pitchFamily="18" charset="0"/>
                <a:cs typeface="Times New Roman" panose="02020503050405090304" pitchFamily="18" charset="0"/>
              </a:rPr>
              <a:t>COMPSCI 524</a:t>
            </a:r>
          </a:p>
        </p:txBody>
      </p:sp>
      <p:cxnSp>
        <p:nvCxnSpPr>
          <p:cNvPr id="4" name="Straight Connector 3"/>
          <p:cNvCxnSpPr/>
          <p:nvPr/>
        </p:nvCxnSpPr>
        <p:spPr>
          <a:xfrm>
            <a:off x="3271950" y="3646490"/>
            <a:ext cx="8076703" cy="0"/>
          </a:xfrm>
          <a:prstGeom prst="line">
            <a:avLst/>
          </a:prstGeom>
          <a:ln w="22225">
            <a:gradFill flip="none" rotWithShape="1">
              <a:gsLst>
                <a:gs pos="100000">
                  <a:schemeClr val="bg1"/>
                </a:gs>
                <a:gs pos="61000">
                  <a:srgbClr val="808080"/>
                </a:gs>
                <a:gs pos="0">
                  <a:schemeClr val="tx1">
                    <a:alpha val="72000"/>
                  </a:schemeClr>
                </a:gs>
              </a:gsLst>
              <a:lin ang="0" scaled="1"/>
              <a:tileRect/>
            </a:gradFill>
          </a:ln>
        </p:spPr>
        <p:style>
          <a:lnRef idx="1">
            <a:schemeClr val="dk1"/>
          </a:lnRef>
          <a:fillRef idx="0">
            <a:schemeClr val="dk1"/>
          </a:fillRef>
          <a:effectRef idx="0">
            <a:schemeClr val="dk1"/>
          </a:effectRef>
          <a:fontRef idx="minor">
            <a:schemeClr val="tx1"/>
          </a:fontRef>
        </p:style>
      </p:cxn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846326" y="1021511"/>
            <a:ext cx="10420159" cy="0"/>
          </a:xfrm>
          <a:prstGeom prst="line">
            <a:avLst/>
          </a:prstGeom>
        </p:spPr>
        <p:style>
          <a:lnRef idx="1">
            <a:schemeClr val="dk1"/>
          </a:lnRef>
          <a:fillRef idx="0">
            <a:schemeClr val="dk1"/>
          </a:fillRef>
          <a:effectRef idx="0">
            <a:schemeClr val="dk1"/>
          </a:effectRef>
          <a:fontRef idx="minor">
            <a:schemeClr val="tx1"/>
          </a:fontRef>
        </p:style>
      </p:cxnSp>
      <p:sp>
        <p:nvSpPr>
          <p:cNvPr id="5" name="TextBox 4"/>
          <p:cNvSpPr txBox="1"/>
          <p:nvPr/>
        </p:nvSpPr>
        <p:spPr>
          <a:xfrm>
            <a:off x="846326" y="436736"/>
            <a:ext cx="3811236" cy="584775"/>
          </a:xfrm>
          <a:prstGeom prst="rect">
            <a:avLst/>
          </a:prstGeom>
          <a:noFill/>
        </p:spPr>
        <p:txBody>
          <a:bodyPr wrap="none" rtlCol="0">
            <a:spAutoFit/>
          </a:bodyPr>
          <a:lstStyle/>
          <a:p>
            <a:r>
              <a:rPr lang="en-US" sz="3200" b="1" dirty="0">
                <a:latin typeface="Times New Roman" panose="02020503050405090304" pitchFamily="18" charset="0"/>
                <a:cs typeface="Times New Roman" panose="02020503050405090304" pitchFamily="18" charset="0"/>
              </a:rPr>
              <a:t>Presentation Outline</a:t>
            </a:r>
          </a:p>
        </p:txBody>
      </p:sp>
      <p:sp>
        <p:nvSpPr>
          <p:cNvPr id="7" name="TextBox 6"/>
          <p:cNvSpPr txBox="1"/>
          <p:nvPr/>
        </p:nvSpPr>
        <p:spPr>
          <a:xfrm>
            <a:off x="846326" y="1212300"/>
            <a:ext cx="7266733" cy="4893647"/>
          </a:xfrm>
          <a:prstGeom prst="rect">
            <a:avLst/>
          </a:prstGeom>
          <a:noFill/>
        </p:spPr>
        <p:txBody>
          <a:bodyPr wrap="none" rtlCol="0">
            <a:spAutoFit/>
          </a:bodyPr>
          <a:lstStyle/>
          <a:p>
            <a:r>
              <a:rPr lang="en-US" sz="2400" dirty="0">
                <a:latin typeface="Times New Roman" panose="02020503050405090304" pitchFamily="18" charset="0"/>
                <a:cs typeface="Times New Roman" panose="02020503050405090304" pitchFamily="18" charset="0"/>
              </a:rPr>
              <a:t>1. Project Background and Motivation</a:t>
            </a:r>
          </a:p>
          <a:p>
            <a:r>
              <a:rPr lang="en-US" sz="2400" dirty="0">
                <a:latin typeface="Times New Roman" panose="02020503050405090304" pitchFamily="18" charset="0"/>
                <a:cs typeface="Times New Roman" panose="02020503050405090304" pitchFamily="18" charset="0"/>
              </a:rPr>
              <a:t>2. Project Objectives</a:t>
            </a:r>
          </a:p>
          <a:p>
            <a:r>
              <a:rPr lang="en-US" sz="2400" dirty="0">
                <a:latin typeface="Times New Roman" panose="02020503050405090304" pitchFamily="18" charset="0"/>
                <a:cs typeface="Times New Roman" panose="02020503050405090304" pitchFamily="18" charset="0"/>
              </a:rPr>
              <a:t>3. Dataset and Features Selection</a:t>
            </a:r>
          </a:p>
          <a:p>
            <a:r>
              <a:rPr lang="en-US" sz="2400" dirty="0">
                <a:latin typeface="Times New Roman" panose="02020503050405090304" pitchFamily="18" charset="0"/>
                <a:cs typeface="Times New Roman" panose="02020503050405090304" pitchFamily="18" charset="0"/>
              </a:rPr>
              <a:t>	a. Dataset Description</a:t>
            </a:r>
          </a:p>
          <a:p>
            <a:r>
              <a:rPr lang="en-US" sz="2400" dirty="0">
                <a:latin typeface="Times New Roman" panose="02020503050405090304" pitchFamily="18" charset="0"/>
                <a:cs typeface="Times New Roman" panose="02020503050405090304" pitchFamily="18" charset="0"/>
              </a:rPr>
              <a:t>	b. DAG Analysis</a:t>
            </a:r>
          </a:p>
          <a:p>
            <a:r>
              <a:rPr lang="en-US" sz="2400" dirty="0">
                <a:latin typeface="Times New Roman" panose="02020503050405090304" pitchFamily="18" charset="0"/>
                <a:cs typeface="Times New Roman" panose="02020503050405090304" pitchFamily="18" charset="0"/>
              </a:rPr>
              <a:t>4. Data Cleaning and Preprocessing</a:t>
            </a:r>
          </a:p>
          <a:p>
            <a:r>
              <a:rPr lang="en-US" sz="2400" dirty="0">
                <a:latin typeface="Times New Roman" panose="02020503050405090304" pitchFamily="18" charset="0"/>
                <a:cs typeface="Times New Roman" panose="02020503050405090304" pitchFamily="18" charset="0"/>
              </a:rPr>
              <a:t>5. Methodology</a:t>
            </a:r>
          </a:p>
          <a:p>
            <a:r>
              <a:rPr lang="en-US" sz="2400" dirty="0">
                <a:latin typeface="Times New Roman" panose="02020503050405090304" pitchFamily="18" charset="0"/>
                <a:cs typeface="Times New Roman" panose="02020503050405090304" pitchFamily="18" charset="0"/>
              </a:rPr>
              <a:t>	a. Logistic Regression as baseline model</a:t>
            </a:r>
          </a:p>
          <a:p>
            <a:r>
              <a:rPr lang="en-US" sz="2400" dirty="0">
                <a:latin typeface="Times New Roman" panose="02020503050405090304" pitchFamily="18" charset="0"/>
                <a:cs typeface="Times New Roman" panose="02020503050405090304" pitchFamily="18" charset="0"/>
              </a:rPr>
              <a:t>	b. Basis functions and L2 regularization</a:t>
            </a:r>
          </a:p>
          <a:p>
            <a:r>
              <a:rPr lang="en-US" sz="2400" dirty="0">
                <a:latin typeface="Times New Roman" panose="02020503050405090304" pitchFamily="18" charset="0"/>
                <a:cs typeface="Times New Roman" panose="02020503050405090304" pitchFamily="18" charset="0"/>
              </a:rPr>
              <a:t>	c. Exploration of Random Forest Classifier (RFC)</a:t>
            </a:r>
          </a:p>
          <a:p>
            <a:r>
              <a:rPr lang="en-US" sz="2400" dirty="0">
                <a:latin typeface="Times New Roman" panose="02020503050405090304" pitchFamily="18" charset="0"/>
                <a:cs typeface="Times New Roman" panose="02020503050405090304" pitchFamily="18" charset="0"/>
              </a:rPr>
              <a:t>	d. Exploration of Support Vector Machine (SVM)</a:t>
            </a:r>
          </a:p>
          <a:p>
            <a:r>
              <a:rPr lang="en-US" sz="2400" dirty="0">
                <a:latin typeface="Times New Roman" panose="02020503050405090304" pitchFamily="18" charset="0"/>
                <a:cs typeface="Times New Roman" panose="02020503050405090304" pitchFamily="18" charset="0"/>
              </a:rPr>
              <a:t>6. Results</a:t>
            </a:r>
          </a:p>
          <a:p>
            <a:r>
              <a:rPr lang="en-US" sz="2400" dirty="0">
                <a:latin typeface="Times New Roman" panose="02020503050405090304" pitchFamily="18" charset="0"/>
                <a:cs typeface="Times New Roman" panose="02020503050405090304" pitchFamily="18" charset="0"/>
              </a:rPr>
              <a:t>7. Conclusion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8" name="Straight Connector 7"/>
          <p:cNvCxnSpPr/>
          <p:nvPr/>
        </p:nvCxnSpPr>
        <p:spPr>
          <a:xfrm>
            <a:off x="846326" y="1021511"/>
            <a:ext cx="10420159" cy="0"/>
          </a:xfrm>
          <a:prstGeom prst="line">
            <a:avLst/>
          </a:prstGeom>
        </p:spPr>
        <p:style>
          <a:lnRef idx="1">
            <a:schemeClr val="dk1"/>
          </a:lnRef>
          <a:fillRef idx="0">
            <a:schemeClr val="dk1"/>
          </a:fillRef>
          <a:effectRef idx="0">
            <a:schemeClr val="dk1"/>
          </a:effectRef>
          <a:fontRef idx="minor">
            <a:schemeClr val="tx1"/>
          </a:fontRef>
        </p:style>
      </p:cxnSp>
      <p:sp>
        <p:nvSpPr>
          <p:cNvPr id="9" name="TextBox 8"/>
          <p:cNvSpPr txBox="1"/>
          <p:nvPr/>
        </p:nvSpPr>
        <p:spPr>
          <a:xfrm>
            <a:off x="846326" y="436736"/>
            <a:ext cx="6926448" cy="584775"/>
          </a:xfrm>
          <a:prstGeom prst="rect">
            <a:avLst/>
          </a:prstGeom>
          <a:noFill/>
        </p:spPr>
        <p:txBody>
          <a:bodyPr wrap="none" rtlCol="0">
            <a:spAutoFit/>
          </a:bodyPr>
          <a:lstStyle/>
          <a:p>
            <a:r>
              <a:rPr lang="en-US" sz="3200" b="1" dirty="0">
                <a:latin typeface="Times New Roman" panose="02020503050405090304" pitchFamily="18" charset="0"/>
                <a:cs typeface="Times New Roman" panose="02020503050405090304" pitchFamily="18" charset="0"/>
              </a:rPr>
              <a:t>1. Project Background and Motivation</a:t>
            </a:r>
          </a:p>
        </p:txBody>
      </p:sp>
      <p:grpSp>
        <p:nvGrpSpPr>
          <p:cNvPr id="13" name="Group 12"/>
          <p:cNvGrpSpPr/>
          <p:nvPr/>
        </p:nvGrpSpPr>
        <p:grpSpPr>
          <a:xfrm>
            <a:off x="1272431" y="2308218"/>
            <a:ext cx="9414618" cy="2606681"/>
            <a:chOff x="1272431" y="2308218"/>
            <a:chExt cx="9414618" cy="2606681"/>
          </a:xfrm>
        </p:grpSpPr>
        <p:sp>
          <p:nvSpPr>
            <p:cNvPr id="2" name="Oval 1"/>
            <p:cNvSpPr/>
            <p:nvPr/>
          </p:nvSpPr>
          <p:spPr>
            <a:xfrm>
              <a:off x="1272431" y="2308218"/>
              <a:ext cx="2606681" cy="2606681"/>
            </a:xfrm>
            <a:prstGeom prst="ellipse">
              <a:avLst/>
            </a:prstGeom>
            <a:no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 name="TextBox 2"/>
            <p:cNvSpPr txBox="1"/>
            <p:nvPr/>
          </p:nvSpPr>
          <p:spPr>
            <a:xfrm>
              <a:off x="1651573" y="3072949"/>
              <a:ext cx="1872629" cy="1077218"/>
            </a:xfrm>
            <a:prstGeom prst="rect">
              <a:avLst/>
            </a:prstGeom>
            <a:noFill/>
          </p:spPr>
          <p:txBody>
            <a:bodyPr wrap="none" rtlCol="0">
              <a:spAutoFit/>
            </a:bodyPr>
            <a:lstStyle/>
            <a:p>
              <a:pPr algn="ctr"/>
              <a:r>
                <a:rPr lang="en-US" sz="3200" b="1" dirty="0">
                  <a:latin typeface="Times New Roman" panose="02020503050405090304" pitchFamily="18" charset="0"/>
                  <a:cs typeface="Times New Roman" panose="02020503050405090304" pitchFamily="18" charset="0"/>
                </a:rPr>
                <a:t>Pervasive</a:t>
              </a:r>
            </a:p>
            <a:p>
              <a:pPr algn="ctr"/>
              <a:r>
                <a:rPr lang="en-US" sz="3200" b="1" dirty="0">
                  <a:latin typeface="Times New Roman" panose="02020503050405090304" pitchFamily="18" charset="0"/>
                  <a:cs typeface="Times New Roman" panose="02020503050405090304" pitchFamily="18" charset="0"/>
                </a:rPr>
                <a:t>Issue</a:t>
              </a:r>
            </a:p>
          </p:txBody>
        </p:sp>
        <p:sp>
          <p:nvSpPr>
            <p:cNvPr id="4" name="Oval 3"/>
            <p:cNvSpPr/>
            <p:nvPr/>
          </p:nvSpPr>
          <p:spPr>
            <a:xfrm>
              <a:off x="4676399" y="2308218"/>
              <a:ext cx="2606681" cy="2606681"/>
            </a:xfrm>
            <a:prstGeom prst="ellipse">
              <a:avLst/>
            </a:prstGeom>
            <a:no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 name="TextBox 4"/>
            <p:cNvSpPr txBox="1"/>
            <p:nvPr/>
          </p:nvSpPr>
          <p:spPr>
            <a:xfrm>
              <a:off x="5260632" y="3072949"/>
              <a:ext cx="1438214" cy="1077218"/>
            </a:xfrm>
            <a:prstGeom prst="rect">
              <a:avLst/>
            </a:prstGeom>
            <a:noFill/>
          </p:spPr>
          <p:txBody>
            <a:bodyPr wrap="none" rtlCol="0">
              <a:spAutoFit/>
            </a:bodyPr>
            <a:lstStyle/>
            <a:p>
              <a:pPr algn="ctr"/>
              <a:r>
                <a:rPr lang="en-US" sz="3200" b="1" dirty="0">
                  <a:latin typeface="Times New Roman" panose="02020503050405090304" pitchFamily="18" charset="0"/>
                  <a:cs typeface="Times New Roman" panose="02020503050405090304" pitchFamily="18" charset="0"/>
                </a:rPr>
                <a:t>Grave</a:t>
              </a:r>
            </a:p>
            <a:p>
              <a:pPr algn="ctr"/>
              <a:r>
                <a:rPr lang="en-US" sz="3200" b="1" dirty="0">
                  <a:latin typeface="Times New Roman" panose="02020503050405090304" pitchFamily="18" charset="0"/>
                  <a:cs typeface="Times New Roman" panose="02020503050405090304" pitchFamily="18" charset="0"/>
                </a:rPr>
                <a:t>Impact</a:t>
              </a:r>
            </a:p>
          </p:txBody>
        </p:sp>
        <p:sp>
          <p:nvSpPr>
            <p:cNvPr id="6" name="Oval 5"/>
            <p:cNvSpPr/>
            <p:nvPr/>
          </p:nvSpPr>
          <p:spPr>
            <a:xfrm>
              <a:off x="8080368" y="2308218"/>
              <a:ext cx="2606681" cy="2606681"/>
            </a:xfrm>
            <a:prstGeom prst="ellipse">
              <a:avLst/>
            </a:prstGeom>
            <a:no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7" name="TextBox 6"/>
            <p:cNvSpPr txBox="1"/>
            <p:nvPr/>
          </p:nvSpPr>
          <p:spPr>
            <a:xfrm>
              <a:off x="8425753" y="3072949"/>
              <a:ext cx="1915909" cy="1077218"/>
            </a:xfrm>
            <a:prstGeom prst="rect">
              <a:avLst/>
            </a:prstGeom>
            <a:noFill/>
          </p:spPr>
          <p:txBody>
            <a:bodyPr wrap="none" rtlCol="0">
              <a:spAutoFit/>
            </a:bodyPr>
            <a:lstStyle/>
            <a:p>
              <a:pPr algn="ctr"/>
              <a:r>
                <a:rPr lang="en-US" sz="3200" b="1" dirty="0">
                  <a:latin typeface="Times New Roman" panose="02020503050405090304" pitchFamily="18" charset="0"/>
                  <a:cs typeface="Times New Roman" panose="02020503050405090304" pitchFamily="18" charset="0"/>
                </a:rPr>
                <a:t>Untapped</a:t>
              </a:r>
            </a:p>
            <a:p>
              <a:pPr algn="ctr"/>
              <a:r>
                <a:rPr lang="en-US" sz="3200" b="1" dirty="0">
                  <a:latin typeface="Times New Roman" panose="02020503050405090304" pitchFamily="18" charset="0"/>
                  <a:cs typeface="Times New Roman" panose="02020503050405090304" pitchFamily="18" charset="0"/>
                </a:rPr>
                <a:t>Potential</a:t>
              </a:r>
            </a:p>
          </p:txBody>
        </p:sp>
      </p:grpSp>
      <p:sp>
        <p:nvSpPr>
          <p:cNvPr id="12" name="TextBox 11"/>
          <p:cNvSpPr txBox="1"/>
          <p:nvPr/>
        </p:nvSpPr>
        <p:spPr>
          <a:xfrm>
            <a:off x="1055876" y="5039599"/>
            <a:ext cx="10420159" cy="1015663"/>
          </a:xfrm>
          <a:prstGeom prst="rect">
            <a:avLst/>
          </a:prstGeom>
          <a:noFill/>
        </p:spPr>
        <p:txBody>
          <a:bodyPr wrap="square" rtlCol="0">
            <a:spAutoFit/>
          </a:bodyPr>
          <a:lstStyle/>
          <a:p>
            <a:r>
              <a:rPr lang="en-US" sz="2000" b="1" dirty="0">
                <a:latin typeface="Times New Roman" panose="02020503050405090304" pitchFamily="18" charset="0"/>
                <a:cs typeface="Times New Roman" panose="02020503050405090304" pitchFamily="18" charset="0"/>
              </a:rPr>
              <a:t>*Pervasive Issue:</a:t>
            </a:r>
          </a:p>
          <a:p>
            <a:r>
              <a:rPr lang="en-US" sz="2000" dirty="0">
                <a:latin typeface="Times New Roman" panose="02020503050405090304" pitchFamily="18" charset="0"/>
                <a:cs typeface="Times New Roman" panose="02020503050405090304" pitchFamily="18" charset="0"/>
              </a:rPr>
              <a:t>A new</a:t>
            </a:r>
            <a:r>
              <a:rPr lang="zh-CN" altLang="en-US" sz="2000" dirty="0">
                <a:latin typeface="Times New Roman" panose="02020503050405090304" pitchFamily="18" charset="0"/>
                <a:cs typeface="Times New Roman" panose="02020503050405090304" pitchFamily="18" charset="0"/>
              </a:rPr>
              <a:t> </a:t>
            </a:r>
            <a:r>
              <a:rPr lang="en-US" sz="2000" dirty="0">
                <a:latin typeface="Times New Roman" panose="02020503050405090304" pitchFamily="18" charset="0"/>
                <a:cs typeface="Times New Roman" panose="02020503050405090304" pitchFamily="18" charset="0"/>
              </a:rPr>
              <a:t>data analysis from the</a:t>
            </a:r>
            <a:r>
              <a:rPr lang="zh-CN" altLang="en-US" sz="2000" dirty="0">
                <a:latin typeface="Times New Roman" panose="02020503050405090304" pitchFamily="18" charset="0"/>
                <a:cs typeface="Times New Roman" panose="02020503050405090304" pitchFamily="18" charset="0"/>
              </a:rPr>
              <a:t> </a:t>
            </a:r>
            <a:r>
              <a:rPr lang="en-US" sz="2000" dirty="0">
                <a:latin typeface="Times New Roman" panose="02020503050405090304" pitchFamily="18" charset="0"/>
                <a:cs typeface="Times New Roman" panose="02020503050405090304" pitchFamily="18" charset="0"/>
              </a:rPr>
              <a:t>ATS International Conference indicates that the prevalence of sleep apnea impacts nearly </a:t>
            </a:r>
            <a:r>
              <a:rPr lang="en-US" sz="2000" b="1" dirty="0">
                <a:latin typeface="Times New Roman" panose="02020503050405090304" pitchFamily="18" charset="0"/>
                <a:cs typeface="Times New Roman" panose="02020503050405090304" pitchFamily="18" charset="0"/>
              </a:rPr>
              <a:t>1 billion </a:t>
            </a:r>
            <a:r>
              <a:rPr lang="en-US" sz="2000" dirty="0">
                <a:latin typeface="Times New Roman" panose="02020503050405090304" pitchFamily="18" charset="0"/>
                <a:cs typeface="Times New Roman" panose="02020503050405090304" pitchFamily="18" charset="0"/>
              </a:rPr>
              <a:t>people worldwide—nearly 10 times greater than previous estimates.</a:t>
            </a:r>
          </a:p>
        </p:txBody>
      </p:sp>
      <p:sp>
        <p:nvSpPr>
          <p:cNvPr id="14" name="TextBox 13"/>
          <p:cNvSpPr txBox="1"/>
          <p:nvPr/>
        </p:nvSpPr>
        <p:spPr>
          <a:xfrm>
            <a:off x="1055875" y="5039599"/>
            <a:ext cx="10420159" cy="1015663"/>
          </a:xfrm>
          <a:prstGeom prst="rect">
            <a:avLst/>
          </a:prstGeom>
          <a:noFill/>
        </p:spPr>
        <p:txBody>
          <a:bodyPr wrap="square" rtlCol="0">
            <a:spAutoFit/>
          </a:bodyPr>
          <a:lstStyle/>
          <a:p>
            <a:r>
              <a:rPr lang="en-US" sz="2000" b="1" dirty="0">
                <a:latin typeface="Times New Roman" panose="02020503050405090304" pitchFamily="18" charset="0"/>
                <a:cs typeface="Times New Roman" panose="02020503050405090304" pitchFamily="18" charset="0"/>
              </a:rPr>
              <a:t>*Grave Impact:</a:t>
            </a:r>
          </a:p>
          <a:p>
            <a:r>
              <a:rPr lang="en-US" sz="2000" dirty="0">
                <a:latin typeface="Times New Roman" panose="02020503050405090304" pitchFamily="18" charset="0"/>
                <a:cs typeface="Times New Roman" panose="02020503050405090304" pitchFamily="18" charset="0"/>
              </a:rPr>
              <a:t>Increased risk of Chronic Conditions, Weakened Immune System, Increased risk of Depression and Anxiety</a:t>
            </a:r>
          </a:p>
        </p:txBody>
      </p:sp>
      <p:sp>
        <p:nvSpPr>
          <p:cNvPr id="16" name="TextBox 15"/>
          <p:cNvSpPr txBox="1"/>
          <p:nvPr/>
        </p:nvSpPr>
        <p:spPr>
          <a:xfrm>
            <a:off x="1055875" y="5039599"/>
            <a:ext cx="10420159" cy="1323439"/>
          </a:xfrm>
          <a:prstGeom prst="rect">
            <a:avLst/>
          </a:prstGeom>
          <a:noFill/>
        </p:spPr>
        <p:txBody>
          <a:bodyPr wrap="square" rtlCol="0">
            <a:spAutoFit/>
          </a:bodyPr>
          <a:lstStyle/>
          <a:p>
            <a:r>
              <a:rPr lang="en-US" sz="2000" b="1" dirty="0">
                <a:latin typeface="Times New Roman" panose="02020503050405090304" pitchFamily="18" charset="0"/>
                <a:cs typeface="Times New Roman" panose="02020503050405090304" pitchFamily="18" charset="0"/>
              </a:rPr>
              <a:t>*Untapped Potential:</a:t>
            </a:r>
          </a:p>
          <a:p>
            <a:r>
              <a:rPr lang="en-US" sz="2000" dirty="0" err="1">
                <a:latin typeface="Times New Roman" panose="02020503050405090304" pitchFamily="18" charset="0"/>
                <a:cs typeface="Times New Roman" panose="02020503050405090304" pitchFamily="18" charset="0"/>
              </a:rPr>
              <a:t>Eg</a:t>
            </a:r>
            <a:r>
              <a:rPr lang="en-US" sz="2000" dirty="0">
                <a:latin typeface="Times New Roman" panose="02020503050405090304" pitchFamily="18" charset="0"/>
                <a:cs typeface="Times New Roman" panose="02020503050405090304" pitchFamily="18" charset="0"/>
              </a:rPr>
              <a:t>.:Jian Liu, John Hay, and Brent E. Faught1 "The Association of Sleep Disorder, Obesity Status, and Diabetes Mellitus among US Adults—The NHANES 2009-2010 Survey Results" International Journal of Endocrinology, 2013.</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4.79167E-6 -3.7037E-7 L -0.00143 -0.07847 " pathEditMode="relative" rAng="0" ptsTypes="AA">
                                      <p:cBhvr>
                                        <p:cTn id="6" dur="500" fill="hold"/>
                                        <p:tgtEl>
                                          <p:spTgt spid="13"/>
                                        </p:tgtEl>
                                        <p:attrNameLst>
                                          <p:attrName>ppt_x</p:attrName>
                                          <p:attrName>ppt_y</p:attrName>
                                        </p:attrNameLst>
                                      </p:cBhvr>
                                      <p:rCtr x="-78" y="-3935"/>
                                    </p:animMotion>
                                  </p:childTnLst>
                                </p:cTn>
                              </p:par>
                              <p:par>
                                <p:cTn id="7" presetID="42" presetClass="entr" presetSubtype="0" fill="hold" grpId="0" nodeType="withEffect">
                                  <p:stCondLst>
                                    <p:cond delay="0"/>
                                  </p:stCondLst>
                                  <p:childTnLst>
                                    <p:set>
                                      <p:cBhvr>
                                        <p:cTn id="8" dur="500" fill="hold">
                                          <p:stCondLst>
                                            <p:cond delay="0"/>
                                          </p:stCondLst>
                                        </p:cTn>
                                        <p:tgtEl>
                                          <p:spTgt spid="12"/>
                                        </p:tgtEl>
                                        <p:attrNameLst>
                                          <p:attrName>style.visibility</p:attrName>
                                        </p:attrNameLst>
                                      </p:cBhvr>
                                      <p:to>
                                        <p:strVal val="visible"/>
                                      </p:to>
                                    </p:set>
                                    <p:animEffect transition="in" filter="fade">
                                      <p:cBhvr>
                                        <p:cTn id="9" dur="500"/>
                                        <p:tgtEl>
                                          <p:spTgt spid="12"/>
                                        </p:tgtEl>
                                      </p:cBhvr>
                                    </p:animEffect>
                                    <p:anim calcmode="lin" valueType="num">
                                      <p:cBhvr>
                                        <p:cTn id="10" dur="500" fill="hold"/>
                                        <p:tgtEl>
                                          <p:spTgt spid="12"/>
                                        </p:tgtEl>
                                        <p:attrNameLst>
                                          <p:attrName>ppt_x</p:attrName>
                                        </p:attrNameLst>
                                      </p:cBhvr>
                                      <p:tavLst>
                                        <p:tav tm="0">
                                          <p:val>
                                            <p:strVal val="#ppt_x"/>
                                          </p:val>
                                        </p:tav>
                                        <p:tav tm="100000">
                                          <p:val>
                                            <p:strVal val="#ppt_x"/>
                                          </p:val>
                                        </p:tav>
                                      </p:tavLst>
                                    </p:anim>
                                    <p:anim calcmode="lin" valueType="num">
                                      <p:cBhvr>
                                        <p:cTn id="11" dur="5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12" fill="hold">
                      <p:stCondLst>
                        <p:cond delay="indefinite"/>
                      </p:stCondLst>
                      <p:childTnLst>
                        <p:par>
                          <p:cTn id="13" fill="hold">
                            <p:stCondLst>
                              <p:cond delay="0"/>
                            </p:stCondLst>
                            <p:childTnLst>
                              <p:par>
                                <p:cTn id="14" presetID="22" presetClass="exit" presetSubtype="4" fill="hold" grpId="1" nodeType="clickEffect">
                                  <p:stCondLst>
                                    <p:cond delay="0"/>
                                  </p:stCondLst>
                                  <p:childTnLst>
                                    <p:animEffect transition="out" filter="wipe(down)">
                                      <p:cBhvr>
                                        <p:cTn id="15"/>
                                        <p:tgtEl>
                                          <p:spTgt spid="12"/>
                                        </p:tgtEl>
                                      </p:cBhvr>
                                    </p:animEffect>
                                    <p:set>
                                      <p:cBhvr>
                                        <p:cTn id="16" fill="hold">
                                          <p:stCondLst>
                                            <p:cond delay="0"/>
                                          </p:stCondLst>
                                        </p:cTn>
                                        <p:tgtEl>
                                          <p:spTgt spid="12"/>
                                        </p:tgtEl>
                                        <p:attrNameLst>
                                          <p:attrName>style.visibility</p:attrName>
                                        </p:attrNameLst>
                                      </p:cBhvr>
                                      <p:to>
                                        <p:strVal val="hidden"/>
                                      </p:to>
                                    </p:set>
                                  </p:childTnLst>
                                </p:cTn>
                              </p:par>
                            </p:childTnLst>
                          </p:cTn>
                        </p:par>
                        <p:par>
                          <p:cTn id="17" fill="hold">
                            <p:stCondLst>
                              <p:cond delay="0"/>
                            </p:stCondLst>
                            <p:childTnLst>
                              <p:par>
                                <p:cTn id="18" presetID="42" presetClass="entr" presetSubtype="0" fill="hold" grpId="0" nodeType="afterEffect">
                                  <p:stCondLst>
                                    <p:cond delay="0"/>
                                  </p:stCondLst>
                                  <p:childTnLst>
                                    <p:set>
                                      <p:cBhvr>
                                        <p:cTn id="19" dur="250" fill="hold">
                                          <p:stCondLst>
                                            <p:cond delay="0"/>
                                          </p:stCondLst>
                                        </p:cTn>
                                        <p:tgtEl>
                                          <p:spTgt spid="14"/>
                                        </p:tgtEl>
                                        <p:attrNameLst>
                                          <p:attrName>style.visibility</p:attrName>
                                        </p:attrNameLst>
                                      </p:cBhvr>
                                      <p:to>
                                        <p:strVal val="visible"/>
                                      </p:to>
                                    </p:set>
                                    <p:animEffect transition="in" filter="fade">
                                      <p:cBhvr>
                                        <p:cTn id="20" dur="250"/>
                                        <p:tgtEl>
                                          <p:spTgt spid="14"/>
                                        </p:tgtEl>
                                      </p:cBhvr>
                                    </p:animEffect>
                                    <p:anim calcmode="lin" valueType="num">
                                      <p:cBhvr>
                                        <p:cTn id="21" dur="250" fill="hold"/>
                                        <p:tgtEl>
                                          <p:spTgt spid="14"/>
                                        </p:tgtEl>
                                        <p:attrNameLst>
                                          <p:attrName>ppt_x</p:attrName>
                                        </p:attrNameLst>
                                      </p:cBhvr>
                                      <p:tavLst>
                                        <p:tav tm="0">
                                          <p:val>
                                            <p:strVal val="#ppt_x"/>
                                          </p:val>
                                        </p:tav>
                                        <p:tav tm="100000">
                                          <p:val>
                                            <p:strVal val="#ppt_x"/>
                                          </p:val>
                                        </p:tav>
                                      </p:tavLst>
                                    </p:anim>
                                    <p:anim calcmode="lin" valueType="num">
                                      <p:cBhvr>
                                        <p:cTn id="22" dur="25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2" presetClass="exit" presetSubtype="4" fill="hold" grpId="1" nodeType="clickEffect">
                                  <p:stCondLst>
                                    <p:cond delay="0"/>
                                  </p:stCondLst>
                                  <p:childTnLst>
                                    <p:animEffect transition="out" filter="wipe(down)">
                                      <p:cBhvr>
                                        <p:cTn id="26"/>
                                        <p:tgtEl>
                                          <p:spTgt spid="14"/>
                                        </p:tgtEl>
                                      </p:cBhvr>
                                    </p:animEffect>
                                    <p:set>
                                      <p:cBhvr>
                                        <p:cTn id="27" fill="hold">
                                          <p:stCondLst>
                                            <p:cond delay="0"/>
                                          </p:stCondLst>
                                        </p:cTn>
                                        <p:tgtEl>
                                          <p:spTgt spid="14"/>
                                        </p:tgtEl>
                                        <p:attrNameLst>
                                          <p:attrName>style.visibility</p:attrName>
                                        </p:attrNameLst>
                                      </p:cBhvr>
                                      <p:to>
                                        <p:strVal val="hidden"/>
                                      </p:to>
                                    </p:set>
                                  </p:childTnLst>
                                </p:cTn>
                              </p:par>
                            </p:childTnLst>
                          </p:cTn>
                        </p:par>
                        <p:par>
                          <p:cTn id="28" fill="hold">
                            <p:stCondLst>
                              <p:cond delay="0"/>
                            </p:stCondLst>
                            <p:childTnLst>
                              <p:par>
                                <p:cTn id="29" presetID="22" presetClass="entr" presetSubtype="4" fill="hold" grpId="0" nodeType="after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wipe(down)">
                                      <p:cBhvr>
                                        <p:cTn id="31" dur="25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2" grpId="1"/>
      <p:bldP spid="14" grpId="0"/>
      <p:bldP spid="14" grpId="1"/>
      <p:bldP spid="1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p:cNvCxnSpPr/>
          <p:nvPr/>
        </p:nvCxnSpPr>
        <p:spPr>
          <a:xfrm>
            <a:off x="846326" y="1021511"/>
            <a:ext cx="10420159" cy="0"/>
          </a:xfrm>
          <a:prstGeom prst="line">
            <a:avLst/>
          </a:prstGeom>
        </p:spPr>
        <p:style>
          <a:lnRef idx="1">
            <a:schemeClr val="dk1"/>
          </a:lnRef>
          <a:fillRef idx="0">
            <a:schemeClr val="dk1"/>
          </a:fillRef>
          <a:effectRef idx="0">
            <a:schemeClr val="dk1"/>
          </a:effectRef>
          <a:fontRef idx="minor">
            <a:schemeClr val="tx1"/>
          </a:fontRef>
        </p:style>
      </p:cxnSp>
      <p:sp>
        <p:nvSpPr>
          <p:cNvPr id="2" name="TextBox 1"/>
          <p:cNvSpPr txBox="1"/>
          <p:nvPr/>
        </p:nvSpPr>
        <p:spPr>
          <a:xfrm>
            <a:off x="846326" y="436736"/>
            <a:ext cx="3812839" cy="584775"/>
          </a:xfrm>
          <a:prstGeom prst="rect">
            <a:avLst/>
          </a:prstGeom>
          <a:noFill/>
        </p:spPr>
        <p:txBody>
          <a:bodyPr wrap="none" rtlCol="0">
            <a:spAutoFit/>
          </a:bodyPr>
          <a:lstStyle/>
          <a:p>
            <a:r>
              <a:rPr lang="en-US" sz="3200" b="1" dirty="0">
                <a:latin typeface="Times New Roman" panose="02020503050405090304" pitchFamily="18" charset="0"/>
                <a:cs typeface="Times New Roman" panose="02020503050405090304" pitchFamily="18" charset="0"/>
              </a:rPr>
              <a:t>2. Project Objectives</a:t>
            </a:r>
          </a:p>
        </p:txBody>
      </p:sp>
      <p:sp>
        <p:nvSpPr>
          <p:cNvPr id="4" name="Hexagon 3"/>
          <p:cNvSpPr/>
          <p:nvPr/>
        </p:nvSpPr>
        <p:spPr>
          <a:xfrm>
            <a:off x="5220850" y="2378312"/>
            <a:ext cx="1671109" cy="1440611"/>
          </a:xfrm>
          <a:prstGeom prst="hexagon">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Times New Roman" panose="02020503050405090304" pitchFamily="18" charset="0"/>
                <a:cs typeface="Times New Roman" panose="02020503050405090304" pitchFamily="18" charset="0"/>
              </a:rPr>
              <a:t>Dietary habits</a:t>
            </a:r>
          </a:p>
        </p:txBody>
      </p:sp>
      <p:sp>
        <p:nvSpPr>
          <p:cNvPr id="5" name="Hexagon 4"/>
          <p:cNvSpPr/>
          <p:nvPr/>
        </p:nvSpPr>
        <p:spPr>
          <a:xfrm>
            <a:off x="5184194" y="3948909"/>
            <a:ext cx="1671109" cy="1440611"/>
          </a:xfrm>
          <a:prstGeom prst="hexagon">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Times New Roman" panose="02020503050405090304" pitchFamily="18" charset="0"/>
                <a:cs typeface="Times New Roman" panose="02020503050405090304" pitchFamily="18" charset="0"/>
              </a:rPr>
              <a:t>Physical activity</a:t>
            </a:r>
          </a:p>
        </p:txBody>
      </p:sp>
      <p:sp>
        <p:nvSpPr>
          <p:cNvPr id="6" name="Hexagon 5"/>
          <p:cNvSpPr/>
          <p:nvPr/>
        </p:nvSpPr>
        <p:spPr>
          <a:xfrm>
            <a:off x="900113" y="3109302"/>
            <a:ext cx="1766311" cy="1522682"/>
          </a:xfrm>
          <a:prstGeom prst="hexagon">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Times New Roman" panose="02020503050405090304" pitchFamily="18" charset="0"/>
                <a:cs typeface="Times New Roman" panose="02020503050405090304" pitchFamily="18" charset="0"/>
              </a:rPr>
              <a:t>Excessive caffeine</a:t>
            </a:r>
          </a:p>
        </p:txBody>
      </p:sp>
      <p:sp>
        <p:nvSpPr>
          <p:cNvPr id="7" name="Hexagon 6"/>
          <p:cNvSpPr/>
          <p:nvPr/>
        </p:nvSpPr>
        <p:spPr>
          <a:xfrm>
            <a:off x="2404329" y="3948910"/>
            <a:ext cx="1671109" cy="1440611"/>
          </a:xfrm>
          <a:prstGeom prst="hexagon">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Times New Roman" panose="02020503050405090304" pitchFamily="18" charset="0"/>
                <a:cs typeface="Times New Roman" panose="02020503050405090304" pitchFamily="18" charset="0"/>
              </a:rPr>
              <a:t>Enviro-</a:t>
            </a:r>
            <a:r>
              <a:rPr lang="en-US" sz="2000" dirty="0" err="1">
                <a:solidFill>
                  <a:schemeClr val="tx1"/>
                </a:solidFill>
                <a:latin typeface="Times New Roman" panose="02020503050405090304" pitchFamily="18" charset="0"/>
                <a:cs typeface="Times New Roman" panose="02020503050405090304" pitchFamily="18" charset="0"/>
              </a:rPr>
              <a:t>nment</a:t>
            </a:r>
            <a:endParaRPr lang="en-US" sz="2000" dirty="0">
              <a:solidFill>
                <a:schemeClr val="tx1"/>
              </a:solidFill>
              <a:latin typeface="Times New Roman" panose="02020503050405090304" pitchFamily="18" charset="0"/>
              <a:cs typeface="Times New Roman" panose="02020503050405090304" pitchFamily="18" charset="0"/>
            </a:endParaRPr>
          </a:p>
        </p:txBody>
      </p:sp>
      <p:sp>
        <p:nvSpPr>
          <p:cNvPr id="11" name="Hexagon 10"/>
          <p:cNvSpPr/>
          <p:nvPr/>
        </p:nvSpPr>
        <p:spPr>
          <a:xfrm>
            <a:off x="3815194" y="4712520"/>
            <a:ext cx="1671109" cy="1440611"/>
          </a:xfrm>
          <a:prstGeom prst="hexagon">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Times New Roman" panose="02020503050405090304" pitchFamily="18" charset="0"/>
                <a:cs typeface="Times New Roman" panose="02020503050405090304" pitchFamily="18" charset="0"/>
              </a:rPr>
              <a:t>Smoking</a:t>
            </a:r>
          </a:p>
          <a:p>
            <a:pPr algn="ctr"/>
            <a:r>
              <a:rPr lang="en-US" sz="2000" dirty="0">
                <a:solidFill>
                  <a:schemeClr val="tx1"/>
                </a:solidFill>
                <a:latin typeface="Times New Roman" panose="02020503050405090304" pitchFamily="18" charset="0"/>
                <a:cs typeface="Times New Roman" panose="02020503050405090304" pitchFamily="18" charset="0"/>
              </a:rPr>
              <a:t>Alcohol</a:t>
            </a:r>
          </a:p>
        </p:txBody>
      </p:sp>
      <p:sp>
        <p:nvSpPr>
          <p:cNvPr id="12" name="Hexagon 11"/>
          <p:cNvSpPr/>
          <p:nvPr/>
        </p:nvSpPr>
        <p:spPr>
          <a:xfrm>
            <a:off x="3815194" y="1606286"/>
            <a:ext cx="1671109" cy="1440611"/>
          </a:xfrm>
          <a:prstGeom prst="hexagon">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Times New Roman" panose="02020503050405090304" pitchFamily="18" charset="0"/>
                <a:cs typeface="Times New Roman" panose="02020503050405090304" pitchFamily="18" charset="0"/>
              </a:rPr>
              <a:t>Stress anxiety</a:t>
            </a:r>
          </a:p>
        </p:txBody>
      </p:sp>
      <p:sp>
        <p:nvSpPr>
          <p:cNvPr id="13" name="Hexagon 12"/>
          <p:cNvSpPr/>
          <p:nvPr/>
        </p:nvSpPr>
        <p:spPr>
          <a:xfrm>
            <a:off x="2404329" y="2363230"/>
            <a:ext cx="1671109" cy="1440611"/>
          </a:xfrm>
          <a:prstGeom prst="hexagon">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Times New Roman" panose="02020503050405090304" pitchFamily="18" charset="0"/>
                <a:cs typeface="Times New Roman" panose="02020503050405090304" pitchFamily="18" charset="0"/>
              </a:rPr>
              <a:t>Chronic diseases</a:t>
            </a:r>
          </a:p>
        </p:txBody>
      </p:sp>
      <p:sp>
        <p:nvSpPr>
          <p:cNvPr id="14" name="Hexagon 13"/>
          <p:cNvSpPr/>
          <p:nvPr/>
        </p:nvSpPr>
        <p:spPr>
          <a:xfrm>
            <a:off x="3815195" y="3150338"/>
            <a:ext cx="1671109" cy="1440611"/>
          </a:xfrm>
          <a:prstGeom prst="hexagon">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Times New Roman" panose="02020503050405090304" pitchFamily="18" charset="0"/>
                <a:cs typeface="Times New Roman" panose="02020503050405090304" pitchFamily="18" charset="0"/>
              </a:rPr>
              <a:t>Obesity</a:t>
            </a:r>
          </a:p>
        </p:txBody>
      </p:sp>
      <p:sp>
        <p:nvSpPr>
          <p:cNvPr id="16" name="Hexagon 15"/>
          <p:cNvSpPr/>
          <p:nvPr/>
        </p:nvSpPr>
        <p:spPr>
          <a:xfrm>
            <a:off x="6609673" y="1923733"/>
            <a:ext cx="4656812" cy="4014493"/>
          </a:xfrm>
          <a:prstGeom prst="hexagon">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Times New Roman" panose="02020503050405090304" pitchFamily="18" charset="0"/>
                <a:cs typeface="Times New Roman" panose="02020503050405090304" pitchFamily="18" charset="0"/>
              </a:rPr>
              <a:t>By embracing a</a:t>
            </a:r>
          </a:p>
          <a:p>
            <a:pPr algn="ctr"/>
            <a:r>
              <a:rPr lang="en-US" sz="2000" b="1" dirty="0">
                <a:solidFill>
                  <a:schemeClr val="tx1"/>
                </a:solidFill>
                <a:latin typeface="Times New Roman" panose="02020503050405090304" pitchFamily="18" charset="0"/>
                <a:cs typeface="Times New Roman" panose="02020503050405090304" pitchFamily="18" charset="0"/>
              </a:rPr>
              <a:t>multifaceted perspective</a:t>
            </a:r>
            <a:r>
              <a:rPr lang="en-US" sz="2000" dirty="0">
                <a:solidFill>
                  <a:schemeClr val="tx1"/>
                </a:solidFill>
                <a:latin typeface="Times New Roman" panose="02020503050405090304" pitchFamily="18" charset="0"/>
                <a:cs typeface="Times New Roman" panose="02020503050405090304" pitchFamily="18" charset="0"/>
              </a:rPr>
              <a:t>,</a:t>
            </a:r>
          </a:p>
          <a:p>
            <a:pPr algn="ctr"/>
            <a:r>
              <a:rPr lang="en-US" sz="2000" dirty="0">
                <a:solidFill>
                  <a:schemeClr val="tx1"/>
                </a:solidFill>
                <a:latin typeface="Times New Roman" panose="02020503050405090304" pitchFamily="18" charset="0"/>
                <a:cs typeface="Times New Roman" panose="02020503050405090304" pitchFamily="18" charset="0"/>
              </a:rPr>
              <a:t>we seek to develop a </a:t>
            </a:r>
            <a:r>
              <a:rPr lang="en-US" sz="2000" b="1" dirty="0">
                <a:solidFill>
                  <a:schemeClr val="tx1"/>
                </a:solidFill>
                <a:latin typeface="Times New Roman" panose="02020503050405090304" pitchFamily="18" charset="0"/>
                <a:cs typeface="Times New Roman" panose="02020503050405090304" pitchFamily="18" charset="0"/>
              </a:rPr>
              <a:t>machine learning model </a:t>
            </a:r>
            <a:r>
              <a:rPr lang="en-US" sz="2000" dirty="0">
                <a:solidFill>
                  <a:schemeClr val="tx1"/>
                </a:solidFill>
                <a:latin typeface="Times New Roman" panose="02020503050405090304" pitchFamily="18" charset="0"/>
                <a:cs typeface="Times New Roman" panose="02020503050405090304" pitchFamily="18" charset="0"/>
              </a:rPr>
              <a:t>to provide a scientific foundation for the </a:t>
            </a:r>
            <a:r>
              <a:rPr lang="en-US" sz="2000" b="1" dirty="0">
                <a:solidFill>
                  <a:schemeClr val="tx1"/>
                </a:solidFill>
                <a:latin typeface="Times New Roman" panose="02020503050405090304" pitchFamily="18" charset="0"/>
                <a:cs typeface="Times New Roman" panose="02020503050405090304" pitchFamily="18" charset="0"/>
              </a:rPr>
              <a:t>early prediction</a:t>
            </a:r>
            <a:r>
              <a:rPr lang="en-US" sz="2000" dirty="0">
                <a:solidFill>
                  <a:schemeClr val="tx1"/>
                </a:solidFill>
                <a:latin typeface="Times New Roman" panose="02020503050405090304" pitchFamily="18" charset="0"/>
                <a:cs typeface="Times New Roman" panose="02020503050405090304" pitchFamily="18" charset="0"/>
              </a:rPr>
              <a:t> and intervention of sleep disorders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p:cNvCxnSpPr/>
          <p:nvPr/>
        </p:nvCxnSpPr>
        <p:spPr>
          <a:xfrm>
            <a:off x="846326" y="1021511"/>
            <a:ext cx="10420159" cy="0"/>
          </a:xfrm>
          <a:prstGeom prst="line">
            <a:avLst/>
          </a:prstGeom>
        </p:spPr>
        <p:style>
          <a:lnRef idx="1">
            <a:schemeClr val="dk1"/>
          </a:lnRef>
          <a:fillRef idx="0">
            <a:schemeClr val="dk1"/>
          </a:fillRef>
          <a:effectRef idx="0">
            <a:schemeClr val="dk1"/>
          </a:effectRef>
          <a:fontRef idx="minor">
            <a:schemeClr val="tx1"/>
          </a:fontRef>
        </p:style>
      </p:cxnSp>
      <p:sp>
        <p:nvSpPr>
          <p:cNvPr id="10" name="TextBox 9"/>
          <p:cNvSpPr txBox="1"/>
          <p:nvPr/>
        </p:nvSpPr>
        <p:spPr>
          <a:xfrm>
            <a:off x="846325" y="1683198"/>
            <a:ext cx="10420159" cy="400110"/>
          </a:xfrm>
          <a:prstGeom prst="rect">
            <a:avLst/>
          </a:prstGeom>
          <a:noFill/>
        </p:spPr>
        <p:txBody>
          <a:bodyPr wrap="square" rtlCol="0">
            <a:spAutoFit/>
          </a:bodyPr>
          <a:lstStyle/>
          <a:p>
            <a:r>
              <a:rPr lang="en-US" sz="2000" dirty="0">
                <a:latin typeface="Times New Roman" panose="02020503050405090304" pitchFamily="18" charset="0"/>
                <a:cs typeface="Times New Roman" panose="02020503050405090304" pitchFamily="18" charset="0"/>
              </a:rPr>
              <a:t>National Health and Nutrition Examination Survey (NHANES) 2015-2016 and 2017-2018</a:t>
            </a:r>
          </a:p>
        </p:txBody>
      </p:sp>
      <p:sp>
        <p:nvSpPr>
          <p:cNvPr id="11" name="TextBox 10"/>
          <p:cNvSpPr txBox="1"/>
          <p:nvPr/>
        </p:nvSpPr>
        <p:spPr>
          <a:xfrm>
            <a:off x="846326" y="436736"/>
            <a:ext cx="5978496" cy="584775"/>
          </a:xfrm>
          <a:prstGeom prst="rect">
            <a:avLst/>
          </a:prstGeom>
          <a:noFill/>
        </p:spPr>
        <p:txBody>
          <a:bodyPr wrap="none" rtlCol="0">
            <a:spAutoFit/>
          </a:bodyPr>
          <a:lstStyle/>
          <a:p>
            <a:r>
              <a:rPr lang="en-US" sz="3200" b="1" dirty="0">
                <a:latin typeface="Times New Roman" panose="02020503050405090304" pitchFamily="18" charset="0"/>
                <a:cs typeface="Times New Roman" panose="02020503050405090304" pitchFamily="18" charset="0"/>
              </a:rPr>
              <a:t>3. Dataset and Features Selection</a:t>
            </a:r>
          </a:p>
        </p:txBody>
      </p:sp>
      <p:sp>
        <p:nvSpPr>
          <p:cNvPr id="12" name="TextBox 11"/>
          <p:cNvSpPr txBox="1"/>
          <p:nvPr/>
        </p:nvSpPr>
        <p:spPr>
          <a:xfrm>
            <a:off x="846325" y="1313897"/>
            <a:ext cx="1471878" cy="400110"/>
          </a:xfrm>
          <a:prstGeom prst="rect">
            <a:avLst/>
          </a:prstGeom>
          <a:noFill/>
        </p:spPr>
        <p:txBody>
          <a:bodyPr wrap="none" rtlCol="0">
            <a:spAutoFit/>
          </a:bodyPr>
          <a:lstStyle/>
          <a:p>
            <a:pPr marL="457200" indent="-457200">
              <a:buFont typeface="Wingdings" panose="05000000000000000000" pitchFamily="2" charset="2"/>
              <a:buChar char="Ø"/>
            </a:pPr>
            <a:r>
              <a:rPr lang="en-US" sz="2000" b="1" dirty="0">
                <a:latin typeface="Times New Roman" panose="02020503050405090304" pitchFamily="18" charset="0"/>
                <a:cs typeface="Times New Roman" panose="02020503050405090304" pitchFamily="18" charset="0"/>
              </a:rPr>
              <a:t>Dataset</a:t>
            </a:r>
          </a:p>
        </p:txBody>
      </p:sp>
      <p:sp>
        <p:nvSpPr>
          <p:cNvPr id="13" name="TextBox 12"/>
          <p:cNvSpPr txBox="1"/>
          <p:nvPr/>
        </p:nvSpPr>
        <p:spPr>
          <a:xfrm>
            <a:off x="846325" y="2339835"/>
            <a:ext cx="5341527" cy="400110"/>
          </a:xfrm>
          <a:prstGeom prst="rect">
            <a:avLst/>
          </a:prstGeom>
          <a:noFill/>
        </p:spPr>
        <p:txBody>
          <a:bodyPr wrap="none" rtlCol="0">
            <a:spAutoFit/>
          </a:bodyPr>
          <a:lstStyle/>
          <a:p>
            <a:pPr marL="457200" indent="-457200">
              <a:buFont typeface="Wingdings" panose="05000000000000000000" pitchFamily="2" charset="2"/>
              <a:buChar char="Ø"/>
            </a:pPr>
            <a:r>
              <a:rPr lang="en-US" sz="2000" b="1" dirty="0">
                <a:latin typeface="Times New Roman" panose="02020503050405090304" pitchFamily="18" charset="0"/>
                <a:cs typeface="Times New Roman" panose="02020503050405090304" pitchFamily="18" charset="0"/>
              </a:rPr>
              <a:t>How to define the “sleep disorders” labels?</a:t>
            </a:r>
          </a:p>
        </p:txBody>
      </p:sp>
      <p:sp>
        <p:nvSpPr>
          <p:cNvPr id="14" name="TextBox 13"/>
          <p:cNvSpPr txBox="1"/>
          <p:nvPr/>
        </p:nvSpPr>
        <p:spPr>
          <a:xfrm>
            <a:off x="846324" y="2722016"/>
            <a:ext cx="10420159" cy="1323439"/>
          </a:xfrm>
          <a:prstGeom prst="rect">
            <a:avLst/>
          </a:prstGeom>
          <a:noFill/>
        </p:spPr>
        <p:txBody>
          <a:bodyPr wrap="square" rtlCol="0">
            <a:spAutoFit/>
          </a:bodyPr>
          <a:lstStyle/>
          <a:p>
            <a:r>
              <a:rPr lang="en-US" sz="2000" dirty="0">
                <a:latin typeface="Times New Roman" panose="02020503050405090304" pitchFamily="18" charset="0"/>
                <a:cs typeface="Times New Roman" panose="02020503050405090304" pitchFamily="18" charset="0"/>
              </a:rPr>
              <a:t>The ICSD-2 lists the 81 disorders major sleep disorders in 8 major categories:</a:t>
            </a:r>
          </a:p>
          <a:p>
            <a:r>
              <a:rPr lang="en-US" sz="2000" b="1" dirty="0">
                <a:latin typeface="Times New Roman" panose="02020503050405090304" pitchFamily="18" charset="0"/>
                <a:cs typeface="Times New Roman" panose="02020503050405090304" pitchFamily="18" charset="0"/>
              </a:rPr>
              <a:t>The insomnias, The sleep-related breathing disorders</a:t>
            </a:r>
            <a:r>
              <a:rPr lang="en-US" sz="2000" dirty="0">
                <a:latin typeface="Times New Roman" panose="02020503050405090304" pitchFamily="18" charset="0"/>
                <a:cs typeface="Times New Roman" panose="02020503050405090304" pitchFamily="18" charset="0"/>
              </a:rPr>
              <a:t>, </a:t>
            </a:r>
            <a:r>
              <a:rPr lang="en-US" sz="2000" dirty="0">
                <a:solidFill>
                  <a:schemeClr val="tx1">
                    <a:lumMod val="50000"/>
                    <a:lumOff val="50000"/>
                  </a:schemeClr>
                </a:solidFill>
                <a:latin typeface="Times New Roman" panose="02020503050405090304" pitchFamily="18" charset="0"/>
                <a:cs typeface="Times New Roman" panose="02020503050405090304" pitchFamily="18" charset="0"/>
              </a:rPr>
              <a:t>The </a:t>
            </a:r>
            <a:r>
              <a:rPr lang="en-US" sz="2000" dirty="0" err="1">
                <a:solidFill>
                  <a:schemeClr val="tx1">
                    <a:lumMod val="50000"/>
                    <a:lumOff val="50000"/>
                  </a:schemeClr>
                </a:solidFill>
                <a:latin typeface="Times New Roman" panose="02020503050405090304" pitchFamily="18" charset="0"/>
                <a:cs typeface="Times New Roman" panose="02020503050405090304" pitchFamily="18" charset="0"/>
              </a:rPr>
              <a:t>hypersomnias</a:t>
            </a:r>
            <a:r>
              <a:rPr lang="en-US" sz="2000" dirty="0">
                <a:solidFill>
                  <a:schemeClr val="tx1">
                    <a:lumMod val="50000"/>
                    <a:lumOff val="50000"/>
                  </a:schemeClr>
                </a:solidFill>
                <a:latin typeface="Times New Roman" panose="02020503050405090304" pitchFamily="18" charset="0"/>
                <a:cs typeface="Times New Roman" panose="02020503050405090304" pitchFamily="18" charset="0"/>
              </a:rPr>
              <a:t> of central origin, The circadian rhythm sleep disorders, The parasomnias, The sleep-related movement disorders, Isolated symptoms, Others.</a:t>
            </a:r>
            <a:endParaRPr lang="en-US" sz="2000" dirty="0">
              <a:latin typeface="Times New Roman" panose="02020503050405090304" pitchFamily="18" charset="0"/>
              <a:cs typeface="Times New Roman" panose="02020503050405090304" pitchFamily="18" charset="0"/>
            </a:endParaRPr>
          </a:p>
        </p:txBody>
      </p:sp>
      <p:graphicFrame>
        <p:nvGraphicFramePr>
          <p:cNvPr id="16" name="Table 15"/>
          <p:cNvGraphicFramePr>
            <a:graphicFrameLocks noGrp="1"/>
          </p:cNvGraphicFramePr>
          <p:nvPr/>
        </p:nvGraphicFramePr>
        <p:xfrm>
          <a:off x="932331" y="4154392"/>
          <a:ext cx="9979662" cy="2123440"/>
        </p:xfrm>
        <a:graphic>
          <a:graphicData uri="http://schemas.openxmlformats.org/drawingml/2006/table">
            <a:tbl>
              <a:tblPr firstRow="1" bandRow="1">
                <a:tableStyleId>{5C22544A-7EE6-4342-B048-85BDC9FD1C3A}</a:tableStyleId>
              </a:tblPr>
              <a:tblGrid>
                <a:gridCol w="3550436">
                  <a:extLst>
                    <a:ext uri="{9D8B030D-6E8A-4147-A177-3AD203B41FA5}">
                      <a16:colId xmlns:a16="http://schemas.microsoft.com/office/drawing/2014/main" val="20000"/>
                    </a:ext>
                  </a:extLst>
                </a:gridCol>
                <a:gridCol w="3341847">
                  <a:extLst>
                    <a:ext uri="{9D8B030D-6E8A-4147-A177-3AD203B41FA5}">
                      <a16:colId xmlns:a16="http://schemas.microsoft.com/office/drawing/2014/main" val="20001"/>
                    </a:ext>
                  </a:extLst>
                </a:gridCol>
                <a:gridCol w="3087379">
                  <a:extLst>
                    <a:ext uri="{9D8B030D-6E8A-4147-A177-3AD203B41FA5}">
                      <a16:colId xmlns:a16="http://schemas.microsoft.com/office/drawing/2014/main" val="20002"/>
                    </a:ext>
                  </a:extLst>
                </a:gridCol>
              </a:tblGrid>
              <a:tr h="529898">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b="0" dirty="0">
                          <a:solidFill>
                            <a:sysClr val="windowText" lastClr="000000"/>
                          </a:solidFill>
                          <a:latin typeface="Times New Roman" panose="02020503050405090304" pitchFamily="18" charset="0"/>
                          <a:cs typeface="Times New Roman" panose="02020503050405090304" pitchFamily="18" charset="0"/>
                        </a:rPr>
                        <a:t>“Ever told a doctor you had trouble sleeping?”</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800" b="0" dirty="0">
                          <a:solidFill>
                            <a:sysClr val="windowText" lastClr="000000"/>
                          </a:solidFill>
                          <a:latin typeface="Times New Roman" panose="02020503050405090304" pitchFamily="18" charset="0"/>
                          <a:cs typeface="Times New Roman" panose="02020503050405090304" pitchFamily="18" charset="0"/>
                        </a:rPr>
                        <a:t>“How often do you snort or stop breathing?”</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800" b="0" dirty="0">
                          <a:solidFill>
                            <a:sysClr val="windowText" lastClr="000000"/>
                          </a:solidFill>
                          <a:latin typeface="Times New Roman" panose="02020503050405090304" pitchFamily="18" charset="0"/>
                          <a:cs typeface="Times New Roman" panose="02020503050405090304" pitchFamily="18" charset="0"/>
                        </a:rPr>
                        <a:t>Labels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370840">
                <a:tc>
                  <a:txBody>
                    <a:bodyPr/>
                    <a:lstStyle/>
                    <a:p>
                      <a:r>
                        <a:rPr lang="en-US" b="0" dirty="0">
                          <a:solidFill>
                            <a:sysClr val="windowText" lastClr="000000"/>
                          </a:solidFill>
                          <a:latin typeface="Times New Roman" panose="02020503050405090304" pitchFamily="18" charset="0"/>
                          <a:cs typeface="Times New Roman" panose="02020503050405090304" pitchFamily="18" charset="0"/>
                        </a:rPr>
                        <a:t>YES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b="0" dirty="0">
                          <a:solidFill>
                            <a:sysClr val="windowText" lastClr="000000"/>
                          </a:solidFill>
                          <a:latin typeface="Times New Roman" panose="02020503050405090304" pitchFamily="18" charset="0"/>
                          <a:cs typeface="Times New Roman" panose="02020503050405090304" pitchFamily="18" charset="0"/>
                        </a:rPr>
                        <a:t>YES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rowSpan="3">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800" b="0" i="0" u="none" strike="noStrike" kern="1200" dirty="0">
                          <a:solidFill>
                            <a:sysClr val="windowText" lastClr="000000"/>
                          </a:solidFill>
                          <a:effectLst/>
                          <a:latin typeface="Times New Roman" panose="02020503050405090304" pitchFamily="18" charset="0"/>
                          <a:ea typeface="+mn-ea"/>
                          <a:cs typeface="Times New Roman" panose="02020503050405090304" pitchFamily="18" charset="0"/>
                        </a:rPr>
                        <a:t>1: Sleep disorder(1474)</a:t>
                      </a:r>
                      <a:endParaRPr lang="en-US" b="0" dirty="0">
                        <a:solidFill>
                          <a:sysClr val="windowText" lastClr="000000"/>
                        </a:solidFill>
                        <a:latin typeface="Times New Roman" panose="02020503050405090304" pitchFamily="18" charset="0"/>
                        <a:cs typeface="Times New Roman" panose="020205030504050903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370840">
                <a:tc>
                  <a:txBody>
                    <a:bodyPr/>
                    <a:lstStyle/>
                    <a:p>
                      <a:r>
                        <a:rPr lang="en-US" b="0" dirty="0">
                          <a:solidFill>
                            <a:sysClr val="windowText" lastClr="000000"/>
                          </a:solidFill>
                          <a:latin typeface="Times New Roman" panose="02020503050405090304" pitchFamily="18" charset="0"/>
                          <a:cs typeface="Times New Roman" panose="02020503050405090304" pitchFamily="18" charset="0"/>
                        </a:rPr>
                        <a:t>YES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b="0" dirty="0">
                          <a:solidFill>
                            <a:sysClr val="windowText" lastClr="000000"/>
                          </a:solidFill>
                          <a:latin typeface="Times New Roman" panose="02020503050405090304" pitchFamily="18" charset="0"/>
                          <a:cs typeface="Times New Roman" panose="02020503050405090304" pitchFamily="18" charset="0"/>
                        </a:rPr>
                        <a:t>NO</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endParaRPr lang="en-US"/>
                    </a:p>
                  </a:txBody>
                  <a:tcPr/>
                </a:tc>
                <a:extLst>
                  <a:ext uri="{0D108BD9-81ED-4DB2-BD59-A6C34878D82A}">
                    <a16:rowId xmlns:a16="http://schemas.microsoft.com/office/drawing/2014/main" val="10002"/>
                  </a:ext>
                </a:extLst>
              </a:tr>
              <a:tr h="370840">
                <a:tc>
                  <a:txBody>
                    <a:bodyPr/>
                    <a:lstStyle/>
                    <a:p>
                      <a:r>
                        <a:rPr lang="en-US" b="0" dirty="0">
                          <a:solidFill>
                            <a:sysClr val="windowText" lastClr="000000"/>
                          </a:solidFill>
                          <a:latin typeface="Times New Roman" panose="02020503050405090304" pitchFamily="18" charset="0"/>
                          <a:cs typeface="Times New Roman" panose="02020503050405090304" pitchFamily="18" charset="0"/>
                        </a:rPr>
                        <a:t>NO</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b="0" dirty="0">
                          <a:solidFill>
                            <a:sysClr val="windowText" lastClr="000000"/>
                          </a:solidFill>
                          <a:latin typeface="Times New Roman" panose="02020503050405090304" pitchFamily="18" charset="0"/>
                          <a:cs typeface="Times New Roman" panose="02020503050405090304" pitchFamily="18" charset="0"/>
                        </a:rPr>
                        <a:t>YES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endParaRPr lang="en-US"/>
                    </a:p>
                  </a:txBody>
                  <a:tcPr/>
                </a:tc>
                <a:extLst>
                  <a:ext uri="{0D108BD9-81ED-4DB2-BD59-A6C34878D82A}">
                    <a16:rowId xmlns:a16="http://schemas.microsoft.com/office/drawing/2014/main" val="10003"/>
                  </a:ext>
                </a:extLst>
              </a:tr>
              <a:tr h="370840">
                <a:tc>
                  <a:txBody>
                    <a:bodyPr/>
                    <a:lstStyle/>
                    <a:p>
                      <a:r>
                        <a:rPr lang="en-US" b="0" dirty="0">
                          <a:solidFill>
                            <a:sysClr val="windowText" lastClr="000000"/>
                          </a:solidFill>
                          <a:latin typeface="Times New Roman" panose="02020503050405090304" pitchFamily="18" charset="0"/>
                          <a:cs typeface="Times New Roman" panose="02020503050405090304" pitchFamily="18" charset="0"/>
                        </a:rPr>
                        <a:t>NO</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b="0" dirty="0">
                          <a:solidFill>
                            <a:sysClr val="windowText" lastClr="000000"/>
                          </a:solidFill>
                          <a:latin typeface="Times New Roman" panose="02020503050405090304" pitchFamily="18" charset="0"/>
                          <a:cs typeface="Times New Roman" panose="02020503050405090304" pitchFamily="18" charset="0"/>
                        </a:rPr>
                        <a:t>NO</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800" b="0" i="0" u="none" strike="noStrike" kern="1200" dirty="0">
                          <a:solidFill>
                            <a:sysClr val="windowText" lastClr="000000"/>
                          </a:solidFill>
                          <a:effectLst/>
                          <a:latin typeface="Times New Roman" panose="02020503050405090304" pitchFamily="18" charset="0"/>
                          <a:ea typeface="+mn-ea"/>
                          <a:cs typeface="Times New Roman" panose="02020503050405090304" pitchFamily="18" charset="0"/>
                        </a:rPr>
                        <a:t>0: No sleep problems(1580)</a:t>
                      </a:r>
                      <a:endParaRPr lang="en-US" b="0" dirty="0">
                        <a:solidFill>
                          <a:sysClr val="windowText" lastClr="000000"/>
                        </a:solidFill>
                        <a:latin typeface="Times New Roman" panose="02020503050405090304" pitchFamily="18" charset="0"/>
                        <a:cs typeface="Times New Roman" panose="020205030504050903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846326" y="1021511"/>
            <a:ext cx="10420159" cy="0"/>
          </a:xfrm>
          <a:prstGeom prst="line">
            <a:avLst/>
          </a:prstGeom>
        </p:spPr>
        <p:style>
          <a:lnRef idx="1">
            <a:schemeClr val="dk1"/>
          </a:lnRef>
          <a:fillRef idx="0">
            <a:schemeClr val="dk1"/>
          </a:fillRef>
          <a:effectRef idx="0">
            <a:schemeClr val="dk1"/>
          </a:effectRef>
          <a:fontRef idx="minor">
            <a:schemeClr val="tx1"/>
          </a:fontRef>
        </p:style>
      </p:cxnSp>
      <p:sp>
        <p:nvSpPr>
          <p:cNvPr id="5" name="TextBox 4"/>
          <p:cNvSpPr txBox="1"/>
          <p:nvPr/>
        </p:nvSpPr>
        <p:spPr>
          <a:xfrm>
            <a:off x="846326" y="436736"/>
            <a:ext cx="5978496" cy="584775"/>
          </a:xfrm>
          <a:prstGeom prst="rect">
            <a:avLst/>
          </a:prstGeom>
          <a:noFill/>
        </p:spPr>
        <p:txBody>
          <a:bodyPr wrap="none" rtlCol="0">
            <a:spAutoFit/>
          </a:bodyPr>
          <a:lstStyle/>
          <a:p>
            <a:r>
              <a:rPr lang="en-US" sz="3200" b="1" dirty="0">
                <a:latin typeface="Times New Roman" panose="02020503050405090304" pitchFamily="18" charset="0"/>
                <a:cs typeface="Times New Roman" panose="02020503050405090304" pitchFamily="18" charset="0"/>
              </a:rPr>
              <a:t>3. Dataset and Features Selection</a:t>
            </a:r>
          </a:p>
        </p:txBody>
      </p:sp>
      <p:pic>
        <p:nvPicPr>
          <p:cNvPr id="11" name="Picture 10"/>
          <p:cNvPicPr>
            <a:picLocks noChangeAspect="1"/>
          </p:cNvPicPr>
          <p:nvPr/>
        </p:nvPicPr>
        <p:blipFill rotWithShape="1">
          <a:blip r:embed="rId3"/>
          <a:srcRect b="3022"/>
          <a:stretch>
            <a:fillRect/>
          </a:stretch>
        </p:blipFill>
        <p:spPr>
          <a:xfrm>
            <a:off x="4521406" y="1368152"/>
            <a:ext cx="6745077" cy="4742362"/>
          </a:xfrm>
          <a:prstGeom prst="rect">
            <a:avLst/>
          </a:prstGeom>
        </p:spPr>
      </p:pic>
      <p:sp>
        <p:nvSpPr>
          <p:cNvPr id="9" name="TextBox 8"/>
          <p:cNvSpPr txBox="1"/>
          <p:nvPr/>
        </p:nvSpPr>
        <p:spPr>
          <a:xfrm>
            <a:off x="846325" y="1683197"/>
            <a:ext cx="3507961" cy="2554545"/>
          </a:xfrm>
          <a:prstGeom prst="rect">
            <a:avLst/>
          </a:prstGeom>
          <a:noFill/>
        </p:spPr>
        <p:txBody>
          <a:bodyPr wrap="square" rtlCol="0">
            <a:spAutoFit/>
          </a:bodyPr>
          <a:lstStyle/>
          <a:p>
            <a:r>
              <a:rPr lang="en-US" sz="2000" dirty="0">
                <a:latin typeface="Times New Roman" panose="02020503050405090304" pitchFamily="18" charset="0"/>
                <a:cs typeface="Times New Roman" panose="02020503050405090304" pitchFamily="18" charset="0"/>
              </a:rPr>
              <a:t>Some connections between observable habits and the underlying factors contributing to sleep disorders.</a:t>
            </a:r>
          </a:p>
          <a:p>
            <a:endParaRPr lang="en-US" sz="2000" dirty="0">
              <a:latin typeface="Times New Roman" panose="02020503050405090304" pitchFamily="18" charset="0"/>
              <a:cs typeface="Times New Roman" panose="02020503050405090304" pitchFamily="18" charset="0"/>
            </a:endParaRPr>
          </a:p>
          <a:p>
            <a:r>
              <a:rPr lang="en-US" sz="2000" dirty="0">
                <a:latin typeface="Times New Roman" panose="02020503050405090304" pitchFamily="18" charset="0"/>
                <a:cs typeface="Times New Roman" panose="02020503050405090304" pitchFamily="18" charset="0"/>
              </a:rPr>
              <a:t>E.g.: How do we discern which dietary habits may influence or contribute to sleep disorders? </a:t>
            </a:r>
          </a:p>
        </p:txBody>
      </p:sp>
      <p:sp>
        <p:nvSpPr>
          <p:cNvPr id="10" name="TextBox 9"/>
          <p:cNvSpPr txBox="1"/>
          <p:nvPr/>
        </p:nvSpPr>
        <p:spPr>
          <a:xfrm>
            <a:off x="846325" y="1313897"/>
            <a:ext cx="2148345" cy="400110"/>
          </a:xfrm>
          <a:prstGeom prst="rect">
            <a:avLst/>
          </a:prstGeom>
          <a:noFill/>
        </p:spPr>
        <p:txBody>
          <a:bodyPr wrap="none" rtlCol="0">
            <a:spAutoFit/>
          </a:bodyPr>
          <a:lstStyle/>
          <a:p>
            <a:pPr marL="457200" indent="-457200">
              <a:buFont typeface="Wingdings" panose="05000000000000000000" pitchFamily="2" charset="2"/>
              <a:buChar char="Ø"/>
            </a:pPr>
            <a:r>
              <a:rPr lang="en-US" sz="2000" b="1" dirty="0">
                <a:latin typeface="Times New Roman" panose="02020503050405090304" pitchFamily="18" charset="0"/>
                <a:cs typeface="Times New Roman" panose="02020503050405090304" pitchFamily="18" charset="0"/>
              </a:rPr>
              <a:t>DAG analysis</a:t>
            </a:r>
          </a:p>
        </p:txBody>
      </p:sp>
      <p:sp>
        <p:nvSpPr>
          <p:cNvPr id="12" name="TextBox 11"/>
          <p:cNvSpPr txBox="1"/>
          <p:nvPr/>
        </p:nvSpPr>
        <p:spPr>
          <a:xfrm>
            <a:off x="846325" y="5381317"/>
            <a:ext cx="3507961" cy="707886"/>
          </a:xfrm>
          <a:prstGeom prst="rect">
            <a:avLst/>
          </a:prstGeom>
          <a:noFill/>
        </p:spPr>
        <p:txBody>
          <a:bodyPr wrap="square" rtlCol="0">
            <a:spAutoFit/>
          </a:bodyPr>
          <a:lstStyle/>
          <a:p>
            <a:r>
              <a:rPr lang="en-US" sz="2000" dirty="0">
                <a:latin typeface="Times New Roman" panose="02020503050405090304" pitchFamily="18" charset="0"/>
                <a:cs typeface="Times New Roman" panose="02020503050405090304" pitchFamily="18" charset="0"/>
              </a:rPr>
              <a:t>Prior</a:t>
            </a:r>
            <a:r>
              <a:rPr lang="zh-CN" altLang="en-US" sz="2000" dirty="0">
                <a:latin typeface="Times New Roman" panose="02020503050405090304" pitchFamily="18" charset="0"/>
                <a:cs typeface="Times New Roman" panose="02020503050405090304" pitchFamily="18" charset="0"/>
              </a:rPr>
              <a:t> </a:t>
            </a:r>
            <a:r>
              <a:rPr lang="en-US" altLang="zh-CN" sz="2000" dirty="0">
                <a:latin typeface="Times New Roman" panose="02020503050405090304" pitchFamily="18" charset="0"/>
                <a:cs typeface="Times New Roman" panose="02020503050405090304" pitchFamily="18" charset="0"/>
              </a:rPr>
              <a:t>to encoding, our dataset has 21 features and 3054 entries.</a:t>
            </a:r>
            <a:endParaRPr lang="en-US" sz="2000" dirty="0">
              <a:latin typeface="Times New Roman" panose="02020503050405090304" pitchFamily="18" charset="0"/>
              <a:cs typeface="Times New Roman" panose="02020503050405090304" pitchFamily="18" charset="0"/>
            </a:endParaRPr>
          </a:p>
        </p:txBody>
      </p:sp>
      <p:sp>
        <p:nvSpPr>
          <p:cNvPr id="13" name="TextBox 12"/>
          <p:cNvSpPr txBox="1"/>
          <p:nvPr/>
        </p:nvSpPr>
        <p:spPr>
          <a:xfrm>
            <a:off x="846325" y="5012017"/>
            <a:ext cx="2640659" cy="400110"/>
          </a:xfrm>
          <a:prstGeom prst="rect">
            <a:avLst/>
          </a:prstGeom>
          <a:noFill/>
        </p:spPr>
        <p:txBody>
          <a:bodyPr wrap="none" rtlCol="0">
            <a:spAutoFit/>
          </a:bodyPr>
          <a:lstStyle/>
          <a:p>
            <a:pPr marL="457200" indent="-457200">
              <a:buFont typeface="Wingdings" panose="05000000000000000000" pitchFamily="2" charset="2"/>
              <a:buChar char="Ø"/>
            </a:pPr>
            <a:r>
              <a:rPr lang="en-US" sz="2000" b="1" dirty="0">
                <a:latin typeface="Times New Roman" panose="02020503050405090304" pitchFamily="18" charset="0"/>
                <a:cs typeface="Times New Roman" panose="02020503050405090304" pitchFamily="18" charset="0"/>
              </a:rPr>
              <a:t>Features Selection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846326" y="1021511"/>
            <a:ext cx="10420159" cy="0"/>
          </a:xfrm>
          <a:prstGeom prst="line">
            <a:avLst/>
          </a:prstGeom>
        </p:spPr>
        <p:style>
          <a:lnRef idx="1">
            <a:schemeClr val="dk1"/>
          </a:lnRef>
          <a:fillRef idx="0">
            <a:schemeClr val="dk1"/>
          </a:fillRef>
          <a:effectRef idx="0">
            <a:schemeClr val="dk1"/>
          </a:effectRef>
          <a:fontRef idx="minor">
            <a:schemeClr val="tx1"/>
          </a:fontRef>
        </p:style>
      </p:cxnSp>
      <p:sp>
        <p:nvSpPr>
          <p:cNvPr id="6" name="TextBox 5"/>
          <p:cNvSpPr txBox="1"/>
          <p:nvPr/>
        </p:nvSpPr>
        <p:spPr>
          <a:xfrm>
            <a:off x="846326" y="436736"/>
            <a:ext cx="6427914" cy="584775"/>
          </a:xfrm>
          <a:prstGeom prst="rect">
            <a:avLst/>
          </a:prstGeom>
          <a:noFill/>
        </p:spPr>
        <p:txBody>
          <a:bodyPr wrap="none" rtlCol="0">
            <a:spAutoFit/>
          </a:bodyPr>
          <a:lstStyle/>
          <a:p>
            <a:r>
              <a:rPr lang="en-US" sz="3200" b="1" dirty="0">
                <a:latin typeface="Times New Roman" panose="02020503050405090304" pitchFamily="18" charset="0"/>
                <a:cs typeface="Times New Roman" panose="02020503050405090304" pitchFamily="18" charset="0"/>
              </a:rPr>
              <a:t>4. Data Cleaning and Preprocessing</a:t>
            </a:r>
          </a:p>
        </p:txBody>
      </p:sp>
      <p:sp>
        <p:nvSpPr>
          <p:cNvPr id="7" name="TextBox 6"/>
          <p:cNvSpPr txBox="1"/>
          <p:nvPr/>
        </p:nvSpPr>
        <p:spPr>
          <a:xfrm>
            <a:off x="846325" y="1313898"/>
            <a:ext cx="10420159" cy="4770537"/>
          </a:xfrm>
          <a:prstGeom prst="rect">
            <a:avLst/>
          </a:prstGeom>
          <a:noFill/>
        </p:spPr>
        <p:txBody>
          <a:bodyPr wrap="square" lIns="91440" tIns="45720" rIns="91440" bIns="45720" rtlCol="0" anchor="t">
            <a:spAutoFit/>
          </a:bodyPr>
          <a:lstStyle/>
          <a:p>
            <a:pPr marL="342900" indent="-342900">
              <a:buFont typeface="Wingdings"/>
              <a:buChar char="Ø"/>
            </a:pPr>
            <a:r>
              <a:rPr lang="en-US" sz="1600" b="1" dirty="0">
                <a:latin typeface="Times New Roman"/>
                <a:cs typeface="Times New Roman"/>
              </a:rPr>
              <a:t>NHANES 2015 – 2016 and 2017 – 2018 </a:t>
            </a:r>
          </a:p>
          <a:p>
            <a:pPr marL="800100" lvl="1" indent="-342900">
              <a:buFont typeface="Courier New"/>
              <a:buChar char="o"/>
            </a:pPr>
            <a:r>
              <a:rPr lang="en-US" sz="1600" dirty="0">
                <a:latin typeface="Times New Roman"/>
                <a:cs typeface="Times New Roman"/>
              </a:rPr>
              <a:t>Removed records where patient age is under 18</a:t>
            </a:r>
          </a:p>
          <a:p>
            <a:pPr marL="800100" lvl="1" indent="-342900">
              <a:buFont typeface="Courier New"/>
              <a:buChar char="o"/>
            </a:pPr>
            <a:r>
              <a:rPr lang="en-US" sz="1600" dirty="0">
                <a:latin typeface="Times New Roman"/>
                <a:cs typeface="Times New Roman"/>
              </a:rPr>
              <a:t>Removed records where patient is pregnant</a:t>
            </a:r>
          </a:p>
          <a:p>
            <a:pPr marL="800100" lvl="1" indent="-342900">
              <a:buFont typeface="Courier New"/>
              <a:buChar char="o"/>
            </a:pPr>
            <a:endParaRPr lang="en-US" sz="1600" dirty="0">
              <a:latin typeface="Times New Roman"/>
              <a:cs typeface="Times New Roman"/>
            </a:endParaRPr>
          </a:p>
          <a:p>
            <a:pPr marL="342900" indent="-342900">
              <a:buFont typeface="Wingdings"/>
              <a:buChar char="Ø"/>
            </a:pPr>
            <a:r>
              <a:rPr lang="en-US" sz="1600" b="1" dirty="0">
                <a:latin typeface="Times New Roman"/>
                <a:cs typeface="Times New Roman"/>
              </a:rPr>
              <a:t>Conversion to Binary Categorical Data </a:t>
            </a:r>
          </a:p>
          <a:p>
            <a:pPr marL="800100" lvl="1" indent="-342900">
              <a:buFont typeface="Courier New"/>
              <a:buChar char="o"/>
            </a:pPr>
            <a:r>
              <a:rPr lang="en-US" sz="1600" dirty="0">
                <a:latin typeface="Times New Roman"/>
                <a:cs typeface="Times New Roman"/>
              </a:rPr>
              <a:t>Diabetes</a:t>
            </a:r>
            <a:endParaRPr lang="en-US" sz="1600" b="1" dirty="0">
              <a:latin typeface="Times New Roman"/>
              <a:cs typeface="Times New Roman"/>
            </a:endParaRPr>
          </a:p>
          <a:p>
            <a:pPr marL="800100" lvl="1" indent="-342900">
              <a:buFont typeface="Courier New"/>
              <a:buChar char="o"/>
            </a:pPr>
            <a:r>
              <a:rPr lang="en-US" sz="1600" dirty="0">
                <a:latin typeface="Times New Roman"/>
                <a:cs typeface="Times New Roman"/>
              </a:rPr>
              <a:t>Current Smoking Habits</a:t>
            </a:r>
          </a:p>
          <a:p>
            <a:pPr marL="800100" lvl="1" indent="-342900">
              <a:buFont typeface="Courier New"/>
              <a:buChar char="o"/>
            </a:pPr>
            <a:r>
              <a:rPr lang="en-US" sz="1600" dirty="0">
                <a:latin typeface="Times New Roman"/>
                <a:cs typeface="Times New Roman"/>
              </a:rPr>
              <a:t>Alcohol Consumption in past 12 months </a:t>
            </a:r>
          </a:p>
          <a:p>
            <a:pPr marL="1257300" lvl="2" indent="-342900">
              <a:buFont typeface="Wingdings"/>
              <a:buChar char="§"/>
            </a:pPr>
            <a:r>
              <a:rPr lang="en-US" sz="1600" dirty="0">
                <a:latin typeface="Times New Roman"/>
                <a:cs typeface="Times New Roman"/>
              </a:rPr>
              <a:t>15 alcoholic beverage/day or more is considered excessive drinking</a:t>
            </a:r>
          </a:p>
          <a:p>
            <a:pPr marL="800100" lvl="1" indent="-342900">
              <a:buFont typeface="Courier New"/>
              <a:buChar char="o"/>
            </a:pPr>
            <a:r>
              <a:rPr lang="en-US" sz="1600" dirty="0">
                <a:latin typeface="Times New Roman"/>
                <a:cs typeface="Times New Roman"/>
              </a:rPr>
              <a:t>Physical Exercise</a:t>
            </a:r>
          </a:p>
          <a:p>
            <a:pPr marL="1257300" lvl="2" indent="-342900">
              <a:buFont typeface="Wingdings"/>
              <a:buChar char="§"/>
            </a:pPr>
            <a:r>
              <a:rPr lang="en-US" sz="1600" dirty="0">
                <a:latin typeface="Times New Roman"/>
                <a:cs typeface="Times New Roman"/>
              </a:rPr>
              <a:t>Moderate to Vigorous physical activity for at least 10 minutes</a:t>
            </a:r>
          </a:p>
          <a:p>
            <a:pPr marL="800100" lvl="1" indent="-342900">
              <a:buFont typeface="Courier New"/>
              <a:buChar char="o"/>
            </a:pPr>
            <a:endParaRPr lang="en-US" sz="1600" dirty="0">
              <a:latin typeface="Times New Roman"/>
              <a:cs typeface="Times New Roman"/>
            </a:endParaRPr>
          </a:p>
          <a:p>
            <a:pPr marL="342900" indent="-342900">
              <a:buFont typeface="Wingdings"/>
              <a:buChar char="Ø"/>
            </a:pPr>
            <a:r>
              <a:rPr lang="en-US" sz="1600" b="1" dirty="0">
                <a:latin typeface="Times New Roman"/>
                <a:cs typeface="Times New Roman"/>
              </a:rPr>
              <a:t>Filtering data for 'Missing', 'Refused', 'Don't Know'</a:t>
            </a:r>
          </a:p>
          <a:p>
            <a:pPr marL="800100" lvl="1" indent="-342900">
              <a:buFont typeface="Courier New"/>
              <a:buChar char="o"/>
            </a:pPr>
            <a:r>
              <a:rPr lang="en-US" sz="1600" dirty="0">
                <a:latin typeface="Times New Roman"/>
                <a:cs typeface="Times New Roman"/>
              </a:rPr>
              <a:t>1136 records remaining</a:t>
            </a:r>
          </a:p>
          <a:p>
            <a:pPr marL="800100" lvl="1" indent="-342900">
              <a:buFont typeface="Courier New"/>
              <a:buChar char="o"/>
            </a:pPr>
            <a:r>
              <a:rPr lang="en-US" sz="1600" dirty="0">
                <a:latin typeface="Times New Roman"/>
                <a:cs typeface="Times New Roman"/>
              </a:rPr>
              <a:t>805 with sleep disorders, 331 with no sleep disorder</a:t>
            </a:r>
          </a:p>
          <a:p>
            <a:pPr marL="800100" lvl="1" indent="-342900">
              <a:buFont typeface="Courier New"/>
              <a:buChar char="o"/>
            </a:pPr>
            <a:endParaRPr lang="en-US" sz="1600" dirty="0">
              <a:latin typeface="Times New Roman"/>
              <a:cs typeface="Times New Roman"/>
            </a:endParaRPr>
          </a:p>
          <a:p>
            <a:pPr marL="342900" indent="-342900">
              <a:buFont typeface="Wingdings"/>
              <a:buChar char="Ø"/>
            </a:pPr>
            <a:r>
              <a:rPr lang="en-US" sz="1600" b="1" dirty="0">
                <a:latin typeface="Times New Roman"/>
                <a:cs typeface="Times New Roman"/>
              </a:rPr>
              <a:t>Feature Normalization on Numerical Attributes </a:t>
            </a:r>
          </a:p>
          <a:p>
            <a:pPr marL="800100" lvl="1" indent="-342900">
              <a:buFont typeface="Courier New"/>
              <a:buChar char="o"/>
            </a:pPr>
            <a:r>
              <a:rPr lang="en-US" sz="1600" dirty="0">
                <a:latin typeface="Times New Roman"/>
                <a:cs typeface="Times New Roman"/>
              </a:rPr>
              <a:t>Mental Health ~ Depression and Anxiety</a:t>
            </a:r>
          </a:p>
          <a:p>
            <a:pPr marL="800100" lvl="1" indent="-342900">
              <a:buFont typeface="Courier New"/>
              <a:buChar char="o"/>
            </a:pPr>
            <a:r>
              <a:rPr lang="en-US" sz="1600" dirty="0">
                <a:latin typeface="Times New Roman"/>
                <a:cs typeface="Times New Roman"/>
              </a:rPr>
              <a:t>Dietary Data ~ Magnesium, Iron, Saturated Fat, Monounsaturated and Polyunsaturated Fat</a:t>
            </a:r>
            <a:endParaRPr lang="en-US" sz="1600" dirty="0">
              <a:latin typeface="Times New Roman" panose="02020503050405090304" pitchFamily="18" charset="0"/>
              <a:cs typeface="Times New Roman" panose="0202050305040509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846326" y="1021511"/>
            <a:ext cx="10420159" cy="0"/>
          </a:xfrm>
          <a:prstGeom prst="line">
            <a:avLst/>
          </a:prstGeom>
        </p:spPr>
        <p:style>
          <a:lnRef idx="1">
            <a:schemeClr val="dk1"/>
          </a:lnRef>
          <a:fillRef idx="0">
            <a:schemeClr val="dk1"/>
          </a:fillRef>
          <a:effectRef idx="0">
            <a:schemeClr val="dk1"/>
          </a:effectRef>
          <a:fontRef idx="minor">
            <a:schemeClr val="tx1"/>
          </a:fontRef>
        </p:style>
      </p:cxnSp>
      <p:sp>
        <p:nvSpPr>
          <p:cNvPr id="6" name="TextBox 5"/>
          <p:cNvSpPr txBox="1"/>
          <p:nvPr/>
        </p:nvSpPr>
        <p:spPr>
          <a:xfrm>
            <a:off x="846326" y="436736"/>
            <a:ext cx="2999539" cy="584775"/>
          </a:xfrm>
          <a:prstGeom prst="rect">
            <a:avLst/>
          </a:prstGeom>
          <a:noFill/>
        </p:spPr>
        <p:txBody>
          <a:bodyPr wrap="none" rtlCol="0">
            <a:spAutoFit/>
          </a:bodyPr>
          <a:lstStyle/>
          <a:p>
            <a:r>
              <a:rPr lang="en-US" sz="3200" b="1" dirty="0">
                <a:latin typeface="Times New Roman" panose="02020503050405090304" pitchFamily="18" charset="0"/>
                <a:cs typeface="Times New Roman" panose="02020503050405090304" pitchFamily="18" charset="0"/>
              </a:rPr>
              <a:t>5. Methodology </a:t>
            </a:r>
          </a:p>
        </p:txBody>
      </p:sp>
      <p:sp>
        <p:nvSpPr>
          <p:cNvPr id="7" name="TextBox 6"/>
          <p:cNvSpPr txBox="1"/>
          <p:nvPr/>
        </p:nvSpPr>
        <p:spPr>
          <a:xfrm>
            <a:off x="846325" y="1313898"/>
            <a:ext cx="10420159" cy="4708981"/>
          </a:xfrm>
          <a:prstGeom prst="rect">
            <a:avLst/>
          </a:prstGeom>
          <a:noFill/>
        </p:spPr>
        <p:txBody>
          <a:bodyPr wrap="square" lIns="91440" tIns="45720" rIns="91440" bIns="45720" rtlCol="0" anchor="t">
            <a:spAutoFit/>
          </a:bodyPr>
          <a:lstStyle/>
          <a:p>
            <a:pPr marL="342900" indent="-342900">
              <a:buFont typeface="Wingdings"/>
              <a:buChar char="Ø"/>
            </a:pPr>
            <a:r>
              <a:rPr lang="en-US" sz="2000" b="1" dirty="0">
                <a:latin typeface="Times New Roman"/>
                <a:cs typeface="Times New Roman"/>
              </a:rPr>
              <a:t>Train Validation Test Split</a:t>
            </a:r>
          </a:p>
          <a:p>
            <a:pPr marL="800100" lvl="1" indent="-342900">
              <a:buFont typeface="Courier New"/>
              <a:buChar char="o"/>
            </a:pPr>
            <a:r>
              <a:rPr lang="en-US" sz="2000" dirty="0">
                <a:latin typeface="Times New Roman"/>
                <a:cs typeface="Times New Roman"/>
              </a:rPr>
              <a:t>Train: 70%</a:t>
            </a:r>
          </a:p>
          <a:p>
            <a:pPr marL="800100" lvl="1" indent="-342900">
              <a:buFont typeface="Courier New"/>
              <a:buChar char="o"/>
            </a:pPr>
            <a:r>
              <a:rPr lang="en-US" sz="2000" dirty="0">
                <a:latin typeface="Times New Roman"/>
                <a:cs typeface="Times New Roman"/>
              </a:rPr>
              <a:t>Validation: 15%</a:t>
            </a:r>
          </a:p>
          <a:p>
            <a:pPr marL="800100" lvl="1" indent="-342900">
              <a:buFont typeface="Courier New"/>
              <a:buChar char="o"/>
            </a:pPr>
            <a:r>
              <a:rPr lang="en-US" sz="2000" dirty="0">
                <a:latin typeface="Times New Roman"/>
                <a:cs typeface="Times New Roman"/>
              </a:rPr>
              <a:t>Test: 15%</a:t>
            </a:r>
          </a:p>
          <a:p>
            <a:pPr marL="800100" lvl="1" indent="-342900">
              <a:buFont typeface="Courier New"/>
              <a:buChar char="o"/>
            </a:pPr>
            <a:endParaRPr lang="en-US" sz="2000" dirty="0">
              <a:latin typeface="Times New Roman"/>
              <a:cs typeface="Times New Roman"/>
            </a:endParaRPr>
          </a:p>
          <a:p>
            <a:pPr marL="342900" indent="-342900">
              <a:buFont typeface="Wingdings"/>
              <a:buChar char="Ø"/>
            </a:pPr>
            <a:r>
              <a:rPr lang="en-US" sz="2000" b="1" dirty="0">
                <a:latin typeface="Times New Roman"/>
                <a:cs typeface="Times New Roman"/>
              </a:rPr>
              <a:t> Our goal is to improve the learning of our model over the Training Set</a:t>
            </a:r>
          </a:p>
          <a:p>
            <a:pPr marL="800100" lvl="1" indent="-342900">
              <a:buFont typeface="Courier New"/>
              <a:buChar char="o"/>
            </a:pPr>
            <a:r>
              <a:rPr lang="en-US" sz="2000" dirty="0">
                <a:latin typeface="Times New Roman"/>
                <a:cs typeface="Times New Roman"/>
              </a:rPr>
              <a:t>Kernel Density Estimation (KDE) makes an estimate of the underlying distribution</a:t>
            </a:r>
          </a:p>
          <a:p>
            <a:pPr marL="800100" lvl="1" indent="-342900">
              <a:buFont typeface="Courier New"/>
              <a:buChar char="o"/>
            </a:pPr>
            <a:r>
              <a:rPr lang="en-US" sz="2000" dirty="0">
                <a:latin typeface="Times New Roman"/>
                <a:cs typeface="Times New Roman"/>
              </a:rPr>
              <a:t>Keep data that are likely to come from the densest regions of the distribution</a:t>
            </a:r>
          </a:p>
          <a:p>
            <a:pPr marL="800100" lvl="1" indent="-342900">
              <a:buFont typeface="Courier New"/>
              <a:buChar char="o"/>
            </a:pPr>
            <a:r>
              <a:rPr lang="en-US" sz="2000" dirty="0">
                <a:latin typeface="Times New Roman"/>
                <a:cs typeface="Times New Roman"/>
              </a:rPr>
              <a:t>Strengthen the observed characteristic for each class</a:t>
            </a:r>
            <a:endParaRPr lang="en-US" dirty="0"/>
          </a:p>
          <a:p>
            <a:pPr marL="800100" lvl="1" indent="-342900">
              <a:buFont typeface="Courier New"/>
              <a:buChar char="o"/>
            </a:pPr>
            <a:r>
              <a:rPr lang="en-US" sz="2000" dirty="0">
                <a:latin typeface="Times New Roman"/>
                <a:cs typeface="Times New Roman"/>
              </a:rPr>
              <a:t>Randomly shuffle training data</a:t>
            </a:r>
          </a:p>
          <a:p>
            <a:pPr marL="800100" lvl="1" indent="-342900">
              <a:buFont typeface="Courier New"/>
              <a:buChar char="o"/>
            </a:pPr>
            <a:endParaRPr lang="en-US" sz="2000" dirty="0">
              <a:latin typeface="Times New Roman"/>
              <a:cs typeface="Times New Roman"/>
            </a:endParaRPr>
          </a:p>
          <a:p>
            <a:pPr marL="342900" indent="-342900">
              <a:buFont typeface="Wingdings"/>
              <a:buChar char="Ø"/>
            </a:pPr>
            <a:r>
              <a:rPr lang="en-US" sz="2000" b="1" dirty="0">
                <a:latin typeface="Times New Roman"/>
                <a:cs typeface="Times New Roman"/>
              </a:rPr>
              <a:t>Tuning Hyperparameters over the Validation Set</a:t>
            </a:r>
          </a:p>
          <a:p>
            <a:pPr marL="342900" indent="-342900">
              <a:buFont typeface="Wingdings"/>
              <a:buChar char="Ø"/>
            </a:pPr>
            <a:endParaRPr lang="en-US" sz="2000" dirty="0">
              <a:latin typeface="Times New Roman"/>
              <a:cs typeface="Times New Roman"/>
            </a:endParaRPr>
          </a:p>
          <a:p>
            <a:pPr marL="342900" indent="-342900">
              <a:buFont typeface="Wingdings"/>
              <a:buChar char="Ø"/>
            </a:pPr>
            <a:r>
              <a:rPr lang="en-US" sz="2000" b="1" dirty="0">
                <a:latin typeface="Times New Roman"/>
                <a:cs typeface="Times New Roman"/>
              </a:rPr>
              <a:t>Visualize Evaluation Metrics over the Testing Set</a:t>
            </a:r>
          </a:p>
          <a:p>
            <a:pPr marL="800100" lvl="1" indent="-342900">
              <a:buFont typeface="Courier New"/>
              <a:buChar char="o"/>
            </a:pPr>
            <a:endParaRPr lang="en-US" sz="2000" dirty="0">
              <a:latin typeface="Times New Roman"/>
              <a:cs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BE038D7C-A8AE-D2DD-3B48-32E651733C3E}"/>
              </a:ext>
            </a:extLst>
          </p:cNvPr>
          <p:cNvCxnSpPr>
            <a:cxnSpLocks/>
          </p:cNvCxnSpPr>
          <p:nvPr/>
        </p:nvCxnSpPr>
        <p:spPr>
          <a:xfrm>
            <a:off x="846326" y="1021511"/>
            <a:ext cx="10420159" cy="0"/>
          </a:xfrm>
          <a:prstGeom prst="line">
            <a:avLst/>
          </a:prstGeom>
        </p:spPr>
        <p:style>
          <a:lnRef idx="1">
            <a:schemeClr val="dk1"/>
          </a:lnRef>
          <a:fillRef idx="0">
            <a:schemeClr val="dk1"/>
          </a:fillRef>
          <a:effectRef idx="0">
            <a:schemeClr val="dk1"/>
          </a:effectRef>
          <a:fontRef idx="minor">
            <a:schemeClr val="tx1"/>
          </a:fontRef>
        </p:style>
      </p:cxnSp>
      <p:sp>
        <p:nvSpPr>
          <p:cNvPr id="6" name="TextBox 5">
            <a:extLst>
              <a:ext uri="{FF2B5EF4-FFF2-40B4-BE49-F238E27FC236}">
                <a16:creationId xmlns:a16="http://schemas.microsoft.com/office/drawing/2014/main" id="{20A33CE7-6727-2B1C-BF1F-F5E73088184A}"/>
              </a:ext>
            </a:extLst>
          </p:cNvPr>
          <p:cNvSpPr txBox="1"/>
          <p:nvPr/>
        </p:nvSpPr>
        <p:spPr>
          <a:xfrm>
            <a:off x="846326" y="436736"/>
            <a:ext cx="7656840" cy="584775"/>
          </a:xfrm>
          <a:prstGeom prst="rect">
            <a:avLst/>
          </a:prstGeom>
          <a:noFill/>
        </p:spPr>
        <p:txBody>
          <a:bodyPr wrap="none" lIns="91440" tIns="45720" rIns="91440" bIns="45720" rtlCol="0" anchor="t">
            <a:spAutoFit/>
          </a:bodyPr>
          <a:lstStyle/>
          <a:p>
            <a:r>
              <a:rPr lang="en-US" sz="3200" b="1" dirty="0">
                <a:latin typeface="Times New Roman"/>
                <a:cs typeface="Times New Roman"/>
              </a:rPr>
              <a:t>6. Methodology – Logistic Regression (LR)</a:t>
            </a:r>
          </a:p>
        </p:txBody>
      </p:sp>
      <p:sp>
        <p:nvSpPr>
          <p:cNvPr id="7" name="TextBox 6">
            <a:extLst>
              <a:ext uri="{FF2B5EF4-FFF2-40B4-BE49-F238E27FC236}">
                <a16:creationId xmlns:a16="http://schemas.microsoft.com/office/drawing/2014/main" id="{DD54BC94-50B5-C9CB-01FC-412547623226}"/>
              </a:ext>
            </a:extLst>
          </p:cNvPr>
          <p:cNvSpPr txBox="1"/>
          <p:nvPr/>
        </p:nvSpPr>
        <p:spPr>
          <a:xfrm>
            <a:off x="846325" y="1313898"/>
            <a:ext cx="10420159" cy="3785652"/>
          </a:xfrm>
          <a:prstGeom prst="rect">
            <a:avLst/>
          </a:prstGeom>
          <a:noFill/>
        </p:spPr>
        <p:txBody>
          <a:bodyPr wrap="square" lIns="91440" tIns="45720" rIns="91440" bIns="45720" rtlCol="0" anchor="t">
            <a:spAutoFit/>
          </a:bodyPr>
          <a:lstStyle/>
          <a:p>
            <a:r>
              <a:rPr lang="en-US" sz="2000" b="1" dirty="0">
                <a:latin typeface="Times New Roman"/>
                <a:cs typeface="Times New Roman"/>
              </a:rPr>
              <a:t>Tuning for Regularization Strength </a:t>
            </a:r>
            <a:endParaRPr lang="en-US" sz="2000" dirty="0">
              <a:latin typeface="Times New Roman" panose="02020603050405020304" pitchFamily="18" charset="0"/>
              <a:cs typeface="Times New Roman" panose="02020603050405020304" pitchFamily="18" charset="0"/>
            </a:endParaRPr>
          </a:p>
          <a:p>
            <a:endParaRPr lang="en-US" sz="200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r>
              <a:rPr lang="en-US" sz="2000" b="1" dirty="0">
                <a:latin typeface="Times New Roman"/>
                <a:cs typeface="Times New Roman"/>
              </a:rPr>
              <a:t>Evaluation Results                     Interpretation</a:t>
            </a:r>
            <a:endParaRPr lang="en-US" sz="2000" b="1"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18AD19AB-E97C-FB82-3DC2-2FF666465A01}"/>
              </a:ext>
            </a:extLst>
          </p:cNvPr>
          <p:cNvSpPr txBox="1"/>
          <p:nvPr/>
        </p:nvSpPr>
        <p:spPr>
          <a:xfrm>
            <a:off x="4185477" y="4572000"/>
            <a:ext cx="7597913"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buFont typeface="Arial"/>
              <a:buChar char="•"/>
            </a:pPr>
            <a:r>
              <a:rPr lang="en-US" dirty="0">
                <a:ea typeface="+mn-lt"/>
                <a:cs typeface="+mn-lt"/>
              </a:rPr>
              <a:t>    ACC ~75%, but more helpful to look at class-wise metrics</a:t>
            </a:r>
            <a:endParaRPr lang="en-US" dirty="0">
              <a:cs typeface="Calibri" panose="020F0502020204030204"/>
            </a:endParaRPr>
          </a:p>
          <a:p>
            <a:pPr marL="285750" indent="-285750">
              <a:buFont typeface="Arial"/>
              <a:buChar char="•"/>
            </a:pPr>
            <a:r>
              <a:rPr lang="en-US" dirty="0">
                <a:ea typeface="Calibri"/>
                <a:cs typeface="Calibri" panose="020F0502020204030204"/>
              </a:rPr>
              <a:t>LR performs much better with the majority class</a:t>
            </a:r>
          </a:p>
          <a:p>
            <a:pPr marL="285750" indent="-285750">
              <a:buFont typeface="Arial"/>
              <a:buChar char="•"/>
            </a:pPr>
            <a:r>
              <a:rPr lang="en-US" dirty="0">
                <a:cs typeface="Calibri" panose="020F0502020204030204"/>
              </a:rPr>
              <a:t>Kernel Density Estimation: class-wise tuning</a:t>
            </a:r>
            <a:endParaRPr lang="en-US" dirty="0">
              <a:ea typeface="Calibri"/>
              <a:cs typeface="Calibri" panose="020F0502020204030204"/>
            </a:endParaRPr>
          </a:p>
          <a:p>
            <a:pPr marL="742950" lvl="1" indent="-285750">
              <a:buFont typeface="Courier New"/>
              <a:buChar char="o"/>
            </a:pPr>
            <a:r>
              <a:rPr lang="en-US" dirty="0">
                <a:ea typeface="Calibri"/>
                <a:cs typeface="Calibri" panose="020F0502020204030204"/>
              </a:rPr>
              <a:t>Drop bottom 10%, or kept top 90% of minority class</a:t>
            </a:r>
          </a:p>
          <a:p>
            <a:pPr marL="742950" lvl="1" indent="-285750">
              <a:buFont typeface="Courier New"/>
              <a:buChar char="o"/>
            </a:pPr>
            <a:r>
              <a:rPr lang="en-US" dirty="0">
                <a:ea typeface="Calibri"/>
                <a:cs typeface="Calibri" panose="020F0502020204030204"/>
              </a:rPr>
              <a:t>Drop bottom 50%, or kept top 50% of majority class</a:t>
            </a:r>
          </a:p>
          <a:p>
            <a:pPr marL="285750" indent="-285750">
              <a:buFont typeface="Arial"/>
              <a:buChar char="•"/>
            </a:pPr>
            <a:r>
              <a:rPr lang="en-US" dirty="0">
                <a:ea typeface="Calibri"/>
                <a:cs typeface="Calibri" panose="020F0502020204030204"/>
              </a:rPr>
              <a:t>More exploration with relevant feature selection</a:t>
            </a:r>
          </a:p>
        </p:txBody>
      </p:sp>
      <p:pic>
        <p:nvPicPr>
          <p:cNvPr id="10" name="Picture 9" descr="A graph of strength and accuracy&#10;&#10;Description automatically generated">
            <a:extLst>
              <a:ext uri="{FF2B5EF4-FFF2-40B4-BE49-F238E27FC236}">
                <a16:creationId xmlns:a16="http://schemas.microsoft.com/office/drawing/2014/main" id="{7E30209F-5CAF-1300-3669-F8239A4C40F7}"/>
              </a:ext>
            </a:extLst>
          </p:cNvPr>
          <p:cNvPicPr>
            <a:picLocks noChangeAspect="1"/>
          </p:cNvPicPr>
          <p:nvPr/>
        </p:nvPicPr>
        <p:blipFill>
          <a:blip r:embed="rId2"/>
          <a:stretch>
            <a:fillRect/>
          </a:stretch>
        </p:blipFill>
        <p:spPr>
          <a:xfrm>
            <a:off x="65709" y="1767439"/>
            <a:ext cx="3015974" cy="2130425"/>
          </a:xfrm>
          <a:prstGeom prst="rect">
            <a:avLst/>
          </a:prstGeom>
        </p:spPr>
      </p:pic>
      <p:pic>
        <p:nvPicPr>
          <p:cNvPr id="12" name="Picture 11" descr="A graph with blue dots&#10;&#10;Description automatically generated">
            <a:extLst>
              <a:ext uri="{FF2B5EF4-FFF2-40B4-BE49-F238E27FC236}">
                <a16:creationId xmlns:a16="http://schemas.microsoft.com/office/drawing/2014/main" id="{E2E59CBB-785E-0674-4DE8-2D6EA9576890}"/>
              </a:ext>
            </a:extLst>
          </p:cNvPr>
          <p:cNvPicPr>
            <a:picLocks noChangeAspect="1"/>
          </p:cNvPicPr>
          <p:nvPr/>
        </p:nvPicPr>
        <p:blipFill>
          <a:blip r:embed="rId3"/>
          <a:stretch>
            <a:fillRect/>
          </a:stretch>
        </p:blipFill>
        <p:spPr>
          <a:xfrm>
            <a:off x="3042685" y="1765921"/>
            <a:ext cx="2926108" cy="2133463"/>
          </a:xfrm>
          <a:prstGeom prst="rect">
            <a:avLst/>
          </a:prstGeom>
        </p:spPr>
      </p:pic>
      <p:pic>
        <p:nvPicPr>
          <p:cNvPr id="13" name="Picture 12" descr="A graph of strength and recall&#10;&#10;Description automatically generated">
            <a:extLst>
              <a:ext uri="{FF2B5EF4-FFF2-40B4-BE49-F238E27FC236}">
                <a16:creationId xmlns:a16="http://schemas.microsoft.com/office/drawing/2014/main" id="{B51B2150-0002-1F2D-20D1-9C8D1F6C9A67}"/>
              </a:ext>
            </a:extLst>
          </p:cNvPr>
          <p:cNvPicPr>
            <a:picLocks noChangeAspect="1"/>
          </p:cNvPicPr>
          <p:nvPr/>
        </p:nvPicPr>
        <p:blipFill>
          <a:blip r:embed="rId4"/>
          <a:stretch>
            <a:fillRect/>
          </a:stretch>
        </p:blipFill>
        <p:spPr>
          <a:xfrm>
            <a:off x="5953608" y="1767439"/>
            <a:ext cx="3034610" cy="2174599"/>
          </a:xfrm>
          <a:prstGeom prst="rect">
            <a:avLst/>
          </a:prstGeom>
        </p:spPr>
      </p:pic>
      <p:pic>
        <p:nvPicPr>
          <p:cNvPr id="14" name="Picture 13" descr="A graph with blue dots&#10;&#10;Description automatically generated">
            <a:extLst>
              <a:ext uri="{FF2B5EF4-FFF2-40B4-BE49-F238E27FC236}">
                <a16:creationId xmlns:a16="http://schemas.microsoft.com/office/drawing/2014/main" id="{2BB28D09-7C7D-CD93-0808-18239CC48F2C}"/>
              </a:ext>
            </a:extLst>
          </p:cNvPr>
          <p:cNvPicPr>
            <a:picLocks noChangeAspect="1"/>
          </p:cNvPicPr>
          <p:nvPr/>
        </p:nvPicPr>
        <p:blipFill>
          <a:blip r:embed="rId5"/>
          <a:stretch>
            <a:fillRect/>
          </a:stretch>
        </p:blipFill>
        <p:spPr>
          <a:xfrm>
            <a:off x="8990358" y="1765921"/>
            <a:ext cx="3046068" cy="2133462"/>
          </a:xfrm>
          <a:prstGeom prst="rect">
            <a:avLst/>
          </a:prstGeom>
        </p:spPr>
      </p:pic>
      <p:pic>
        <p:nvPicPr>
          <p:cNvPr id="2" name="Picture 1" descr="A graph of blue and orange bars&#10;&#10;Description automatically generated">
            <a:extLst>
              <a:ext uri="{FF2B5EF4-FFF2-40B4-BE49-F238E27FC236}">
                <a16:creationId xmlns:a16="http://schemas.microsoft.com/office/drawing/2014/main" id="{78756C0C-3F2F-0835-FF39-0F3A0EEE58DC}"/>
              </a:ext>
            </a:extLst>
          </p:cNvPr>
          <p:cNvPicPr>
            <a:picLocks noChangeAspect="1"/>
          </p:cNvPicPr>
          <p:nvPr/>
        </p:nvPicPr>
        <p:blipFill>
          <a:blip r:embed="rId6"/>
          <a:stretch>
            <a:fillRect/>
          </a:stretch>
        </p:blipFill>
        <p:spPr>
          <a:xfrm>
            <a:off x="213553" y="4426296"/>
            <a:ext cx="3968198" cy="2003149"/>
          </a:xfrm>
          <a:prstGeom prst="rect">
            <a:avLst/>
          </a:prstGeom>
        </p:spPr>
      </p:pic>
    </p:spTree>
    <p:extLst>
      <p:ext uri="{BB962C8B-B14F-4D97-AF65-F5344CB8AC3E}">
        <p14:creationId xmlns:p14="http://schemas.microsoft.com/office/powerpoint/2010/main" val="762082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3785</Words>
  <Application>Microsoft Office PowerPoint</Application>
  <PresentationFormat>Widescreen</PresentationFormat>
  <Paragraphs>232</Paragraphs>
  <Slides>15</Slides>
  <Notes>8</Notes>
  <HiddenSlides>1</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Youxia Zhao</dc:creator>
  <cp:lastModifiedBy>200</cp:lastModifiedBy>
  <cp:revision>451</cp:revision>
  <dcterms:created xsi:type="dcterms:W3CDTF">2023-12-03T22:27:45Z</dcterms:created>
  <dcterms:modified xsi:type="dcterms:W3CDTF">2023-12-04T02:16:04Z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1556F09586393C9BE1006D65AC510EBF_42</vt:lpwstr>
  </property>
  <property fmtid="{D5CDD505-2E9C-101B-9397-08002B2CF9AE}" pid="3" name="KSOProductBuildVer">
    <vt:lpwstr>1033-6.3.0.8471</vt:lpwstr>
  </property>
</Properties>
</file>