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73" r:id="rId2"/>
    <p:sldId id="257" r:id="rId3"/>
    <p:sldId id="275" r:id="rId4"/>
    <p:sldId id="274" r:id="rId5"/>
    <p:sldId id="258" r:id="rId6"/>
    <p:sldId id="260" r:id="rId7"/>
    <p:sldId id="267" r:id="rId8"/>
    <p:sldId id="271" r:id="rId9"/>
    <p:sldId id="269" r:id="rId10"/>
    <p:sldId id="288" r:id="rId11"/>
    <p:sldId id="270" r:id="rId12"/>
    <p:sldId id="272" r:id="rId13"/>
    <p:sldId id="278" r:id="rId14"/>
    <p:sldId id="276" r:id="rId15"/>
    <p:sldId id="25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1A4EDA-EC57-D07F-2ABA-36AF58E1071F}" v="368" dt="2023-12-04T18:06:38.53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95EC9-CB6B-0848-B703-36136DFB5480}"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9ADBC-54BD-794F-B4D8-39777D7D426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afternoon, everyone.</a:t>
            </a:r>
          </a:p>
          <a:p>
            <a:r>
              <a:rPr lang="en-US"/>
              <a:t>I’m </a:t>
            </a:r>
            <a:r>
              <a:rPr lang="en-US" err="1"/>
              <a:t>Youxia</a:t>
            </a:r>
            <a:r>
              <a:rPr lang="en-US"/>
              <a:t> Zhao, 【I’m Peter Tran】</a:t>
            </a:r>
            <a:endParaRPr lang="en-US">
              <a:ea typeface="Calibri"/>
              <a:cs typeface="Calibri"/>
            </a:endParaRPr>
          </a:p>
          <a:p>
            <a:r>
              <a:rPr lang="en-US"/>
              <a:t>Our project will explore how to use Machine Learning to Predict the Risk of Sleep Disorders Based on Individuals’ Lifestyle and Health Conditions</a:t>
            </a:r>
          </a:p>
        </p:txBody>
      </p:sp>
      <p:sp>
        <p:nvSpPr>
          <p:cNvPr id="4" name="Slide Number Placeholder 3"/>
          <p:cNvSpPr>
            <a:spLocks noGrp="1"/>
          </p:cNvSpPr>
          <p:nvPr>
            <p:ph type="sldNum" sz="quarter" idx="5"/>
          </p:nvPr>
        </p:nvSpPr>
        <p:spPr/>
        <p:txBody>
          <a:bodyPr/>
          <a:lstStyle/>
          <a:p>
            <a:fld id="{8719ADBC-54BD-794F-B4D8-39777D7D426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a:effectLst/>
              <a:latin typeface="Calibri" panose="020F0502020204030204" pitchFamily="34" charset="0"/>
              <a:ea typeface="宋体" pitchFamily="2" charset="-122"/>
              <a:cs typeface="Calibri"/>
            </a:endParaRPr>
          </a:p>
        </p:txBody>
      </p:sp>
      <p:sp>
        <p:nvSpPr>
          <p:cNvPr id="4" name="Slide Number Placeholder 3"/>
          <p:cNvSpPr>
            <a:spLocks noGrp="1"/>
          </p:cNvSpPr>
          <p:nvPr>
            <p:ph type="sldNum" sz="quarter" idx="5"/>
          </p:nvPr>
        </p:nvSpPr>
        <p:spPr/>
        <p:txBody>
          <a:bodyPr/>
          <a:lstStyle/>
          <a:p>
            <a:fld id="{8719ADBC-54BD-794F-B4D8-39777D7D426A}" type="slidenum">
              <a:rPr lang="en-US" smtClean="0"/>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effectLst/>
                <a:latin typeface="Calibri" panose="020F0502020204030204" pitchFamily="34" charset="0"/>
                <a:ea typeface="宋体" pitchFamily="2" charset="-122"/>
                <a:cs typeface="Times New Roman" panose="02020503050405090304" pitchFamily="18" charset="0"/>
              </a:rPr>
              <a:t>This is the Outline. And let's dive into the details of each section.</a:t>
            </a:r>
          </a:p>
        </p:txBody>
      </p:sp>
      <p:sp>
        <p:nvSpPr>
          <p:cNvPr id="4" name="Slide Number Placeholder 3"/>
          <p:cNvSpPr>
            <a:spLocks noGrp="1"/>
          </p:cNvSpPr>
          <p:nvPr>
            <p:ph type="sldNum" sz="quarter" idx="5"/>
          </p:nvPr>
        </p:nvSpPr>
        <p:spPr/>
        <p:txBody>
          <a:bodyPr/>
          <a:lstStyle/>
          <a:p>
            <a:fld id="{8719ADBC-54BD-794F-B4D8-39777D7D426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p>
          <a:p>
            <a:pPr marL="0" marR="0" lvl="0" indent="0" algn="l" defTabSz="914400" rtl="0" eaLnBrk="1" fontAlgn="auto" latinLnBrk="0" hangingPunct="1">
              <a:lnSpc>
                <a:spcPct val="100000"/>
              </a:lnSpc>
              <a:spcBef>
                <a:spcPts val="0"/>
              </a:spcBef>
              <a:spcAft>
                <a:spcPts val="0"/>
              </a:spcAft>
              <a:buClrTx/>
              <a:buSzTx/>
              <a:buFontTx/>
              <a:buNone/>
              <a:defRPr/>
            </a:pPr>
            <a:endParaRPr lang="en-US" sz="120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So,</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Our research aims to consider the intricate combination of lifestyle and health conditions.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Develop a machine learning model for early prediction and intervention in sleep disorders.</a:t>
            </a: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For Dataset, we utilized the National Health and Nutrition Examination Survey (NHANES) 2015-2016 and 2017-2018.</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How to define the “sleep disorders” labels?</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There are more than 8 major categories for sleep disorders and We will only  focus on “The insomnias, The sleep-related breathing disorders” these two more public categories, which correspond to our questionnaire questions: “Ever told a doctor you had trouble sleeping?”, “How often do you snort or stop breathing?”. An individual who does not categorize in the items above is labeled as a negative case of sleep disorder. Others are all positive.</a:t>
            </a:r>
          </a:p>
          <a:p>
            <a:br>
              <a:rPr lang="en-US"/>
            </a:b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We started from observable external factors, many connections may not be immediately evident. For instance, how do we discern which dietary habits influence or contribute to sleep disorders? Through an extensive review of relevant literature, we found that the relationship between diet and sleep disorders is nuanced. Key factors include the blood sugar, the types of fats, and the intake of trace elements such as magnesium and iron. These findings position these internal indicators as manifestations of dietary habits, effectively serving as features within our model.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Then finally, our dataset has 21 features and 3054 entries before encoding.</a:t>
            </a: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a:t>    ACC ~72%, but more helpful to look at class-wise metrics</a:t>
            </a:r>
          </a:p>
          <a:p>
            <a:pPr marL="285750" indent="-285750">
              <a:buFont typeface="Arial,Sans-Serif"/>
              <a:buChar char="•"/>
            </a:pPr>
            <a:r>
              <a:rPr lang="en-US"/>
              <a:t>LR performs much better with the majority class</a:t>
            </a:r>
            <a:endParaRPr lang="en-US">
              <a:ea typeface="Calibri"/>
              <a:cs typeface="Calibri"/>
            </a:endParaRPr>
          </a:p>
          <a:p>
            <a:pPr marL="285750" indent="-285750">
              <a:buFont typeface="Arial,Sans-Serif"/>
              <a:buChar char="•"/>
            </a:pPr>
            <a:r>
              <a:rPr lang="en-US"/>
              <a:t>Kernel Density Estimation: class-wise tuning</a:t>
            </a:r>
            <a:endParaRPr lang="en-US">
              <a:ea typeface="Calibri"/>
              <a:cs typeface="Calibri"/>
            </a:endParaRPr>
          </a:p>
          <a:p>
            <a:pPr marL="742950" lvl="1" indent="-285750">
              <a:buFont typeface="Courier New,monospace"/>
              <a:buChar char="•"/>
            </a:pPr>
            <a:r>
              <a:rPr lang="en-US"/>
              <a:t>Drop bottom 10%, or kept top 90% of minority class</a:t>
            </a:r>
            <a:endParaRPr lang="en-US">
              <a:ea typeface="Calibri"/>
              <a:cs typeface="Calibri"/>
            </a:endParaRPr>
          </a:p>
          <a:p>
            <a:pPr marL="742950" lvl="1" indent="-285750">
              <a:buFont typeface="Courier New,monospace"/>
              <a:buChar char="•"/>
            </a:pPr>
            <a:r>
              <a:rPr lang="en-US"/>
              <a:t>Drop bottom 50%, or kept top 50% of majority class</a:t>
            </a:r>
            <a:endParaRPr lang="en-US">
              <a:ea typeface="Calibri"/>
              <a:cs typeface="Calibri"/>
            </a:endParaRPr>
          </a:p>
          <a:p>
            <a:pPr marL="285750" indent="-285750">
              <a:buFont typeface="Arial,Sans-Serif"/>
              <a:buChar char="•"/>
            </a:pPr>
            <a:r>
              <a:rPr lang="en-US"/>
              <a:t>More exploration with relevant feature selection</a:t>
            </a:r>
          </a:p>
        </p:txBody>
      </p:sp>
      <p:sp>
        <p:nvSpPr>
          <p:cNvPr id="4" name="Slide Number Placeholder 3"/>
          <p:cNvSpPr>
            <a:spLocks noGrp="1"/>
          </p:cNvSpPr>
          <p:nvPr>
            <p:ph type="sldNum" sz="quarter" idx="5"/>
          </p:nvPr>
        </p:nvSpPr>
        <p:spPr/>
        <p:txBody>
          <a:bodyPr/>
          <a:lstStyle/>
          <a:p>
            <a:fld id="{8719ADBC-54BD-794F-B4D8-39777D7D426A}"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ACC ~75%, but more helpful to look at class-wise metrics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RF performs better with the majority class </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Kernel Density Estimation: Drop bottom 60% of data, or kept top 40%</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Much -&gt; Overfitting for majority class, underfitting for minority class</a:t>
            </a:r>
            <a:endParaRPr lang="en-US">
              <a:latin typeface="Times New Roman" panose="02020503050405090304"/>
              <a:ea typeface="Calibri"/>
              <a:cs typeface="Times New Roman" panose="02020503050405090304"/>
            </a:endParaRPr>
          </a:p>
          <a:p>
            <a:pPr lvl="1" indent="-285750" algn="l">
              <a:buClrTx/>
              <a:buSzTx/>
              <a:buFont typeface="Arial" panose="020B0604020202090204"/>
              <a:buChar char="•"/>
            </a:pPr>
            <a:r>
              <a:rPr lang="en-US">
                <a:latin typeface="Times New Roman" panose="02020503050405090304"/>
                <a:ea typeface="Calibri"/>
                <a:cs typeface="Times New Roman" panose="02020503050405090304"/>
                <a:sym typeface="+mn-ea"/>
              </a:rPr>
              <a:t>Drop Too Little-&gt; Underfitting for majority and minority class</a:t>
            </a:r>
            <a:endParaRPr lang="en-US">
              <a:latin typeface="Times New Roman" panose="02020503050405090304"/>
              <a:ea typeface="Calibri"/>
              <a:cs typeface="Times New Roman" panose="02020503050405090304"/>
            </a:endParaRPr>
          </a:p>
          <a:p>
            <a:pPr indent="-285750" algn="l">
              <a:buClrTx/>
              <a:buSzTx/>
              <a:buFont typeface="Arial" panose="020B0604020202090204"/>
              <a:buChar char="•"/>
            </a:pPr>
            <a:r>
              <a:rPr lang="en-US">
                <a:latin typeface="Times New Roman" panose="02020503050405090304"/>
                <a:ea typeface="Calibri"/>
                <a:cs typeface="Times New Roman" panose="02020503050405090304"/>
                <a:sym typeface="+mn-ea"/>
              </a:rPr>
              <a:t>More exploration with node splitting criterions: entropy and log loss</a:t>
            </a:r>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We defined a parameter grid for 'C,' 'kernel,' and 'gamma' to explore various SVM configurations and </a:t>
            </a:r>
            <a:r>
              <a:rPr lang="en-US" err="1">
                <a:effectLst/>
                <a:latin typeface="Calibri" panose="020F0502020204030204" pitchFamily="34" charset="0"/>
                <a:ea typeface="宋体" pitchFamily="2" charset="-122"/>
                <a:cs typeface="Times New Roman" panose="02020503050405090304" pitchFamily="18" charset="0"/>
              </a:rPr>
              <a:t>excute</a:t>
            </a:r>
            <a:r>
              <a:rPr lang="en-US">
                <a:effectLst/>
                <a:latin typeface="Calibri" panose="020F0502020204030204" pitchFamily="34" charset="0"/>
                <a:ea typeface="宋体" pitchFamily="2" charset="-122"/>
                <a:cs typeface="Times New Roman" panose="02020503050405090304" pitchFamily="18" charset="0"/>
              </a:rPr>
              <a:t> the grid search.</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After model training and test, the results showed that overall accuracy is 75%,  but the much low F1-score of the class “No sleep problems” shows the need for further fine-tuning and potential feature engineering.</a:t>
            </a:r>
          </a:p>
          <a:p>
            <a:endParaRPr lang="en-US"/>
          </a:p>
        </p:txBody>
      </p:sp>
      <p:sp>
        <p:nvSpPr>
          <p:cNvPr id="4" name="Slide Number Placeholder 3"/>
          <p:cNvSpPr>
            <a:spLocks noGrp="1"/>
          </p:cNvSpPr>
          <p:nvPr>
            <p:ph type="sldNum" sz="quarter" idx="5"/>
          </p:nvPr>
        </p:nvSpPr>
        <p:spPr/>
        <p:txBody>
          <a:bodyPr/>
          <a:lstStyle/>
          <a:p>
            <a:fld id="{8719ADBC-54BD-794F-B4D8-39777D7D426A}"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100977B-A811-F342-9EDB-261CF5B9C3C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0977B-A811-F342-9EDB-261CF5B9C3C0}"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00977B-A811-F342-9EDB-261CF5B9C3C0}"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00977B-A811-F342-9EDB-261CF5B9C3C0}"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00977B-A811-F342-9EDB-261CF5B9C3C0}"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0977B-A811-F342-9EDB-261CF5B9C3C0}"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0977B-A811-F342-9EDB-261CF5B9C3C0}"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0977B-A811-F342-9EDB-261CF5B9C3C0}"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0977B-A811-F342-9EDB-261CF5B9C3C0}"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2E537-7B8B-EC4D-B8A0-9AC733BFE4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oman sleeping on pillow - single line drawing"/>
          <p:cNvPicPr>
            <a:picLocks noChangeAspect="1" noChangeArrowheads="1"/>
          </p:cNvPicPr>
          <p:nvPr/>
        </p:nvPicPr>
        <p:blipFill rotWithShape="1">
          <a:blip r:embed="rId3">
            <a:extLst>
              <a:ext uri="{28A0092B-C50C-407E-A947-70E740481C1C}">
                <a14:useLocalDpi xmlns:a14="http://schemas.microsoft.com/office/drawing/2010/main" val="0"/>
              </a:ext>
            </a:extLst>
          </a:blip>
          <a:srcRect l="12221" r="41188"/>
          <a:stretch>
            <a:fillRect/>
          </a:stretch>
        </p:blipFill>
        <p:spPr bwMode="auto">
          <a:xfrm>
            <a:off x="0" y="1090513"/>
            <a:ext cx="3271950" cy="49655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61595" y="1958649"/>
            <a:ext cx="7987058" cy="1569660"/>
          </a:xfrm>
          <a:prstGeom prst="rect">
            <a:avLst/>
          </a:prstGeom>
          <a:noFill/>
        </p:spPr>
        <p:txBody>
          <a:bodyPr wrap="none" rtlCol="0">
            <a:spAutoFit/>
          </a:bodyPr>
          <a:lstStyle/>
          <a:p>
            <a:r>
              <a:rPr lang="en-US" sz="3200" b="1" i="0" u="none" strike="noStrike">
                <a:solidFill>
                  <a:srgbClr val="000000"/>
                </a:solidFill>
                <a:effectLst/>
                <a:latin typeface="Times New Roman" panose="02020503050405090304" pitchFamily="18" charset="0"/>
              </a:rPr>
              <a:t>Using Machine </a:t>
            </a:r>
            <a:r>
              <a:rPr lang="en-US" sz="3200" b="1">
                <a:solidFill>
                  <a:srgbClr val="000000"/>
                </a:solidFill>
                <a:latin typeface="Times New Roman" panose="02020503050405090304" pitchFamily="18" charset="0"/>
              </a:rPr>
              <a:t>L</a:t>
            </a:r>
            <a:r>
              <a:rPr lang="en-US" sz="3200" b="1" i="0" u="none" strike="noStrike">
                <a:solidFill>
                  <a:srgbClr val="000000"/>
                </a:solidFill>
                <a:effectLst/>
                <a:latin typeface="Times New Roman" panose="02020503050405090304" pitchFamily="18" charset="0"/>
              </a:rPr>
              <a:t>earning to</a:t>
            </a:r>
          </a:p>
          <a:p>
            <a:r>
              <a:rPr lang="en-US" sz="3200" b="1" i="0" u="none" strike="noStrike">
                <a:solidFill>
                  <a:srgbClr val="000000"/>
                </a:solidFill>
                <a:effectLst/>
                <a:latin typeface="Times New Roman" panose="02020503050405090304" pitchFamily="18" charset="0"/>
              </a:rPr>
              <a:t>Predict the Risk of Sleep </a:t>
            </a:r>
            <a:r>
              <a:rPr lang="en-US" sz="3200" b="1">
                <a:solidFill>
                  <a:srgbClr val="000000"/>
                </a:solidFill>
                <a:latin typeface="Times New Roman" panose="02020503050405090304" pitchFamily="18" charset="0"/>
              </a:rPr>
              <a:t>D</a:t>
            </a:r>
            <a:r>
              <a:rPr lang="en-US" sz="3200" b="1" i="0" u="none" strike="noStrike">
                <a:solidFill>
                  <a:srgbClr val="000000"/>
                </a:solidFill>
                <a:effectLst/>
                <a:latin typeface="Times New Roman" panose="02020503050405090304" pitchFamily="18" charset="0"/>
              </a:rPr>
              <a:t>isorders </a:t>
            </a:r>
            <a:r>
              <a:rPr lang="en-US" sz="3200" b="1">
                <a:solidFill>
                  <a:srgbClr val="000000"/>
                </a:solidFill>
                <a:latin typeface="Times New Roman" panose="02020503050405090304" pitchFamily="18" charset="0"/>
              </a:rPr>
              <a:t>B</a:t>
            </a:r>
            <a:r>
              <a:rPr lang="en-US" sz="3200" b="1" i="0" u="none" strike="noStrike">
                <a:solidFill>
                  <a:srgbClr val="000000"/>
                </a:solidFill>
                <a:effectLst/>
                <a:latin typeface="Times New Roman" panose="02020503050405090304" pitchFamily="18" charset="0"/>
              </a:rPr>
              <a:t>ased on</a:t>
            </a:r>
          </a:p>
          <a:p>
            <a:r>
              <a:rPr lang="en-US" sz="3200" b="1" i="0" u="none" strike="noStrike">
                <a:solidFill>
                  <a:srgbClr val="000000"/>
                </a:solidFill>
                <a:effectLst/>
                <a:latin typeface="Times New Roman" panose="02020503050405090304" pitchFamily="18" charset="0"/>
              </a:rPr>
              <a:t>Individuals’ Lifestyle and Health </a:t>
            </a:r>
            <a:r>
              <a:rPr lang="en-US" sz="3200" b="1">
                <a:solidFill>
                  <a:srgbClr val="000000"/>
                </a:solidFill>
                <a:latin typeface="Times New Roman" panose="02020503050405090304" pitchFamily="18" charset="0"/>
              </a:rPr>
              <a:t>C</a:t>
            </a:r>
            <a:r>
              <a:rPr lang="en-US" sz="3200" b="1" i="0" u="none" strike="noStrike">
                <a:solidFill>
                  <a:srgbClr val="000000"/>
                </a:solidFill>
                <a:effectLst/>
                <a:latin typeface="Times New Roman" panose="02020503050405090304" pitchFamily="18" charset="0"/>
              </a:rPr>
              <a:t>onditions</a:t>
            </a:r>
            <a:endParaRPr lang="en-US" sz="3200"/>
          </a:p>
        </p:txBody>
      </p:sp>
      <p:sp>
        <p:nvSpPr>
          <p:cNvPr id="7" name="TextBox 6"/>
          <p:cNvSpPr txBox="1"/>
          <p:nvPr/>
        </p:nvSpPr>
        <p:spPr>
          <a:xfrm>
            <a:off x="3487101" y="3800108"/>
            <a:ext cx="3397790" cy="830997"/>
          </a:xfrm>
          <a:prstGeom prst="rect">
            <a:avLst/>
          </a:prstGeom>
          <a:noFill/>
        </p:spPr>
        <p:txBody>
          <a:bodyPr wrap="none" rtlCol="0">
            <a:spAutoFit/>
          </a:bodyPr>
          <a:lstStyle/>
          <a:p>
            <a:r>
              <a:rPr lang="en-US" sz="2400">
                <a:latin typeface="Times New Roman" panose="02020503050405090304" pitchFamily="18" charset="0"/>
                <a:cs typeface="Times New Roman" panose="02020503050405090304" pitchFamily="18" charset="0"/>
              </a:rPr>
              <a:t>Peter Tran  |  Youxia Zhao</a:t>
            </a:r>
          </a:p>
          <a:p>
            <a:r>
              <a:rPr lang="en-US" sz="2400">
                <a:latin typeface="Times New Roman" panose="02020503050405090304" pitchFamily="18" charset="0"/>
                <a:cs typeface="Times New Roman" panose="02020503050405090304" pitchFamily="18" charset="0"/>
              </a:rPr>
              <a:t>COMPSCI 524</a:t>
            </a:r>
          </a:p>
        </p:txBody>
      </p:sp>
      <p:cxnSp>
        <p:nvCxnSpPr>
          <p:cNvPr id="4" name="Straight Connector 3"/>
          <p:cNvCxnSpPr/>
          <p:nvPr/>
        </p:nvCxnSpPr>
        <p:spPr>
          <a:xfrm>
            <a:off x="3271950" y="3632883"/>
            <a:ext cx="8076703" cy="0"/>
          </a:xfrm>
          <a:prstGeom prst="line">
            <a:avLst/>
          </a:prstGeom>
          <a:ln w="22225">
            <a:gradFill flip="none" rotWithShape="1">
              <a:gsLst>
                <a:gs pos="100000">
                  <a:schemeClr val="bg1"/>
                </a:gs>
                <a:gs pos="61000">
                  <a:srgbClr val="808080"/>
                </a:gs>
                <a:gs pos="0">
                  <a:schemeClr val="tx1">
                    <a:alpha val="72000"/>
                  </a:schemeClr>
                </a:gs>
              </a:gsLst>
              <a:lin ang="0" scaled="1"/>
              <a:tileRect/>
            </a:gradFill>
          </a:ln>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8930005" cy="583565"/>
          </a:xfrm>
          <a:prstGeom prst="rect">
            <a:avLst/>
          </a:prstGeom>
          <a:noFill/>
        </p:spPr>
        <p:txBody>
          <a:bodyPr wrap="none" lIns="91440" tIns="45720" rIns="91440" bIns="45720" rtlCol="0" anchor="t">
            <a:spAutoFit/>
          </a:bodyPr>
          <a:lstStyle/>
          <a:p>
            <a:pPr algn="l"/>
            <a:r>
              <a:rPr lang="en-US" sz="3200" b="1" dirty="0">
                <a:latin typeface="Times New Roman" panose="02020503050405090304"/>
                <a:cs typeface="Times New Roman" panose="02020503050405090304"/>
              </a:rPr>
              <a:t>5. Methodology – </a:t>
            </a:r>
            <a:r>
              <a:rPr lang="en-US" sz="3200" b="1" dirty="0">
                <a:latin typeface="Times New Roman" panose="02020503050405090304"/>
                <a:cs typeface="Times New Roman" panose="02020503050405090304"/>
                <a:sym typeface="+mn-ea"/>
              </a:rPr>
              <a:t>Random Forest Classifier (RFC)</a:t>
            </a:r>
            <a:endParaRPr lang="en-US" sz="3200" b="1" dirty="0">
              <a:latin typeface="Times New Roman" panose="02020503050405090304"/>
              <a:cs typeface="Times New Roman" panose="02020503050405090304"/>
            </a:endParaRPr>
          </a:p>
        </p:txBody>
      </p:sp>
      <p:sp>
        <p:nvSpPr>
          <p:cNvPr id="7" name="TextBox 6"/>
          <p:cNvSpPr txBox="1"/>
          <p:nvPr/>
        </p:nvSpPr>
        <p:spPr>
          <a:xfrm>
            <a:off x="798830" y="1198245"/>
            <a:ext cx="7430770" cy="706755"/>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dirty="0">
                <a:latin typeface="Times New Roman" panose="02020503050405090304"/>
                <a:cs typeface="Times New Roman" panose="02020503050405090304"/>
                <a:sym typeface="+mn-ea"/>
              </a:rPr>
              <a:t>Tuning for Number of Decision Trees</a:t>
            </a:r>
          </a:p>
          <a:p>
            <a:pPr indent="0">
              <a:buFont typeface="Wingdings" panose="05000000000000000000"/>
              <a:buNone/>
            </a:pPr>
            <a:r>
              <a:rPr lang="en-US" sz="2000" dirty="0">
                <a:latin typeface="Times New Roman" panose="02020503050405090304"/>
                <a:cs typeface="Times New Roman" panose="02020503050405090304"/>
                <a:sym typeface="+mn-ea"/>
              </a:rPr>
              <a:t> (maximum depth = 10)</a:t>
            </a:r>
            <a:endParaRPr lang="en-US" sz="2000" dirty="0">
              <a:latin typeface="Times New Roman" panose="02020503050405090304" pitchFamily="18" charset="0"/>
              <a:cs typeface="Times New Roman" panose="02020503050405090304" pitchFamily="18" charset="0"/>
            </a:endParaRPr>
          </a:p>
        </p:txBody>
      </p:sp>
      <p:sp>
        <p:nvSpPr>
          <p:cNvPr id="3" name="TextBox 2"/>
          <p:cNvSpPr txBox="1"/>
          <p:nvPr/>
        </p:nvSpPr>
        <p:spPr>
          <a:xfrm>
            <a:off x="6846985" y="1198237"/>
            <a:ext cx="3310427"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dirty="0">
                <a:latin typeface="Times New Roman" panose="02020503050405090304"/>
                <a:cs typeface="Times New Roman" panose="02020503050405090304"/>
              </a:rPr>
              <a:t>Evaluation Results</a:t>
            </a:r>
            <a:endParaRPr lang="en-US" sz="2000" b="1" dirty="0">
              <a:latin typeface="Times New Roman" panose="02020503050405090304" pitchFamily="18" charset="0"/>
              <a:cs typeface="Times New Roman" panose="02020503050405090304" pitchFamily="18" charset="0"/>
            </a:endParaRPr>
          </a:p>
        </p:txBody>
      </p:sp>
      <p:sp>
        <p:nvSpPr>
          <p:cNvPr id="8" name="Rectangle 7"/>
          <p:cNvSpPr/>
          <p:nvPr/>
        </p:nvSpPr>
        <p:spPr>
          <a:xfrm>
            <a:off x="839470" y="1984375"/>
            <a:ext cx="5941695" cy="4414520"/>
          </a:xfrm>
          <a:prstGeom prst="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graph of trees and numbers&#10;&#10;Description automatically generated"/>
          <p:cNvPicPr>
            <a:picLocks noChangeAspect="1"/>
          </p:cNvPicPr>
          <p:nvPr/>
        </p:nvPicPr>
        <p:blipFill>
          <a:blip r:embed="rId3"/>
          <a:stretch>
            <a:fillRect/>
          </a:stretch>
        </p:blipFill>
        <p:spPr>
          <a:xfrm>
            <a:off x="3810580" y="4229873"/>
            <a:ext cx="3084195" cy="2119630"/>
          </a:xfrm>
          <a:prstGeom prst="rect">
            <a:avLst/>
          </a:prstGeom>
          <a:ln>
            <a:solidFill>
              <a:schemeClr val="bg1"/>
            </a:solidFill>
          </a:ln>
        </p:spPr>
      </p:pic>
      <p:sp>
        <p:nvSpPr>
          <p:cNvPr id="18" name="TextBox 10"/>
          <p:cNvSpPr txBox="1"/>
          <p:nvPr/>
        </p:nvSpPr>
        <p:spPr>
          <a:xfrm>
            <a:off x="6863080" y="3950335"/>
            <a:ext cx="493903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90204"/>
              <a:buChar char="•"/>
            </a:pPr>
            <a:r>
              <a:rPr lang="en-US" dirty="0">
                <a:latin typeface="Times New Roman" panose="02020503050405090304"/>
                <a:ea typeface="+mn-lt"/>
                <a:cs typeface="Times New Roman" panose="02020503050405090304"/>
              </a:rPr>
              <a:t>    ACC ~ 72% (over 50 iterations)</a:t>
            </a:r>
            <a:endParaRPr lang="en-US" dirty="0">
              <a:latin typeface="Times New Roman" panose="02020503050405090304"/>
              <a:cs typeface="Times New Roman" panose="02020503050405090304"/>
            </a:endParaRPr>
          </a:p>
          <a:p>
            <a:pPr marL="285750" indent="-285750">
              <a:buFont typeface="Arial" panose="020B0604020202090204"/>
              <a:buChar char="•"/>
            </a:pPr>
            <a:r>
              <a:rPr lang="en-US" dirty="0">
                <a:latin typeface="Times New Roman" panose="02020503050405090304"/>
                <a:ea typeface="Calibri"/>
                <a:cs typeface="Times New Roman" panose="02020503050405090304"/>
              </a:rPr>
              <a:t>RF performs much better with the majority class</a:t>
            </a:r>
          </a:p>
          <a:p>
            <a:pPr marL="285750" indent="-285750">
              <a:buFont typeface="Arial,Sans-Serif" panose="020B0604020202090204"/>
              <a:buChar char="•"/>
            </a:pPr>
            <a:r>
              <a:rPr lang="en-US" dirty="0">
                <a:latin typeface="Times New Roman" panose="02020503050405090304"/>
                <a:cs typeface="Times New Roman" panose="02020503050405090304"/>
              </a:rPr>
              <a:t>Kernel Density Estimation: </a:t>
            </a:r>
            <a:r>
              <a:rPr lang="en-US" dirty="0">
                <a:latin typeface="Times New Roman" panose="02020503050405090304"/>
                <a:cs typeface="Times New Roman" panose="02020503050405090304"/>
                <a:sym typeface="+mn-ea"/>
              </a:rPr>
              <a:t>class-wise tuning</a:t>
            </a:r>
          </a:p>
          <a:p>
            <a:pPr marL="742950" lvl="1" indent="-285750">
              <a:buFont typeface="Courier New,monospace" panose="020B0604020202090204"/>
              <a:buChar char="o"/>
            </a:pPr>
            <a:r>
              <a:rPr lang="en-US" dirty="0">
                <a:latin typeface="Times New Roman" panose="02020503050405090304"/>
                <a:ea typeface="Calibri"/>
                <a:cs typeface="Times New Roman" panose="02020503050405090304"/>
                <a:sym typeface="+mn-ea"/>
              </a:rPr>
              <a:t>Drop bottom 50%, or kept top 50% of minority class</a:t>
            </a:r>
            <a:endParaRPr lang="en-US" dirty="0">
              <a:latin typeface="Times New Roman" panose="02020503050405090304"/>
              <a:ea typeface="Calibri"/>
              <a:cs typeface="Times New Roman" panose="02020503050405090304"/>
            </a:endParaRPr>
          </a:p>
          <a:p>
            <a:pPr marL="742950" lvl="1" indent="-285750">
              <a:buFont typeface="Courier New,monospace" panose="020B0604020202090204"/>
              <a:buChar char="o"/>
            </a:pPr>
            <a:r>
              <a:rPr lang="en-US" dirty="0">
                <a:latin typeface="Times New Roman" panose="02020503050405090304"/>
                <a:ea typeface="Calibri"/>
                <a:cs typeface="Times New Roman" panose="02020503050405090304"/>
                <a:sym typeface="+mn-ea"/>
              </a:rPr>
              <a:t>Drop bottom 50%, or kept top 50% of majority class</a:t>
            </a:r>
            <a:endParaRPr lang="en-US" dirty="0">
              <a:sym typeface="+mn-ea"/>
            </a:endParaRPr>
          </a:p>
          <a:p>
            <a:pPr marL="285750" indent="-285750">
              <a:buFont typeface="Arial" panose="020B0604020202090204"/>
              <a:buChar char="•"/>
            </a:pPr>
            <a:r>
              <a:rPr lang="en-US" dirty="0">
                <a:latin typeface="Times New Roman" panose="02020503050405090304"/>
                <a:ea typeface="Calibri"/>
                <a:cs typeface="Times New Roman" panose="02020503050405090304"/>
                <a:sym typeface="+mn-ea"/>
              </a:rPr>
              <a:t>More exploration with node splitting criterions: entropy and log loss</a:t>
            </a:r>
            <a:endParaRPr lang="en-US" dirty="0">
              <a:latin typeface="Times New Roman" panose="02020503050405090304"/>
              <a:ea typeface="Calibri"/>
              <a:cs typeface="Times New Roman" panose="02020503050405090304"/>
            </a:endParaRPr>
          </a:p>
        </p:txBody>
      </p:sp>
      <p:pic>
        <p:nvPicPr>
          <p:cNvPr id="10" name="Picture 9" descr="A graph of trees and precision&#10;&#10;Description automatically generated">
            <a:extLst>
              <a:ext uri="{FF2B5EF4-FFF2-40B4-BE49-F238E27FC236}">
                <a16:creationId xmlns:a16="http://schemas.microsoft.com/office/drawing/2014/main" id="{A1E25290-8366-F7B4-1490-2035A88F50AD}"/>
              </a:ext>
            </a:extLst>
          </p:cNvPr>
          <p:cNvPicPr>
            <a:picLocks noChangeAspect="1"/>
          </p:cNvPicPr>
          <p:nvPr/>
        </p:nvPicPr>
        <p:blipFill>
          <a:blip r:embed="rId4"/>
          <a:stretch>
            <a:fillRect/>
          </a:stretch>
        </p:blipFill>
        <p:spPr>
          <a:xfrm>
            <a:off x="3812483" y="2032690"/>
            <a:ext cx="2910510" cy="2130011"/>
          </a:xfrm>
          <a:prstGeom prst="rect">
            <a:avLst/>
          </a:prstGeom>
          <a:ln>
            <a:solidFill>
              <a:schemeClr val="bg1"/>
            </a:solidFill>
          </a:ln>
        </p:spPr>
      </p:pic>
      <p:pic>
        <p:nvPicPr>
          <p:cNvPr id="12" name="Picture 11" descr="A graph of blue and orange bars&#10;&#10;Description automatically generated">
            <a:extLst>
              <a:ext uri="{FF2B5EF4-FFF2-40B4-BE49-F238E27FC236}">
                <a16:creationId xmlns:a16="http://schemas.microsoft.com/office/drawing/2014/main" id="{D51C2CCA-44AA-103E-5D5E-277850EEF2DC}"/>
              </a:ext>
            </a:extLst>
          </p:cNvPr>
          <p:cNvPicPr>
            <a:picLocks noChangeAspect="1"/>
          </p:cNvPicPr>
          <p:nvPr/>
        </p:nvPicPr>
        <p:blipFill>
          <a:blip r:embed="rId5"/>
          <a:stretch>
            <a:fillRect/>
          </a:stretch>
        </p:blipFill>
        <p:spPr>
          <a:xfrm>
            <a:off x="6962637" y="1783659"/>
            <a:ext cx="4152901" cy="2109029"/>
          </a:xfrm>
          <a:prstGeom prst="rect">
            <a:avLst/>
          </a:prstGeom>
          <a:ln>
            <a:solidFill>
              <a:schemeClr val="bg2">
                <a:lumMod val="75000"/>
              </a:schemeClr>
            </a:solidFill>
          </a:ln>
        </p:spPr>
      </p:pic>
      <p:pic>
        <p:nvPicPr>
          <p:cNvPr id="13" name="Picture 12" descr="A graph of trees and recall&#10;&#10;Description automatically generated">
            <a:extLst>
              <a:ext uri="{FF2B5EF4-FFF2-40B4-BE49-F238E27FC236}">
                <a16:creationId xmlns:a16="http://schemas.microsoft.com/office/drawing/2014/main" id="{BC238368-01A3-AF33-273A-2229829D04FA}"/>
              </a:ext>
            </a:extLst>
          </p:cNvPr>
          <p:cNvPicPr>
            <a:picLocks noChangeAspect="1"/>
          </p:cNvPicPr>
          <p:nvPr/>
        </p:nvPicPr>
        <p:blipFill>
          <a:blip r:embed="rId6"/>
          <a:stretch>
            <a:fillRect/>
          </a:stretch>
        </p:blipFill>
        <p:spPr>
          <a:xfrm>
            <a:off x="851521" y="4193968"/>
            <a:ext cx="2979393" cy="2103369"/>
          </a:xfrm>
          <a:prstGeom prst="rect">
            <a:avLst/>
          </a:prstGeom>
        </p:spPr>
      </p:pic>
      <p:pic>
        <p:nvPicPr>
          <p:cNvPr id="19" name="Picture 18" descr="A graph of trees and numbers&#10;&#10;Description automatically generated">
            <a:extLst>
              <a:ext uri="{FF2B5EF4-FFF2-40B4-BE49-F238E27FC236}">
                <a16:creationId xmlns:a16="http://schemas.microsoft.com/office/drawing/2014/main" id="{F059028A-671E-D042-F94A-E98212DC6011}"/>
              </a:ext>
            </a:extLst>
          </p:cNvPr>
          <p:cNvPicPr>
            <a:picLocks noChangeAspect="1"/>
          </p:cNvPicPr>
          <p:nvPr/>
        </p:nvPicPr>
        <p:blipFill>
          <a:blip r:embed="rId7"/>
          <a:stretch>
            <a:fillRect/>
          </a:stretch>
        </p:blipFill>
        <p:spPr>
          <a:xfrm>
            <a:off x="849795" y="2027927"/>
            <a:ext cx="3082236" cy="21395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8826775" cy="58477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5. Methodology - Support Vector Machine (SVM)</a:t>
            </a:r>
          </a:p>
        </p:txBody>
      </p:sp>
      <p:pic>
        <p:nvPicPr>
          <p:cNvPr id="2" name="Picture 1"/>
          <p:cNvPicPr>
            <a:picLocks noChangeAspect="1"/>
          </p:cNvPicPr>
          <p:nvPr/>
        </p:nvPicPr>
        <p:blipFill>
          <a:blip r:embed="rId3"/>
          <a:stretch>
            <a:fillRect/>
          </a:stretch>
        </p:blipFill>
        <p:spPr>
          <a:xfrm>
            <a:off x="5299042" y="1135123"/>
            <a:ext cx="5967443" cy="3210333"/>
          </a:xfrm>
          <a:prstGeom prst="rect">
            <a:avLst/>
          </a:prstGeom>
        </p:spPr>
      </p:pic>
      <p:graphicFrame>
        <p:nvGraphicFramePr>
          <p:cNvPr id="8" name="Table 7"/>
          <p:cNvGraphicFramePr>
            <a:graphicFrameLocks noGrp="1"/>
          </p:cNvGraphicFramePr>
          <p:nvPr/>
        </p:nvGraphicFramePr>
        <p:xfrm>
          <a:off x="5299041" y="4459067"/>
          <a:ext cx="5967443" cy="2011680"/>
        </p:xfrm>
        <a:graphic>
          <a:graphicData uri="http://schemas.openxmlformats.org/drawingml/2006/table">
            <a:tbl>
              <a:tblPr firstRow="1" bandRow="1">
                <a:tableStyleId>{5C22544A-7EE6-4342-B048-85BDC9FD1C3A}</a:tableStyleId>
              </a:tblPr>
              <a:tblGrid>
                <a:gridCol w="1981804">
                  <a:extLst>
                    <a:ext uri="{9D8B030D-6E8A-4147-A177-3AD203B41FA5}">
                      <a16:colId xmlns:a16="http://schemas.microsoft.com/office/drawing/2014/main" val="20000"/>
                    </a:ext>
                  </a:extLst>
                </a:gridCol>
                <a:gridCol w="1090728">
                  <a:extLst>
                    <a:ext uri="{9D8B030D-6E8A-4147-A177-3AD203B41FA5}">
                      <a16:colId xmlns:a16="http://schemas.microsoft.com/office/drawing/2014/main" val="20001"/>
                    </a:ext>
                  </a:extLst>
                </a:gridCol>
                <a:gridCol w="948665">
                  <a:extLst>
                    <a:ext uri="{9D8B030D-6E8A-4147-A177-3AD203B41FA5}">
                      <a16:colId xmlns:a16="http://schemas.microsoft.com/office/drawing/2014/main" val="20002"/>
                    </a:ext>
                  </a:extLst>
                </a:gridCol>
                <a:gridCol w="980443">
                  <a:extLst>
                    <a:ext uri="{9D8B030D-6E8A-4147-A177-3AD203B41FA5}">
                      <a16:colId xmlns:a16="http://schemas.microsoft.com/office/drawing/2014/main" val="20003"/>
                    </a:ext>
                  </a:extLst>
                </a:gridCol>
                <a:gridCol w="965803">
                  <a:extLst>
                    <a:ext uri="{9D8B030D-6E8A-4147-A177-3AD203B41FA5}">
                      <a16:colId xmlns:a16="http://schemas.microsoft.com/office/drawing/2014/main" val="20004"/>
                    </a:ext>
                  </a:extLst>
                </a:gridCol>
              </a:tblGrid>
              <a:tr h="302918">
                <a:tc>
                  <a:txBody>
                    <a:bodyPr/>
                    <a:lstStyle/>
                    <a:p>
                      <a:endParaRPr lang="en-US" sz="160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Precision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Recall</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F1-score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support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2918">
                <a:tc>
                  <a:txBody>
                    <a:bodyPr/>
                    <a:lstStyle/>
                    <a:p>
                      <a:r>
                        <a:rPr lang="en-US" sz="16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0: No sleep problems</a:t>
                      </a:r>
                      <a:endParaRPr lang="en-US" sz="1600" b="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86%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12%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22%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48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29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1: Sleep disorder</a:t>
                      </a:r>
                      <a:endParaRPr lang="en-US" sz="1600" b="0">
                        <a:solidFill>
                          <a:sysClr val="windowText" lastClr="000000"/>
                        </a:solidFill>
                        <a:latin typeface="Times New Roman" panose="02020503050405090304" pitchFamily="18" charset="0"/>
                        <a:cs typeface="Times New Roman" panose="0202050305040509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74%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99%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85%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123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029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a:solidFill>
                            <a:sysClr val="windowText" lastClr="000000"/>
                          </a:solidFill>
                          <a:latin typeface="Times New Roman" panose="02020503050405090304" pitchFamily="18" charset="0"/>
                          <a:cs typeface="Times New Roman" panose="02020503050405090304" pitchFamily="18" charset="0"/>
                        </a:rPr>
                        <a:t>Accuracy</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60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60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75%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2918">
                <a:tc>
                  <a:txBody>
                    <a:bodyPr/>
                    <a:lstStyle/>
                    <a:p>
                      <a:r>
                        <a:rPr lang="en-US" sz="1600" b="0">
                          <a:solidFill>
                            <a:sysClr val="windowText" lastClr="000000"/>
                          </a:solidFill>
                          <a:latin typeface="Times New Roman" panose="02020503050405090304" pitchFamily="18" charset="0"/>
                          <a:cs typeface="Times New Roman" panose="02020503050405090304" pitchFamily="18" charset="0"/>
                        </a:rPr>
                        <a:t>Macro avg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80%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56%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53%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2918">
                <a:tc>
                  <a:txBody>
                    <a:bodyPr/>
                    <a:lstStyle/>
                    <a:p>
                      <a:r>
                        <a:rPr lang="en-US" sz="1600" b="0">
                          <a:solidFill>
                            <a:sysClr val="windowText" lastClr="000000"/>
                          </a:solidFill>
                          <a:latin typeface="Times New Roman" panose="02020503050405090304" pitchFamily="18" charset="0"/>
                          <a:cs typeface="Times New Roman" panose="02020503050405090304" pitchFamily="18" charset="0"/>
                        </a:rPr>
                        <a:t>Weighted avg</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78%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75%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67%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0" name="TextBox 9"/>
          <p:cNvSpPr txBox="1"/>
          <p:nvPr/>
        </p:nvSpPr>
        <p:spPr>
          <a:xfrm>
            <a:off x="846326" y="1313898"/>
            <a:ext cx="4452716" cy="3846195"/>
          </a:xfrm>
          <a:prstGeom prst="rect">
            <a:avLst/>
          </a:prstGeom>
          <a:noFill/>
        </p:spPr>
        <p:txBody>
          <a:bodyPr wrap="square" rtlCol="0">
            <a:spAutoFit/>
          </a:bodyPr>
          <a:lstStyle/>
          <a:p>
            <a:pPr marL="342900" indent="-3429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Create and Execute Grid Search:</a:t>
            </a:r>
          </a:p>
          <a:p>
            <a:r>
              <a:rPr lang="en-US">
                <a:latin typeface="Times New Roman" panose="02020503050405090304" pitchFamily="18" charset="0"/>
                <a:cs typeface="Times New Roman" panose="02020503050405090304" pitchFamily="18" charset="0"/>
              </a:rPr>
              <a:t>To explore various combinations for each hyperparameter: 'C' (regularization parameter), 'kernel' (type of kernel function), and 'gamma' (kernel coefficient).</a:t>
            </a:r>
          </a:p>
          <a:p>
            <a:endParaRPr lang="en-US" sz="2000">
              <a:latin typeface="Times New Roman" panose="02020503050405090304" pitchFamily="18" charset="0"/>
              <a:cs typeface="Times New Roman" panose="02020503050405090304" pitchFamily="18" charset="0"/>
            </a:endParaRPr>
          </a:p>
          <a:p>
            <a:pPr marL="342900" indent="-3429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Model Training and Test (15%)</a:t>
            </a:r>
          </a:p>
          <a:p>
            <a:endParaRPr lang="en-US" sz="2000">
              <a:latin typeface="Times New Roman" panose="02020503050405090304" pitchFamily="18" charset="0"/>
              <a:cs typeface="Times New Roman" panose="02020503050405090304" pitchFamily="18" charset="0"/>
            </a:endParaRPr>
          </a:p>
          <a:p>
            <a:pPr marL="342900" indent="-3429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Performance Evaluation:</a:t>
            </a:r>
          </a:p>
          <a:p>
            <a:r>
              <a:rPr lang="en-US">
                <a:latin typeface="Times New Roman" panose="02020503050405090304" pitchFamily="18" charset="0"/>
                <a:cs typeface="Times New Roman" panose="02020503050405090304" pitchFamily="18" charset="0"/>
              </a:rPr>
              <a:t>Accuracy is 75%, but the F1-score of the class “</a:t>
            </a:r>
            <a:r>
              <a:rPr lang="en-US"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No sleep problems” shows</a:t>
            </a:r>
            <a:r>
              <a:rPr lang="en-US">
                <a:latin typeface="Times New Roman" panose="02020503050405090304" pitchFamily="18" charset="0"/>
                <a:cs typeface="Times New Roman" panose="02020503050405090304" pitchFamily="18" charset="0"/>
              </a:rPr>
              <a:t> the need for further fine-tuning and potential feature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2555508" cy="584775"/>
          </a:xfrm>
          <a:prstGeom prst="rect">
            <a:avLst/>
          </a:prstGeom>
          <a:noFill/>
        </p:spPr>
        <p:txBody>
          <a:bodyPr wrap="none" lIns="91440" tIns="45720" rIns="91440" bIns="45720" rtlCol="0" anchor="t">
            <a:spAutoFit/>
          </a:bodyPr>
          <a:lstStyle/>
          <a:p>
            <a:r>
              <a:rPr lang="en-US" sz="3200" b="1" dirty="0">
                <a:latin typeface="Times New Roman" panose="02020503050405090304"/>
                <a:cs typeface="Times New Roman" panose="02020503050405090304"/>
              </a:rPr>
              <a:t>6. Conclusion</a:t>
            </a:r>
          </a:p>
        </p:txBody>
      </p:sp>
      <p:sp>
        <p:nvSpPr>
          <p:cNvPr id="6" name="TextBox 5"/>
          <p:cNvSpPr txBox="1"/>
          <p:nvPr/>
        </p:nvSpPr>
        <p:spPr>
          <a:xfrm>
            <a:off x="5157470" y="3721735"/>
            <a:ext cx="6108700" cy="2246769"/>
          </a:xfrm>
          <a:prstGeom prst="rect">
            <a:avLst/>
          </a:prstGeom>
          <a:noFill/>
        </p:spPr>
        <p:txBody>
          <a:bodyPr wrap="square" lIns="91440" tIns="45720" rIns="91440" bIns="45720" rtlCol="0" anchor="t">
            <a:spAutoFit/>
          </a:bodyPr>
          <a:lstStyle/>
          <a:p>
            <a:pPr marL="342900" indent="-342900">
              <a:buFont typeface="Wingdings" panose="05000000000000000000" charset="0"/>
              <a:buChar char=""/>
            </a:pPr>
            <a:r>
              <a:rPr lang="en-US" sz="2000" b="1" dirty="0">
                <a:latin typeface="Times New Roman" panose="02020503050405090304"/>
                <a:cs typeface="Times New Roman" panose="02020503050405090304"/>
              </a:rPr>
              <a:t>What is most important?</a:t>
            </a:r>
            <a:endParaRPr lang="en-US" sz="2000" b="1"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sz="2000" dirty="0">
                <a:latin typeface="Times New Roman" panose="02020503050405090304"/>
                <a:cs typeface="Times New Roman" panose="02020503050405090304"/>
              </a:rPr>
              <a:t>Ideally, we would appreciate good ability to detect both classes</a:t>
            </a:r>
            <a:endParaRPr lang="en-US" sz="2000"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sz="2000" dirty="0">
                <a:latin typeface="Times New Roman" panose="02020503050405090304"/>
                <a:cs typeface="Times New Roman" panose="02020503050405090304"/>
              </a:rPr>
              <a:t>However, we care that an individual with a sleep disorder is accurately diagnosed</a:t>
            </a:r>
            <a:endParaRPr lang="en-US" sz="2000" dirty="0">
              <a:latin typeface="Times New Roman" panose="02020503050405090304" pitchFamily="18" charset="0"/>
              <a:cs typeface="Times New Roman" panose="02020503050405090304" pitchFamily="18" charset="0"/>
            </a:endParaRPr>
          </a:p>
          <a:p>
            <a:pPr marL="800100" lvl="1" indent="-342900">
              <a:buFont typeface="Courier New" panose="02070409020205090404"/>
              <a:buChar char="o"/>
            </a:pPr>
            <a:r>
              <a:rPr lang="en-US" sz="2000" dirty="0">
                <a:latin typeface="Times New Roman" panose="02020503050405090304"/>
                <a:cs typeface="Times New Roman" panose="02020503050405090304"/>
              </a:rPr>
              <a:t>LR or RF would the best model</a:t>
            </a:r>
          </a:p>
          <a:p>
            <a:pPr marL="800100" lvl="1" indent="-342900">
              <a:buFont typeface="Courier New" panose="02070409020205090404"/>
              <a:buChar char="o"/>
            </a:pPr>
            <a:r>
              <a:rPr lang="en-US" sz="2000" dirty="0">
                <a:latin typeface="Times New Roman"/>
                <a:cs typeface="Times New Roman"/>
              </a:rPr>
              <a:t>Relevant feature selection is important</a:t>
            </a:r>
            <a:endParaRPr lang="en-US" sz="2000" dirty="0">
              <a:latin typeface="Times New Roman" panose="02020503050405090304" pitchFamily="18" charset="0"/>
              <a:cs typeface="Times New Roman" panose="02020503050405090304" pitchFamily="18" charset="0"/>
            </a:endParaRPr>
          </a:p>
        </p:txBody>
      </p:sp>
      <p:pic>
        <p:nvPicPr>
          <p:cNvPr id="7" name="Picture 6" descr="A graph of blue and orange bars&#10;&#10;Description automatically generated"/>
          <p:cNvPicPr>
            <a:picLocks noChangeAspect="1"/>
          </p:cNvPicPr>
          <p:nvPr/>
        </p:nvPicPr>
        <p:blipFill>
          <a:blip r:embed="rId2"/>
          <a:stretch>
            <a:fillRect/>
          </a:stretch>
        </p:blipFill>
        <p:spPr>
          <a:xfrm>
            <a:off x="5341759" y="1644871"/>
            <a:ext cx="3951081" cy="1935370"/>
          </a:xfrm>
          <a:prstGeom prst="rect">
            <a:avLst/>
          </a:prstGeom>
          <a:ln>
            <a:solidFill>
              <a:schemeClr val="bg1">
                <a:lumMod val="65000"/>
              </a:schemeClr>
            </a:solidFill>
          </a:ln>
        </p:spPr>
      </p:pic>
      <p:sp>
        <p:nvSpPr>
          <p:cNvPr id="8" name="TextBox 2"/>
          <p:cNvSpPr txBox="1"/>
          <p:nvPr/>
        </p:nvSpPr>
        <p:spPr>
          <a:xfrm>
            <a:off x="846235" y="119823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Logistic Regression</a:t>
            </a:r>
          </a:p>
        </p:txBody>
      </p:sp>
      <p:sp>
        <p:nvSpPr>
          <p:cNvPr id="9" name="TextBox 2"/>
          <p:cNvSpPr txBox="1"/>
          <p:nvPr/>
        </p:nvSpPr>
        <p:spPr>
          <a:xfrm>
            <a:off x="862110" y="382332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Random Forest</a:t>
            </a:r>
          </a:p>
        </p:txBody>
      </p:sp>
      <p:sp>
        <p:nvSpPr>
          <p:cNvPr id="10" name="TextBox 2"/>
          <p:cNvSpPr txBox="1"/>
          <p:nvPr/>
        </p:nvSpPr>
        <p:spPr>
          <a:xfrm>
            <a:off x="5262025" y="1198237"/>
            <a:ext cx="3310427" cy="398780"/>
          </a:xfrm>
          <a:prstGeom prst="rect">
            <a:avLst/>
          </a:prstGeom>
          <a:noFill/>
        </p:spPr>
        <p:txBody>
          <a:bodyPr wrap="square" lIns="91440" tIns="45720" rIns="91440" bIns="45720" rtlCol="0" anchor="t">
            <a:spAutoFit/>
          </a:bodyPr>
          <a:lstStyle/>
          <a:p>
            <a:pPr indent="0">
              <a:buFont typeface="Wingdings" panose="05000000000000000000"/>
              <a:buNone/>
            </a:pPr>
            <a:r>
              <a:rPr lang="en-US" sz="2000" b="1" dirty="0">
                <a:latin typeface="Times New Roman Bold" panose="02020503050405090304" charset="0"/>
                <a:cs typeface="Times New Roman Bold" panose="02020503050405090304" charset="0"/>
                <a:sym typeface="+mn-ea"/>
              </a:rPr>
              <a:t>Support Vector Machine</a:t>
            </a:r>
          </a:p>
        </p:txBody>
      </p:sp>
      <p:pic>
        <p:nvPicPr>
          <p:cNvPr id="14" name="Picture 13" descr="A graph of blue and orange bars&#10;&#10;Description automatically generated">
            <a:extLst>
              <a:ext uri="{FF2B5EF4-FFF2-40B4-BE49-F238E27FC236}">
                <a16:creationId xmlns:a16="http://schemas.microsoft.com/office/drawing/2014/main" id="{5F9553BB-9D5D-223E-0115-54C14E7C1585}"/>
              </a:ext>
            </a:extLst>
          </p:cNvPr>
          <p:cNvPicPr>
            <a:picLocks noChangeAspect="1"/>
          </p:cNvPicPr>
          <p:nvPr/>
        </p:nvPicPr>
        <p:blipFill>
          <a:blip r:embed="rId3"/>
          <a:stretch>
            <a:fillRect/>
          </a:stretch>
        </p:blipFill>
        <p:spPr>
          <a:xfrm>
            <a:off x="925099" y="1647894"/>
            <a:ext cx="3881368" cy="1927779"/>
          </a:xfrm>
          <a:prstGeom prst="rect">
            <a:avLst/>
          </a:prstGeom>
          <a:ln>
            <a:solidFill>
              <a:schemeClr val="bg2">
                <a:lumMod val="75000"/>
              </a:schemeClr>
            </a:solidFill>
          </a:ln>
        </p:spPr>
      </p:pic>
      <p:pic>
        <p:nvPicPr>
          <p:cNvPr id="16" name="Picture 15" descr="A graph of blue and orange bars&#10;&#10;Description automatically generated">
            <a:extLst>
              <a:ext uri="{FF2B5EF4-FFF2-40B4-BE49-F238E27FC236}">
                <a16:creationId xmlns:a16="http://schemas.microsoft.com/office/drawing/2014/main" id="{379B14B3-AB78-A5AD-5D7E-C235D878AF6A}"/>
              </a:ext>
            </a:extLst>
          </p:cNvPr>
          <p:cNvPicPr>
            <a:picLocks noChangeAspect="1"/>
          </p:cNvPicPr>
          <p:nvPr/>
        </p:nvPicPr>
        <p:blipFill>
          <a:blip r:embed="rId4"/>
          <a:stretch>
            <a:fillRect/>
          </a:stretch>
        </p:blipFill>
        <p:spPr>
          <a:xfrm>
            <a:off x="921855" y="4191137"/>
            <a:ext cx="3865772" cy="1943378"/>
          </a:xfrm>
          <a:prstGeom prst="rect">
            <a:avLst/>
          </a:prstGeom>
          <a:ln>
            <a:solidFill>
              <a:schemeClr val="bg2">
                <a:lumMod val="75000"/>
              </a:schemeClr>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4810760" cy="58356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7. Healthcare Significance </a:t>
            </a:r>
            <a:endParaRPr lang="en-US" sz="3200" b="1">
              <a:latin typeface="Times New Roman" panose="02020503050405090304" pitchFamily="18" charset="0"/>
              <a:cs typeface="Times New Roman" panose="02020503050405090304" pitchFamily="18" charset="0"/>
            </a:endParaRPr>
          </a:p>
        </p:txBody>
      </p:sp>
      <p:sp>
        <p:nvSpPr>
          <p:cNvPr id="10" name="TextBox 9"/>
          <p:cNvSpPr txBox="1"/>
          <p:nvPr/>
        </p:nvSpPr>
        <p:spPr>
          <a:xfrm>
            <a:off x="846325" y="1683198"/>
            <a:ext cx="10420159" cy="3692525"/>
          </a:xfrm>
          <a:prstGeom prst="rect">
            <a:avLst/>
          </a:prstGeom>
          <a:noFill/>
        </p:spPr>
        <p:txBody>
          <a:bodyPr wrap="square" rtlCol="0">
            <a:spAutoFit/>
          </a:bodyPr>
          <a:lstStyle/>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Early Intervention and Prevention</a:t>
            </a: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By developing predictive models, healthcare professionals can identify early signs and risk factors, enabling targeted interventions to prevent the onset or progression of sleep disorders.</a:t>
            </a:r>
          </a:p>
          <a:p>
            <a:pPr indent="0">
              <a:buFont typeface="Wingdings" panose="05000000000000000000" charset="0"/>
              <a:buNone/>
            </a:pPr>
            <a:endParaRPr lang="en-US">
              <a:latin typeface="Times New Roman" panose="02020503050405090304" pitchFamily="18" charset="0"/>
              <a:cs typeface="Times New Roman" panose="02020503050405090304" pitchFamily="18" charset="0"/>
              <a:sym typeface="+mn-ea"/>
            </a:endParaRPr>
          </a:p>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Personalized Treatment Plans</a:t>
            </a: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Predictive research allows for the customization of treatment plans based on an individual's specific risk factors and patterns. Personalized interventions can include lifestyle modifications, behavioral therapies, and tailored medication regimens, optimizing treatment efficacy and improving patient adherence.</a:t>
            </a:r>
          </a:p>
          <a:p>
            <a:pPr indent="0">
              <a:buFont typeface="Wingdings" panose="05000000000000000000" charset="0"/>
              <a:buNone/>
            </a:pPr>
            <a:endParaRPr lang="en-US">
              <a:latin typeface="Times New Roman" panose="02020503050405090304" pitchFamily="18" charset="0"/>
              <a:cs typeface="Times New Roman" panose="02020503050405090304" pitchFamily="18" charset="0"/>
              <a:sym typeface="+mn-ea"/>
            </a:endParaRPr>
          </a:p>
          <a:p>
            <a:pPr marL="285750" indent="-285750">
              <a:buFont typeface="Wingdings" panose="05000000000000000000" charset="0"/>
              <a:buChar char=""/>
            </a:pPr>
            <a:r>
              <a:rPr lang="en-US" b="1">
                <a:latin typeface="Times New Roman Bold" panose="02020503050405090304" charset="0"/>
                <a:cs typeface="Times New Roman Bold" panose="02020503050405090304" charset="0"/>
                <a:sym typeface="+mn-ea"/>
              </a:rPr>
              <a:t>Public Health Impact</a:t>
            </a:r>
          </a:p>
          <a:p>
            <a:pPr indent="0">
              <a:buFont typeface="Wingdings" panose="05000000000000000000" charset="0"/>
              <a:buNone/>
            </a:pPr>
            <a:r>
              <a:rPr lang="en-US">
                <a:latin typeface="Times New Roman" panose="02020503050405090304" pitchFamily="18" charset="0"/>
                <a:cs typeface="Times New Roman" panose="02020503050405090304" pitchFamily="18" charset="0"/>
                <a:sym typeface="+mn-ea"/>
              </a:rPr>
              <a:t>By implementing predictive models on a larger scale, public health initiatives can be designed to target specific populations at risk, promoting preventive measures and reducing the overall burden of sleep disorders on society.</a:t>
            </a:r>
            <a:endParaRPr lang="en-US">
              <a:latin typeface="Times New Roman" panose="02020503050405090304" pitchFamily="18" charset="0"/>
              <a:cs typeface="Times New Roman" panose="0202050305040509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584271"/>
            <a:ext cx="4844275" cy="1200329"/>
          </a:xfrm>
          <a:prstGeom prst="rect">
            <a:avLst/>
          </a:prstGeom>
          <a:noFill/>
        </p:spPr>
        <p:txBody>
          <a:bodyPr wrap="none" rtlCol="0">
            <a:spAutoFit/>
          </a:bodyPr>
          <a:lstStyle/>
          <a:p>
            <a:r>
              <a:rPr lang="en-US" sz="7200" b="1" i="0" u="none" strike="noStrike">
                <a:solidFill>
                  <a:srgbClr val="000000"/>
                </a:solidFill>
                <a:effectLst/>
                <a:latin typeface="Times New Roman" panose="02020503050405090304" pitchFamily="18" charset="0"/>
              </a:rPr>
              <a:t>Thank You!</a:t>
            </a:r>
            <a:endParaRPr lang="en-US" sz="7200"/>
          </a:p>
        </p:txBody>
      </p:sp>
      <p:sp>
        <p:nvSpPr>
          <p:cNvPr id="7" name="TextBox 6"/>
          <p:cNvSpPr txBox="1"/>
          <p:nvPr/>
        </p:nvSpPr>
        <p:spPr>
          <a:xfrm>
            <a:off x="7868695" y="3784600"/>
            <a:ext cx="3397790" cy="830997"/>
          </a:xfrm>
          <a:prstGeom prst="rect">
            <a:avLst/>
          </a:prstGeom>
          <a:noFill/>
        </p:spPr>
        <p:txBody>
          <a:bodyPr wrap="none" rtlCol="0">
            <a:spAutoFit/>
          </a:bodyPr>
          <a:lstStyle/>
          <a:p>
            <a:pPr algn="r"/>
            <a:r>
              <a:rPr lang="en-US" sz="2400">
                <a:latin typeface="Times New Roman" panose="02020503050405090304" pitchFamily="18" charset="0"/>
                <a:cs typeface="Times New Roman" panose="02020503050405090304" pitchFamily="18" charset="0"/>
              </a:rPr>
              <a:t>Peter Tran  |  Youxia Zhao</a:t>
            </a:r>
          </a:p>
          <a:p>
            <a:pPr algn="r"/>
            <a:r>
              <a:rPr lang="en-US" sz="2400">
                <a:latin typeface="Times New Roman" panose="02020503050405090304" pitchFamily="18" charset="0"/>
                <a:cs typeface="Times New Roman" panose="02020503050405090304" pitchFamily="18" charset="0"/>
              </a:rPr>
              <a:t>COMPSCI 524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100944"/>
            <a:ext cx="9635971" cy="1569660"/>
          </a:xfrm>
          <a:prstGeom prst="rect">
            <a:avLst/>
          </a:prstGeom>
          <a:noFill/>
        </p:spPr>
        <p:txBody>
          <a:bodyPr wrap="none" rtlCol="0">
            <a:spAutoFit/>
          </a:bodyPr>
          <a:lstStyle/>
          <a:p>
            <a:r>
              <a:rPr lang="en-US" sz="3200" b="1" i="0" u="none" strike="noStrike">
                <a:solidFill>
                  <a:srgbClr val="000000"/>
                </a:solidFill>
                <a:effectLst/>
                <a:latin typeface="Times New Roman" panose="02020503050405090304" pitchFamily="18" charset="0"/>
              </a:rPr>
              <a:t>Using Machine </a:t>
            </a:r>
            <a:r>
              <a:rPr lang="en-US" sz="3200" b="1">
                <a:solidFill>
                  <a:srgbClr val="000000"/>
                </a:solidFill>
                <a:latin typeface="Times New Roman" panose="02020503050405090304" pitchFamily="18" charset="0"/>
              </a:rPr>
              <a:t>L</a:t>
            </a:r>
            <a:r>
              <a:rPr lang="en-US" sz="3200" b="1" i="0" u="none" strike="noStrike">
                <a:solidFill>
                  <a:srgbClr val="000000"/>
                </a:solidFill>
                <a:effectLst/>
                <a:latin typeface="Times New Roman" panose="02020503050405090304" pitchFamily="18" charset="0"/>
              </a:rPr>
              <a:t>earning</a:t>
            </a:r>
          </a:p>
          <a:p>
            <a:r>
              <a:rPr lang="en-US" sz="3200" b="1" i="0" u="none" strike="noStrike">
                <a:solidFill>
                  <a:srgbClr val="000000"/>
                </a:solidFill>
                <a:effectLst/>
                <a:latin typeface="Times New Roman" panose="02020503050405090304" pitchFamily="18" charset="0"/>
              </a:rPr>
              <a:t>to Predict the Risk of Sleep </a:t>
            </a:r>
            <a:r>
              <a:rPr lang="en-US" sz="3200" b="1">
                <a:solidFill>
                  <a:srgbClr val="000000"/>
                </a:solidFill>
                <a:latin typeface="Times New Roman" panose="02020503050405090304" pitchFamily="18" charset="0"/>
              </a:rPr>
              <a:t>D</a:t>
            </a:r>
            <a:r>
              <a:rPr lang="en-US" sz="3200" b="1" i="0" u="none" strike="noStrike">
                <a:solidFill>
                  <a:srgbClr val="000000"/>
                </a:solidFill>
                <a:effectLst/>
                <a:latin typeface="Times New Roman" panose="02020503050405090304" pitchFamily="18" charset="0"/>
              </a:rPr>
              <a:t>isorders</a:t>
            </a:r>
          </a:p>
          <a:p>
            <a:r>
              <a:rPr lang="en-US" sz="3200" b="1">
                <a:solidFill>
                  <a:srgbClr val="000000"/>
                </a:solidFill>
                <a:latin typeface="Times New Roman" panose="02020503050405090304" pitchFamily="18" charset="0"/>
              </a:rPr>
              <a:t>B</a:t>
            </a:r>
            <a:r>
              <a:rPr lang="en-US" sz="3200" b="1" i="0" u="none" strike="noStrike">
                <a:solidFill>
                  <a:srgbClr val="000000"/>
                </a:solidFill>
                <a:effectLst/>
                <a:latin typeface="Times New Roman" panose="02020503050405090304" pitchFamily="18" charset="0"/>
              </a:rPr>
              <a:t>ased on Individuals’ Lifestyle and Health </a:t>
            </a:r>
            <a:r>
              <a:rPr lang="en-US" sz="3200" b="1">
                <a:solidFill>
                  <a:srgbClr val="000000"/>
                </a:solidFill>
                <a:latin typeface="Times New Roman" panose="02020503050405090304" pitchFamily="18" charset="0"/>
              </a:rPr>
              <a:t>C</a:t>
            </a:r>
            <a:r>
              <a:rPr lang="en-US" sz="3200" b="1" i="0" u="none" strike="noStrike">
                <a:solidFill>
                  <a:srgbClr val="000000"/>
                </a:solidFill>
                <a:effectLst/>
                <a:latin typeface="Times New Roman" panose="02020503050405090304" pitchFamily="18" charset="0"/>
              </a:rPr>
              <a:t>onditions</a:t>
            </a:r>
            <a:endParaRPr lang="en-US" sz="3200"/>
          </a:p>
        </p:txBody>
      </p:sp>
      <p:sp>
        <p:nvSpPr>
          <p:cNvPr id="7" name="TextBox 6"/>
          <p:cNvSpPr txBox="1"/>
          <p:nvPr/>
        </p:nvSpPr>
        <p:spPr>
          <a:xfrm>
            <a:off x="846326" y="3784600"/>
            <a:ext cx="3397790" cy="830997"/>
          </a:xfrm>
          <a:prstGeom prst="rect">
            <a:avLst/>
          </a:prstGeom>
          <a:noFill/>
        </p:spPr>
        <p:txBody>
          <a:bodyPr wrap="none" rtlCol="0">
            <a:spAutoFit/>
          </a:bodyPr>
          <a:lstStyle/>
          <a:p>
            <a:r>
              <a:rPr lang="en-US" sz="2400">
                <a:latin typeface="Times New Roman" panose="02020503050405090304" pitchFamily="18" charset="0"/>
                <a:cs typeface="Times New Roman" panose="02020503050405090304" pitchFamily="18" charset="0"/>
              </a:rPr>
              <a:t>Peter Tran  |  Youxia Zhao</a:t>
            </a:r>
          </a:p>
          <a:p>
            <a:r>
              <a:rPr lang="en-US" sz="2400">
                <a:latin typeface="Times New Roman" panose="02020503050405090304" pitchFamily="18" charset="0"/>
                <a:cs typeface="Times New Roman" panose="02020503050405090304" pitchFamily="18" charset="0"/>
              </a:rPr>
              <a:t>COMPSCI 524</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381123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Presentation Outline</a:t>
            </a:r>
          </a:p>
        </p:txBody>
      </p:sp>
      <p:sp>
        <p:nvSpPr>
          <p:cNvPr id="7" name="TextBox 6"/>
          <p:cNvSpPr txBox="1"/>
          <p:nvPr/>
        </p:nvSpPr>
        <p:spPr>
          <a:xfrm>
            <a:off x="846326" y="1430014"/>
            <a:ext cx="7284366" cy="4647426"/>
          </a:xfrm>
          <a:prstGeom prst="rect">
            <a:avLst/>
          </a:prstGeom>
          <a:noFill/>
        </p:spPr>
        <p:txBody>
          <a:bodyPr wrap="none" lIns="91440" tIns="45720" rIns="91440" bIns="45720" rtlCol="0" anchor="t">
            <a:spAutoFit/>
          </a:bodyPr>
          <a:lstStyle/>
          <a:p>
            <a:r>
              <a:rPr lang="en-US" sz="2400">
                <a:latin typeface="Times New Roman" panose="02020503050405090304" pitchFamily="18" charset="0"/>
                <a:cs typeface="Times New Roman" panose="02020503050405090304" pitchFamily="18" charset="0"/>
              </a:rPr>
              <a:t>1. Project Background and Motivation</a:t>
            </a:r>
          </a:p>
          <a:p>
            <a:r>
              <a:rPr lang="en-US" sz="2400">
                <a:latin typeface="Times New Roman" panose="02020503050405090304" pitchFamily="18" charset="0"/>
                <a:cs typeface="Times New Roman" panose="02020503050405090304" pitchFamily="18" charset="0"/>
              </a:rPr>
              <a:t>2. Project Objectives</a:t>
            </a:r>
          </a:p>
          <a:p>
            <a:r>
              <a:rPr lang="en-US" sz="2400">
                <a:latin typeface="Times New Roman" panose="02020503050405090304" pitchFamily="18" charset="0"/>
                <a:cs typeface="Times New Roman" panose="02020503050405090304" pitchFamily="18" charset="0"/>
              </a:rPr>
              <a:t>3. Dataset and Features Selection</a:t>
            </a:r>
          </a:p>
          <a:p>
            <a:r>
              <a:rPr lang="en-US" sz="2400">
                <a:latin typeface="Times New Roman" panose="02020503050405090304" pitchFamily="18" charset="0"/>
                <a:cs typeface="Times New Roman" panose="02020503050405090304" pitchFamily="18" charset="0"/>
              </a:rPr>
              <a:t>	a. Dataset Description</a:t>
            </a:r>
          </a:p>
          <a:p>
            <a:r>
              <a:rPr lang="en-US" sz="2400">
                <a:latin typeface="Times New Roman" panose="02020503050405090304" pitchFamily="18" charset="0"/>
                <a:cs typeface="Times New Roman" panose="02020503050405090304" pitchFamily="18" charset="0"/>
              </a:rPr>
              <a:t>	b. DAG Analysis</a:t>
            </a:r>
          </a:p>
          <a:p>
            <a:r>
              <a:rPr lang="en-US" sz="2400">
                <a:latin typeface="Times New Roman" panose="02020503050405090304" pitchFamily="18" charset="0"/>
                <a:cs typeface="Times New Roman" panose="02020503050405090304" pitchFamily="18" charset="0"/>
              </a:rPr>
              <a:t>4. Data Cleaning and Preprocessing</a:t>
            </a:r>
          </a:p>
          <a:p>
            <a:r>
              <a:rPr lang="en-US" sz="2400">
                <a:latin typeface="Times New Roman" panose="02020503050405090304"/>
                <a:cs typeface="Times New Roman" panose="02020503050405090304"/>
              </a:rPr>
              <a:t>5. Methodology and Results</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pitchFamily="18" charset="0"/>
                <a:cs typeface="Times New Roman" panose="02020503050405090304" pitchFamily="18" charset="0"/>
              </a:rPr>
              <a:t>	a. Logistic Regression as baseline model</a:t>
            </a:r>
          </a:p>
          <a:p>
            <a:r>
              <a:rPr lang="en-US" sz="2400">
                <a:latin typeface="Times New Roman" panose="02020503050405090304"/>
                <a:cs typeface="Times New Roman" panose="02020503050405090304"/>
              </a:rPr>
              <a:t>	b. Exploration of Random Forest Classifier (RFC)</a:t>
            </a:r>
          </a:p>
          <a:p>
            <a:r>
              <a:rPr lang="en-US" sz="2400">
                <a:latin typeface="Times New Roman" panose="02020503050405090304"/>
                <a:cs typeface="Times New Roman" panose="02020503050405090304"/>
              </a:rPr>
              <a:t>	c. Exploration of Support Vector Machine (SVM)</a:t>
            </a:r>
          </a:p>
          <a:p>
            <a:r>
              <a:rPr lang="en-US" sz="2400">
                <a:latin typeface="Times New Roman" panose="02020503050405090304"/>
                <a:cs typeface="Times New Roman" panose="02020503050405090304"/>
              </a:rPr>
              <a:t>6. Conclusion</a:t>
            </a:r>
            <a:endParaRPr lang="en-US" sz="2400">
              <a:latin typeface="Times New Roman" panose="02020503050405090304" pitchFamily="18" charset="0"/>
              <a:cs typeface="Times New Roman" panose="02020503050405090304" pitchFamily="18" charset="0"/>
            </a:endParaRPr>
          </a:p>
          <a:p>
            <a:r>
              <a:rPr lang="en-US" sz="2400">
                <a:latin typeface="Times New Roman" panose="02020503050405090304"/>
                <a:cs typeface="Times New Roman" panose="02020503050405090304"/>
              </a:rPr>
              <a:t>7. Healthcare Significance</a:t>
            </a:r>
            <a:endParaRPr lang="en-US" sz="3200" b="1">
              <a:latin typeface="Times New Roman" panose="02020503050405090304" pitchFamily="18" charset="0"/>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1. Project Background and Motivation</a:t>
            </a:r>
          </a:p>
        </p:txBody>
      </p:sp>
      <p:grpSp>
        <p:nvGrpSpPr>
          <p:cNvPr id="13" name="Group 12"/>
          <p:cNvGrpSpPr/>
          <p:nvPr/>
        </p:nvGrpSpPr>
        <p:grpSpPr>
          <a:xfrm>
            <a:off x="1272431" y="2308218"/>
            <a:ext cx="9414618" cy="2606681"/>
            <a:chOff x="1272431" y="2308218"/>
            <a:chExt cx="9414618" cy="2606681"/>
          </a:xfrm>
        </p:grpSpPr>
        <p:sp>
          <p:nvSpPr>
            <p:cNvPr id="2" name="Oval 1"/>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651573" y="3072949"/>
              <a:ext cx="187262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Pervasive</a:t>
              </a:r>
            </a:p>
            <a:p>
              <a:pPr algn="ctr"/>
              <a:r>
                <a:rPr lang="en-US" sz="3200" b="1">
                  <a:latin typeface="Times New Roman" panose="02020503050405090304" pitchFamily="18" charset="0"/>
                  <a:cs typeface="Times New Roman" panose="02020503050405090304" pitchFamily="18" charset="0"/>
                </a:rPr>
                <a:t>Issue</a:t>
              </a:r>
            </a:p>
          </p:txBody>
        </p:sp>
        <p:sp>
          <p:nvSpPr>
            <p:cNvPr id="4" name="Oval 3"/>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260632" y="3072949"/>
              <a:ext cx="1438214"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Grave</a:t>
              </a:r>
            </a:p>
            <a:p>
              <a:pPr algn="ctr"/>
              <a:r>
                <a:rPr lang="en-US" sz="3200" b="1">
                  <a:latin typeface="Times New Roman" panose="02020503050405090304" pitchFamily="18" charset="0"/>
                  <a:cs typeface="Times New Roman" panose="02020503050405090304" pitchFamily="18" charset="0"/>
                </a:rPr>
                <a:t>Impact</a:t>
              </a:r>
            </a:p>
          </p:txBody>
        </p:sp>
        <p:sp>
          <p:nvSpPr>
            <p:cNvPr id="6" name="Oval 5"/>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425753" y="3072949"/>
              <a:ext cx="1915909" cy="1077218"/>
            </a:xfrm>
            <a:prstGeom prst="rect">
              <a:avLst/>
            </a:prstGeom>
            <a:noFill/>
          </p:spPr>
          <p:txBody>
            <a:bodyPr wrap="none" rtlCol="0">
              <a:spAutoFit/>
            </a:bodyPr>
            <a:lstStyle/>
            <a:p>
              <a:pPr algn="ctr"/>
              <a:r>
                <a:rPr lang="en-US" sz="3200" b="1">
                  <a:latin typeface="Times New Roman" panose="02020503050405090304" pitchFamily="18" charset="0"/>
                  <a:cs typeface="Times New Roman" panose="02020503050405090304" pitchFamily="18" charset="0"/>
                </a:rPr>
                <a:t>Untapped</a:t>
              </a:r>
            </a:p>
            <a:p>
              <a:pPr algn="ctr"/>
              <a:r>
                <a:rPr lang="en-US" sz="3200" b="1">
                  <a:latin typeface="Times New Roman" panose="02020503050405090304" pitchFamily="18" charset="0"/>
                  <a:cs typeface="Times New Roman" panose="02020503050405090304" pitchFamily="18" charset="0"/>
                </a:rPr>
                <a:t>Potential</a:t>
              </a:r>
            </a:p>
          </p:txBody>
        </p:sp>
      </p:grpSp>
      <p:sp>
        <p:nvSpPr>
          <p:cNvPr id="12" name="TextBox 11"/>
          <p:cNvSpPr txBox="1"/>
          <p:nvPr/>
        </p:nvSpPr>
        <p:spPr>
          <a:xfrm>
            <a:off x="1055876" y="5039599"/>
            <a:ext cx="10420159" cy="922020"/>
          </a:xfrm>
          <a:prstGeom prst="rect">
            <a:avLst/>
          </a:prstGeom>
          <a:noFill/>
        </p:spPr>
        <p:txBody>
          <a:bodyPr wrap="square" rtlCol="0">
            <a:spAutoFit/>
          </a:bodyPr>
          <a:lstStyle/>
          <a:p>
            <a:r>
              <a:rPr lang="en-US" b="1">
                <a:latin typeface="Times New Roman" panose="02020503050405090304" pitchFamily="18" charset="0"/>
                <a:cs typeface="Times New Roman" panose="02020503050405090304" pitchFamily="18" charset="0"/>
              </a:rPr>
              <a:t>*Pervasive Issue:</a:t>
            </a:r>
          </a:p>
          <a:p>
            <a:r>
              <a:rPr lang="en-US">
                <a:latin typeface="Times New Roman" panose="02020503050405090304" pitchFamily="18" charset="0"/>
                <a:cs typeface="Times New Roman" panose="02020503050405090304" pitchFamily="18" charset="0"/>
              </a:rPr>
              <a:t>A new</a:t>
            </a:r>
            <a:r>
              <a:rPr lang="zh-CN" altLang="en-US">
                <a:latin typeface="Times New Roman" panose="02020503050405090304" pitchFamily="18" charset="0"/>
                <a:cs typeface="Times New Roman" panose="02020503050405090304" pitchFamily="18" charset="0"/>
              </a:rPr>
              <a:t> </a:t>
            </a:r>
            <a:r>
              <a:rPr lang="en-US">
                <a:latin typeface="Times New Roman" panose="02020503050405090304" pitchFamily="18" charset="0"/>
                <a:cs typeface="Times New Roman" panose="02020503050405090304" pitchFamily="18" charset="0"/>
              </a:rPr>
              <a:t>data analysis from the</a:t>
            </a:r>
            <a:r>
              <a:rPr lang="zh-CN" altLang="en-US">
                <a:latin typeface="Times New Roman" panose="02020503050405090304" pitchFamily="18" charset="0"/>
                <a:cs typeface="Times New Roman" panose="02020503050405090304" pitchFamily="18" charset="0"/>
              </a:rPr>
              <a:t> </a:t>
            </a:r>
            <a:r>
              <a:rPr lang="en-US">
                <a:latin typeface="Times New Roman" panose="02020503050405090304" pitchFamily="18" charset="0"/>
                <a:cs typeface="Times New Roman" panose="02020503050405090304" pitchFamily="18" charset="0"/>
              </a:rPr>
              <a:t>ATS International Conference indicates that the prevalence of sleep apnea impacts nearly </a:t>
            </a:r>
            <a:r>
              <a:rPr lang="en-US" b="1">
                <a:latin typeface="Times New Roman" panose="02020503050405090304" pitchFamily="18" charset="0"/>
                <a:cs typeface="Times New Roman" panose="02020503050405090304" pitchFamily="18" charset="0"/>
              </a:rPr>
              <a:t>1 billion </a:t>
            </a:r>
            <a:r>
              <a:rPr lang="en-US">
                <a:latin typeface="Times New Roman" panose="02020503050405090304" pitchFamily="18" charset="0"/>
                <a:cs typeface="Times New Roman" panose="02020503050405090304" pitchFamily="18" charset="0"/>
              </a:rPr>
              <a:t>people worldwide—nearly 10 times greater than previous estimates.</a:t>
            </a:r>
          </a:p>
        </p:txBody>
      </p:sp>
      <p:sp>
        <p:nvSpPr>
          <p:cNvPr id="14" name="TextBox 13"/>
          <p:cNvSpPr txBox="1"/>
          <p:nvPr/>
        </p:nvSpPr>
        <p:spPr>
          <a:xfrm>
            <a:off x="1055875" y="5039599"/>
            <a:ext cx="10420159" cy="645160"/>
          </a:xfrm>
          <a:prstGeom prst="rect">
            <a:avLst/>
          </a:prstGeom>
          <a:noFill/>
        </p:spPr>
        <p:txBody>
          <a:bodyPr wrap="square" rtlCol="0">
            <a:spAutoFit/>
          </a:bodyPr>
          <a:lstStyle/>
          <a:p>
            <a:r>
              <a:rPr lang="en-US" b="1">
                <a:latin typeface="Times New Roman" panose="02020503050405090304" pitchFamily="18" charset="0"/>
                <a:cs typeface="Times New Roman" panose="02020503050405090304" pitchFamily="18" charset="0"/>
              </a:rPr>
              <a:t>*Grave Impact:</a:t>
            </a:r>
          </a:p>
          <a:p>
            <a:r>
              <a:rPr lang="en-US">
                <a:latin typeface="Times New Roman" panose="02020503050405090304" pitchFamily="18" charset="0"/>
                <a:cs typeface="Times New Roman" panose="02020503050405090304" pitchFamily="18" charset="0"/>
              </a:rPr>
              <a:t>Increased risk of Chronic Conditions, Weakened Immune System, Increased risk of Depression and Anxiety</a:t>
            </a:r>
          </a:p>
        </p:txBody>
      </p:sp>
      <p:sp>
        <p:nvSpPr>
          <p:cNvPr id="16" name="TextBox 15"/>
          <p:cNvSpPr txBox="1"/>
          <p:nvPr/>
        </p:nvSpPr>
        <p:spPr>
          <a:xfrm>
            <a:off x="1055875" y="5039599"/>
            <a:ext cx="10420159" cy="1198880"/>
          </a:xfrm>
          <a:prstGeom prst="rect">
            <a:avLst/>
          </a:prstGeom>
          <a:noFill/>
        </p:spPr>
        <p:txBody>
          <a:bodyPr wrap="square" rtlCol="0">
            <a:spAutoFit/>
          </a:bodyPr>
          <a:lstStyle/>
          <a:p>
            <a:r>
              <a:rPr lang="en-US" b="1">
                <a:latin typeface="Times New Roman" panose="02020503050405090304" pitchFamily="18" charset="0"/>
                <a:cs typeface="Times New Roman" panose="02020503050405090304" pitchFamily="18" charset="0"/>
              </a:rPr>
              <a:t>*Untapped Potential:</a:t>
            </a:r>
          </a:p>
          <a:p>
            <a:r>
              <a:rPr lang="en-US" err="1">
                <a:latin typeface="Times New Roman" panose="02020503050405090304" pitchFamily="18" charset="0"/>
                <a:cs typeface="Times New Roman" panose="02020503050405090304" pitchFamily="18" charset="0"/>
              </a:rPr>
              <a:t>Eg</a:t>
            </a:r>
            <a:r>
              <a:rPr lang="en-US">
                <a:latin typeface="Times New Roman" panose="02020503050405090304" pitchFamily="18" charset="0"/>
                <a:cs typeface="Times New Roman" panose="02020503050405090304" pitchFamily="18" charset="0"/>
              </a:rPr>
              <a:t>.:Jian Liu, John Hay, and Brent E. Faught1 "The Association of Sleep Disorder, Obesity Status, and Diabetes Mellitus among US Adults—The NHANES 2009-2010 Survey Results" International Journal of Endocrinology, 2013.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3.7037E-7 L -0.00143 -0.07847 " pathEditMode="relative" rAng="0" ptsTypes="AA">
                                      <p:cBhvr>
                                        <p:cTn id="6" dur="500" fill="hold"/>
                                        <p:tgtEl>
                                          <p:spTgt spid="13"/>
                                        </p:tgtEl>
                                        <p:attrNameLst>
                                          <p:attrName>ppt_x</p:attrName>
                                          <p:attrName>ppt_y</p:attrName>
                                        </p:attrNameLst>
                                      </p:cBhvr>
                                      <p:rCtr x="-78" y="-3935"/>
                                    </p:animMotion>
                                  </p:childTnLst>
                                </p:cTn>
                              </p:par>
                              <p:par>
                                <p:cTn id="7" presetID="42" presetClass="entr" presetSubtype="0" fill="hold" grpId="0" nodeType="withEffect">
                                  <p:stCondLst>
                                    <p:cond delay="0"/>
                                  </p:stCondLst>
                                  <p:childTnLst>
                                    <p:set>
                                      <p:cBhvr>
                                        <p:cTn id="8" dur="500" fill="hold">
                                          <p:stCondLst>
                                            <p:cond delay="0"/>
                                          </p:stCondLst>
                                        </p:cTn>
                                        <p:tgtEl>
                                          <p:spTgt spid="12"/>
                                        </p:tgtEl>
                                        <p:attrNameLst>
                                          <p:attrName>style.visibility</p:attrName>
                                        </p:attrNameLst>
                                      </p:cBhvr>
                                      <p:to>
                                        <p:strVal val="visible"/>
                                      </p:to>
                                    </p:set>
                                    <p:animEffect transition="in" filter="fade">
                                      <p:cBhvr>
                                        <p:cTn id="9" dur="500"/>
                                        <p:tgtEl>
                                          <p:spTgt spid="12"/>
                                        </p:tgtEl>
                                      </p:cBhvr>
                                    </p:animEffect>
                                    <p:anim calcmode="lin" valueType="num">
                                      <p:cBhvr>
                                        <p:cTn id="10" dur="500" fill="hold"/>
                                        <p:tgtEl>
                                          <p:spTgt spid="12"/>
                                        </p:tgtEl>
                                        <p:attrNameLst>
                                          <p:attrName>ppt_x</p:attrName>
                                        </p:attrNameLst>
                                      </p:cBhvr>
                                      <p:tavLst>
                                        <p:tav tm="0">
                                          <p:val>
                                            <p:strVal val="#ppt_x"/>
                                          </p:val>
                                        </p:tav>
                                        <p:tav tm="100000">
                                          <p:val>
                                            <p:strVal val="#ppt_x"/>
                                          </p:val>
                                        </p:tav>
                                      </p:tavLst>
                                    </p:anim>
                                    <p:anim calcmode="lin" valueType="num">
                                      <p:cBhvr>
                                        <p:cTn id="11"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dur="indefinite"/>
                                        <p:tgtEl>
                                          <p:spTgt spid="12"/>
                                        </p:tgtEl>
                                      </p:cBhvr>
                                    </p:animEffect>
                                    <p:set>
                                      <p:cBhvr>
                                        <p:cTn id="16" dur="indefinite" fill="hold">
                                          <p:stCondLst>
                                            <p:cond delay="0"/>
                                          </p:stCondLst>
                                        </p:cTn>
                                        <p:tgtEl>
                                          <p:spTgt spid="12"/>
                                        </p:tgtEl>
                                        <p:attrNameLst>
                                          <p:attrName>style.visibility</p:attrName>
                                        </p:attrNameLst>
                                      </p:cBhvr>
                                      <p:to>
                                        <p:strVal val="hidden"/>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250"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anim calcmode="lin" valueType="num">
                                      <p:cBhvr>
                                        <p:cTn id="21" dur="250" fill="hold"/>
                                        <p:tgtEl>
                                          <p:spTgt spid="14"/>
                                        </p:tgtEl>
                                        <p:attrNameLst>
                                          <p:attrName>ppt_x</p:attrName>
                                        </p:attrNameLst>
                                      </p:cBhvr>
                                      <p:tavLst>
                                        <p:tav tm="0">
                                          <p:val>
                                            <p:strVal val="#ppt_x"/>
                                          </p:val>
                                        </p:tav>
                                        <p:tav tm="100000">
                                          <p:val>
                                            <p:strVal val="#ppt_x"/>
                                          </p:val>
                                        </p:tav>
                                      </p:tavLst>
                                    </p:anim>
                                    <p:anim calcmode="lin" valueType="num">
                                      <p:cBhvr>
                                        <p:cTn id="22"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indefinite"/>
                                        <p:tgtEl>
                                          <p:spTgt spid="14"/>
                                        </p:tgtEl>
                                      </p:cBhvr>
                                    </p:animEffect>
                                    <p:set>
                                      <p:cBhvr>
                                        <p:cTn id="27" dur="indefinite" fill="hold">
                                          <p:stCondLst>
                                            <p:cond delay="0"/>
                                          </p:stCondLst>
                                        </p:cTn>
                                        <p:tgtEl>
                                          <p:spTgt spid="14"/>
                                        </p:tgtEl>
                                        <p:attrNameLst>
                                          <p:attrName>style.visibility</p:attrName>
                                        </p:attrNameLst>
                                      </p:cBhvr>
                                      <p:to>
                                        <p:strVal val="hidden"/>
                                      </p:to>
                                    </p:set>
                                  </p:childTnLst>
                                </p:cTn>
                              </p:par>
                            </p:childTnLst>
                          </p:cTn>
                        </p:par>
                        <p:par>
                          <p:cTn id="28" fill="hold">
                            <p:stCondLst>
                              <p:cond delay="0"/>
                            </p:stCondLst>
                            <p:childTnLst>
                              <p:par>
                                <p:cTn id="29" presetID="22" presetClass="entr" presetSubtype="4"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1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14" grpId="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46326" y="436736"/>
            <a:ext cx="3812839"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2. Project Objectives</a:t>
            </a:r>
          </a:p>
        </p:txBody>
      </p:sp>
      <p:sp>
        <p:nvSpPr>
          <p:cNvPr id="4" name="Hexagon 3"/>
          <p:cNvSpPr/>
          <p:nvPr/>
        </p:nvSpPr>
        <p:spPr>
          <a:xfrm>
            <a:off x="5220850" y="2378312"/>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Dietary habits</a:t>
            </a:r>
          </a:p>
        </p:txBody>
      </p:sp>
      <p:sp>
        <p:nvSpPr>
          <p:cNvPr id="5" name="Hexagon 4"/>
          <p:cNvSpPr/>
          <p:nvPr/>
        </p:nvSpPr>
        <p:spPr>
          <a:xfrm>
            <a:off x="5184194" y="3948909"/>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Physical activity</a:t>
            </a:r>
          </a:p>
        </p:txBody>
      </p:sp>
      <p:sp>
        <p:nvSpPr>
          <p:cNvPr id="6" name="Hexagon 5"/>
          <p:cNvSpPr/>
          <p:nvPr/>
        </p:nvSpPr>
        <p:spPr>
          <a:xfrm>
            <a:off x="900113" y="3109302"/>
            <a:ext cx="1766311" cy="1522682"/>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Excessive caffeine</a:t>
            </a:r>
          </a:p>
        </p:txBody>
      </p:sp>
      <p:sp>
        <p:nvSpPr>
          <p:cNvPr id="7" name="Hexagon 6"/>
          <p:cNvSpPr/>
          <p:nvPr/>
        </p:nvSpPr>
        <p:spPr>
          <a:xfrm>
            <a:off x="2404329" y="394891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Enviro-</a:t>
            </a:r>
            <a:r>
              <a:rPr lang="en-US" sz="2000" err="1">
                <a:solidFill>
                  <a:schemeClr val="tx1"/>
                </a:solidFill>
                <a:latin typeface="Times New Roman" panose="02020503050405090304" pitchFamily="18" charset="0"/>
                <a:cs typeface="Times New Roman" panose="02020503050405090304" pitchFamily="18" charset="0"/>
              </a:rPr>
              <a:t>nment</a:t>
            </a:r>
            <a:endParaRPr lang="en-US" sz="2000">
              <a:solidFill>
                <a:schemeClr val="tx1"/>
              </a:solidFill>
              <a:latin typeface="Times New Roman" panose="02020503050405090304" pitchFamily="18" charset="0"/>
              <a:cs typeface="Times New Roman" panose="02020503050405090304" pitchFamily="18" charset="0"/>
            </a:endParaRPr>
          </a:p>
        </p:txBody>
      </p:sp>
      <p:sp>
        <p:nvSpPr>
          <p:cNvPr id="11" name="Hexagon 10"/>
          <p:cNvSpPr/>
          <p:nvPr/>
        </p:nvSpPr>
        <p:spPr>
          <a:xfrm>
            <a:off x="3815194" y="471252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Smoking</a:t>
            </a:r>
          </a:p>
          <a:p>
            <a:pPr algn="ctr"/>
            <a:r>
              <a:rPr lang="en-US" sz="2000">
                <a:solidFill>
                  <a:schemeClr val="tx1"/>
                </a:solidFill>
                <a:latin typeface="Times New Roman" panose="02020503050405090304" pitchFamily="18" charset="0"/>
                <a:cs typeface="Times New Roman" panose="02020503050405090304" pitchFamily="18" charset="0"/>
              </a:rPr>
              <a:t>Alcohol</a:t>
            </a:r>
          </a:p>
        </p:txBody>
      </p:sp>
      <p:sp>
        <p:nvSpPr>
          <p:cNvPr id="12" name="Hexagon 11"/>
          <p:cNvSpPr/>
          <p:nvPr/>
        </p:nvSpPr>
        <p:spPr>
          <a:xfrm>
            <a:off x="3815194" y="1606286"/>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Stress anxiety</a:t>
            </a:r>
          </a:p>
        </p:txBody>
      </p:sp>
      <p:sp>
        <p:nvSpPr>
          <p:cNvPr id="13" name="Hexagon 12"/>
          <p:cNvSpPr/>
          <p:nvPr/>
        </p:nvSpPr>
        <p:spPr>
          <a:xfrm>
            <a:off x="2404329" y="236323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Chronic diseases</a:t>
            </a:r>
          </a:p>
        </p:txBody>
      </p:sp>
      <p:sp>
        <p:nvSpPr>
          <p:cNvPr id="14" name="Hexagon 13"/>
          <p:cNvSpPr/>
          <p:nvPr/>
        </p:nvSpPr>
        <p:spPr>
          <a:xfrm>
            <a:off x="3815195" y="3150338"/>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Obesity</a:t>
            </a:r>
          </a:p>
        </p:txBody>
      </p:sp>
      <p:sp>
        <p:nvSpPr>
          <p:cNvPr id="16" name="Hexagon 15"/>
          <p:cNvSpPr/>
          <p:nvPr/>
        </p:nvSpPr>
        <p:spPr>
          <a:xfrm>
            <a:off x="6609673" y="1923733"/>
            <a:ext cx="4656812" cy="4014493"/>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imes New Roman" panose="02020503050405090304" pitchFamily="18" charset="0"/>
                <a:cs typeface="Times New Roman" panose="02020503050405090304" pitchFamily="18" charset="0"/>
              </a:rPr>
              <a:t>By embracing a</a:t>
            </a:r>
          </a:p>
          <a:p>
            <a:pPr algn="ctr"/>
            <a:r>
              <a:rPr lang="en-US" sz="2000" b="1">
                <a:solidFill>
                  <a:schemeClr val="tx1"/>
                </a:solidFill>
                <a:latin typeface="Times New Roman" panose="02020503050405090304" pitchFamily="18" charset="0"/>
                <a:cs typeface="Times New Roman" panose="02020503050405090304" pitchFamily="18" charset="0"/>
              </a:rPr>
              <a:t>multifaceted perspective</a:t>
            </a:r>
            <a:r>
              <a:rPr lang="en-US" sz="2000">
                <a:solidFill>
                  <a:schemeClr val="tx1"/>
                </a:solidFill>
                <a:latin typeface="Times New Roman" panose="02020503050405090304" pitchFamily="18" charset="0"/>
                <a:cs typeface="Times New Roman" panose="02020503050405090304" pitchFamily="18" charset="0"/>
              </a:rPr>
              <a:t>,</a:t>
            </a:r>
          </a:p>
          <a:p>
            <a:pPr algn="ctr"/>
            <a:r>
              <a:rPr lang="en-US" sz="2000">
                <a:solidFill>
                  <a:schemeClr val="tx1"/>
                </a:solidFill>
                <a:latin typeface="Times New Roman" panose="02020503050405090304" pitchFamily="18" charset="0"/>
                <a:cs typeface="Times New Roman" panose="02020503050405090304" pitchFamily="18" charset="0"/>
              </a:rPr>
              <a:t>we seek to develop a </a:t>
            </a:r>
            <a:r>
              <a:rPr lang="en-US" sz="2000" b="1">
                <a:solidFill>
                  <a:schemeClr val="tx1"/>
                </a:solidFill>
                <a:latin typeface="Times New Roman" panose="02020503050405090304" pitchFamily="18" charset="0"/>
                <a:cs typeface="Times New Roman" panose="02020503050405090304" pitchFamily="18" charset="0"/>
              </a:rPr>
              <a:t>machine learning model </a:t>
            </a:r>
            <a:r>
              <a:rPr lang="en-US" sz="2000">
                <a:solidFill>
                  <a:schemeClr val="tx1"/>
                </a:solidFill>
                <a:latin typeface="Times New Roman" panose="02020503050405090304" pitchFamily="18" charset="0"/>
                <a:cs typeface="Times New Roman" panose="02020503050405090304" pitchFamily="18" charset="0"/>
              </a:rPr>
              <a:t>to provide a scientific foundation for the </a:t>
            </a:r>
            <a:r>
              <a:rPr lang="en-US" sz="2000" b="1">
                <a:solidFill>
                  <a:schemeClr val="tx1"/>
                </a:solidFill>
                <a:latin typeface="Times New Roman" panose="02020503050405090304" pitchFamily="18" charset="0"/>
                <a:cs typeface="Times New Roman" panose="02020503050405090304" pitchFamily="18" charset="0"/>
              </a:rPr>
              <a:t>early prediction</a:t>
            </a:r>
            <a:r>
              <a:rPr lang="en-US" sz="2000">
                <a:solidFill>
                  <a:schemeClr val="tx1"/>
                </a:solidFill>
                <a:latin typeface="Times New Roman" panose="02020503050405090304" pitchFamily="18" charset="0"/>
                <a:cs typeface="Times New Roman" panose="02020503050405090304" pitchFamily="18" charset="0"/>
              </a:rPr>
              <a:t> and intervention of sleep disorders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846325" y="1683198"/>
            <a:ext cx="10420159" cy="368300"/>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National Health and Nutrition Examination Survey (NHANES) 2015-2016 and 2017-2018</a:t>
            </a:r>
          </a:p>
        </p:txBody>
      </p:sp>
      <p:sp>
        <p:nvSpPr>
          <p:cNvPr id="11" name="TextBox 10"/>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p>
        </p:txBody>
      </p:sp>
      <p:sp>
        <p:nvSpPr>
          <p:cNvPr id="12" name="TextBox 11"/>
          <p:cNvSpPr txBox="1"/>
          <p:nvPr/>
        </p:nvSpPr>
        <p:spPr>
          <a:xfrm>
            <a:off x="846325" y="1313897"/>
            <a:ext cx="1471878"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Dataset</a:t>
            </a:r>
          </a:p>
        </p:txBody>
      </p:sp>
      <p:sp>
        <p:nvSpPr>
          <p:cNvPr id="13" name="TextBox 12"/>
          <p:cNvSpPr txBox="1"/>
          <p:nvPr/>
        </p:nvSpPr>
        <p:spPr>
          <a:xfrm>
            <a:off x="846325" y="2371585"/>
            <a:ext cx="5341527"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How to define the “sleep disorders” labels?</a:t>
            </a:r>
          </a:p>
        </p:txBody>
      </p:sp>
      <p:sp>
        <p:nvSpPr>
          <p:cNvPr id="14" name="TextBox 13"/>
          <p:cNvSpPr txBox="1"/>
          <p:nvPr/>
        </p:nvSpPr>
        <p:spPr>
          <a:xfrm>
            <a:off x="846324" y="2753766"/>
            <a:ext cx="10420159" cy="922020"/>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The ICSD-2 lists the 81 disorders major sleep disorders in 8 major categories:</a:t>
            </a:r>
          </a:p>
          <a:p>
            <a:r>
              <a:rPr lang="en-US" b="1">
                <a:latin typeface="Times New Roman" panose="02020503050405090304" pitchFamily="18" charset="0"/>
                <a:cs typeface="Times New Roman" panose="02020503050405090304" pitchFamily="18" charset="0"/>
              </a:rPr>
              <a:t>The insomnias, The sleep-related breathing disorders</a:t>
            </a:r>
            <a:r>
              <a:rPr lang="en-US">
                <a:latin typeface="Times New Roman" panose="02020503050405090304" pitchFamily="18" charset="0"/>
                <a:cs typeface="Times New Roman" panose="02020503050405090304" pitchFamily="18" charset="0"/>
              </a:rPr>
              <a:t>, </a:t>
            </a:r>
            <a:r>
              <a:rPr lang="en-US">
                <a:solidFill>
                  <a:schemeClr val="tx1">
                    <a:lumMod val="50000"/>
                    <a:lumOff val="50000"/>
                  </a:schemeClr>
                </a:solidFill>
                <a:latin typeface="Times New Roman" panose="02020503050405090304" pitchFamily="18" charset="0"/>
                <a:cs typeface="Times New Roman" panose="02020503050405090304" pitchFamily="18" charset="0"/>
              </a:rPr>
              <a:t>The </a:t>
            </a:r>
            <a:r>
              <a:rPr lang="en-US" err="1">
                <a:solidFill>
                  <a:schemeClr val="tx1">
                    <a:lumMod val="50000"/>
                    <a:lumOff val="50000"/>
                  </a:schemeClr>
                </a:solidFill>
                <a:latin typeface="Times New Roman" panose="02020503050405090304" pitchFamily="18" charset="0"/>
                <a:cs typeface="Times New Roman" panose="02020503050405090304" pitchFamily="18" charset="0"/>
              </a:rPr>
              <a:t>hypersomnias</a:t>
            </a:r>
            <a:r>
              <a:rPr lang="en-US">
                <a:solidFill>
                  <a:schemeClr val="tx1">
                    <a:lumMod val="50000"/>
                    <a:lumOff val="50000"/>
                  </a:schemeClr>
                </a:solidFill>
                <a:latin typeface="Times New Roman" panose="02020503050405090304" pitchFamily="18" charset="0"/>
                <a:cs typeface="Times New Roman" panose="02020503050405090304" pitchFamily="18" charset="0"/>
              </a:rPr>
              <a:t> of central origin, The circadian rhythm sleep disorders, The parasomnias, The sleep-related movement disorders, Isolated symptoms, Others.</a:t>
            </a:r>
          </a:p>
        </p:txBody>
      </p:sp>
      <p:graphicFrame>
        <p:nvGraphicFramePr>
          <p:cNvPr id="16" name="Table 15"/>
          <p:cNvGraphicFramePr>
            <a:graphicFrameLocks noGrp="1"/>
          </p:cNvGraphicFramePr>
          <p:nvPr/>
        </p:nvGraphicFramePr>
        <p:xfrm>
          <a:off x="932331" y="3874357"/>
          <a:ext cx="9979662" cy="2123440"/>
        </p:xfrm>
        <a:graphic>
          <a:graphicData uri="http://schemas.openxmlformats.org/drawingml/2006/table">
            <a:tbl>
              <a:tblPr firstRow="1" bandRow="1">
                <a:tableStyleId>{5C22544A-7EE6-4342-B048-85BDC9FD1C3A}</a:tableStyleId>
              </a:tblPr>
              <a:tblGrid>
                <a:gridCol w="3550436">
                  <a:extLst>
                    <a:ext uri="{9D8B030D-6E8A-4147-A177-3AD203B41FA5}">
                      <a16:colId xmlns:a16="http://schemas.microsoft.com/office/drawing/2014/main" val="20000"/>
                    </a:ext>
                  </a:extLst>
                </a:gridCol>
                <a:gridCol w="3341847">
                  <a:extLst>
                    <a:ext uri="{9D8B030D-6E8A-4147-A177-3AD203B41FA5}">
                      <a16:colId xmlns:a16="http://schemas.microsoft.com/office/drawing/2014/main" val="20001"/>
                    </a:ext>
                  </a:extLst>
                </a:gridCol>
                <a:gridCol w="3087379">
                  <a:extLst>
                    <a:ext uri="{9D8B030D-6E8A-4147-A177-3AD203B41FA5}">
                      <a16:colId xmlns:a16="http://schemas.microsoft.com/office/drawing/2014/main" val="20002"/>
                    </a:ext>
                  </a:extLst>
                </a:gridCol>
              </a:tblGrid>
              <a:tr h="6400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a:solidFill>
                            <a:sysClr val="windowText" lastClr="000000"/>
                          </a:solidFill>
                          <a:latin typeface="Times New Roman" panose="02020503050405090304" pitchFamily="18" charset="0"/>
                          <a:cs typeface="Times New Roman" panose="02020503050405090304" pitchFamily="18" charset="0"/>
                        </a:rPr>
                        <a:t>“Ever told a doctor you had trouble sleeping?”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a:solidFill>
                            <a:sysClr val="windowText" lastClr="000000"/>
                          </a:solidFill>
                          <a:latin typeface="Times New Roman" panose="02020503050405090304" pitchFamily="18" charset="0"/>
                          <a:cs typeface="Times New Roman" panose="02020503050405090304" pitchFamily="18" charset="0"/>
                        </a:rPr>
                        <a:t>“How often do you snort or stop breathing?”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a:solidFill>
                            <a:sysClr val="windowText" lastClr="000000"/>
                          </a:solidFill>
                          <a:latin typeface="Times New Roman" panose="02020503050405090304" pitchFamily="18" charset="0"/>
                          <a:cs typeface="Times New Roman" panose="02020503050405090304" pitchFamily="18" charset="0"/>
                        </a:rPr>
                        <a:t>Labels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1: Sleep disorder(1474)</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2"/>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3"/>
                  </a:ext>
                </a:extLst>
              </a:tr>
              <a:tr h="370840">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i="0" u="none" strike="noStrike" kern="1200">
                          <a:solidFill>
                            <a:sysClr val="windowText" lastClr="000000"/>
                          </a:solidFill>
                          <a:effectLst/>
                          <a:latin typeface="Times New Roman" panose="02020503050405090304" pitchFamily="18" charset="0"/>
                          <a:ea typeface="+mn-ea"/>
                          <a:cs typeface="Times New Roman" panose="02020503050405090304" pitchFamily="18" charset="0"/>
                        </a:rPr>
                        <a:t>0: No sleep problems(1580)</a:t>
                      </a:r>
                      <a:endParaRPr lang="en-US" b="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5978496"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3. Dataset and Features Selection</a:t>
            </a:r>
          </a:p>
        </p:txBody>
      </p:sp>
      <p:pic>
        <p:nvPicPr>
          <p:cNvPr id="11" name="Picture 10"/>
          <p:cNvPicPr>
            <a:picLocks noChangeAspect="1"/>
          </p:cNvPicPr>
          <p:nvPr/>
        </p:nvPicPr>
        <p:blipFill rotWithShape="1">
          <a:blip r:embed="rId3"/>
          <a:srcRect b="3022"/>
          <a:stretch>
            <a:fillRect/>
          </a:stretch>
        </p:blipFill>
        <p:spPr>
          <a:xfrm>
            <a:off x="4521406" y="1390239"/>
            <a:ext cx="6745077" cy="4742362"/>
          </a:xfrm>
          <a:prstGeom prst="rect">
            <a:avLst/>
          </a:prstGeom>
        </p:spPr>
      </p:pic>
      <p:sp>
        <p:nvSpPr>
          <p:cNvPr id="9" name="TextBox 8"/>
          <p:cNvSpPr txBox="1"/>
          <p:nvPr/>
        </p:nvSpPr>
        <p:spPr>
          <a:xfrm>
            <a:off x="846325" y="1683197"/>
            <a:ext cx="3507961" cy="2306955"/>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Some connections between observable habits and the underlying factors contributing to sleep disorders.</a:t>
            </a:r>
          </a:p>
          <a:p>
            <a:endParaRPr lang="en-US">
              <a:latin typeface="Times New Roman" panose="02020503050405090304" pitchFamily="18" charset="0"/>
              <a:cs typeface="Times New Roman" panose="02020503050405090304" pitchFamily="18" charset="0"/>
            </a:endParaRPr>
          </a:p>
          <a:p>
            <a:r>
              <a:rPr lang="en-US">
                <a:latin typeface="Times New Roman" panose="02020503050405090304" pitchFamily="18" charset="0"/>
                <a:cs typeface="Times New Roman" panose="02020503050405090304" pitchFamily="18" charset="0"/>
              </a:rPr>
              <a:t>E.g.: How do we discern which dietary habits may influence or contribute to sleep disorders? </a:t>
            </a:r>
          </a:p>
        </p:txBody>
      </p:sp>
      <p:sp>
        <p:nvSpPr>
          <p:cNvPr id="10" name="TextBox 9"/>
          <p:cNvSpPr txBox="1"/>
          <p:nvPr/>
        </p:nvSpPr>
        <p:spPr>
          <a:xfrm>
            <a:off x="846325" y="1313897"/>
            <a:ext cx="2148345"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DAG analysis</a:t>
            </a:r>
          </a:p>
        </p:txBody>
      </p:sp>
      <p:sp>
        <p:nvSpPr>
          <p:cNvPr id="12" name="TextBox 11"/>
          <p:cNvSpPr txBox="1"/>
          <p:nvPr/>
        </p:nvSpPr>
        <p:spPr>
          <a:xfrm>
            <a:off x="846325" y="5381317"/>
            <a:ext cx="3507961" cy="645160"/>
          </a:xfrm>
          <a:prstGeom prst="rect">
            <a:avLst/>
          </a:prstGeom>
          <a:noFill/>
        </p:spPr>
        <p:txBody>
          <a:bodyPr wrap="square" rtlCol="0">
            <a:spAutoFit/>
          </a:bodyPr>
          <a:lstStyle/>
          <a:p>
            <a:r>
              <a:rPr lang="en-US">
                <a:latin typeface="Times New Roman" panose="02020503050405090304" pitchFamily="18" charset="0"/>
                <a:cs typeface="Times New Roman" panose="02020503050405090304" pitchFamily="18" charset="0"/>
              </a:rPr>
              <a:t>Prior</a:t>
            </a:r>
            <a:r>
              <a:rPr lang="zh-CN" altLang="en-US">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to encoding, our dataset has 21 features and 3054 entries.</a:t>
            </a:r>
          </a:p>
        </p:txBody>
      </p:sp>
      <p:sp>
        <p:nvSpPr>
          <p:cNvPr id="13" name="TextBox 12"/>
          <p:cNvSpPr txBox="1"/>
          <p:nvPr/>
        </p:nvSpPr>
        <p:spPr>
          <a:xfrm>
            <a:off x="846325" y="5012017"/>
            <a:ext cx="2640659"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a:latin typeface="Times New Roman" panose="02020503050405090304" pitchFamily="18" charset="0"/>
                <a:cs typeface="Times New Roman" panose="02020503050405090304" pitchFamily="18" charset="0"/>
              </a:rPr>
              <a:t>Features Selection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6427914" cy="584775"/>
          </a:xfrm>
          <a:prstGeom prst="rect">
            <a:avLst/>
          </a:prstGeom>
          <a:noFill/>
        </p:spPr>
        <p:txBody>
          <a:bodyPr wrap="none" rtlCol="0">
            <a:spAutoFit/>
          </a:bodyPr>
          <a:lstStyle/>
          <a:p>
            <a:r>
              <a:rPr lang="en-US" sz="3200" b="1">
                <a:latin typeface="Times New Roman" panose="02020503050405090304" pitchFamily="18" charset="0"/>
                <a:cs typeface="Times New Roman" panose="02020503050405090304" pitchFamily="18" charset="0"/>
              </a:rPr>
              <a:t>4. Data Cleaning and Preprocessing</a:t>
            </a:r>
          </a:p>
        </p:txBody>
      </p:sp>
      <p:sp>
        <p:nvSpPr>
          <p:cNvPr id="7" name="TextBox 6"/>
          <p:cNvSpPr txBox="1"/>
          <p:nvPr/>
        </p:nvSpPr>
        <p:spPr>
          <a:xfrm>
            <a:off x="845690" y="1198963"/>
            <a:ext cx="10420159" cy="535432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b="1">
                <a:latin typeface="Times New Roman" panose="02020503050405090304"/>
                <a:cs typeface="Times New Roman" panose="02020503050405090304"/>
              </a:rPr>
              <a:t>NHANES 2015 – 2016 and 2017 – 2018 </a:t>
            </a:r>
          </a:p>
          <a:p>
            <a:pPr marL="800100" lvl="1" indent="-342900">
              <a:buFont typeface="Courier New" panose="02070409020205090404"/>
              <a:buChar char="o"/>
            </a:pPr>
            <a:r>
              <a:rPr lang="en-US">
                <a:latin typeface="Times New Roman" panose="02020503050405090304"/>
                <a:cs typeface="Times New Roman" panose="02020503050405090304"/>
              </a:rPr>
              <a:t>Removed records where patient age is under 18</a:t>
            </a:r>
          </a:p>
          <a:p>
            <a:pPr marL="800100" lvl="1" indent="-342900">
              <a:buFont typeface="Courier New" panose="02070409020205090404"/>
              <a:buChar char="o"/>
            </a:pPr>
            <a:r>
              <a:rPr lang="en-US">
                <a:latin typeface="Times New Roman" panose="02020503050405090304"/>
                <a:cs typeface="Times New Roman" panose="02020503050405090304"/>
              </a:rPr>
              <a:t>Removed records where patient is pregnant</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Conversion to Binary Categorical Data </a:t>
            </a:r>
          </a:p>
          <a:p>
            <a:pPr marL="800100" lvl="1" indent="-342900">
              <a:buFont typeface="Courier New" panose="02070409020205090404"/>
              <a:buChar char="o"/>
            </a:pPr>
            <a:r>
              <a:rPr lang="en-US">
                <a:latin typeface="Times New Roman" panose="02020503050405090304"/>
                <a:cs typeface="Times New Roman" panose="02020503050405090304"/>
              </a:rPr>
              <a:t>Diabetes</a:t>
            </a:r>
            <a:endParaRPr lang="en-US" b="1">
              <a:latin typeface="Times New Roman" panose="02020503050405090304"/>
              <a:cs typeface="Times New Roman" panose="02020503050405090304"/>
            </a:endParaRPr>
          </a:p>
          <a:p>
            <a:pPr marL="800100" lvl="1" indent="-342900">
              <a:buFont typeface="Courier New" panose="02070409020205090404"/>
              <a:buChar char="o"/>
            </a:pPr>
            <a:r>
              <a:rPr lang="en-US">
                <a:latin typeface="Times New Roman" panose="02020503050405090304"/>
                <a:cs typeface="Times New Roman" panose="02020503050405090304"/>
              </a:rPr>
              <a:t>Current Smoking Habits</a:t>
            </a:r>
          </a:p>
          <a:p>
            <a:pPr marL="800100" lvl="1" indent="-342900">
              <a:buFont typeface="Courier New" panose="02070409020205090404"/>
              <a:buChar char="o"/>
            </a:pPr>
            <a:r>
              <a:rPr lang="en-US">
                <a:latin typeface="Times New Roman" panose="02020503050405090304"/>
                <a:cs typeface="Times New Roman" panose="02020503050405090304"/>
              </a:rPr>
              <a:t>Alcohol Consumption in past 12 months </a:t>
            </a:r>
          </a:p>
          <a:p>
            <a:pPr marL="1257300" lvl="2" indent="-342900">
              <a:buFont typeface="Wingdings" panose="05000000000000000000"/>
              <a:buChar char="§"/>
            </a:pPr>
            <a:r>
              <a:rPr lang="en-US">
                <a:latin typeface="Times New Roman" panose="02020503050405090304"/>
                <a:cs typeface="Times New Roman" panose="02020503050405090304"/>
              </a:rPr>
              <a:t>15 alcoholic beverage/day or more is considered excessive drinking</a:t>
            </a:r>
          </a:p>
          <a:p>
            <a:pPr marL="800100" lvl="1" indent="-342900">
              <a:buFont typeface="Courier New" panose="02070409020205090404"/>
              <a:buChar char="o"/>
            </a:pPr>
            <a:r>
              <a:rPr lang="en-US">
                <a:latin typeface="Times New Roman" panose="02020503050405090304"/>
                <a:cs typeface="Times New Roman" panose="02020503050405090304"/>
              </a:rPr>
              <a:t>Physical Exercise</a:t>
            </a:r>
          </a:p>
          <a:p>
            <a:pPr marL="1257300" lvl="2" indent="-342900">
              <a:buFont typeface="Wingdings" panose="05000000000000000000"/>
              <a:buChar char="§"/>
            </a:pPr>
            <a:r>
              <a:rPr lang="en-US">
                <a:latin typeface="Times New Roman" panose="02020503050405090304"/>
                <a:cs typeface="Times New Roman" panose="02020503050405090304"/>
              </a:rPr>
              <a:t>Moderate to Vigorous physical activity for at least 10 minutes</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Filtering data for 'Missing', 'Refused', 'Don't Know'</a:t>
            </a:r>
          </a:p>
          <a:p>
            <a:pPr marL="800100" lvl="1" indent="-342900">
              <a:buFont typeface="Courier New" panose="02070409020205090404"/>
              <a:buChar char="o"/>
            </a:pPr>
            <a:r>
              <a:rPr lang="en-US">
                <a:latin typeface="Times New Roman" panose="02020503050405090304"/>
                <a:cs typeface="Times New Roman" panose="02020503050405090304"/>
              </a:rPr>
              <a:t>1136 records remaining</a:t>
            </a:r>
          </a:p>
          <a:p>
            <a:pPr marL="800100" lvl="1" indent="-342900">
              <a:buFont typeface="Courier New" panose="02070409020205090404"/>
              <a:buChar char="o"/>
            </a:pPr>
            <a:r>
              <a:rPr lang="en-US">
                <a:latin typeface="Times New Roman" panose="02020503050405090304"/>
                <a:cs typeface="Times New Roman" panose="02020503050405090304"/>
              </a:rPr>
              <a:t>805 with sleep disorders, 331 with no sleep disorder</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Feature Normalization on Numerical Attributes </a:t>
            </a:r>
          </a:p>
          <a:p>
            <a:pPr marL="800100" lvl="1" indent="-342900">
              <a:buFont typeface="Courier New" panose="02070409020205090404"/>
              <a:buChar char="o"/>
            </a:pPr>
            <a:r>
              <a:rPr lang="en-US">
                <a:latin typeface="Times New Roman" panose="02020503050405090304"/>
                <a:cs typeface="Times New Roman" panose="02020503050405090304"/>
              </a:rPr>
              <a:t>Mental Health ~ Depression and Anxiety</a:t>
            </a:r>
          </a:p>
          <a:p>
            <a:pPr marL="800100" lvl="1" indent="-342900">
              <a:buFont typeface="Courier New" panose="02070409020205090404"/>
              <a:buChar char="o"/>
            </a:pPr>
            <a:r>
              <a:rPr lang="en-US">
                <a:latin typeface="Times New Roman" panose="02020503050405090304"/>
                <a:cs typeface="Times New Roman" panose="02020503050405090304"/>
              </a:rPr>
              <a:t>Dietary Data ~ Magnesium, Iron, Saturated Fat, Monounsaturated and Polyunsaturated Fat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5072222" cy="58477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5. Methodology - Summary </a:t>
            </a:r>
            <a:endParaRPr lang="en-US" sz="3200" b="1">
              <a:latin typeface="Times New Roman" panose="02020503050405090304" pitchFamily="18" charset="0"/>
              <a:cs typeface="Times New Roman" panose="02020503050405090304" pitchFamily="18" charset="0"/>
            </a:endParaRPr>
          </a:p>
        </p:txBody>
      </p:sp>
      <p:sp>
        <p:nvSpPr>
          <p:cNvPr id="7" name="TextBox 6"/>
          <p:cNvSpPr txBox="1"/>
          <p:nvPr/>
        </p:nvSpPr>
        <p:spPr>
          <a:xfrm>
            <a:off x="846325" y="1313898"/>
            <a:ext cx="10420159" cy="4246245"/>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b="1">
                <a:latin typeface="Times New Roman" panose="02020503050405090304"/>
                <a:cs typeface="Times New Roman" panose="02020503050405090304"/>
              </a:rPr>
              <a:t>Train Validation Test Split</a:t>
            </a:r>
          </a:p>
          <a:p>
            <a:pPr marL="800100" lvl="1" indent="-342900">
              <a:buFont typeface="Courier New" panose="02070409020205090404"/>
              <a:buChar char="o"/>
            </a:pPr>
            <a:r>
              <a:rPr lang="en-US">
                <a:latin typeface="Times New Roman" panose="02020503050405090304"/>
                <a:cs typeface="Times New Roman" panose="02020503050405090304"/>
              </a:rPr>
              <a:t>Train: 70%</a:t>
            </a:r>
          </a:p>
          <a:p>
            <a:pPr marL="800100" lvl="1" indent="-342900">
              <a:buFont typeface="Courier New" panose="02070409020205090404"/>
              <a:buChar char="o"/>
            </a:pPr>
            <a:r>
              <a:rPr lang="en-US">
                <a:latin typeface="Times New Roman" panose="02020503050405090304"/>
                <a:cs typeface="Times New Roman" panose="02020503050405090304"/>
              </a:rPr>
              <a:t>Validation: 15%</a:t>
            </a:r>
          </a:p>
          <a:p>
            <a:pPr marL="800100" lvl="1" indent="-342900">
              <a:buFont typeface="Courier New" panose="02070409020205090404"/>
              <a:buChar char="o"/>
            </a:pPr>
            <a:r>
              <a:rPr lang="en-US">
                <a:latin typeface="Times New Roman" panose="02020503050405090304"/>
                <a:cs typeface="Times New Roman" panose="02020503050405090304"/>
              </a:rPr>
              <a:t>Test: 15%</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 Our goal is to improve the learning of our model over the Training Set</a:t>
            </a:r>
          </a:p>
          <a:p>
            <a:pPr marL="800100" lvl="1" indent="-342900">
              <a:buFont typeface="Courier New" panose="02070409020205090404"/>
              <a:buChar char="o"/>
            </a:pPr>
            <a:r>
              <a:rPr lang="en-US">
                <a:latin typeface="Times New Roman" panose="02020503050405090304"/>
                <a:cs typeface="Times New Roman" panose="02020503050405090304"/>
              </a:rPr>
              <a:t>Kernel Density Estimation (KDE) makes an estimate of the underlying distribution</a:t>
            </a:r>
          </a:p>
          <a:p>
            <a:pPr marL="800100" lvl="1" indent="-342900">
              <a:buFont typeface="Courier New" panose="02070409020205090404"/>
              <a:buChar char="o"/>
            </a:pPr>
            <a:r>
              <a:rPr lang="en-US">
                <a:latin typeface="Times New Roman" panose="02020503050405090304"/>
                <a:cs typeface="Times New Roman" panose="02020503050405090304"/>
              </a:rPr>
              <a:t>Keep data that are likely to come from the densest regions of the distribution</a:t>
            </a:r>
          </a:p>
          <a:p>
            <a:pPr marL="800100" lvl="1" indent="-342900">
              <a:buFont typeface="Courier New" panose="02070409020205090404"/>
              <a:buChar char="o"/>
            </a:pPr>
            <a:r>
              <a:rPr lang="en-US">
                <a:latin typeface="Times New Roman" panose="02020503050405090304"/>
                <a:cs typeface="Times New Roman" panose="02020503050405090304"/>
              </a:rPr>
              <a:t>Strengthen the observed characteristic for each class</a:t>
            </a:r>
            <a:endParaRPr lang="en-US" sz="1600"/>
          </a:p>
          <a:p>
            <a:pPr marL="800100" lvl="1" indent="-342900">
              <a:buFont typeface="Courier New" panose="02070409020205090404"/>
              <a:buChar char="o"/>
            </a:pPr>
            <a:r>
              <a:rPr lang="en-US">
                <a:latin typeface="Times New Roman" panose="02020503050405090304"/>
                <a:cs typeface="Times New Roman" panose="02020503050405090304"/>
              </a:rPr>
              <a:t>Randomly shuffle training data</a:t>
            </a:r>
          </a:p>
          <a:p>
            <a:pPr marL="800100" lvl="1" indent="-342900">
              <a:buFont typeface="Courier New" panose="02070409020205090404"/>
              <a:buChar char="o"/>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Tuning Hyperparameters over the Validation Set</a:t>
            </a:r>
          </a:p>
          <a:p>
            <a:pPr marL="342900" indent="-342900">
              <a:buFont typeface="Wingdings" panose="05000000000000000000"/>
              <a:buChar char="Ø"/>
            </a:pPr>
            <a:endParaRPr lang="en-US">
              <a:latin typeface="Times New Roman" panose="02020503050405090304"/>
              <a:cs typeface="Times New Roman" panose="02020503050405090304"/>
            </a:endParaRPr>
          </a:p>
          <a:p>
            <a:pPr marL="342900" indent="-342900">
              <a:buFont typeface="Wingdings" panose="05000000000000000000"/>
              <a:buChar char="Ø"/>
            </a:pPr>
            <a:r>
              <a:rPr lang="en-US" b="1">
                <a:latin typeface="Times New Roman" panose="02020503050405090304"/>
                <a:cs typeface="Times New Roman" panose="02020503050405090304"/>
              </a:rPr>
              <a:t>Visualize Evaluation Metrics over the Testing Set</a:t>
            </a:r>
          </a:p>
          <a:p>
            <a:pPr marL="800100" lvl="1" indent="-342900">
              <a:buFont typeface="Courier New" panose="02070409020205090404"/>
              <a:buChar char="o"/>
            </a:pPr>
            <a:endParaRPr lang="en-US" b="1">
              <a:latin typeface="Times New Roman" panose="02020503050405090304"/>
              <a:cs typeface="Times New Roman" panose="0202050305040509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7656840" cy="584775"/>
          </a:xfrm>
          <a:prstGeom prst="rect">
            <a:avLst/>
          </a:prstGeom>
          <a:noFill/>
        </p:spPr>
        <p:txBody>
          <a:bodyPr wrap="none" lIns="91440" tIns="45720" rIns="91440" bIns="45720" rtlCol="0" anchor="t">
            <a:spAutoFit/>
          </a:bodyPr>
          <a:lstStyle/>
          <a:p>
            <a:r>
              <a:rPr lang="en-US" sz="3200" b="1">
                <a:latin typeface="Times New Roman" panose="02020503050405090304"/>
                <a:cs typeface="Times New Roman" panose="02020503050405090304"/>
              </a:rPr>
              <a:t>5. Methodology – Logistic Regression (LR)</a:t>
            </a:r>
          </a:p>
        </p:txBody>
      </p:sp>
      <p:sp>
        <p:nvSpPr>
          <p:cNvPr id="7" name="TextBox 6"/>
          <p:cNvSpPr txBox="1"/>
          <p:nvPr/>
        </p:nvSpPr>
        <p:spPr>
          <a:xfrm>
            <a:off x="798881" y="1198238"/>
            <a:ext cx="5766516"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a:latin typeface="Times New Roman" panose="02020503050405090304"/>
                <a:cs typeface="Times New Roman" panose="02020503050405090304"/>
              </a:rPr>
              <a:t>Tuning for Regularization Strength</a:t>
            </a:r>
            <a:endParaRPr lang="en-US" sz="2000">
              <a:latin typeface="Times New Roman" panose="02020503050405090304" pitchFamily="18" charset="0"/>
              <a:cs typeface="Times New Roman" panose="02020503050405090304" pitchFamily="18" charset="0"/>
            </a:endParaRPr>
          </a:p>
        </p:txBody>
      </p:sp>
      <p:sp>
        <p:nvSpPr>
          <p:cNvPr id="11" name="TextBox 10"/>
          <p:cNvSpPr txBox="1"/>
          <p:nvPr/>
        </p:nvSpPr>
        <p:spPr>
          <a:xfrm>
            <a:off x="6863080" y="3950335"/>
            <a:ext cx="4939030" cy="230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90204"/>
              <a:buChar char="•"/>
            </a:pPr>
            <a:r>
              <a:rPr lang="en-US" dirty="0">
                <a:latin typeface="Times New Roman" panose="02020503050405090304"/>
                <a:ea typeface="+mn-lt"/>
                <a:cs typeface="Times New Roman" panose="02020503050405090304"/>
              </a:rPr>
              <a:t>    ACC ~ 67% (over 20 iterations)</a:t>
            </a:r>
            <a:endParaRPr lang="en-US" dirty="0">
              <a:latin typeface="Times New Roman" panose="02020503050405090304"/>
              <a:cs typeface="Times New Roman" panose="02020503050405090304"/>
            </a:endParaRPr>
          </a:p>
          <a:p>
            <a:pPr marL="285750" indent="-285750">
              <a:buFont typeface="Arial" panose="020B0604020202090204"/>
              <a:buChar char="•"/>
            </a:pPr>
            <a:r>
              <a:rPr lang="en-US" dirty="0">
                <a:latin typeface="Times New Roman" panose="02020503050405090304"/>
                <a:ea typeface="Calibri"/>
                <a:cs typeface="Times New Roman" panose="02020503050405090304"/>
              </a:rPr>
              <a:t>LR performs much better with the majority class</a:t>
            </a:r>
          </a:p>
          <a:p>
            <a:pPr marL="285750" indent="-285750">
              <a:buFont typeface="Arial" panose="020B0604020202090204"/>
              <a:buChar char="•"/>
            </a:pPr>
            <a:r>
              <a:rPr lang="en-US" dirty="0">
                <a:latin typeface="Times New Roman" panose="02020503050405090304"/>
                <a:cs typeface="Times New Roman" panose="02020503050405090304"/>
              </a:rPr>
              <a:t>Kernel Density Estimation: class-wise tuning</a:t>
            </a:r>
            <a:endParaRPr lang="en-US" dirty="0">
              <a:latin typeface="Times New Roman" panose="02020503050405090304"/>
              <a:ea typeface="Calibri"/>
              <a:cs typeface="Times New Roman" panose="02020503050405090304"/>
            </a:endParaRPr>
          </a:p>
          <a:p>
            <a:pPr marL="742950" lvl="1" indent="-285750">
              <a:buFont typeface="Courier New" panose="02070409020205090404"/>
              <a:buChar char="o"/>
            </a:pPr>
            <a:r>
              <a:rPr lang="en-US" dirty="0">
                <a:latin typeface="Times New Roman" panose="02020503050405090304"/>
                <a:ea typeface="Calibri"/>
                <a:cs typeface="Times New Roman" panose="02020503050405090304"/>
              </a:rPr>
              <a:t>Drop bottom 20%, or kept top 80% of minority class</a:t>
            </a:r>
          </a:p>
          <a:p>
            <a:pPr marL="742950" lvl="1" indent="-285750">
              <a:buFont typeface="Courier New" panose="02070409020205090404"/>
              <a:buChar char="o"/>
            </a:pPr>
            <a:r>
              <a:rPr lang="en-US" dirty="0">
                <a:latin typeface="Times New Roman" panose="02020503050405090304"/>
                <a:ea typeface="Calibri"/>
                <a:cs typeface="Times New Roman" panose="02020503050405090304"/>
              </a:rPr>
              <a:t>Drop bottom 50%, or kept top 50% of majority class</a:t>
            </a:r>
          </a:p>
          <a:p>
            <a:pPr marL="285750" indent="-285750">
              <a:buFont typeface="Arial" panose="020B0604020202090204"/>
              <a:buChar char="•"/>
            </a:pPr>
            <a:r>
              <a:rPr lang="en-US" dirty="0">
                <a:latin typeface="Times New Roman" panose="02020503050405090304"/>
                <a:ea typeface="Calibri"/>
                <a:cs typeface="Times New Roman" panose="02020503050405090304"/>
              </a:rPr>
              <a:t>More exploration with relevant feature selection</a:t>
            </a:r>
          </a:p>
        </p:txBody>
      </p:sp>
      <p:pic>
        <p:nvPicPr>
          <p:cNvPr id="10" name="Picture 9" descr="A graph of strength and accuracy&#10;&#10;Description automatically generated"/>
          <p:cNvPicPr>
            <a:picLocks noChangeAspect="1"/>
          </p:cNvPicPr>
          <p:nvPr/>
        </p:nvPicPr>
        <p:blipFill>
          <a:blip r:embed="rId3"/>
          <a:stretch>
            <a:fillRect/>
          </a:stretch>
        </p:blipFill>
        <p:spPr>
          <a:xfrm>
            <a:off x="830612" y="1740224"/>
            <a:ext cx="3015974" cy="2130425"/>
          </a:xfrm>
          <a:prstGeom prst="rect">
            <a:avLst/>
          </a:prstGeom>
        </p:spPr>
      </p:pic>
      <p:pic>
        <p:nvPicPr>
          <p:cNvPr id="12" name="Picture 11" descr="A graph with blue dots&#10;&#10;Description automatically generated"/>
          <p:cNvPicPr>
            <a:picLocks noChangeAspect="1"/>
          </p:cNvPicPr>
          <p:nvPr/>
        </p:nvPicPr>
        <p:blipFill>
          <a:blip r:embed="rId4"/>
          <a:stretch>
            <a:fillRect/>
          </a:stretch>
        </p:blipFill>
        <p:spPr>
          <a:xfrm>
            <a:off x="3855213" y="1738706"/>
            <a:ext cx="2926108" cy="2133463"/>
          </a:xfrm>
          <a:prstGeom prst="rect">
            <a:avLst/>
          </a:prstGeom>
        </p:spPr>
      </p:pic>
      <p:pic>
        <p:nvPicPr>
          <p:cNvPr id="13" name="Picture 12" descr="A graph of strength and recall&#10;&#10;Description automatically generated"/>
          <p:cNvPicPr>
            <a:picLocks noChangeAspect="1"/>
          </p:cNvPicPr>
          <p:nvPr/>
        </p:nvPicPr>
        <p:blipFill>
          <a:blip r:embed="rId5"/>
          <a:stretch>
            <a:fillRect/>
          </a:stretch>
        </p:blipFill>
        <p:spPr>
          <a:xfrm>
            <a:off x="847028" y="4039831"/>
            <a:ext cx="3000592" cy="2133778"/>
          </a:xfrm>
          <a:prstGeom prst="rect">
            <a:avLst/>
          </a:prstGeom>
        </p:spPr>
      </p:pic>
      <p:pic>
        <p:nvPicPr>
          <p:cNvPr id="14" name="Picture 13" descr="A graph with blue dots&#10;&#10;Description automatically generated"/>
          <p:cNvPicPr>
            <a:picLocks noChangeAspect="1"/>
          </p:cNvPicPr>
          <p:nvPr/>
        </p:nvPicPr>
        <p:blipFill>
          <a:blip r:embed="rId6"/>
          <a:stretch>
            <a:fillRect/>
          </a:stretch>
        </p:blipFill>
        <p:spPr>
          <a:xfrm>
            <a:off x="3734099" y="4026974"/>
            <a:ext cx="3046068" cy="2133462"/>
          </a:xfrm>
          <a:prstGeom prst="rect">
            <a:avLst/>
          </a:prstGeom>
        </p:spPr>
      </p:pic>
      <p:sp>
        <p:nvSpPr>
          <p:cNvPr id="3" name="TextBox 2"/>
          <p:cNvSpPr txBox="1"/>
          <p:nvPr/>
        </p:nvSpPr>
        <p:spPr>
          <a:xfrm>
            <a:off x="6846985" y="1198237"/>
            <a:ext cx="3310427" cy="400110"/>
          </a:xfrm>
          <a:prstGeom prst="rect">
            <a:avLst/>
          </a:prstGeom>
          <a:noFill/>
        </p:spPr>
        <p:txBody>
          <a:bodyPr wrap="square" lIns="91440" tIns="45720" rIns="91440" bIns="45720" rtlCol="0" anchor="t">
            <a:spAutoFit/>
          </a:bodyPr>
          <a:lstStyle/>
          <a:p>
            <a:pPr marL="342900" indent="-342900">
              <a:buFont typeface="Wingdings" panose="05000000000000000000"/>
              <a:buChar char="Ø"/>
            </a:pPr>
            <a:r>
              <a:rPr lang="en-US" sz="2000" b="1">
                <a:latin typeface="Times New Roman" panose="02020503050405090304"/>
                <a:cs typeface="Times New Roman" panose="02020503050405090304"/>
              </a:rPr>
              <a:t>Evaluation Results</a:t>
            </a:r>
            <a:endParaRPr lang="en-US" sz="2000" b="1">
              <a:latin typeface="Times New Roman" panose="02020503050405090304" pitchFamily="18" charset="0"/>
              <a:cs typeface="Times New Roman" panose="02020503050405090304" pitchFamily="18" charset="0"/>
            </a:endParaRPr>
          </a:p>
        </p:txBody>
      </p:sp>
      <p:sp>
        <p:nvSpPr>
          <p:cNvPr id="8" name="Rectangle 7"/>
          <p:cNvSpPr/>
          <p:nvPr/>
        </p:nvSpPr>
        <p:spPr>
          <a:xfrm>
            <a:off x="839470" y="1666875"/>
            <a:ext cx="5941695" cy="4635500"/>
          </a:xfrm>
          <a:prstGeom prst="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blue and orange bars&#10;&#10;Description automatically generated">
            <a:extLst>
              <a:ext uri="{FF2B5EF4-FFF2-40B4-BE49-F238E27FC236}">
                <a16:creationId xmlns:a16="http://schemas.microsoft.com/office/drawing/2014/main" id="{0FBDFC05-05F7-2A79-20CE-7153627732AF}"/>
              </a:ext>
            </a:extLst>
          </p:cNvPr>
          <p:cNvPicPr>
            <a:picLocks noChangeAspect="1"/>
          </p:cNvPicPr>
          <p:nvPr/>
        </p:nvPicPr>
        <p:blipFill>
          <a:blip r:embed="rId7"/>
          <a:stretch>
            <a:fillRect/>
          </a:stretch>
        </p:blipFill>
        <p:spPr>
          <a:xfrm>
            <a:off x="6932750" y="1669981"/>
            <a:ext cx="3925543" cy="2027169"/>
          </a:xfrm>
          <a:prstGeom prst="rect">
            <a:avLst/>
          </a:prstGeom>
          <a:ln>
            <a:solidFill>
              <a:schemeClr val="bg2">
                <a:lumMod val="75000"/>
              </a:schemeClr>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6415</Words>
  <Application>Microsoft Office PowerPoint</Application>
  <PresentationFormat>Widescreen</PresentationFormat>
  <Paragraphs>286</Paragraphs>
  <Slides>15</Slides>
  <Notes>10</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Youxia Zhao</dc:creator>
  <cp:lastModifiedBy>200</cp:lastModifiedBy>
  <cp:revision>122</cp:revision>
  <dcterms:created xsi:type="dcterms:W3CDTF">2023-12-04T14:49:30Z</dcterms:created>
  <dcterms:modified xsi:type="dcterms:W3CDTF">2023-12-04T18:06:40Z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1556F09586393C9BE1006D65AC510EBF_42</vt:lpwstr>
  </property>
  <property fmtid="{D5CDD505-2E9C-101B-9397-08002B2CF9AE}" pid="3" name="KSOProductBuildVer">
    <vt:lpwstr>1033-6.3.0.8471</vt:lpwstr>
  </property>
</Properties>
</file>