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3" r:id="rId2"/>
    <p:sldId id="257" r:id="rId3"/>
    <p:sldId id="275" r:id="rId4"/>
    <p:sldId id="274" r:id="rId5"/>
    <p:sldId id="258" r:id="rId6"/>
    <p:sldId id="260" r:id="rId7"/>
    <p:sldId id="267" r:id="rId8"/>
    <p:sldId id="271" r:id="rId9"/>
    <p:sldId id="269" r:id="rId10"/>
    <p:sldId id="288" r:id="rId11"/>
    <p:sldId id="270" r:id="rId12"/>
    <p:sldId id="272" r:id="rId13"/>
    <p:sldId id="278" r:id="rId14"/>
    <p:sldId id="276"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ECEA5-3EBC-644D-C83D-DCFEB71D5FD5}" v="136" dt="2023-12-04T19:22:30.466"/>
    <p1510:client id="{C21A4EDA-EC57-D07F-2ABA-36AF58E1071F}" v="369" dt="2023-12-04T18:09:05.99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everyone.</a:t>
            </a:r>
          </a:p>
          <a:p>
            <a:r>
              <a:rPr lang="en-US"/>
              <a:t>I’m </a:t>
            </a:r>
            <a:r>
              <a:rPr lang="en-US" err="1"/>
              <a:t>Youxia</a:t>
            </a:r>
            <a:r>
              <a:rPr lang="en-US"/>
              <a:t> Zhao, 【I’m Peter Tran】</a:t>
            </a:r>
            <a:endParaRPr lang="en-US">
              <a:ea typeface="Calibri"/>
              <a:cs typeface="Calibri"/>
            </a:endParaRPr>
          </a:p>
          <a:p>
            <a:r>
              <a:rPr lang="en-US"/>
              <a:t>Our project will explore how to use Machine Learning to Predict the Risk of Sleep Disorders Based on Individuals’ Lifestyle and Health Conditions</a:t>
            </a:r>
          </a:p>
        </p:txBody>
      </p:sp>
      <p:sp>
        <p:nvSpPr>
          <p:cNvPr id="4" name="Slide Number Placeholder 3"/>
          <p:cNvSpPr>
            <a:spLocks noGrp="1"/>
          </p:cNvSpPr>
          <p:nvPr>
            <p:ph type="sldNum" sz="quarter" idx="5"/>
          </p:nvPr>
        </p:nvSpPr>
        <p:spPr/>
        <p:txBody>
          <a:bodyPr/>
          <a:lstStyle/>
          <a:p>
            <a:fld id="{8719ADBC-54BD-794F-B4D8-39777D7D426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a:effectLst/>
              <a:latin typeface="Calibri" panose="020F0502020204030204" pitchFamily="34" charset="0"/>
              <a:ea typeface="宋体" pitchFamily="2" charset="-122"/>
              <a:cs typeface="Calibri"/>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p>
        </p:txBody>
      </p:sp>
      <p:sp>
        <p:nvSpPr>
          <p:cNvPr id="4" name="Slide Number Placeholder 3"/>
          <p:cNvSpPr>
            <a:spLocks noGrp="1"/>
          </p:cNvSpPr>
          <p:nvPr>
            <p:ph type="sldNum" sz="quarter" idx="5"/>
          </p:nvPr>
        </p:nvSpPr>
        <p:spPr/>
        <p:txBody>
          <a:bodyPr/>
          <a:lstStyle/>
          <a:p>
            <a:fld id="{8719ADBC-54BD-794F-B4D8-39777D7D426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So,</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How to define the “sleep disorders” labels?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p>
          <a:p>
            <a:br>
              <a:rPr lang="en-US"/>
            </a:b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    ACC ~72%, but more helpful to look at class-wise metrics</a:t>
            </a:r>
          </a:p>
          <a:p>
            <a:pPr marL="285750" indent="-285750">
              <a:buFont typeface="Arial,Sans-Serif"/>
              <a:buChar char="•"/>
            </a:pPr>
            <a:r>
              <a:rPr lang="en-US"/>
              <a:t>LR performs much better with the majority class</a:t>
            </a:r>
            <a:endParaRPr lang="en-US">
              <a:ea typeface="Calibri"/>
              <a:cs typeface="Calibri"/>
            </a:endParaRPr>
          </a:p>
          <a:p>
            <a:pPr marL="285750" indent="-285750">
              <a:buFont typeface="Arial,Sans-Serif"/>
              <a:buChar char="•"/>
            </a:pPr>
            <a:r>
              <a:rPr lang="en-US"/>
              <a:t>Kernel Density Estimation: class-wise tuning</a:t>
            </a:r>
            <a:endParaRPr lang="en-US">
              <a:ea typeface="Calibri"/>
              <a:cs typeface="Calibri"/>
            </a:endParaRPr>
          </a:p>
          <a:p>
            <a:pPr marL="742950" lvl="1" indent="-285750">
              <a:buFont typeface="Courier New,monospace"/>
              <a:buChar char="•"/>
            </a:pPr>
            <a:r>
              <a:rPr lang="en-US"/>
              <a:t>Drop bottom 10%, or kept top 90% of minority class</a:t>
            </a:r>
            <a:endParaRPr lang="en-US">
              <a:ea typeface="Calibri"/>
              <a:cs typeface="Calibri"/>
            </a:endParaRPr>
          </a:p>
          <a:p>
            <a:pPr marL="742950" lvl="1" indent="-285750">
              <a:buFont typeface="Courier New,monospace"/>
              <a:buChar char="•"/>
            </a:pPr>
            <a:r>
              <a:rPr lang="en-US"/>
              <a:t>Drop bottom 50%, or kept top 50% of majority class</a:t>
            </a:r>
            <a:endParaRPr lang="en-US">
              <a:ea typeface="Calibri"/>
              <a:cs typeface="Calibri"/>
            </a:endParaRPr>
          </a:p>
          <a:p>
            <a:pPr marL="285750" indent="-285750">
              <a:buFont typeface="Arial,Sans-Serif"/>
              <a:buChar char="•"/>
            </a:pPr>
            <a:r>
              <a:rPr lang="en-US"/>
              <a:t>More exploration with relevant feature selection</a:t>
            </a:r>
          </a:p>
        </p:txBody>
      </p:sp>
      <p:sp>
        <p:nvSpPr>
          <p:cNvPr id="4" name="Slide Number Placeholder 3"/>
          <p:cNvSpPr>
            <a:spLocks noGrp="1"/>
          </p:cNvSpPr>
          <p:nvPr>
            <p:ph type="sldNum" sz="quarter" idx="5"/>
          </p:nvPr>
        </p:nvSpPr>
        <p:spPr/>
        <p:txBody>
          <a:bodyPr/>
          <a:lstStyle/>
          <a:p>
            <a:fld id="{8719ADBC-54BD-794F-B4D8-39777D7D426A}"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defined a parameter grid for 'C,' 'kernel,' and 'gamma' to explore various SVM configurations and </a:t>
            </a:r>
            <a:r>
              <a:rPr lang="en-US" err="1">
                <a:effectLst/>
                <a:latin typeface="Calibri" panose="020F0502020204030204" pitchFamily="34" charset="0"/>
                <a:ea typeface="宋体" pitchFamily="2" charset="-122"/>
                <a:cs typeface="Times New Roman" panose="02020503050405090304" pitchFamily="18" charset="0"/>
              </a:rPr>
              <a:t>excute</a:t>
            </a:r>
            <a:r>
              <a:rPr lang="en-US">
                <a:effectLst/>
                <a:latin typeface="Calibri" panose="020F0502020204030204" pitchFamily="34" charset="0"/>
                <a:ea typeface="宋体" pitchFamily="2" charset="-122"/>
                <a:cs typeface="Times New Roman" panose="02020503050405090304" pitchFamily="18" charset="0"/>
              </a:rPr>
              <a:t> the grid search.</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After model training and test, the results showed that overall accuracy is 75%,  but the much low F1-score of the class “No sleep problems” shows the need for further fine-tuning and potential feature engineering.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0977B-A811-F342-9EDB-261CF5B9C3C0}"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0977B-A811-F342-9EDB-261CF5B9C3C0}"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oman sleeping on pillow - single line drawing"/>
          <p:cNvPicPr>
            <a:picLocks noChangeAspect="1" noChangeArrowheads="1"/>
          </p:cNvPicPr>
          <p:nvPr/>
        </p:nvPicPr>
        <p:blipFill rotWithShape="1">
          <a:blip r:embed="rId3">
            <a:extLst>
              <a:ext uri="{28A0092B-C50C-407E-A947-70E740481C1C}">
                <a14:useLocalDpi xmlns:a14="http://schemas.microsoft.com/office/drawing/2010/main" val="0"/>
              </a:ext>
            </a:extLst>
          </a:blip>
          <a:srcRect l="12221" r="41188"/>
          <a:stretch>
            <a:fillRect/>
          </a:stretch>
        </p:blipFill>
        <p:spPr bwMode="auto">
          <a:xfrm>
            <a:off x="0" y="1090513"/>
            <a:ext cx="3271950" cy="496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61595" y="1958649"/>
            <a:ext cx="7987058"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 to</a:t>
            </a:r>
          </a:p>
          <a:p>
            <a:r>
              <a:rPr lang="en-US" sz="3200" b="1" i="0" u="none" strike="noStrike">
                <a:solidFill>
                  <a:srgbClr val="000000"/>
                </a:solidFill>
                <a:effectLst/>
                <a:latin typeface="Times New Roman" panose="02020503050405090304" pitchFamily="18" charset="0"/>
              </a:rPr>
              <a:t>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 </a:t>
            </a:r>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a:t>
            </a:r>
          </a:p>
          <a:p>
            <a:r>
              <a:rPr lang="en-US" sz="3200" b="1" i="0" u="none" strike="noStrike">
                <a:solidFill>
                  <a:srgbClr val="000000"/>
                </a:solidFill>
                <a:effectLst/>
                <a:latin typeface="Times New Roman" panose="02020503050405090304" pitchFamily="18" charset="0"/>
              </a:rPr>
              <a:t>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3487101" y="3800108"/>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cxnSp>
        <p:nvCxnSpPr>
          <p:cNvPr id="4" name="Straight Connector 3"/>
          <p:cNvCxnSpPr/>
          <p:nvPr/>
        </p:nvCxnSpPr>
        <p:spPr>
          <a:xfrm>
            <a:off x="3271950" y="3632883"/>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93000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dirty="0">
                <a:latin typeface="Times New Roman" panose="02020503050405090304"/>
                <a:cs typeface="Times New Roman" panose="02020503050405090304"/>
                <a:sym typeface="+mn-ea"/>
              </a:rPr>
              <a:t>Random Forest Classifier (RFC)</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706755"/>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sym typeface="+mn-ea"/>
              </a:rPr>
              <a:t>Tuning for Number of Decision Trees</a:t>
            </a:r>
          </a:p>
          <a:p>
            <a:r>
              <a:rPr lang="en-US" sz="2000" dirty="0">
                <a:latin typeface="Times New Roman" panose="02020503050405090304"/>
                <a:cs typeface="Times New Roman" panose="02020503050405090304"/>
                <a:sym typeface="+mn-ea"/>
              </a:rPr>
              <a:t> (maximum depth = 10)</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8" name="Rectangle 7"/>
          <p:cNvSpPr/>
          <p:nvPr/>
        </p:nvSpPr>
        <p:spPr>
          <a:xfrm>
            <a:off x="839470" y="1984375"/>
            <a:ext cx="5941695" cy="441452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0"/>
          <p:cNvSpPr txBox="1"/>
          <p:nvPr/>
        </p:nvSpPr>
        <p:spPr>
          <a:xfrm>
            <a:off x="6863080" y="3950335"/>
            <a:ext cx="493903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72% (over 50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RF performs much better with the majority class</a:t>
            </a:r>
          </a:p>
          <a:p>
            <a:pPr marL="285750" indent="-285750">
              <a:buFont typeface="Arial,Sans-Serif" panose="020B0604020202090204"/>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p>
          <a:p>
            <a:pPr marL="742950" lvl="1" indent="-285750">
              <a:buFont typeface="Courier New,monospace" panose="020B0604020202090204"/>
              <a:buChar char="o"/>
            </a:pPr>
            <a:r>
              <a:rPr lang="en-US" dirty="0">
                <a:latin typeface="Times New Roman" panose="02020503050405090304"/>
                <a:ea typeface="Calibri"/>
                <a:cs typeface="Times New Roman" panose="02020503050405090304"/>
                <a:sym typeface="+mn-ea"/>
              </a:rPr>
              <a:t>Kept top 50% of minority class</a:t>
            </a:r>
            <a:endParaRPr lang="en-US" dirty="0">
              <a:latin typeface="Times New Roman" panose="02020503050405090304"/>
              <a:ea typeface="Calibri"/>
              <a:cs typeface="Times New Roman" panose="02020503050405090304"/>
            </a:endParaRPr>
          </a:p>
          <a:p>
            <a:pPr marL="742950" lvl="1" indent="-285750">
              <a:buFont typeface="Courier New,monospace" panose="020B0604020202090204"/>
              <a:buChar char="o"/>
            </a:pPr>
            <a:r>
              <a:rPr lang="en-US" dirty="0">
                <a:latin typeface="Times New Roman" panose="02020503050405090304"/>
                <a:ea typeface="Calibri"/>
                <a:cs typeface="Times New Roman" panose="02020503050405090304"/>
                <a:sym typeface="+mn-ea"/>
              </a:rPr>
              <a:t>Kept top 50% of majority class</a:t>
            </a:r>
            <a:endParaRPr lang="en-US" dirty="0">
              <a:sym typeface="+mn-ea"/>
            </a:endParaRPr>
          </a:p>
          <a:p>
            <a:pPr marL="285750" indent="-285750">
              <a:buFont typeface="Arial" panose="020B0604020202090204"/>
              <a:buChar char="•"/>
            </a:pPr>
            <a:r>
              <a:rPr lang="en-US" dirty="0">
                <a:latin typeface="Times New Roman" panose="02020503050405090304"/>
                <a:ea typeface="Calibri"/>
                <a:cs typeface="Times New Roman" panose="02020503050405090304"/>
                <a:sym typeface="+mn-ea"/>
              </a:rPr>
              <a:t>More exploration with node splitting criterions: entropy and log loss</a:t>
            </a:r>
            <a:endParaRPr lang="en-US" dirty="0">
              <a:latin typeface="Times New Roman" panose="02020503050405090304"/>
              <a:ea typeface="Calibri"/>
              <a:cs typeface="Times New Roman" panose="02020503050405090304"/>
            </a:endParaRPr>
          </a:p>
        </p:txBody>
      </p:sp>
      <p:pic>
        <p:nvPicPr>
          <p:cNvPr id="10" name="Picture 9" descr="A graph of trees and precision&#10;&#10;Description automatically generated">
            <a:extLst>
              <a:ext uri="{FF2B5EF4-FFF2-40B4-BE49-F238E27FC236}">
                <a16:creationId xmlns:a16="http://schemas.microsoft.com/office/drawing/2014/main" id="{A1E25290-8366-F7B4-1490-2035A88F50AD}"/>
              </a:ext>
            </a:extLst>
          </p:cNvPr>
          <p:cNvPicPr>
            <a:picLocks noChangeAspect="1"/>
          </p:cNvPicPr>
          <p:nvPr/>
        </p:nvPicPr>
        <p:blipFill>
          <a:blip r:embed="rId3"/>
          <a:stretch>
            <a:fillRect/>
          </a:stretch>
        </p:blipFill>
        <p:spPr>
          <a:xfrm>
            <a:off x="3812483" y="2032690"/>
            <a:ext cx="2910510" cy="2130011"/>
          </a:xfrm>
          <a:prstGeom prst="rect">
            <a:avLst/>
          </a:prstGeom>
          <a:ln>
            <a:solidFill>
              <a:schemeClr val="bg1"/>
            </a:solidFill>
          </a:ln>
        </p:spPr>
      </p:pic>
      <p:pic>
        <p:nvPicPr>
          <p:cNvPr id="12" name="Picture 11" descr="A graph of blue and orange bars&#10;&#10;Description automatically generated">
            <a:extLst>
              <a:ext uri="{FF2B5EF4-FFF2-40B4-BE49-F238E27FC236}">
                <a16:creationId xmlns:a16="http://schemas.microsoft.com/office/drawing/2014/main" id="{D51C2CCA-44AA-103E-5D5E-277850EEF2DC}"/>
              </a:ext>
            </a:extLst>
          </p:cNvPr>
          <p:cNvPicPr>
            <a:picLocks noChangeAspect="1"/>
          </p:cNvPicPr>
          <p:nvPr/>
        </p:nvPicPr>
        <p:blipFill>
          <a:blip r:embed="rId4"/>
          <a:stretch>
            <a:fillRect/>
          </a:stretch>
        </p:blipFill>
        <p:spPr>
          <a:xfrm>
            <a:off x="6962637" y="1783659"/>
            <a:ext cx="3909945" cy="1987551"/>
          </a:xfrm>
          <a:prstGeom prst="rect">
            <a:avLst/>
          </a:prstGeom>
          <a:ln>
            <a:solidFill>
              <a:schemeClr val="bg2">
                <a:lumMod val="75000"/>
              </a:schemeClr>
            </a:solidFill>
          </a:ln>
        </p:spPr>
      </p:pic>
      <p:pic>
        <p:nvPicPr>
          <p:cNvPr id="13" name="Picture 12" descr="A graph of trees and recall&#10;&#10;Description automatically generated">
            <a:extLst>
              <a:ext uri="{FF2B5EF4-FFF2-40B4-BE49-F238E27FC236}">
                <a16:creationId xmlns:a16="http://schemas.microsoft.com/office/drawing/2014/main" id="{BC238368-01A3-AF33-273A-2229829D04FA}"/>
              </a:ext>
            </a:extLst>
          </p:cNvPr>
          <p:cNvPicPr>
            <a:picLocks noChangeAspect="1"/>
          </p:cNvPicPr>
          <p:nvPr/>
        </p:nvPicPr>
        <p:blipFill>
          <a:blip r:embed="rId5"/>
          <a:stretch>
            <a:fillRect/>
          </a:stretch>
        </p:blipFill>
        <p:spPr>
          <a:xfrm>
            <a:off x="851521" y="4193968"/>
            <a:ext cx="2979393" cy="2103369"/>
          </a:xfrm>
          <a:prstGeom prst="rect">
            <a:avLst/>
          </a:prstGeom>
        </p:spPr>
      </p:pic>
      <p:pic>
        <p:nvPicPr>
          <p:cNvPr id="19" name="Picture 18" descr="A graph of trees and numbers&#10;&#10;Description automatically generated">
            <a:extLst>
              <a:ext uri="{FF2B5EF4-FFF2-40B4-BE49-F238E27FC236}">
                <a16:creationId xmlns:a16="http://schemas.microsoft.com/office/drawing/2014/main" id="{F059028A-671E-D042-F94A-E98212DC6011}"/>
              </a:ext>
            </a:extLst>
          </p:cNvPr>
          <p:cNvPicPr>
            <a:picLocks noChangeAspect="1"/>
          </p:cNvPicPr>
          <p:nvPr/>
        </p:nvPicPr>
        <p:blipFill>
          <a:blip r:embed="rId6"/>
          <a:stretch>
            <a:fillRect/>
          </a:stretch>
        </p:blipFill>
        <p:spPr>
          <a:xfrm>
            <a:off x="849795" y="2027927"/>
            <a:ext cx="3082236" cy="2139537"/>
          </a:xfrm>
          <a:prstGeom prst="rect">
            <a:avLst/>
          </a:prstGeom>
        </p:spPr>
      </p:pic>
      <p:pic>
        <p:nvPicPr>
          <p:cNvPr id="2" name="Picture 1" descr="A graph of trees and numbers&#10;&#10;Description automatically generated">
            <a:extLst>
              <a:ext uri="{FF2B5EF4-FFF2-40B4-BE49-F238E27FC236}">
                <a16:creationId xmlns:a16="http://schemas.microsoft.com/office/drawing/2014/main" id="{4933FC9B-1171-8EBD-1A43-0877DE31E61C}"/>
              </a:ext>
            </a:extLst>
          </p:cNvPr>
          <p:cNvPicPr>
            <a:picLocks noChangeAspect="1"/>
          </p:cNvPicPr>
          <p:nvPr/>
        </p:nvPicPr>
        <p:blipFill>
          <a:blip r:embed="rId7"/>
          <a:stretch>
            <a:fillRect/>
          </a:stretch>
        </p:blipFill>
        <p:spPr>
          <a:xfrm>
            <a:off x="3804893" y="4160839"/>
            <a:ext cx="2892564" cy="21364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26775"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Support Vector Machine (SVM)</a:t>
            </a:r>
          </a:p>
        </p:txBody>
      </p:sp>
      <p:pic>
        <p:nvPicPr>
          <p:cNvPr id="2" name="Picture 1"/>
          <p:cNvPicPr>
            <a:picLocks noChangeAspect="1"/>
          </p:cNvPicPr>
          <p:nvPr/>
        </p:nvPicPr>
        <p:blipFill>
          <a:blip r:embed="rId3"/>
          <a:stretch>
            <a:fillRect/>
          </a:stretch>
        </p:blipFill>
        <p:spPr>
          <a:xfrm>
            <a:off x="5299042" y="1135123"/>
            <a:ext cx="5967443" cy="3210333"/>
          </a:xfrm>
          <a:prstGeom prst="rect">
            <a:avLst/>
          </a:prstGeom>
        </p:spPr>
      </p:pic>
      <p:graphicFrame>
        <p:nvGraphicFramePr>
          <p:cNvPr id="8" name="Table 7"/>
          <p:cNvGraphicFramePr>
            <a:graphicFrameLocks noGrp="1"/>
          </p:cNvGraphicFramePr>
          <p:nvPr/>
        </p:nvGraphicFramePr>
        <p:xfrm>
          <a:off x="5299041" y="4459067"/>
          <a:ext cx="5967443" cy="2011680"/>
        </p:xfrm>
        <a:graphic>
          <a:graphicData uri="http://schemas.openxmlformats.org/drawingml/2006/table">
            <a:tbl>
              <a:tblPr firstRow="1" bandRow="1">
                <a:tableStyleId>{5C22544A-7EE6-4342-B048-85BDC9FD1C3A}</a:tableStyleId>
              </a:tblPr>
              <a:tblGrid>
                <a:gridCol w="1981804">
                  <a:extLst>
                    <a:ext uri="{9D8B030D-6E8A-4147-A177-3AD203B41FA5}">
                      <a16:colId xmlns:a16="http://schemas.microsoft.com/office/drawing/2014/main" val="20000"/>
                    </a:ext>
                  </a:extLst>
                </a:gridCol>
                <a:gridCol w="1090728">
                  <a:extLst>
                    <a:ext uri="{9D8B030D-6E8A-4147-A177-3AD203B41FA5}">
                      <a16:colId xmlns:a16="http://schemas.microsoft.com/office/drawing/2014/main" val="20001"/>
                    </a:ext>
                  </a:extLst>
                </a:gridCol>
                <a:gridCol w="948665">
                  <a:extLst>
                    <a:ext uri="{9D8B030D-6E8A-4147-A177-3AD203B41FA5}">
                      <a16:colId xmlns:a16="http://schemas.microsoft.com/office/drawing/2014/main" val="20002"/>
                    </a:ext>
                  </a:extLst>
                </a:gridCol>
                <a:gridCol w="980443">
                  <a:extLst>
                    <a:ext uri="{9D8B030D-6E8A-4147-A177-3AD203B41FA5}">
                      <a16:colId xmlns:a16="http://schemas.microsoft.com/office/drawing/2014/main" val="20003"/>
                    </a:ext>
                  </a:extLst>
                </a:gridCol>
                <a:gridCol w="965803">
                  <a:extLst>
                    <a:ext uri="{9D8B030D-6E8A-4147-A177-3AD203B41FA5}">
                      <a16:colId xmlns:a16="http://schemas.microsoft.com/office/drawing/2014/main" val="20004"/>
                    </a:ext>
                  </a:extLst>
                </a:gridCol>
              </a:tblGrid>
              <a:tr h="302918">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Precision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Recall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F1-score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support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2918">
                <a:tc>
                  <a:txBody>
                    <a:bodyPr/>
                    <a:lstStyle/>
                    <a:p>
                      <a:r>
                        <a:rPr lang="en-US" sz="16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a:t>
                      </a:r>
                      <a:endParaRPr lang="en-US" sz="1600" b="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22%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48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a:t>
                      </a:r>
                      <a:endParaRPr lang="en-US" sz="1600" b="0">
                        <a:solidFill>
                          <a:sysClr val="windowText" lastClr="000000"/>
                        </a:solidFill>
                        <a:latin typeface="Times New Roman" panose="02020503050405090304" pitchFamily="18" charset="0"/>
                        <a:cs typeface="Times New Roman" panose="0202050305040509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99%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123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a:solidFill>
                            <a:sysClr val="windowText" lastClr="000000"/>
                          </a:solidFill>
                          <a:latin typeface="Times New Roman" panose="02020503050405090304" pitchFamily="18" charset="0"/>
                          <a:cs typeface="Times New Roman" panose="02020503050405090304" pitchFamily="18" charset="0"/>
                        </a:rPr>
                        <a:t>Accuracy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2918">
                <a:tc>
                  <a:txBody>
                    <a:bodyPr/>
                    <a:lstStyle/>
                    <a:p>
                      <a:r>
                        <a:rPr lang="en-US" sz="1600" b="0">
                          <a:solidFill>
                            <a:sysClr val="windowText" lastClr="000000"/>
                          </a:solidFill>
                          <a:latin typeface="Times New Roman" panose="02020503050405090304" pitchFamily="18" charset="0"/>
                          <a:cs typeface="Times New Roman" panose="02020503050405090304" pitchFamily="18" charset="0"/>
                        </a:rPr>
                        <a:t>Macro avg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56%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2918">
                <a:tc>
                  <a:txBody>
                    <a:bodyPr/>
                    <a:lstStyle/>
                    <a:p>
                      <a:r>
                        <a:rPr lang="en-US" sz="1600" b="0">
                          <a:solidFill>
                            <a:sysClr val="windowText" lastClr="000000"/>
                          </a:solidFill>
                          <a:latin typeface="Times New Roman" panose="02020503050405090304" pitchFamily="18" charset="0"/>
                          <a:cs typeface="Times New Roman" panose="02020503050405090304" pitchFamily="18" charset="0"/>
                        </a:rPr>
                        <a:t>Weighted avg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67%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TextBox 9"/>
          <p:cNvSpPr txBox="1"/>
          <p:nvPr/>
        </p:nvSpPr>
        <p:spPr>
          <a:xfrm>
            <a:off x="846326" y="1313898"/>
            <a:ext cx="4452716" cy="3846195"/>
          </a:xfrm>
          <a:prstGeom prst="rect">
            <a:avLst/>
          </a:prstGeom>
          <a:noFill/>
        </p:spPr>
        <p:txBody>
          <a:bodyPr wrap="square" rtlCol="0">
            <a:spAutoFit/>
          </a:bodyPr>
          <a:lstStyle/>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Create and Execute Grid Search:</a:t>
            </a:r>
          </a:p>
          <a:p>
            <a:r>
              <a:rPr lang="en-US">
                <a:latin typeface="Times New Roman" panose="02020503050405090304" pitchFamily="18" charset="0"/>
                <a:cs typeface="Times New Roman" panose="02020503050405090304" pitchFamily="18" charset="0"/>
              </a:rPr>
              <a:t>To explore various combinations for each hyperparameter: 'C' (regularization parameter), 'kernel' (type of kernel function), and 'gamma' (kernel coefficient).</a:t>
            </a:r>
          </a:p>
          <a:p>
            <a:endParaRPr lang="en-US" sz="200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Model Training and Test (15%)</a:t>
            </a:r>
          </a:p>
          <a:p>
            <a:endParaRPr lang="en-US" sz="200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Performance Evaluation:</a:t>
            </a:r>
          </a:p>
          <a:p>
            <a:r>
              <a:rPr lang="en-US">
                <a:latin typeface="Times New Roman" panose="02020503050405090304" pitchFamily="18" charset="0"/>
                <a:cs typeface="Times New Roman" panose="02020503050405090304" pitchFamily="18" charset="0"/>
              </a:rPr>
              <a:t>Accuracy is 75%, but the F1-score of the class “</a:t>
            </a:r>
            <a:r>
              <a:rPr lang="en-US"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No sleep problems” shows</a:t>
            </a:r>
            <a:r>
              <a:rPr lang="en-US">
                <a:latin typeface="Times New Roman" panose="02020503050405090304" pitchFamily="18" charset="0"/>
                <a:cs typeface="Times New Roman" panose="02020503050405090304" pitchFamily="18" charset="0"/>
              </a:rPr>
              <a:t> the need for further fine-tuning and potential feature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2555508" cy="584775"/>
          </a:xfrm>
          <a:prstGeom prst="rect">
            <a:avLst/>
          </a:prstGeom>
          <a:noFill/>
        </p:spPr>
        <p:txBody>
          <a:bodyPr wrap="none" lIns="91440" tIns="45720" rIns="91440" bIns="45720" rtlCol="0" anchor="t">
            <a:spAutoFit/>
          </a:bodyPr>
          <a:lstStyle/>
          <a:p>
            <a:r>
              <a:rPr lang="en-US" sz="3200" b="1" dirty="0">
                <a:latin typeface="Times New Roman" panose="02020503050405090304"/>
                <a:cs typeface="Times New Roman" panose="02020503050405090304"/>
              </a:rPr>
              <a:t>6. Conclusion</a:t>
            </a:r>
          </a:p>
        </p:txBody>
      </p:sp>
      <p:sp>
        <p:nvSpPr>
          <p:cNvPr id="6" name="TextBox 5"/>
          <p:cNvSpPr txBox="1"/>
          <p:nvPr/>
        </p:nvSpPr>
        <p:spPr>
          <a:xfrm>
            <a:off x="5157470" y="3721735"/>
            <a:ext cx="6108700" cy="2554545"/>
          </a:xfrm>
          <a:prstGeom prst="rect">
            <a:avLst/>
          </a:prstGeom>
          <a:noFill/>
        </p:spPr>
        <p:txBody>
          <a:bodyPr wrap="square" lIns="91440" tIns="45720" rIns="91440" bIns="45720" rtlCol="0" anchor="t">
            <a:spAutoFit/>
          </a:bodyPr>
          <a:lstStyle/>
          <a:p>
            <a:pPr marL="342900" indent="-342900">
              <a:buFont typeface="Wingdings" panose="05000000000000000000" charset="0"/>
              <a:buChar char=""/>
            </a:pPr>
            <a:r>
              <a:rPr lang="en-US" sz="2000" b="1" dirty="0">
                <a:latin typeface="Times New Roman" panose="02020503050405090304"/>
                <a:cs typeface="Times New Roman" panose="02020503050405090304"/>
              </a:rPr>
              <a:t>What is most important?</a:t>
            </a:r>
            <a:endParaRPr lang="en-US" sz="2000" b="1"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Ideally, we would appreciate good ability to detect both classes</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However, we care that an individual with a sleep disorder is accurately diagnosed</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LR or RF would the best model</a:t>
            </a:r>
          </a:p>
          <a:p>
            <a:pPr marL="342900" indent="-342900">
              <a:buFont typeface="Wingdings" panose="02070409020205090404"/>
              <a:buChar char=""/>
            </a:pPr>
            <a:r>
              <a:rPr lang="en-US" sz="2000" b="1" dirty="0">
                <a:latin typeface="Times New Roman" panose="02020503050405090304"/>
                <a:cs typeface="Times New Roman" panose="02020503050405090304"/>
              </a:rPr>
              <a:t>Challenges</a:t>
            </a:r>
          </a:p>
          <a:p>
            <a:pPr marL="800100" lvl="1" indent="-342900">
              <a:buFont typeface="Courier New" panose="02070409020205090404"/>
              <a:buChar char="o"/>
            </a:pPr>
            <a:r>
              <a:rPr lang="en-US" sz="2000" dirty="0">
                <a:latin typeface="Times New Roman"/>
                <a:cs typeface="Times New Roman"/>
              </a:rPr>
              <a:t>Feature Selection: Quantity and Quality </a:t>
            </a:r>
            <a:endParaRPr lang="en-US" sz="2000" dirty="0">
              <a:latin typeface="Times New Roman" panose="02020503050405090304" pitchFamily="18" charset="0"/>
              <a:cs typeface="Times New Roman" panose="02020503050405090304" pitchFamily="18" charset="0"/>
            </a:endParaRPr>
          </a:p>
        </p:txBody>
      </p:sp>
      <p:pic>
        <p:nvPicPr>
          <p:cNvPr id="7" name="Picture 6" descr="A graph of blue and orange bars&#10;&#10;Description automatically generated"/>
          <p:cNvPicPr>
            <a:picLocks noChangeAspect="1"/>
          </p:cNvPicPr>
          <p:nvPr/>
        </p:nvPicPr>
        <p:blipFill>
          <a:blip r:embed="rId2"/>
          <a:stretch>
            <a:fillRect/>
          </a:stretch>
        </p:blipFill>
        <p:spPr>
          <a:xfrm>
            <a:off x="5341759" y="1644871"/>
            <a:ext cx="3951081" cy="1935370"/>
          </a:xfrm>
          <a:prstGeom prst="rect">
            <a:avLst/>
          </a:prstGeom>
          <a:ln>
            <a:solidFill>
              <a:schemeClr val="bg1">
                <a:lumMod val="65000"/>
              </a:schemeClr>
            </a:solidFill>
          </a:ln>
        </p:spPr>
      </p:pic>
      <p:sp>
        <p:nvSpPr>
          <p:cNvPr id="8" name="TextBox 2"/>
          <p:cNvSpPr txBox="1"/>
          <p:nvPr/>
        </p:nvSpPr>
        <p:spPr>
          <a:xfrm>
            <a:off x="84623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Logistic Regression</a:t>
            </a:r>
          </a:p>
        </p:txBody>
      </p:sp>
      <p:sp>
        <p:nvSpPr>
          <p:cNvPr id="9" name="TextBox 2"/>
          <p:cNvSpPr txBox="1"/>
          <p:nvPr/>
        </p:nvSpPr>
        <p:spPr>
          <a:xfrm>
            <a:off x="862110" y="382332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Random Forest</a:t>
            </a:r>
          </a:p>
        </p:txBody>
      </p:sp>
      <p:sp>
        <p:nvSpPr>
          <p:cNvPr id="10" name="TextBox 2"/>
          <p:cNvSpPr txBox="1"/>
          <p:nvPr/>
        </p:nvSpPr>
        <p:spPr>
          <a:xfrm>
            <a:off x="526202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Support Vector Machine</a:t>
            </a:r>
          </a:p>
        </p:txBody>
      </p:sp>
      <p:pic>
        <p:nvPicPr>
          <p:cNvPr id="14" name="Picture 13" descr="A graph of blue and orange bars&#10;&#10;Description automatically generated">
            <a:extLst>
              <a:ext uri="{FF2B5EF4-FFF2-40B4-BE49-F238E27FC236}">
                <a16:creationId xmlns:a16="http://schemas.microsoft.com/office/drawing/2014/main" id="{5F9553BB-9D5D-223E-0115-54C14E7C1585}"/>
              </a:ext>
            </a:extLst>
          </p:cNvPr>
          <p:cNvPicPr>
            <a:picLocks noChangeAspect="1"/>
          </p:cNvPicPr>
          <p:nvPr/>
        </p:nvPicPr>
        <p:blipFill>
          <a:blip r:embed="rId3"/>
          <a:stretch>
            <a:fillRect/>
          </a:stretch>
        </p:blipFill>
        <p:spPr>
          <a:xfrm>
            <a:off x="925099" y="1647894"/>
            <a:ext cx="3881368" cy="1927779"/>
          </a:xfrm>
          <a:prstGeom prst="rect">
            <a:avLst/>
          </a:prstGeom>
          <a:ln>
            <a:solidFill>
              <a:schemeClr val="bg2">
                <a:lumMod val="75000"/>
              </a:schemeClr>
            </a:solidFill>
          </a:ln>
        </p:spPr>
      </p:pic>
      <p:pic>
        <p:nvPicPr>
          <p:cNvPr id="16" name="Picture 15" descr="A graph of blue and orange bars&#10;&#10;Description automatically generated">
            <a:extLst>
              <a:ext uri="{FF2B5EF4-FFF2-40B4-BE49-F238E27FC236}">
                <a16:creationId xmlns:a16="http://schemas.microsoft.com/office/drawing/2014/main" id="{379B14B3-AB78-A5AD-5D7E-C235D878AF6A}"/>
              </a:ext>
            </a:extLst>
          </p:cNvPr>
          <p:cNvPicPr>
            <a:picLocks noChangeAspect="1"/>
          </p:cNvPicPr>
          <p:nvPr/>
        </p:nvPicPr>
        <p:blipFill>
          <a:blip r:embed="rId4"/>
          <a:stretch>
            <a:fillRect/>
          </a:stretch>
        </p:blipFill>
        <p:spPr>
          <a:xfrm>
            <a:off x="921855" y="4191137"/>
            <a:ext cx="3865772" cy="1943378"/>
          </a:xfrm>
          <a:prstGeom prst="rect">
            <a:avLst/>
          </a:prstGeom>
          <a:ln>
            <a:solidFill>
              <a:schemeClr val="bg2">
                <a:lumMod val="75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4810760" cy="58356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7. Healthcare Significance </a:t>
            </a:r>
            <a:endParaRPr lang="en-US" sz="3200" b="1">
              <a:latin typeface="Times New Roman" panose="02020503050405090304" pitchFamily="18" charset="0"/>
              <a:cs typeface="Times New Roman" panose="02020503050405090304" pitchFamily="18" charset="0"/>
            </a:endParaRPr>
          </a:p>
        </p:txBody>
      </p:sp>
      <p:sp>
        <p:nvSpPr>
          <p:cNvPr id="10" name="TextBox 9"/>
          <p:cNvSpPr txBox="1"/>
          <p:nvPr/>
        </p:nvSpPr>
        <p:spPr>
          <a:xfrm>
            <a:off x="846325" y="1683198"/>
            <a:ext cx="10420159" cy="3692525"/>
          </a:xfrm>
          <a:prstGeom prst="rect">
            <a:avLst/>
          </a:prstGeom>
          <a:noFill/>
        </p:spPr>
        <p:txBody>
          <a:bodyPr wrap="square" rtlCol="0">
            <a:spAutoFit/>
          </a:bodyPr>
          <a:lstStyle/>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Early Intervention and Prevention</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developing predictive models, healthcare professionals can identify early signs and risk factors, enabling targeted interventions to prevent the onset or progression of sleep disorders.</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Personalized Treatment Plans</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Predictive research allows for the customization of treatment plans based on an individual's specific risk factors and patterns. Personalized interventions can include lifestyle modifications, behavioral therapies, and tailored medication regimens, optimizing treatment efficacy and improving patient adherence.</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Public Health Impact</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implementing predictive models on a larger scale, public health initiatives can be designed to target specific populations at risk, promoting preventive measures and reducing the overall burden of sleep disorders on society.</a:t>
            </a:r>
            <a:endParaRPr lang="en-US">
              <a:latin typeface="Times New Roman" panose="02020503050405090304" pitchFamily="18" charset="0"/>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a:solidFill>
                  <a:srgbClr val="000000"/>
                </a:solidFill>
                <a:effectLst/>
                <a:latin typeface="Times New Roman" panose="02020503050405090304" pitchFamily="18" charset="0"/>
              </a:rPr>
              <a:t>Thank You!</a:t>
            </a:r>
            <a:endParaRPr lang="en-US" sz="720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a:latin typeface="Times New Roman" panose="02020503050405090304" pitchFamily="18" charset="0"/>
                <a:cs typeface="Times New Roman" panose="02020503050405090304" pitchFamily="18" charset="0"/>
              </a:rPr>
              <a:t>Peter Tran  |  Youxia Zhao</a:t>
            </a:r>
          </a:p>
          <a:p>
            <a:pPr algn="r"/>
            <a:r>
              <a:rPr lang="en-US" sz="240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a:t>
            </a:r>
          </a:p>
          <a:p>
            <a:r>
              <a:rPr lang="en-US" sz="3200" b="1" i="0" u="none" strike="noStrike">
                <a:solidFill>
                  <a:srgbClr val="000000"/>
                </a:solidFill>
                <a:effectLst/>
                <a:latin typeface="Times New Roman" panose="02020503050405090304" pitchFamily="18" charset="0"/>
              </a:rPr>
              <a:t>to 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a:t>
            </a:r>
          </a:p>
          <a:p>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 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Presentation Outline</a:t>
            </a:r>
          </a:p>
        </p:txBody>
      </p:sp>
      <p:sp>
        <p:nvSpPr>
          <p:cNvPr id="7" name="TextBox 6"/>
          <p:cNvSpPr txBox="1"/>
          <p:nvPr/>
        </p:nvSpPr>
        <p:spPr>
          <a:xfrm>
            <a:off x="846326" y="1430014"/>
            <a:ext cx="7284366" cy="4647426"/>
          </a:xfrm>
          <a:prstGeom prst="rect">
            <a:avLst/>
          </a:prstGeom>
          <a:noFill/>
        </p:spPr>
        <p:txBody>
          <a:bodyPr wrap="none" lIns="91440" tIns="45720" rIns="91440" bIns="45720" rtlCol="0" anchor="t">
            <a:spAutoFit/>
          </a:bodyPr>
          <a:lstStyle/>
          <a:p>
            <a:r>
              <a:rPr lang="en-US" sz="2400">
                <a:latin typeface="Times New Roman" panose="02020503050405090304" pitchFamily="18" charset="0"/>
                <a:cs typeface="Times New Roman" panose="02020503050405090304" pitchFamily="18" charset="0"/>
              </a:rPr>
              <a:t>1. Project Background and Motivation</a:t>
            </a:r>
          </a:p>
          <a:p>
            <a:r>
              <a:rPr lang="en-US" sz="2400">
                <a:latin typeface="Times New Roman" panose="02020503050405090304" pitchFamily="18" charset="0"/>
                <a:cs typeface="Times New Roman" panose="02020503050405090304" pitchFamily="18" charset="0"/>
              </a:rPr>
              <a:t>2. Project Objectives</a:t>
            </a:r>
          </a:p>
          <a:p>
            <a:r>
              <a:rPr lang="en-US" sz="2400">
                <a:latin typeface="Times New Roman" panose="02020503050405090304" pitchFamily="18" charset="0"/>
                <a:cs typeface="Times New Roman" panose="02020503050405090304" pitchFamily="18" charset="0"/>
              </a:rPr>
              <a:t>3. Dataset and Features Selection</a:t>
            </a:r>
          </a:p>
          <a:p>
            <a:r>
              <a:rPr lang="en-US" sz="2400">
                <a:latin typeface="Times New Roman" panose="02020503050405090304" pitchFamily="18" charset="0"/>
                <a:cs typeface="Times New Roman" panose="02020503050405090304" pitchFamily="18" charset="0"/>
              </a:rPr>
              <a:t>	a. Dataset Description</a:t>
            </a:r>
          </a:p>
          <a:p>
            <a:r>
              <a:rPr lang="en-US" sz="2400">
                <a:latin typeface="Times New Roman" panose="02020503050405090304" pitchFamily="18" charset="0"/>
                <a:cs typeface="Times New Roman" panose="02020503050405090304" pitchFamily="18" charset="0"/>
              </a:rPr>
              <a:t>	b. DAG Analysis</a:t>
            </a:r>
          </a:p>
          <a:p>
            <a:r>
              <a:rPr lang="en-US" sz="2400">
                <a:latin typeface="Times New Roman" panose="02020503050405090304" pitchFamily="18" charset="0"/>
                <a:cs typeface="Times New Roman" panose="02020503050405090304" pitchFamily="18" charset="0"/>
              </a:rPr>
              <a:t>4. Data Cleaning and Preprocessing</a:t>
            </a:r>
          </a:p>
          <a:p>
            <a:r>
              <a:rPr lang="en-US" sz="2400">
                <a:latin typeface="Times New Roman" panose="02020503050405090304"/>
                <a:cs typeface="Times New Roman" panose="02020503050405090304"/>
              </a:rPr>
              <a:t>5. Methodology and Results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a. Logistic Regression as baseline model</a:t>
            </a:r>
          </a:p>
          <a:p>
            <a:r>
              <a:rPr lang="en-US" sz="2400">
                <a:latin typeface="Times New Roman" panose="02020503050405090304"/>
                <a:cs typeface="Times New Roman" panose="02020503050405090304"/>
              </a:rPr>
              <a:t>	b. Exploration of Random Forest Classifier (RFC)</a:t>
            </a:r>
          </a:p>
          <a:p>
            <a:r>
              <a:rPr lang="en-US" sz="2400">
                <a:latin typeface="Times New Roman" panose="02020503050405090304"/>
                <a:cs typeface="Times New Roman" panose="02020503050405090304"/>
              </a:rPr>
              <a:t>	c. Exploration of Support Vector Machine (SVM)</a:t>
            </a:r>
          </a:p>
          <a:p>
            <a:r>
              <a:rPr lang="en-US" sz="2400">
                <a:latin typeface="Times New Roman" panose="02020503050405090304"/>
                <a:cs typeface="Times New Roman" panose="02020503050405090304"/>
              </a:rPr>
              <a:t>6. Conclusion</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7. Healthcare Significance</a:t>
            </a:r>
            <a:endParaRPr lang="en-US" sz="3200" b="1">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
        <p:nvSpPr>
          <p:cNvPr id="12" name="TextBox 11"/>
          <p:cNvSpPr txBox="1"/>
          <p:nvPr/>
        </p:nvSpPr>
        <p:spPr>
          <a:xfrm>
            <a:off x="1055876" y="5039599"/>
            <a:ext cx="10420159" cy="92202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*Pervasive Issue:</a:t>
            </a:r>
          </a:p>
          <a:p>
            <a:r>
              <a:rPr lang="en-US">
                <a:latin typeface="Times New Roman" panose="02020503050405090304" pitchFamily="18" charset="0"/>
                <a:cs typeface="Times New Roman" panose="02020503050405090304" pitchFamily="18" charset="0"/>
              </a:rPr>
              <a:t>A new</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data analysis from the</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ATS International Conference indicates that the prevalence of sleep apnea impacts nearly </a:t>
            </a:r>
            <a:r>
              <a:rPr lang="en-US" b="1">
                <a:latin typeface="Times New Roman" panose="02020503050405090304" pitchFamily="18" charset="0"/>
                <a:cs typeface="Times New Roman" panose="02020503050405090304" pitchFamily="18" charset="0"/>
              </a:rPr>
              <a:t>1 billion </a:t>
            </a:r>
            <a:r>
              <a:rPr lang="en-US">
                <a:latin typeface="Times New Roman" panose="02020503050405090304" pitchFamily="18" charset="0"/>
                <a:cs typeface="Times New Roman" panose="02020503050405090304" pitchFamily="18" charset="0"/>
              </a:rPr>
              <a:t>people worldwide—nearly 10 times greater than previous estimates.</a:t>
            </a:r>
          </a:p>
        </p:txBody>
      </p:sp>
      <p:sp>
        <p:nvSpPr>
          <p:cNvPr id="14" name="TextBox 13"/>
          <p:cNvSpPr txBox="1"/>
          <p:nvPr/>
        </p:nvSpPr>
        <p:spPr>
          <a:xfrm>
            <a:off x="1055875" y="5039599"/>
            <a:ext cx="10420159" cy="64516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*Grave Impact:</a:t>
            </a:r>
          </a:p>
          <a:p>
            <a:r>
              <a:rPr lang="en-US">
                <a:latin typeface="Times New Roman" panose="02020503050405090304" pitchFamily="18" charset="0"/>
                <a:cs typeface="Times New Roman" panose="02020503050405090304" pitchFamily="18" charset="0"/>
              </a:rPr>
              <a:t>Increased risk of Chronic Conditions, Weakened Immune System, Increased risk of Depression and Anxiety</a:t>
            </a:r>
          </a:p>
        </p:txBody>
      </p:sp>
      <p:sp>
        <p:nvSpPr>
          <p:cNvPr id="16" name="TextBox 15"/>
          <p:cNvSpPr txBox="1"/>
          <p:nvPr/>
        </p:nvSpPr>
        <p:spPr>
          <a:xfrm>
            <a:off x="1055875" y="5039599"/>
            <a:ext cx="10420159" cy="119888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*Untapped Potential:</a:t>
            </a:r>
          </a:p>
          <a:p>
            <a:r>
              <a:rPr lang="en-US" err="1">
                <a:latin typeface="Times New Roman" panose="02020503050405090304" pitchFamily="18" charset="0"/>
                <a:cs typeface="Times New Roman" panose="02020503050405090304" pitchFamily="18" charset="0"/>
              </a:rPr>
              <a:t>Eg</a:t>
            </a:r>
            <a:r>
              <a:rPr lang="en-US">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00143 -0.07847 " pathEditMode="relative" rAng="0" ptsTypes="AA">
                                      <p:cBhvr>
                                        <p:cTn id="6" dur="500" fill="hold"/>
                                        <p:tgtEl>
                                          <p:spTgt spid="13"/>
                                        </p:tgtEl>
                                        <p:attrNameLst>
                                          <p:attrName>ppt_x</p:attrName>
                                          <p:attrName>ppt_y</p:attrName>
                                        </p:attrNameLst>
                                      </p:cBhvr>
                                      <p:rCtr x="-78" y="-3935"/>
                                    </p:animMotion>
                                  </p:childTnLst>
                                </p:cTn>
                              </p:par>
                              <p:par>
                                <p:cTn id="7" presetID="42" presetClass="entr" presetSubtype="0" fill="hold" grpId="0" nodeType="withEffect">
                                  <p:stCondLst>
                                    <p:cond delay="0"/>
                                  </p:stCondLst>
                                  <p:childTnLst>
                                    <p:set>
                                      <p:cBhvr>
                                        <p:cTn id="8" dur="500"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anim calcmode="lin" valueType="num">
                                      <p:cBhvr>
                                        <p:cTn id="10" dur="500" fill="hold"/>
                                        <p:tgtEl>
                                          <p:spTgt spid="12"/>
                                        </p:tgtEl>
                                        <p:attrNameLst>
                                          <p:attrName>ppt_x</p:attrName>
                                        </p:attrNameLst>
                                      </p:cBhvr>
                                      <p:tavLst>
                                        <p:tav tm="0">
                                          <p:val>
                                            <p:strVal val="#ppt_x"/>
                                          </p:val>
                                        </p:tav>
                                        <p:tav tm="100000">
                                          <p:val>
                                            <p:strVal val="#ppt_x"/>
                                          </p:val>
                                        </p:tav>
                                      </p:tavLst>
                                    </p:anim>
                                    <p:anim calcmode="lin" valueType="num">
                                      <p:cBhvr>
                                        <p:cTn id="1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indefinite"/>
                                        <p:tgtEl>
                                          <p:spTgt spid="12"/>
                                        </p:tgtEl>
                                      </p:cBhvr>
                                    </p:animEffect>
                                    <p:set>
                                      <p:cBhvr>
                                        <p:cTn id="16" dur="indefinite" fill="hold">
                                          <p:stCondLst>
                                            <p:cond delay="0"/>
                                          </p:stCondLst>
                                        </p:cTn>
                                        <p:tgtEl>
                                          <p:spTgt spid="12"/>
                                        </p:tgtEl>
                                        <p:attrNameLst>
                                          <p:attrName>style.visibility</p:attrName>
                                        </p:attrNameLst>
                                      </p:cBhvr>
                                      <p:to>
                                        <p:strVal val="hidden"/>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250"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anim calcmode="lin" valueType="num">
                                      <p:cBhvr>
                                        <p:cTn id="21" dur="250" fill="hold"/>
                                        <p:tgtEl>
                                          <p:spTgt spid="14"/>
                                        </p:tgtEl>
                                        <p:attrNameLst>
                                          <p:attrName>ppt_x</p:attrName>
                                        </p:attrNameLst>
                                      </p:cBhvr>
                                      <p:tavLst>
                                        <p:tav tm="0">
                                          <p:val>
                                            <p:strVal val="#ppt_x"/>
                                          </p:val>
                                        </p:tav>
                                        <p:tav tm="100000">
                                          <p:val>
                                            <p:strVal val="#ppt_x"/>
                                          </p:val>
                                        </p:tav>
                                      </p:tavLst>
                                    </p:anim>
                                    <p:anim calcmode="lin" valueType="num">
                                      <p:cBhvr>
                                        <p:cTn id="22"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indefinite"/>
                                        <p:tgtEl>
                                          <p:spTgt spid="14"/>
                                        </p:tgtEl>
                                      </p:cBhvr>
                                    </p:animEffect>
                                    <p:set>
                                      <p:cBhvr>
                                        <p:cTn id="27" dur="indefinite"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2. Project Objectives</a:t>
            </a: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Dietary habits</a:t>
            </a: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Physical activity</a:t>
            </a: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Excessive caffeine</a:t>
            </a: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Enviro-</a:t>
            </a:r>
            <a:r>
              <a:rPr lang="en-US" sz="2000" err="1">
                <a:solidFill>
                  <a:schemeClr val="tx1"/>
                </a:solidFill>
                <a:latin typeface="Times New Roman" panose="02020503050405090304" pitchFamily="18" charset="0"/>
                <a:cs typeface="Times New Roman" panose="02020503050405090304" pitchFamily="18" charset="0"/>
              </a:rPr>
              <a:t>nment</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Smoking</a:t>
            </a:r>
          </a:p>
          <a:p>
            <a:pPr algn="ctr"/>
            <a:r>
              <a:rPr lang="en-US" sz="2000">
                <a:solidFill>
                  <a:schemeClr val="tx1"/>
                </a:solidFill>
                <a:latin typeface="Times New Roman" panose="02020503050405090304" pitchFamily="18" charset="0"/>
                <a:cs typeface="Times New Roman" panose="02020503050405090304" pitchFamily="18" charset="0"/>
              </a:rPr>
              <a:t>Alcohol</a:t>
            </a: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Stress anxiety</a:t>
            </a: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Chronic diseases</a:t>
            </a: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Obesity</a:t>
            </a: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By embracing a</a:t>
            </a:r>
          </a:p>
          <a:p>
            <a:pPr algn="ctr"/>
            <a:r>
              <a:rPr lang="en-US" sz="2000" b="1">
                <a:solidFill>
                  <a:schemeClr val="tx1"/>
                </a:solidFill>
                <a:latin typeface="Times New Roman" panose="02020503050405090304" pitchFamily="18" charset="0"/>
                <a:cs typeface="Times New Roman" panose="02020503050405090304" pitchFamily="18" charset="0"/>
              </a:rPr>
              <a:t>multifaceted perspective</a:t>
            </a:r>
            <a:r>
              <a:rPr lang="en-US" sz="2000">
                <a:solidFill>
                  <a:schemeClr val="tx1"/>
                </a:solidFill>
                <a:latin typeface="Times New Roman" panose="02020503050405090304" pitchFamily="18" charset="0"/>
                <a:cs typeface="Times New Roman" panose="02020503050405090304" pitchFamily="18" charset="0"/>
              </a:rPr>
              <a:t>,</a:t>
            </a:r>
          </a:p>
          <a:p>
            <a:pPr algn="ctr"/>
            <a:r>
              <a:rPr lang="en-US" sz="2000">
                <a:solidFill>
                  <a:schemeClr val="tx1"/>
                </a:solidFill>
                <a:latin typeface="Times New Roman" panose="02020503050405090304" pitchFamily="18" charset="0"/>
                <a:cs typeface="Times New Roman" panose="02020503050405090304" pitchFamily="18" charset="0"/>
              </a:rPr>
              <a:t>we seek to develop a </a:t>
            </a:r>
            <a:r>
              <a:rPr lang="en-US" sz="2000" b="1">
                <a:solidFill>
                  <a:schemeClr val="tx1"/>
                </a:solidFill>
                <a:latin typeface="Times New Roman" panose="02020503050405090304" pitchFamily="18" charset="0"/>
                <a:cs typeface="Times New Roman" panose="02020503050405090304" pitchFamily="18" charset="0"/>
              </a:rPr>
              <a:t>machine learning model </a:t>
            </a:r>
            <a:r>
              <a:rPr lang="en-US" sz="200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a:solidFill>
                  <a:schemeClr val="tx1"/>
                </a:solidFill>
                <a:latin typeface="Times New Roman" panose="02020503050405090304" pitchFamily="18" charset="0"/>
                <a:cs typeface="Times New Roman" panose="02020503050405090304" pitchFamily="18" charset="0"/>
              </a:rPr>
              <a:t>early prediction</a:t>
            </a:r>
            <a:r>
              <a:rPr lang="en-US" sz="2000">
                <a:solidFill>
                  <a:schemeClr val="tx1"/>
                </a:solidFill>
                <a:latin typeface="Times New Roman" panose="02020503050405090304" pitchFamily="18" charset="0"/>
                <a:cs typeface="Times New Roman" panose="02020503050405090304" pitchFamily="18" charset="0"/>
              </a:rPr>
              <a:t> and intervention of sleep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36830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National Health and Nutrition Examination Survey (NHANES) 2015-2016 and 2017-2018</a:t>
            </a: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Dataset</a:t>
            </a:r>
          </a:p>
        </p:txBody>
      </p:sp>
      <p:sp>
        <p:nvSpPr>
          <p:cNvPr id="13" name="TextBox 12"/>
          <p:cNvSpPr txBox="1"/>
          <p:nvPr/>
        </p:nvSpPr>
        <p:spPr>
          <a:xfrm>
            <a:off x="846325" y="237158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How to define the “sleep disorders” labels?</a:t>
            </a:r>
          </a:p>
        </p:txBody>
      </p:sp>
      <p:sp>
        <p:nvSpPr>
          <p:cNvPr id="14" name="TextBox 13"/>
          <p:cNvSpPr txBox="1"/>
          <p:nvPr/>
        </p:nvSpPr>
        <p:spPr>
          <a:xfrm>
            <a:off x="846324" y="2753766"/>
            <a:ext cx="10420159" cy="92202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The ICSD-2 lists the 81 disorders major sleep disorders in 8 major categories:</a:t>
            </a:r>
          </a:p>
          <a:p>
            <a:r>
              <a:rPr lang="en-US" b="1">
                <a:latin typeface="Times New Roman" panose="02020503050405090304" pitchFamily="18" charset="0"/>
                <a:cs typeface="Times New Roman" panose="02020503050405090304" pitchFamily="18" charset="0"/>
              </a:rPr>
              <a:t>The insomnias, The sleep-related breathing disorders</a:t>
            </a:r>
            <a:r>
              <a:rPr lang="en-US">
                <a:latin typeface="Times New Roman" panose="02020503050405090304" pitchFamily="18" charset="0"/>
                <a:cs typeface="Times New Roman" panose="02020503050405090304" pitchFamily="18" charset="0"/>
              </a:rPr>
              <a:t>, </a:t>
            </a:r>
            <a:r>
              <a:rPr lang="en-US">
                <a:solidFill>
                  <a:schemeClr val="tx1">
                    <a:lumMod val="50000"/>
                    <a:lumOff val="50000"/>
                  </a:schemeClr>
                </a:solidFill>
                <a:latin typeface="Times New Roman" panose="02020503050405090304" pitchFamily="18" charset="0"/>
                <a:cs typeface="Times New Roman" panose="02020503050405090304" pitchFamily="18" charset="0"/>
              </a:rPr>
              <a:t>The </a:t>
            </a:r>
            <a:r>
              <a:rPr lang="en-US"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p>
        </p:txBody>
      </p:sp>
      <p:graphicFrame>
        <p:nvGraphicFramePr>
          <p:cNvPr id="16" name="Table 15"/>
          <p:cNvGraphicFramePr>
            <a:graphicFrameLocks noGrp="1"/>
          </p:cNvGraphicFramePr>
          <p:nvPr/>
        </p:nvGraphicFramePr>
        <p:xfrm>
          <a:off x="932331" y="3874357"/>
          <a:ext cx="9979662" cy="2123440"/>
        </p:xfrm>
        <a:graphic>
          <a:graphicData uri="http://schemas.openxmlformats.org/drawingml/2006/table">
            <a:tbl>
              <a:tblPr firstRow="1" bandRow="1">
                <a:tableStyleId>{5C22544A-7EE6-4342-B048-85BDC9FD1C3A}</a:tableStyleId>
              </a:tblPr>
              <a:tblGrid>
                <a:gridCol w="3550436">
                  <a:extLst>
                    <a:ext uri="{9D8B030D-6E8A-4147-A177-3AD203B41FA5}">
                      <a16:colId xmlns:a16="http://schemas.microsoft.com/office/drawing/2014/main" val="20000"/>
                    </a:ext>
                  </a:extLst>
                </a:gridCol>
                <a:gridCol w="3341847">
                  <a:extLst>
                    <a:ext uri="{9D8B030D-6E8A-4147-A177-3AD203B41FA5}">
                      <a16:colId xmlns:a16="http://schemas.microsoft.com/office/drawing/2014/main" val="20001"/>
                    </a:ext>
                  </a:extLst>
                </a:gridCol>
                <a:gridCol w="3087379">
                  <a:extLst>
                    <a:ext uri="{9D8B030D-6E8A-4147-A177-3AD203B41FA5}">
                      <a16:colId xmlns:a16="http://schemas.microsoft.com/office/drawing/2014/main" val="20002"/>
                    </a:ext>
                  </a:extLst>
                </a:gridCol>
              </a:tblGrid>
              <a:tr h="640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a:solidFill>
                            <a:sysClr val="windowText" lastClr="000000"/>
                          </a:solidFill>
                          <a:latin typeface="Times New Roman" panose="02020503050405090304" pitchFamily="18" charset="0"/>
                          <a:cs typeface="Times New Roman" panose="02020503050405090304" pitchFamily="18" charset="0"/>
                        </a:rPr>
                        <a:t>“Ever told a doctor you had trouble sleeping?”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“How often do you snort or stop breathing?”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Labels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pic>
        <p:nvPicPr>
          <p:cNvPr id="11" name="Picture 10"/>
          <p:cNvPicPr>
            <a:picLocks noChangeAspect="1"/>
          </p:cNvPicPr>
          <p:nvPr/>
        </p:nvPicPr>
        <p:blipFill rotWithShape="1">
          <a:blip r:embed="rId3"/>
          <a:srcRect b="3022"/>
          <a:stretch>
            <a:fillRect/>
          </a:stretch>
        </p:blipFill>
        <p:spPr>
          <a:xfrm>
            <a:off x="4521406" y="1390239"/>
            <a:ext cx="6745077" cy="4742362"/>
          </a:xfrm>
          <a:prstGeom prst="rect">
            <a:avLst/>
          </a:prstGeom>
        </p:spPr>
      </p:pic>
      <p:sp>
        <p:nvSpPr>
          <p:cNvPr id="9" name="TextBox 8"/>
          <p:cNvSpPr txBox="1"/>
          <p:nvPr/>
        </p:nvSpPr>
        <p:spPr>
          <a:xfrm>
            <a:off x="846325" y="1683197"/>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p>
        </p:txBody>
      </p:sp>
      <p:sp>
        <p:nvSpPr>
          <p:cNvPr id="12" name="TextBox 11"/>
          <p:cNvSpPr txBox="1"/>
          <p:nvPr/>
        </p:nvSpPr>
        <p:spPr>
          <a:xfrm>
            <a:off x="846325" y="5381317"/>
            <a:ext cx="3507961" cy="64516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Prior</a:t>
            </a:r>
            <a:r>
              <a:rPr lang="zh-CN" altLang="en-US">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to encoding, our dataset has 21 features and 3054 entries.</a:t>
            </a:r>
          </a:p>
        </p:txBody>
      </p:sp>
      <p:sp>
        <p:nvSpPr>
          <p:cNvPr id="13" name="TextBox 12"/>
          <p:cNvSpPr txBox="1"/>
          <p:nvPr/>
        </p:nvSpPr>
        <p:spPr>
          <a:xfrm>
            <a:off x="846325" y="501201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Features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4. Data Cleaning and Preprocessing</a:t>
            </a:r>
          </a:p>
        </p:txBody>
      </p:sp>
      <p:sp>
        <p:nvSpPr>
          <p:cNvPr id="7" name="TextBox 6"/>
          <p:cNvSpPr txBox="1"/>
          <p:nvPr/>
        </p:nvSpPr>
        <p:spPr>
          <a:xfrm>
            <a:off x="845690" y="1198963"/>
            <a:ext cx="10420159" cy="535432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a:latin typeface="Times New Roman" panose="02020503050405090304"/>
                <a:cs typeface="Times New Roman" panose="02020503050405090304"/>
              </a:rPr>
              <a:t>NHANES 2015 – 2016 and 2017 – 2018 </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age is under 18</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is pregnant</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Conversion to Binary Categorical Data </a:t>
            </a:r>
          </a:p>
          <a:p>
            <a:pPr marL="800100" lvl="1" indent="-342900">
              <a:buFont typeface="Courier New" panose="02070409020205090404"/>
              <a:buChar char="o"/>
            </a:pPr>
            <a:r>
              <a:rPr lang="en-US">
                <a:latin typeface="Times New Roman" panose="02020503050405090304"/>
                <a:cs typeface="Times New Roman" panose="02020503050405090304"/>
              </a:rPr>
              <a:t>Diabetes</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Current Smoking Habits</a:t>
            </a:r>
          </a:p>
          <a:p>
            <a:pPr marL="800100" lvl="1" indent="-342900">
              <a:buFont typeface="Courier New" panose="02070409020205090404"/>
              <a:buChar char="o"/>
            </a:pPr>
            <a:r>
              <a:rPr lang="en-US">
                <a:latin typeface="Times New Roman" panose="02020503050405090304"/>
                <a:cs typeface="Times New Roman" panose="02020503050405090304"/>
              </a:rPr>
              <a:t>Alcohol Consumption in past 12 months </a:t>
            </a:r>
          </a:p>
          <a:p>
            <a:pPr marL="1257300" lvl="2" indent="-342900">
              <a:buFont typeface="Wingdings" panose="05000000000000000000"/>
              <a:buChar char="§"/>
            </a:pPr>
            <a:r>
              <a:rPr lang="en-US">
                <a:latin typeface="Times New Roman" panose="02020503050405090304"/>
                <a:cs typeface="Times New Roman" panose="02020503050405090304"/>
              </a:rPr>
              <a:t>15 alcoholic beverage/day or more is considered excessive drinking</a:t>
            </a:r>
          </a:p>
          <a:p>
            <a:pPr marL="800100" lvl="1" indent="-342900">
              <a:buFont typeface="Courier New" panose="02070409020205090404"/>
              <a:buChar char="o"/>
            </a:pPr>
            <a:r>
              <a:rPr lang="en-US">
                <a:latin typeface="Times New Roman" panose="02020503050405090304"/>
                <a:cs typeface="Times New Roman" panose="02020503050405090304"/>
              </a:rPr>
              <a:t>Physical Exercise</a:t>
            </a:r>
          </a:p>
          <a:p>
            <a:pPr marL="1257300" lvl="2" indent="-342900">
              <a:buFont typeface="Wingdings" panose="05000000000000000000"/>
              <a:buChar char="§"/>
            </a:pPr>
            <a:r>
              <a:rPr lang="en-US">
                <a:latin typeface="Times New Roman" panose="02020503050405090304"/>
                <a:cs typeface="Times New Roman" panose="02020503050405090304"/>
              </a:rPr>
              <a:t>Moderate to Vigorous physical activity for at least 10 minutes</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Filtering data for 'Missing', 'Refused', 'Don't Know'</a:t>
            </a:r>
          </a:p>
          <a:p>
            <a:pPr marL="800100" lvl="1" indent="-342900">
              <a:buFont typeface="Courier New" panose="02070409020205090404"/>
              <a:buChar char="o"/>
            </a:pPr>
            <a:r>
              <a:rPr lang="en-US">
                <a:latin typeface="Times New Roman" panose="02020503050405090304"/>
                <a:cs typeface="Times New Roman" panose="02020503050405090304"/>
              </a:rPr>
              <a:t>1136 records remaining</a:t>
            </a:r>
          </a:p>
          <a:p>
            <a:pPr marL="800100" lvl="1" indent="-342900">
              <a:buFont typeface="Courier New" panose="02070409020205090404"/>
              <a:buChar char="o"/>
            </a:pPr>
            <a:r>
              <a:rPr lang="en-US">
                <a:latin typeface="Times New Roman" panose="02020503050405090304"/>
                <a:cs typeface="Times New Roman" panose="02020503050405090304"/>
              </a:rPr>
              <a:t>805 with sleep disorders, 331 with no sleep disorder</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Feature Normalization on Numerical Attributes </a:t>
            </a:r>
          </a:p>
          <a:p>
            <a:pPr marL="800100" lvl="1" indent="-342900">
              <a:buFont typeface="Courier New" panose="02070409020205090404"/>
              <a:buChar char="o"/>
            </a:pPr>
            <a:r>
              <a:rPr lang="en-US">
                <a:latin typeface="Times New Roman" panose="02020503050405090304"/>
                <a:cs typeface="Times New Roman" panose="02020503050405090304"/>
              </a:rPr>
              <a:t>Mental Health ~ Depression and Anxiety</a:t>
            </a:r>
          </a:p>
          <a:p>
            <a:pPr marL="800100" lvl="1" indent="-342900">
              <a:buFont typeface="Courier New" panose="02070409020205090404"/>
              <a:buChar char="o"/>
            </a:pPr>
            <a:r>
              <a:rPr lang="en-US">
                <a:latin typeface="Times New Roman" panose="02020503050405090304"/>
                <a:cs typeface="Times New Roman" panose="02020503050405090304"/>
              </a:rPr>
              <a:t>Dietary Data ~ Magnesium, Iron, Saturated Fat, Monounsaturated and Polyunsaturated Fat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72222"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Summary </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6325" y="1313898"/>
            <a:ext cx="10420159" cy="3970318"/>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dirty="0">
                <a:latin typeface="Times New Roman" panose="02020503050405090304"/>
                <a:cs typeface="Times New Roman" panose="02020503050405090304"/>
              </a:rPr>
              <a:t>Train Validation Test Split</a:t>
            </a:r>
          </a:p>
          <a:p>
            <a:pPr marL="800100" lvl="1" indent="-342900">
              <a:buFont typeface="Courier New" panose="02070409020205090404"/>
              <a:buChar char="o"/>
            </a:pPr>
            <a:r>
              <a:rPr lang="en-US" dirty="0">
                <a:latin typeface="Times New Roman" panose="02020503050405090304"/>
                <a:cs typeface="Times New Roman" panose="02020503050405090304"/>
              </a:rPr>
              <a:t>Train: 70%</a:t>
            </a:r>
          </a:p>
          <a:p>
            <a:pPr marL="800100" lvl="1" indent="-342900">
              <a:buFont typeface="Courier New" panose="02070409020205090404"/>
              <a:buChar char="o"/>
            </a:pPr>
            <a:r>
              <a:rPr lang="en-US" dirty="0">
                <a:latin typeface="Times New Roman" panose="02020503050405090304"/>
                <a:cs typeface="Times New Roman" panose="02020503050405090304"/>
              </a:rPr>
              <a:t>Validation: 15%</a:t>
            </a:r>
          </a:p>
          <a:p>
            <a:pPr marL="800100" lvl="1" indent="-342900">
              <a:buFont typeface="Courier New" panose="02070409020205090404"/>
              <a:buChar char="o"/>
            </a:pPr>
            <a:r>
              <a:rPr lang="en-US" dirty="0">
                <a:latin typeface="Times New Roman" panose="02020503050405090304"/>
                <a:cs typeface="Times New Roman" panose="02020503050405090304"/>
              </a:rPr>
              <a:t>Test: 15%</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 Our goal is to improve the learning of our model over the Training Set</a:t>
            </a:r>
          </a:p>
          <a:p>
            <a:pPr marL="800100" lvl="1" indent="-342900">
              <a:buFont typeface="Courier New" panose="02070409020205090404"/>
              <a:buChar char="o"/>
            </a:pPr>
            <a:r>
              <a:rPr lang="en-US" dirty="0">
                <a:latin typeface="Times New Roman" panose="02020503050405090304"/>
                <a:cs typeface="Times New Roman" panose="02020503050405090304"/>
              </a:rPr>
              <a:t>Kernel Density Estimation (KDE) makes an estimate of the underlying distribution</a:t>
            </a:r>
          </a:p>
          <a:p>
            <a:pPr marL="800100" lvl="1" indent="-342900">
              <a:buFont typeface="Courier New" panose="02070409020205090404"/>
              <a:buChar char="o"/>
            </a:pPr>
            <a:r>
              <a:rPr lang="en-US" dirty="0">
                <a:latin typeface="Times New Roman" panose="02020503050405090304"/>
                <a:cs typeface="Times New Roman" panose="02020503050405090304"/>
              </a:rPr>
              <a:t>Keep data that are likely to come from the densest regions of the distribution</a:t>
            </a:r>
          </a:p>
          <a:p>
            <a:pPr marL="800100" lvl="1" indent="-342900">
              <a:buFont typeface="Courier New" panose="02070409020205090404"/>
              <a:buChar char="o"/>
            </a:pPr>
            <a:r>
              <a:rPr lang="en-US" dirty="0">
                <a:latin typeface="Times New Roman" panose="02020503050405090304"/>
                <a:cs typeface="Times New Roman" panose="02020503050405090304"/>
              </a:rPr>
              <a:t>Strengthen the observed characteristic for each class</a:t>
            </a:r>
            <a:endParaRPr lang="en-US" sz="1600" dirty="0"/>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Tuning Hyperparameters over the Validation Set</a:t>
            </a:r>
          </a:p>
          <a:p>
            <a:pPr marL="342900" indent="-342900">
              <a:buFont typeface="Wingdings" panose="05000000000000000000"/>
              <a:buChar char="Ø"/>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Visualize Evaluation Metrics over the Testing Set</a:t>
            </a:r>
          </a:p>
          <a:p>
            <a:pPr marL="800100" lvl="1" indent="-342900">
              <a:buFont typeface="Courier New" panose="02070409020205090404"/>
              <a:buChar char="o"/>
            </a:pPr>
            <a:endParaRPr lang="en-US" b="1">
              <a:latin typeface="Times New Roman" panose="02020503050405090304"/>
              <a:cs typeface="Times New Roman" panose="0202050305040509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Logistic Regression (LR)</a:t>
            </a:r>
          </a:p>
        </p:txBody>
      </p:sp>
      <p:sp>
        <p:nvSpPr>
          <p:cNvPr id="7" name="TextBox 6"/>
          <p:cNvSpPr txBox="1"/>
          <p:nvPr/>
        </p:nvSpPr>
        <p:spPr>
          <a:xfrm>
            <a:off x="798881" y="1198238"/>
            <a:ext cx="5766516"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Tuning for Regularization Strength</a:t>
            </a:r>
            <a:endParaRPr lang="en-US" sz="2000">
              <a:latin typeface="Times New Roman" panose="02020503050405090304" pitchFamily="18" charset="0"/>
              <a:cs typeface="Times New Roman" panose="02020503050405090304" pitchFamily="18" charset="0"/>
            </a:endParaRPr>
          </a:p>
        </p:txBody>
      </p:sp>
      <p:sp>
        <p:nvSpPr>
          <p:cNvPr id="11" name="TextBox 10"/>
          <p:cNvSpPr txBox="1"/>
          <p:nvPr/>
        </p:nvSpPr>
        <p:spPr>
          <a:xfrm>
            <a:off x="6863080" y="3950335"/>
            <a:ext cx="49390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67% (over 20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LR performs much better with the majority class</a:t>
            </a:r>
          </a:p>
          <a:p>
            <a:pPr marL="285750" indent="-285750">
              <a:buFont typeface="Arial" panose="020B0604020202090204"/>
              <a:buChar char="•"/>
            </a:pPr>
            <a:r>
              <a:rPr lang="en-US" dirty="0">
                <a:latin typeface="Times New Roman" panose="02020503050405090304"/>
                <a:cs typeface="Times New Roman" panose="02020503050405090304"/>
              </a:rPr>
              <a:t>Kernel Density Estimation: class-wise tuning</a:t>
            </a:r>
            <a:endParaRPr lang="en-US" dirty="0">
              <a:latin typeface="Times New Roman" panose="02020503050405090304"/>
              <a:ea typeface="Calibri"/>
              <a:cs typeface="Times New Roman" panose="02020503050405090304"/>
            </a:endParaRP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80% of minority class</a:t>
            </a: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50% of majority class</a:t>
            </a:r>
          </a:p>
          <a:p>
            <a:pPr marL="285750" indent="-285750">
              <a:buFont typeface="Arial" panose="020B0604020202090204"/>
              <a:buChar char="•"/>
            </a:pPr>
            <a:r>
              <a:rPr lang="en-US" dirty="0">
                <a:latin typeface="Times New Roman" panose="02020503050405090304"/>
                <a:ea typeface="Calibri"/>
                <a:cs typeface="Times New Roman" panose="02020503050405090304"/>
              </a:rPr>
              <a:t>More exploration with relevant feature selection</a:t>
            </a:r>
          </a:p>
        </p:txBody>
      </p:sp>
      <p:pic>
        <p:nvPicPr>
          <p:cNvPr id="10" name="Picture 9" descr="A graph of strength and accuracy&#10;&#10;Description automatically generated"/>
          <p:cNvPicPr>
            <a:picLocks noChangeAspect="1"/>
          </p:cNvPicPr>
          <p:nvPr/>
        </p:nvPicPr>
        <p:blipFill>
          <a:blip r:embed="rId3"/>
          <a:stretch>
            <a:fillRect/>
          </a:stretch>
        </p:blipFill>
        <p:spPr>
          <a:xfrm>
            <a:off x="830612" y="1740224"/>
            <a:ext cx="3015974" cy="2130425"/>
          </a:xfrm>
          <a:prstGeom prst="rect">
            <a:avLst/>
          </a:prstGeom>
        </p:spPr>
      </p:pic>
      <p:pic>
        <p:nvPicPr>
          <p:cNvPr id="12" name="Picture 11" descr="A graph with blue dots&#10;&#10;Description automatically generated"/>
          <p:cNvPicPr>
            <a:picLocks noChangeAspect="1"/>
          </p:cNvPicPr>
          <p:nvPr/>
        </p:nvPicPr>
        <p:blipFill>
          <a:blip r:embed="rId4"/>
          <a:stretch>
            <a:fillRect/>
          </a:stretch>
        </p:blipFill>
        <p:spPr>
          <a:xfrm>
            <a:off x="3855213" y="1738706"/>
            <a:ext cx="2926108" cy="2133463"/>
          </a:xfrm>
          <a:prstGeom prst="rect">
            <a:avLst/>
          </a:prstGeom>
        </p:spPr>
      </p:pic>
      <p:pic>
        <p:nvPicPr>
          <p:cNvPr id="13" name="Picture 12" descr="A graph of strength and recall&#10;&#10;Description automatically generated"/>
          <p:cNvPicPr>
            <a:picLocks noChangeAspect="1"/>
          </p:cNvPicPr>
          <p:nvPr/>
        </p:nvPicPr>
        <p:blipFill>
          <a:blip r:embed="rId5"/>
          <a:stretch>
            <a:fillRect/>
          </a:stretch>
        </p:blipFill>
        <p:spPr>
          <a:xfrm>
            <a:off x="847028" y="4039831"/>
            <a:ext cx="3000592" cy="2133778"/>
          </a:xfrm>
          <a:prstGeom prst="rect">
            <a:avLst/>
          </a:prstGeom>
        </p:spPr>
      </p:pic>
      <p:pic>
        <p:nvPicPr>
          <p:cNvPr id="14" name="Picture 13" descr="A graph with blue dots&#10;&#10;Description automatically generated"/>
          <p:cNvPicPr>
            <a:picLocks noChangeAspect="1"/>
          </p:cNvPicPr>
          <p:nvPr/>
        </p:nvPicPr>
        <p:blipFill>
          <a:blip r:embed="rId6"/>
          <a:stretch>
            <a:fillRect/>
          </a:stretch>
        </p:blipFill>
        <p:spPr>
          <a:xfrm>
            <a:off x="3844534" y="4038017"/>
            <a:ext cx="2935634" cy="2133462"/>
          </a:xfrm>
          <a:prstGeom prst="rect">
            <a:avLst/>
          </a:prstGeom>
        </p:spPr>
      </p:pic>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Evaluation Results</a:t>
            </a:r>
            <a:endParaRPr lang="en-US" sz="2000" b="1">
              <a:latin typeface="Times New Roman" panose="02020503050405090304" pitchFamily="18" charset="0"/>
              <a:cs typeface="Times New Roman" panose="02020503050405090304" pitchFamily="18" charset="0"/>
            </a:endParaRPr>
          </a:p>
        </p:txBody>
      </p:sp>
      <p:sp>
        <p:nvSpPr>
          <p:cNvPr id="8" name="Rectangle 7"/>
          <p:cNvSpPr/>
          <p:nvPr/>
        </p:nvSpPr>
        <p:spPr>
          <a:xfrm>
            <a:off x="839470" y="1666875"/>
            <a:ext cx="5941695" cy="463550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and orange bars&#10;&#10;Description automatically generated">
            <a:extLst>
              <a:ext uri="{FF2B5EF4-FFF2-40B4-BE49-F238E27FC236}">
                <a16:creationId xmlns:a16="http://schemas.microsoft.com/office/drawing/2014/main" id="{0FBDFC05-05F7-2A79-20CE-7153627732AF}"/>
              </a:ext>
            </a:extLst>
          </p:cNvPr>
          <p:cNvPicPr>
            <a:picLocks noChangeAspect="1"/>
          </p:cNvPicPr>
          <p:nvPr/>
        </p:nvPicPr>
        <p:blipFill>
          <a:blip r:embed="rId7"/>
          <a:stretch>
            <a:fillRect/>
          </a:stretch>
        </p:blipFill>
        <p:spPr>
          <a:xfrm>
            <a:off x="6932750" y="1669981"/>
            <a:ext cx="3925543" cy="2027169"/>
          </a:xfrm>
          <a:prstGeom prst="rect">
            <a:avLst/>
          </a:prstGeom>
          <a:ln>
            <a:solidFill>
              <a:schemeClr val="bg2">
                <a:lumMod val="75000"/>
              </a:schemeClr>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6415</Words>
  <Application>Microsoft Office PowerPoint</Application>
  <PresentationFormat>Widescreen</PresentationFormat>
  <Paragraphs>286</Paragraphs>
  <Slides>15</Slides>
  <Notes>10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148</cp:revision>
  <dcterms:created xsi:type="dcterms:W3CDTF">2023-12-04T14:49:30Z</dcterms:created>
  <dcterms:modified xsi:type="dcterms:W3CDTF">2023-12-04T20:49:28Z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