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72" r:id="rId5"/>
    <p:sldId id="280" r:id="rId6"/>
    <p:sldId id="283" r:id="rId7"/>
    <p:sldId id="281" r:id="rId8"/>
    <p:sldId id="285" r:id="rId9"/>
    <p:sldId id="286" r:id="rId10"/>
    <p:sldId id="288"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55880"/>
            <a:ext cx="5925820" cy="696595"/>
          </a:xfrm>
        </p:spPr>
        <p:txBody>
          <a:bodyPr>
            <a:normAutofit fontScale="90000"/>
          </a:bodyPr>
          <a:lstStyle/>
          <a:p>
            <a:r>
              <a:rPr lang="en-US" altLang="en-US" sz="2800" dirty="0"/>
              <a:t>Next.js framework được xây dựng giúp mở rộng reacjs</a:t>
            </a:r>
            <a:endParaRPr lang="en-US" altLang="en-US" sz="2800" dirty="0"/>
          </a:p>
        </p:txBody>
      </p:sp>
      <p:sp>
        <p:nvSpPr>
          <p:cNvPr id="3" name="Subtitle 2"/>
          <p:cNvSpPr>
            <a:spLocks noGrp="1"/>
          </p:cNvSpPr>
          <p:nvPr>
            <p:ph type="subTitle" idx="1"/>
          </p:nvPr>
        </p:nvSpPr>
        <p:spPr>
          <a:xfrm>
            <a:off x="466725" y="1628140"/>
            <a:ext cx="9808210" cy="2894965"/>
          </a:xfrm>
        </p:spPr>
        <p:txBody>
          <a:bodyPr>
            <a:normAutofit/>
          </a:bodyPr>
          <a:lstStyle/>
          <a:p>
            <a:pPr marL="800100" lvl="1" indent="-342900" algn="l">
              <a:buFont typeface="Arial" panose="020B0604020202020204" pitchFamily="34" charset="0"/>
              <a:buChar char="•"/>
            </a:pPr>
            <a:r>
              <a:rPr lang="en-US" altLang="en-US" sz="1800"/>
              <a:t>Hỗ trợ Full-stack (có thể viết cả API backend ngay trong dự án nếu cần).</a:t>
            </a:r>
            <a:endParaRPr lang="en-US" altLang="en-US" sz="1800"/>
          </a:p>
          <a:p>
            <a:pPr marL="800100" lvl="1" indent="-342900" algn="l">
              <a:buFont typeface="Arial" panose="020B0604020202020204" pitchFamily="34" charset="0"/>
              <a:buChar char="•"/>
            </a:pPr>
            <a:r>
              <a:rPr lang="en-US" altLang="en-US" sz="1800"/>
              <a:t>Hỗ trợ Server-side Rendering (SSR) giúp cải thiện SEO và tốc đ</a:t>
            </a:r>
            <a:r>
              <a:rPr lang="en-US" altLang="en-US" sz="1800"/>
              <a:t>ộ tải trang.</a:t>
            </a:r>
            <a:endParaRPr lang="en-US" altLang="en-US" sz="1800"/>
          </a:p>
          <a:p>
            <a:pPr marL="800100" lvl="1" indent="-342900" algn="l">
              <a:buFont typeface="Arial" panose="020B0604020202020204" pitchFamily="34" charset="0"/>
              <a:buChar char="•"/>
            </a:pPr>
            <a:r>
              <a:rPr lang="en-US" altLang="en-US" sz="1800"/>
              <a:t>Có sẵn nhiều thư</a:t>
            </a:r>
            <a:r>
              <a:rPr lang="en-US" altLang="en-US" sz="1800"/>
              <a:t> viện, plugin hỗ trợ nên xây dựng ứng dụng nhanh hơn React thuần.</a:t>
            </a:r>
            <a:endParaRPr lang="en-US" altLang="en-US" sz="1800"/>
          </a:p>
          <a:p>
            <a:pPr marL="800100" lvl="1" indent="-342900" algn="l">
              <a:buFont typeface="Arial" panose="020B0604020202020204" pitchFamily="34" charset="0"/>
              <a:buChar char="•"/>
            </a:pPr>
            <a:r>
              <a:rPr lang="en-US" altLang="en-US" sz="1800"/>
              <a:t>Có sẵn thư viện redux toolkit dễ dàng quản lý trạng tháng state biến tương tự như angular có ngrx/store tuy nhiên cấu trúc đơn giản và dễ triển khai hơn</a:t>
            </a:r>
            <a:endParaRPr lang="en-US" altLang="en-US" sz="1800"/>
          </a:p>
          <a:p>
            <a:pPr marL="800100" lvl="1" indent="-342900" algn="l">
              <a:buFont typeface="Arial" panose="020B0604020202020204" pitchFamily="34" charset="0"/>
              <a:buChar char="•"/>
            </a:pPr>
            <a:r>
              <a:rPr lang="en-US" altLang="en-US" sz="1800"/>
              <a:t>Sử dụng typescrip để dễ dàng quản lý và mở rộng dự án hơn.</a:t>
            </a:r>
            <a:endParaRPr lang="en-US" altLang="en-US" sz="1800"/>
          </a:p>
          <a:p>
            <a:pPr marL="800100" lvl="1" indent="-342900" algn="l">
              <a:buFont typeface="Arial" panose="020B0604020202020204" pitchFamily="34" charset="0"/>
              <a:buChar char="•"/>
            </a:pPr>
            <a:r>
              <a:rPr lang="en-US" altLang="en-US" sz="1800"/>
              <a:t>SEO tốt hơn nhờ SSR &amp; SSG.</a:t>
            </a:r>
            <a:endParaRPr lang="en-US"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t>Định nghĩa component sử dụng chung FormSearch</a:t>
            </a:r>
            <a:endParaRPr lang="en-US" altLang="en-US" sz="1800"/>
          </a:p>
        </p:txBody>
      </p:sp>
      <p:pic>
        <p:nvPicPr>
          <p:cNvPr id="6" name="Picture 5"/>
          <p:cNvPicPr>
            <a:picLocks noChangeAspect="1"/>
          </p:cNvPicPr>
          <p:nvPr/>
        </p:nvPicPr>
        <p:blipFill>
          <a:blip r:embed="rId1"/>
          <a:stretch>
            <a:fillRect/>
          </a:stretch>
        </p:blipFill>
        <p:spPr>
          <a:xfrm>
            <a:off x="337185" y="1168400"/>
            <a:ext cx="7134225" cy="1533525"/>
          </a:xfrm>
          <a:prstGeom prst="rect">
            <a:avLst/>
          </a:prstGeom>
        </p:spPr>
      </p:pic>
      <p:sp>
        <p:nvSpPr>
          <p:cNvPr id="10" name="Text Box 9"/>
          <p:cNvSpPr txBox="1"/>
          <p:nvPr/>
        </p:nvSpPr>
        <p:spPr>
          <a:xfrm>
            <a:off x="382905" y="800100"/>
            <a:ext cx="4070985" cy="368300"/>
          </a:xfrm>
          <a:prstGeom prst="rect">
            <a:avLst/>
          </a:prstGeom>
          <a:noFill/>
        </p:spPr>
        <p:txBody>
          <a:bodyPr wrap="square" rtlCol="0">
            <a:spAutoFit/>
          </a:bodyPr>
          <a:p>
            <a:r>
              <a:rPr lang="en-US"/>
              <a:t>Các tham số truyền vào component</a:t>
            </a:r>
            <a:endParaRPr lang="en-US"/>
          </a:p>
        </p:txBody>
      </p:sp>
      <p:pic>
        <p:nvPicPr>
          <p:cNvPr id="12" name="Picture 11"/>
          <p:cNvPicPr>
            <a:picLocks noChangeAspect="1"/>
          </p:cNvPicPr>
          <p:nvPr/>
        </p:nvPicPr>
        <p:blipFill>
          <a:blip r:embed="rId2"/>
          <a:stretch>
            <a:fillRect/>
          </a:stretch>
        </p:blipFill>
        <p:spPr>
          <a:xfrm>
            <a:off x="382905" y="2701925"/>
            <a:ext cx="6372225" cy="1666875"/>
          </a:xfrm>
          <a:prstGeom prst="rect">
            <a:avLst/>
          </a:prstGeom>
        </p:spPr>
      </p:pic>
      <p:sp>
        <p:nvSpPr>
          <p:cNvPr id="14" name="Text Box 13"/>
          <p:cNvSpPr txBox="1"/>
          <p:nvPr/>
        </p:nvSpPr>
        <p:spPr>
          <a:xfrm>
            <a:off x="541020" y="5280660"/>
            <a:ext cx="8185785" cy="368300"/>
          </a:xfrm>
          <a:prstGeom prst="rect">
            <a:avLst/>
          </a:prstGeom>
          <a:noFill/>
        </p:spPr>
        <p:txBody>
          <a:bodyPr wrap="square" rtlCol="0">
            <a:spAutoFit/>
          </a:bodyPr>
          <a:p>
            <a:r>
              <a:rPr lang="en-US"/>
              <a:t>Có thể đọc thêm trên source: </a:t>
            </a:r>
            <a:r>
              <a:rPr lang="en-US" altLang="en-US"/>
              <a:t>https://github.com/petertranhoanglinh/tailwind_reactjs</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5625"/>
            <a:ext cx="9144000" cy="1367155"/>
          </a:xfrm>
        </p:spPr>
        <p:txBody>
          <a:bodyPr>
            <a:normAutofit/>
          </a:bodyPr>
          <a:lstStyle/>
          <a:p>
            <a:r>
              <a:rPr lang="en-US" altLang="en-US" dirty="0"/>
              <a:t>Cài Đặt</a:t>
            </a:r>
            <a:endParaRPr lang="en-US" altLang="en-US" dirty="0"/>
          </a:p>
        </p:txBody>
      </p:sp>
      <p:sp>
        <p:nvSpPr>
          <p:cNvPr id="3" name="Subtitle 2"/>
          <p:cNvSpPr>
            <a:spLocks noGrp="1"/>
          </p:cNvSpPr>
          <p:nvPr>
            <p:ph type="subTitle" idx="1"/>
          </p:nvPr>
        </p:nvSpPr>
        <p:spPr>
          <a:xfrm>
            <a:off x="859790" y="2362835"/>
            <a:ext cx="9808210" cy="2894965"/>
          </a:xfrm>
        </p:spPr>
        <p:txBody>
          <a:bodyPr>
            <a:normAutofit/>
          </a:bodyPr>
          <a:lstStyle/>
          <a:p>
            <a:pPr marL="800100" lvl="1" indent="-342900" algn="l">
              <a:buFont typeface="Arial" panose="020B0604020202020204" pitchFamily="34" charset="0"/>
              <a:buChar char="•"/>
            </a:pPr>
            <a:endParaRPr lang="en-US" altLang="en-US"/>
          </a:p>
        </p:txBody>
      </p:sp>
      <p:pic>
        <p:nvPicPr>
          <p:cNvPr id="4" name="Picture 3"/>
          <p:cNvPicPr>
            <a:picLocks noChangeAspect="1"/>
          </p:cNvPicPr>
          <p:nvPr/>
        </p:nvPicPr>
        <p:blipFill>
          <a:blip r:embed="rId1"/>
          <a:stretch>
            <a:fillRect/>
          </a:stretch>
        </p:blipFill>
        <p:spPr>
          <a:xfrm>
            <a:off x="983615" y="2362835"/>
            <a:ext cx="9951720" cy="40862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t>File-based Routing</a:t>
            </a:r>
            <a:endParaRPr lang="en-US" altLang="en-US" sz="1800"/>
          </a:p>
        </p:txBody>
      </p:sp>
      <p:pic>
        <p:nvPicPr>
          <p:cNvPr id="4" name="Picture 3"/>
          <p:cNvPicPr>
            <a:picLocks noChangeAspect="1"/>
          </p:cNvPicPr>
          <p:nvPr/>
        </p:nvPicPr>
        <p:blipFill>
          <a:blip r:embed="rId1"/>
          <a:stretch>
            <a:fillRect/>
          </a:stretch>
        </p:blipFill>
        <p:spPr>
          <a:xfrm>
            <a:off x="428625" y="833755"/>
            <a:ext cx="6249670" cy="4362450"/>
          </a:xfrm>
          <a:prstGeom prst="rect">
            <a:avLst/>
          </a:prstGeom>
        </p:spPr>
      </p:pic>
      <p:sp>
        <p:nvSpPr>
          <p:cNvPr id="5" name="Text Box 4"/>
          <p:cNvSpPr txBox="1"/>
          <p:nvPr/>
        </p:nvSpPr>
        <p:spPr>
          <a:xfrm>
            <a:off x="428625" y="5253355"/>
            <a:ext cx="4064000" cy="460375"/>
          </a:xfrm>
          <a:prstGeom prst="rect">
            <a:avLst/>
          </a:prstGeom>
          <a:noFill/>
        </p:spPr>
        <p:txBody>
          <a:bodyPr wrap="square" rtlCol="0">
            <a:spAutoFit/>
          </a:bodyPr>
          <a:p>
            <a:r>
              <a:rPr lang="en-US" sz="1200"/>
              <a:t>Hình ảnh trang demo template đăng ký thành viên bằng reactjs kết hợp </a:t>
            </a:r>
            <a:r>
              <a:rPr lang="en-US" altLang="en-US" sz="1200"/>
              <a:t>taiwancss</a:t>
            </a:r>
            <a:endParaRPr lang="en-US" altLang="en-US" sz="1200"/>
          </a:p>
        </p:txBody>
      </p:sp>
      <p:sp>
        <p:nvSpPr>
          <p:cNvPr id="6" name="Text Box 5"/>
          <p:cNvSpPr txBox="1"/>
          <p:nvPr/>
        </p:nvSpPr>
        <p:spPr>
          <a:xfrm>
            <a:off x="6746875" y="833755"/>
            <a:ext cx="4644390" cy="2235835"/>
          </a:xfrm>
          <a:prstGeom prst="rect">
            <a:avLst/>
          </a:prstGeom>
          <a:noFill/>
        </p:spPr>
        <p:txBody>
          <a:bodyPr wrap="square" rtlCol="0">
            <a:noAutofit/>
          </a:bodyPr>
          <a:p>
            <a:r>
              <a:rPr lang="en-US" altLang="en-US" sz="1400"/>
              <a:t>Next.js tự </a:t>
            </a:r>
            <a:r>
              <a:rPr lang="" altLang="en-US" sz="1400"/>
              <a:t>đ</a:t>
            </a:r>
            <a:r>
              <a:rPr lang="en-US" altLang="en-US" sz="1400"/>
              <a:t>ộng tạo </a:t>
            </a:r>
            <a:r>
              <a:rPr lang="" altLang="en-US" sz="1400"/>
              <a:t>đư</a:t>
            </a:r>
            <a:r>
              <a:rPr lang="en-US" altLang="en-US" sz="1400"/>
              <a:t>ờng dẫn (route) dựa trên cấu trúc th</a:t>
            </a:r>
            <a:r>
              <a:rPr lang="" altLang="en-US" sz="1400"/>
              <a:t>ư</a:t>
            </a:r>
            <a:r>
              <a:rPr lang="en-US" altLang="en-US" sz="1400"/>
              <a:t> mục trong th</a:t>
            </a:r>
            <a:r>
              <a:rPr lang="" altLang="en-US" sz="1400"/>
              <a:t>ư</a:t>
            </a:r>
            <a:r>
              <a:rPr lang="en-US" altLang="en-US" sz="1400"/>
              <a:t> mục /app.</a:t>
            </a:r>
            <a:endParaRPr lang="en-US" altLang="en-US" sz="1400"/>
          </a:p>
          <a:p>
            <a:endParaRPr lang="en-US" altLang="en-US" sz="1400"/>
          </a:p>
          <a:p>
            <a:r>
              <a:rPr lang="en-US" altLang="en-US" sz="1400"/>
              <a:t>Nếu bạn tạo một file page.tsx trong một th</a:t>
            </a:r>
            <a:r>
              <a:rPr lang="" altLang="en-US" sz="1400"/>
              <a:t>ư</a:t>
            </a:r>
            <a:r>
              <a:rPr lang="en-US" altLang="en-US" sz="1400"/>
              <a:t> mục, Next.js sẽ tự </a:t>
            </a:r>
            <a:r>
              <a:rPr lang="" altLang="en-US" sz="1400"/>
              <a:t>đ</a:t>
            </a:r>
            <a:r>
              <a:rPr lang="en-US" altLang="en-US" sz="1400"/>
              <a:t>ộng biến nó thành một route có cùng </a:t>
            </a:r>
            <a:r>
              <a:rPr lang="" altLang="en-US" sz="1400"/>
              <a:t>đư</a:t>
            </a:r>
            <a:r>
              <a:rPr lang="en-US" altLang="en-US" sz="1400"/>
              <a:t>ờng dẫn.</a:t>
            </a:r>
            <a:endParaRPr lang="en-US" altLang="en-US" sz="1400"/>
          </a:p>
          <a:p>
            <a:endParaRPr lang="en-US" altLang="en-US" sz="1400"/>
          </a:p>
          <a:p>
            <a:r>
              <a:rPr lang="en-US" altLang="en-US" sz="1400"/>
              <a:t>Các layout (layout.tsx) sẽ giúp bạn tạo một giao diện chung (nh</a:t>
            </a:r>
            <a:r>
              <a:rPr lang="" altLang="en-US" sz="1400"/>
              <a:t>ư</a:t>
            </a:r>
            <a:r>
              <a:rPr lang="en-US" altLang="en-US" sz="1400"/>
              <a:t> header, sidebar, footer), t</a:t>
            </a:r>
            <a:r>
              <a:rPr lang="" altLang="en-US" sz="1400"/>
              <a:t>ư</a:t>
            </a:r>
            <a:r>
              <a:rPr lang="en-US" altLang="en-US" sz="1400"/>
              <a:t>ơng tự nh</a:t>
            </a:r>
            <a:r>
              <a:rPr lang="" altLang="en-US" sz="1400"/>
              <a:t>ư</a:t>
            </a:r>
            <a:r>
              <a:rPr lang="en-US" altLang="en-US" sz="1400"/>
              <a:t> Router Outlet trong Angular.</a:t>
            </a:r>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t>File-based Routing</a:t>
            </a:r>
            <a:endParaRPr lang="en-US" altLang="en-US" sz="1800"/>
          </a:p>
        </p:txBody>
      </p:sp>
      <p:sp>
        <p:nvSpPr>
          <p:cNvPr id="5" name="Text Box 4"/>
          <p:cNvSpPr txBox="1"/>
          <p:nvPr/>
        </p:nvSpPr>
        <p:spPr>
          <a:xfrm>
            <a:off x="428625" y="5253355"/>
            <a:ext cx="4064000" cy="368300"/>
          </a:xfrm>
          <a:prstGeom prst="rect">
            <a:avLst/>
          </a:prstGeom>
          <a:noFill/>
        </p:spPr>
        <p:txBody>
          <a:bodyPr wrap="square" rtlCol="0">
            <a:spAutoFit/>
          </a:bodyPr>
          <a:p>
            <a:r>
              <a:rPr lang="en-US"/>
              <a:t>Hình ảnh trang demo template đăng ký t</a:t>
            </a:r>
            <a:endParaRPr lang="en-US" altLang="en-US"/>
          </a:p>
        </p:txBody>
      </p:sp>
      <p:sp>
        <p:nvSpPr>
          <p:cNvPr id="6" name="Text Box 5"/>
          <p:cNvSpPr txBox="1"/>
          <p:nvPr/>
        </p:nvSpPr>
        <p:spPr>
          <a:xfrm>
            <a:off x="7345045" y="833755"/>
            <a:ext cx="4726305" cy="2350135"/>
          </a:xfrm>
          <a:prstGeom prst="rect">
            <a:avLst/>
          </a:prstGeom>
          <a:noFill/>
        </p:spPr>
        <p:txBody>
          <a:bodyPr wrap="square" rtlCol="0">
            <a:noAutofit/>
          </a:bodyPr>
          <a:p>
            <a:r>
              <a:rPr lang="en-US" altLang="en-US" sz="1400"/>
              <a:t>Trong Next.js, mỗi th</a:t>
            </a:r>
            <a:r>
              <a:rPr lang="" altLang="en-US" sz="1400"/>
              <a:t>ư</a:t>
            </a:r>
            <a:r>
              <a:rPr lang="en-US" altLang="en-US" sz="1400"/>
              <a:t> mục trong /app tự </a:t>
            </a:r>
            <a:r>
              <a:rPr lang="" altLang="en-US" sz="1400"/>
              <a:t>đ</a:t>
            </a:r>
            <a:r>
              <a:rPr lang="en-US" altLang="en-US" sz="1400"/>
              <a:t>ộng ánh xạ thành một route t</a:t>
            </a:r>
            <a:r>
              <a:rPr lang="" altLang="en-US" sz="1400"/>
              <a:t>ư</a:t>
            </a:r>
            <a:r>
              <a:rPr lang="en-US" altLang="en-US" sz="1400"/>
              <a:t>ơng ứng. Khi tạo layout.tsx, các thành phần chung nh</a:t>
            </a:r>
            <a:r>
              <a:rPr lang="" altLang="en-US" sz="1400"/>
              <a:t>ư</a:t>
            </a:r>
            <a:r>
              <a:rPr lang="en-US" altLang="en-US" sz="1400"/>
              <a:t> header, sidebar, footer sẽ </a:t>
            </a:r>
            <a:r>
              <a:rPr lang="" altLang="en-US" sz="1400"/>
              <a:t>đư</a:t>
            </a:r>
            <a:r>
              <a:rPr lang="en-US" altLang="en-US" sz="1400"/>
              <a:t>ợc giữ nguyên, còn phần {children} sẽ hiển thị nội dung từ các trang con, t</a:t>
            </a:r>
            <a:r>
              <a:rPr lang="" altLang="en-US" sz="1400"/>
              <a:t>ư</a:t>
            </a:r>
            <a:r>
              <a:rPr lang="en-US" altLang="en-US" sz="1400"/>
              <a:t>ơng tự router-outlet trong Angular. Ví dụ, /dashboard/member/member_form sẽ lấy bố cục từ /dashboard/layout.tsx và chỉ thay </a:t>
            </a:r>
            <a:r>
              <a:rPr lang="" altLang="en-US" sz="1400"/>
              <a:t>đ</a:t>
            </a:r>
            <a:r>
              <a:rPr lang="en-US" altLang="en-US" sz="1400"/>
              <a:t>ổi nội dung từ page.tsx trong th</a:t>
            </a:r>
            <a:r>
              <a:rPr lang="" altLang="en-US" sz="1400"/>
              <a:t>ư</a:t>
            </a:r>
            <a:r>
              <a:rPr lang="en-US" altLang="en-US" sz="1400"/>
              <a:t> mục t</a:t>
            </a:r>
            <a:r>
              <a:rPr lang="" altLang="en-US" sz="1400"/>
              <a:t>ư</a:t>
            </a:r>
            <a:r>
              <a:rPr lang="en-US" altLang="en-US" sz="1400"/>
              <a:t>ơng ứng. Nếu không muốn sử dụng layout, chỉ cần không tạo layout.tsx, Next.js sẽ chỉ hiển thị nội dung trang mà không render giao diện chung.</a:t>
            </a:r>
            <a:endParaRPr lang="en-US" altLang="en-US" sz="1400"/>
          </a:p>
        </p:txBody>
      </p:sp>
      <p:pic>
        <p:nvPicPr>
          <p:cNvPr id="3" name="Picture 2"/>
          <p:cNvPicPr>
            <a:picLocks noChangeAspect="1"/>
          </p:cNvPicPr>
          <p:nvPr/>
        </p:nvPicPr>
        <p:blipFill>
          <a:blip r:embed="rId1"/>
          <a:stretch>
            <a:fillRect/>
          </a:stretch>
        </p:blipFill>
        <p:spPr>
          <a:xfrm>
            <a:off x="0" y="601980"/>
            <a:ext cx="7233285" cy="50107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sym typeface="+mn-ea"/>
              </a:rPr>
              <a:t>Redux toolkit quản lý trạng thái data khi gọi api.</a:t>
            </a:r>
            <a:endParaRPr lang="en-US" altLang="en-US" sz="1800"/>
          </a:p>
        </p:txBody>
      </p:sp>
      <p:pic>
        <p:nvPicPr>
          <p:cNvPr id="4" name="Picture 3"/>
          <p:cNvPicPr>
            <a:picLocks noChangeAspect="1"/>
          </p:cNvPicPr>
          <p:nvPr/>
        </p:nvPicPr>
        <p:blipFill>
          <a:blip r:embed="rId1"/>
          <a:stretch>
            <a:fillRect/>
          </a:stretch>
        </p:blipFill>
        <p:spPr>
          <a:xfrm>
            <a:off x="565785" y="793750"/>
            <a:ext cx="11294110" cy="3999230"/>
          </a:xfrm>
          <a:prstGeom prst="rect">
            <a:avLst/>
          </a:prstGeom>
        </p:spPr>
      </p:pic>
      <p:sp>
        <p:nvSpPr>
          <p:cNvPr id="7" name="Text Box 6"/>
          <p:cNvSpPr txBox="1"/>
          <p:nvPr/>
        </p:nvSpPr>
        <p:spPr>
          <a:xfrm>
            <a:off x="502920" y="4792980"/>
            <a:ext cx="4064000" cy="460375"/>
          </a:xfrm>
          <a:prstGeom prst="rect">
            <a:avLst/>
          </a:prstGeom>
          <a:noFill/>
        </p:spPr>
        <p:txBody>
          <a:bodyPr wrap="square" rtlCol="0">
            <a:spAutoFit/>
          </a:bodyPr>
          <a:p>
            <a:r>
              <a:rPr lang="en-US" sz="1200"/>
              <a:t>Hình ảnh sử dụng api và sử dụng redux để quản lý trạng thái data.</a:t>
            </a:r>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543560" y="62865"/>
            <a:ext cx="8722360" cy="7086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a:sym typeface="+mn-ea"/>
              </a:rPr>
              <a:t>Cách thức hoạt động của redux trong reactjs</a:t>
            </a:r>
            <a:endParaRPr lang="en-US" altLang="en-US" sz="1800"/>
          </a:p>
        </p:txBody>
      </p:sp>
      <p:pic>
        <p:nvPicPr>
          <p:cNvPr id="7" name="Picture 6"/>
          <p:cNvPicPr>
            <a:picLocks noChangeAspect="1"/>
          </p:cNvPicPr>
          <p:nvPr/>
        </p:nvPicPr>
        <p:blipFill>
          <a:blip r:embed="rId1"/>
          <a:stretch>
            <a:fillRect/>
          </a:stretch>
        </p:blipFill>
        <p:spPr>
          <a:xfrm>
            <a:off x="242570" y="692785"/>
            <a:ext cx="5723255" cy="2675890"/>
          </a:xfrm>
          <a:prstGeom prst="rect">
            <a:avLst/>
          </a:prstGeom>
        </p:spPr>
      </p:pic>
      <p:sp>
        <p:nvSpPr>
          <p:cNvPr id="8" name="Text Box 7"/>
          <p:cNvSpPr txBox="1"/>
          <p:nvPr/>
        </p:nvSpPr>
        <p:spPr>
          <a:xfrm>
            <a:off x="6127115" y="771208"/>
            <a:ext cx="5080000" cy="1076325"/>
          </a:xfrm>
          <a:prstGeom prst="rect">
            <a:avLst/>
          </a:prstGeom>
        </p:spPr>
        <p:txBody>
          <a:bodyPr>
            <a:spAutoFit/>
          </a:bodyPr>
          <a:p>
            <a:r>
              <a:rPr lang="en-US" sz="1600"/>
              <a:t>File</a:t>
            </a:r>
            <a:r>
              <a:rPr sz="1600"/>
              <a:t> StoreProvider.tsx được sử dụng để thiết lập và cung cấp Redux Store cho ứng dụng React của bạn. Nó giúp bạn bao bọc toàn bộ ứng dụng với Provider từ react-redux, cho phép các thành phần con truy cập vào Redux Store.</a:t>
            </a:r>
            <a:endParaRPr sz="1600"/>
          </a:p>
        </p:txBody>
      </p:sp>
      <p:pic>
        <p:nvPicPr>
          <p:cNvPr id="10" name="Picture 9"/>
          <p:cNvPicPr>
            <a:picLocks noChangeAspect="1"/>
          </p:cNvPicPr>
          <p:nvPr/>
        </p:nvPicPr>
        <p:blipFill>
          <a:blip r:embed="rId2"/>
          <a:stretch>
            <a:fillRect/>
          </a:stretch>
        </p:blipFill>
        <p:spPr>
          <a:xfrm>
            <a:off x="324485" y="3368675"/>
            <a:ext cx="5559425" cy="3427730"/>
          </a:xfrm>
          <a:prstGeom prst="rect">
            <a:avLst/>
          </a:prstGeom>
        </p:spPr>
      </p:pic>
      <p:sp>
        <p:nvSpPr>
          <p:cNvPr id="11" name="Text Box 10"/>
          <p:cNvSpPr txBox="1"/>
          <p:nvPr/>
        </p:nvSpPr>
        <p:spPr>
          <a:xfrm>
            <a:off x="6047740" y="3943350"/>
            <a:ext cx="4340860" cy="2799715"/>
          </a:xfrm>
          <a:prstGeom prst="rect">
            <a:avLst/>
          </a:prstGeom>
        </p:spPr>
        <p:txBody>
          <a:bodyPr wrap="square">
            <a:spAutoFit/>
          </a:bodyPr>
          <a:p>
            <a:r>
              <a:rPr sz="1600"/>
              <a:t>Khi Redux Store được tạo ra từ file này, tất cả reducers được kết hợp lại giúp quản lý trạng thái toàn cục (global state) của ứng dụng.</a:t>
            </a:r>
            <a:endParaRPr sz="1600"/>
          </a:p>
          <a:p>
            <a:endParaRPr sz="1600"/>
          </a:p>
          <a:p>
            <a:r>
              <a:rPr sz="1600"/>
              <a:t>Các reducers được khai báo trong thư mục tương ứng (darkModeSlice, mainSlice, cryptoSlice, memberSearchSlice), xử lý logic cập nhật state.</a:t>
            </a:r>
            <a:endParaRPr sz="1600"/>
          </a:p>
          <a:p>
            <a:endParaRPr sz="1600"/>
          </a:p>
          <a:p>
            <a:r>
              <a:rPr sz="1600"/>
              <a:t>Các component có thể sử dụng useSelector để lấy dữ liệu từ store và useDispatch để gửi action cập nhật state.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sym typeface="+mn-ea"/>
              </a:rPr>
              <a:t>Redux toolkit quản lý trạng thái data khi gọi api.</a:t>
            </a:r>
            <a:endParaRPr lang="en-US" altLang="en-US" sz="1800"/>
          </a:p>
        </p:txBody>
      </p:sp>
      <p:pic>
        <p:nvPicPr>
          <p:cNvPr id="3" name="Picture 2"/>
          <p:cNvPicPr>
            <a:picLocks noChangeAspect="1"/>
          </p:cNvPicPr>
          <p:nvPr/>
        </p:nvPicPr>
        <p:blipFill>
          <a:blip r:embed="rId1"/>
          <a:stretch>
            <a:fillRect/>
          </a:stretch>
        </p:blipFill>
        <p:spPr>
          <a:xfrm>
            <a:off x="42545" y="686435"/>
            <a:ext cx="5075555" cy="4493260"/>
          </a:xfrm>
          <a:prstGeom prst="rect">
            <a:avLst/>
          </a:prstGeom>
        </p:spPr>
      </p:pic>
      <p:sp>
        <p:nvSpPr>
          <p:cNvPr id="5" name="Text Box 4"/>
          <p:cNvSpPr txBox="1"/>
          <p:nvPr/>
        </p:nvSpPr>
        <p:spPr>
          <a:xfrm>
            <a:off x="5198745" y="781050"/>
            <a:ext cx="5530215" cy="3672840"/>
          </a:xfrm>
          <a:prstGeom prst="rect">
            <a:avLst/>
          </a:prstGeom>
        </p:spPr>
        <p:txBody>
          <a:bodyPr>
            <a:noAutofit/>
          </a:bodyPr>
          <a:p>
            <a:r>
              <a:rPr sz="1000"/>
              <a:t>Định nghĩa trạng thái ban đầu (initialState):</a:t>
            </a:r>
            <a:endParaRPr sz="1000"/>
          </a:p>
          <a:p>
            <a:endParaRPr sz="1000"/>
          </a:p>
          <a:p>
            <a:pPr>
              <a:buFont typeface="Arial" panose="020B0604020202020204"/>
              <a:buChar char="•"/>
            </a:pPr>
            <a:r>
              <a:rPr sz="1000"/>
              <a:t>items: Danh sách thành viên tìm thấy (mảng MemberModel[]).</a:t>
            </a:r>
            <a:endParaRPr sz="1000"/>
          </a:p>
          <a:p>
            <a:pPr>
              <a:buFont typeface="Arial" panose="020B0604020202020204"/>
              <a:buChar char="•"/>
            </a:pPr>
            <a:endParaRPr sz="1000"/>
          </a:p>
          <a:p>
            <a:pPr>
              <a:buFont typeface="Arial" panose="020B0604020202020204"/>
              <a:buChar char="•"/>
            </a:pPr>
            <a:r>
              <a:rPr sz="1000"/>
              <a:t>loading: Xác định trạng thái đang tải (true/false).</a:t>
            </a:r>
            <a:endParaRPr sz="1000"/>
          </a:p>
          <a:p>
            <a:pPr>
              <a:buFont typeface="Arial" panose="020B0604020202020204"/>
              <a:buChar char="•"/>
            </a:pPr>
            <a:endParaRPr sz="1000"/>
          </a:p>
          <a:p>
            <a:pPr>
              <a:buFont typeface="Arial" panose="020B0604020202020204"/>
              <a:buChar char="•"/>
            </a:pPr>
            <a:r>
              <a:rPr sz="1000"/>
              <a:t>error: Chứa thông báo lỗi nếu có.</a:t>
            </a:r>
            <a:endParaRPr sz="1000"/>
          </a:p>
          <a:p>
            <a:pPr>
              <a:buFont typeface="Arial" panose="020B0604020202020204"/>
              <a:buChar char="•"/>
            </a:pPr>
            <a:endParaRPr sz="1000"/>
          </a:p>
          <a:p>
            <a:r>
              <a:rPr sz="1000"/>
              <a:t>Tạo một createAsyncThunk để gọi API tìm kiếm thành viên:</a:t>
            </a:r>
            <a:endParaRPr sz="1000"/>
          </a:p>
          <a:p>
            <a:endParaRPr sz="1000"/>
          </a:p>
          <a:p>
            <a:pPr>
              <a:buFont typeface="Arial" panose="020B0604020202020204"/>
              <a:buChar char="•"/>
            </a:pPr>
            <a:r>
              <a:rPr sz="1000"/>
              <a:t>searchMemberAction: Gửi request tìm kiếm thành viên đến memberService.searchMember(query).</a:t>
            </a:r>
            <a:endParaRPr sz="1000"/>
          </a:p>
          <a:p>
            <a:pPr>
              <a:buFont typeface="Arial" panose="020B0604020202020204"/>
              <a:buChar char="•"/>
            </a:pPr>
            <a:endParaRPr sz="1000"/>
          </a:p>
          <a:p>
            <a:pPr>
              <a:buFont typeface="Arial" panose="020B0604020202020204"/>
              <a:buChar char="•"/>
            </a:pPr>
            <a:r>
              <a:rPr sz="1000"/>
              <a:t>Khi request thành công: Trả về danh sách thành viên.</a:t>
            </a:r>
            <a:endParaRPr sz="1000"/>
          </a:p>
          <a:p>
            <a:pPr>
              <a:buFont typeface="Arial" panose="020B0604020202020204"/>
              <a:buChar char="•"/>
            </a:pPr>
            <a:endParaRPr sz="1000"/>
          </a:p>
          <a:p>
            <a:pPr>
              <a:buFont typeface="Arial" panose="020B0604020202020204"/>
              <a:buChar char="•"/>
            </a:pPr>
            <a:r>
              <a:rPr sz="1000"/>
              <a:t>Khi request thất bại: Trả về thông báo lỗi ("Lỗi khi tìm kiếm thành viên").</a:t>
            </a:r>
            <a:endParaRPr sz="1000"/>
          </a:p>
          <a:p>
            <a:pPr>
              <a:buFont typeface="Arial" panose="020B0604020202020204"/>
              <a:buChar char="•"/>
            </a:pPr>
            <a:endParaRPr sz="1000"/>
          </a:p>
          <a:p>
            <a:r>
              <a:rPr sz="1000"/>
              <a:t>Tạo createSlice để xử lý trạng thái:</a:t>
            </a:r>
            <a:endParaRPr sz="1000"/>
          </a:p>
          <a:p>
            <a:endParaRPr sz="1000"/>
          </a:p>
          <a:p>
            <a:pPr>
              <a:buFont typeface="Arial" panose="020B0604020202020204"/>
              <a:buChar char="•"/>
            </a:pPr>
            <a:r>
              <a:rPr sz="1000"/>
              <a:t>Khi searchMemberAction.pending: Bắt đầu request, loading = true, error = null.</a:t>
            </a:r>
            <a:endParaRPr sz="1000"/>
          </a:p>
          <a:p>
            <a:pPr>
              <a:buFont typeface="Arial" panose="020B0604020202020204"/>
              <a:buChar char="•"/>
            </a:pPr>
            <a:endParaRPr sz="1000"/>
          </a:p>
          <a:p>
            <a:pPr>
              <a:buFont typeface="Arial" panose="020B0604020202020204"/>
              <a:buChar char="•"/>
            </a:pPr>
            <a:r>
              <a:rPr sz="1000"/>
              <a:t>Khi searchMemberAction.fulfilled: Nhận dữ liệu thành công, cập nhật items và tắt loading.</a:t>
            </a:r>
            <a:endParaRPr sz="1000"/>
          </a:p>
          <a:p>
            <a:pPr>
              <a:buFont typeface="Arial" panose="020B0604020202020204"/>
              <a:buChar char="•"/>
            </a:pPr>
            <a:endParaRPr sz="1000"/>
          </a:p>
          <a:p>
            <a:pPr>
              <a:buFont typeface="Arial" panose="020B0604020202020204"/>
              <a:buChar char="•"/>
            </a:pPr>
            <a:r>
              <a:rPr sz="1000"/>
              <a:t>Khi searchMemberAction.rejected: Lỗi xảy ra, lưu thông báo lỗi vào error.</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sym typeface="+mn-ea"/>
              </a:rPr>
              <a:t>Sử dụng trong redux component</a:t>
            </a:r>
            <a:endParaRPr lang="en-US" altLang="en-US" sz="1800"/>
          </a:p>
        </p:txBody>
      </p:sp>
      <p:sp>
        <p:nvSpPr>
          <p:cNvPr id="4" name="Text Box 3"/>
          <p:cNvSpPr txBox="1"/>
          <p:nvPr/>
        </p:nvSpPr>
        <p:spPr>
          <a:xfrm>
            <a:off x="5666740" y="1000125"/>
            <a:ext cx="5080000" cy="857250"/>
          </a:xfrm>
          <a:prstGeom prst="rect">
            <a:avLst/>
          </a:prstGeom>
        </p:spPr>
        <p:txBody>
          <a:bodyPr>
            <a:noAutofit/>
          </a:bodyPr>
          <a:p>
            <a:r>
              <a:rPr sz="1200"/>
              <a:t>Lấy dữ liệu từ Redux store: Dữ liệu items và trạng thái loading được lấy từ searchMember state.</a:t>
            </a:r>
            <a:endParaRPr sz="1200"/>
          </a:p>
          <a:p>
            <a:r>
              <a:rPr sz="1200"/>
              <a:t>Gửi action với dispatch: Biến dispatch sẽ được dùng để gọi action khi cần cập nhật dữ liệu.</a:t>
            </a:r>
            <a:endParaRPr sz="1200"/>
          </a:p>
        </p:txBody>
      </p:sp>
      <p:pic>
        <p:nvPicPr>
          <p:cNvPr id="6" name="Picture 5"/>
          <p:cNvPicPr>
            <a:picLocks noChangeAspect="1"/>
          </p:cNvPicPr>
          <p:nvPr/>
        </p:nvPicPr>
        <p:blipFill>
          <a:blip r:embed="rId1"/>
          <a:stretch>
            <a:fillRect/>
          </a:stretch>
        </p:blipFill>
        <p:spPr>
          <a:xfrm>
            <a:off x="828675" y="1000125"/>
            <a:ext cx="4730750" cy="727075"/>
          </a:xfrm>
          <a:prstGeom prst="rect">
            <a:avLst/>
          </a:prstGeom>
        </p:spPr>
      </p:pic>
      <p:pic>
        <p:nvPicPr>
          <p:cNvPr id="8" name="Picture 7"/>
          <p:cNvPicPr>
            <a:picLocks noChangeAspect="1"/>
          </p:cNvPicPr>
          <p:nvPr/>
        </p:nvPicPr>
        <p:blipFill>
          <a:blip r:embed="rId2"/>
          <a:stretch>
            <a:fillRect/>
          </a:stretch>
        </p:blipFill>
        <p:spPr>
          <a:xfrm>
            <a:off x="847090" y="1857375"/>
            <a:ext cx="4713605" cy="3190875"/>
          </a:xfrm>
          <a:prstGeom prst="rect">
            <a:avLst/>
          </a:prstGeom>
        </p:spPr>
      </p:pic>
      <p:sp>
        <p:nvSpPr>
          <p:cNvPr id="9" name="Text Box 8"/>
          <p:cNvSpPr txBox="1"/>
          <p:nvPr/>
        </p:nvSpPr>
        <p:spPr>
          <a:xfrm>
            <a:off x="5560060" y="2314575"/>
            <a:ext cx="6182360" cy="829945"/>
          </a:xfrm>
          <a:prstGeom prst="rect">
            <a:avLst/>
          </a:prstGeom>
          <a:noFill/>
        </p:spPr>
        <p:txBody>
          <a:bodyPr wrap="square" rtlCol="0" anchor="t">
            <a:spAutoFit/>
          </a:bodyPr>
          <a:p>
            <a:r>
              <a:rPr lang="en-US" altLang="en-US" sz="1200">
                <a:sym typeface="+mn-ea"/>
              </a:rPr>
              <a:t>dispatch </a:t>
            </a:r>
            <a:r>
              <a:rPr lang="" altLang="en-US" sz="1200">
                <a:sym typeface="+mn-ea"/>
              </a:rPr>
              <a:t>đư</a:t>
            </a:r>
            <a:r>
              <a:rPr lang="en-US" altLang="en-US" sz="1200">
                <a:sym typeface="+mn-ea"/>
              </a:rPr>
              <a:t>ợc lấy từ useDispatch().</a:t>
            </a:r>
            <a:endParaRPr lang="en-US" altLang="en-US" sz="1200">
              <a:sym typeface="+mn-ea"/>
            </a:endParaRPr>
          </a:p>
          <a:p>
            <a:r>
              <a:rPr lang="en-US" altLang="en-US" sz="1200">
                <a:sym typeface="+mn-ea"/>
              </a:rPr>
              <a:t>Dùng dispatch(searchMemberAction(params)) </a:t>
            </a:r>
            <a:r>
              <a:rPr lang="" altLang="en-US" sz="1200">
                <a:sym typeface="+mn-ea"/>
              </a:rPr>
              <a:t>đ</a:t>
            </a:r>
            <a:r>
              <a:rPr lang="en-US" altLang="en-US" sz="1200">
                <a:sym typeface="+mn-ea"/>
              </a:rPr>
              <a:t>ể gửi request tìm kiếm.</a:t>
            </a:r>
            <a:endParaRPr lang="en-US" altLang="en-US" sz="1200">
              <a:sym typeface="+mn-ea"/>
            </a:endParaRPr>
          </a:p>
          <a:p>
            <a:r>
              <a:rPr lang="en-US" sz="1200">
                <a:sym typeface="+mn-ea"/>
              </a:rPr>
              <a:t>Gọi action tương tự như trong angular nếu thành công thì dữ liệu sẽ tự động được cập nhập trong biên items ở trên </a:t>
            </a:r>
            <a:endParaRPr lang="en-US" sz="12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t>Định nghĩa component sử dụng chung</a:t>
            </a:r>
            <a:br>
              <a:rPr lang="en-US" altLang="en-US" sz="1800"/>
            </a:br>
            <a:r>
              <a:rPr lang="en-US" altLang="en-US" sz="1800"/>
              <a:t>Định nghĩa props để truyền tham số từ parent --&gt; child</a:t>
            </a:r>
            <a:endParaRPr lang="en-US" altLang="en-US" sz="1800"/>
          </a:p>
        </p:txBody>
      </p:sp>
      <p:pic>
        <p:nvPicPr>
          <p:cNvPr id="5" name="Picture 4"/>
          <p:cNvPicPr>
            <a:picLocks noChangeAspect="1"/>
          </p:cNvPicPr>
          <p:nvPr/>
        </p:nvPicPr>
        <p:blipFill>
          <a:blip r:embed="rId1"/>
          <a:stretch>
            <a:fillRect/>
          </a:stretch>
        </p:blipFill>
        <p:spPr>
          <a:xfrm>
            <a:off x="0" y="691515"/>
            <a:ext cx="7705725" cy="2152650"/>
          </a:xfrm>
          <a:prstGeom prst="rect">
            <a:avLst/>
          </a:prstGeom>
        </p:spPr>
      </p:pic>
      <p:pic>
        <p:nvPicPr>
          <p:cNvPr id="7" name="Picture 6"/>
          <p:cNvPicPr>
            <a:picLocks noChangeAspect="1"/>
          </p:cNvPicPr>
          <p:nvPr/>
        </p:nvPicPr>
        <p:blipFill>
          <a:blip r:embed="rId2"/>
          <a:stretch>
            <a:fillRect/>
          </a:stretch>
        </p:blipFill>
        <p:spPr>
          <a:xfrm>
            <a:off x="428625" y="2772410"/>
            <a:ext cx="7153275" cy="14954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3759</Words>
  <Application>WPS Presentation</Application>
  <PresentationFormat>Widescreen</PresentationFormat>
  <Paragraphs>84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Calibri Light</vt:lpstr>
      <vt:lpstr>Calibri</vt:lpstr>
      <vt:lpstr>Microsoft YaHei</vt:lpstr>
      <vt:lpstr>Arial Unicode MS</vt:lpstr>
      <vt:lpstr>Arial</vt:lpstr>
      <vt:lpstr>Office Theme</vt:lpstr>
      <vt:lpstr>Em lựa chọn Next.js để tìm hiểu</vt:lpstr>
      <vt:lpstr>Cài Đặt</vt:lpstr>
      <vt:lpstr>Link source</vt:lpstr>
      <vt:lpstr>File-based Routing</vt:lpstr>
      <vt:lpstr>File-based Routing</vt:lpstr>
      <vt:lpstr>Redux toolkit quản lý trạng thái data khi gọi api.</vt:lpstr>
      <vt:lpstr>Redux toolkit quản lý trạng thái data khi gọi api.</vt:lpstr>
      <vt:lpstr>Redux toolkit quản lý trạng thái data khi gọi api.</vt:lpstr>
      <vt:lpstr>Sử dụng trong redux component</vt:lpstr>
      <vt:lpstr>Định nghĩa component sử dụng chung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Lựa Chọn Phổ Biến Trong React.js</dc:title>
  <dc:creator/>
  <cp:lastModifiedBy>황우상</cp:lastModifiedBy>
  <cp:revision>26</cp:revision>
  <dcterms:created xsi:type="dcterms:W3CDTF">2025-03-10T04:40:00Z</dcterms:created>
  <dcterms:modified xsi:type="dcterms:W3CDTF">2025-03-25T05:14:31Z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ABE20B294A9A4AE6A03F93BB6A55A366_13</vt:lpwstr>
  </property>
  <property fmtid="{D5CDD505-2E9C-101B-9397-08002B2CF9AE}" pid="3" name="KSOProductBuildVer">
    <vt:lpwstr>1033-12.2.0.20326</vt:lpwstr>
  </property>
</Properties>
</file>