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43891200"/>
  <p:notesSz cx="6858000" cy="9144000"/>
  <p:defaultTextStyle>
    <a:defPPr>
      <a:defRPr lang="en-US"/>
    </a:defPPr>
    <a:lvl1pPr marL="0" algn="l" defTabSz="4213521" rtl="0" eaLnBrk="1" latinLnBrk="0" hangingPunct="1">
      <a:defRPr sz="8294" kern="1200">
        <a:solidFill>
          <a:schemeClr val="tx1"/>
        </a:solidFill>
        <a:latin typeface="+mn-lt"/>
        <a:ea typeface="+mn-ea"/>
        <a:cs typeface="+mn-cs"/>
      </a:defRPr>
    </a:lvl1pPr>
    <a:lvl2pPr marL="2106760" algn="l" defTabSz="4213521" rtl="0" eaLnBrk="1" latinLnBrk="0" hangingPunct="1">
      <a:defRPr sz="8294" kern="1200">
        <a:solidFill>
          <a:schemeClr val="tx1"/>
        </a:solidFill>
        <a:latin typeface="+mn-lt"/>
        <a:ea typeface="+mn-ea"/>
        <a:cs typeface="+mn-cs"/>
      </a:defRPr>
    </a:lvl2pPr>
    <a:lvl3pPr marL="4213521" algn="l" defTabSz="4213521" rtl="0" eaLnBrk="1" latinLnBrk="0" hangingPunct="1">
      <a:defRPr sz="8294" kern="1200">
        <a:solidFill>
          <a:schemeClr val="tx1"/>
        </a:solidFill>
        <a:latin typeface="+mn-lt"/>
        <a:ea typeface="+mn-ea"/>
        <a:cs typeface="+mn-cs"/>
      </a:defRPr>
    </a:lvl3pPr>
    <a:lvl4pPr marL="6320280" algn="l" defTabSz="4213521" rtl="0" eaLnBrk="1" latinLnBrk="0" hangingPunct="1">
      <a:defRPr sz="8294" kern="1200">
        <a:solidFill>
          <a:schemeClr val="tx1"/>
        </a:solidFill>
        <a:latin typeface="+mn-lt"/>
        <a:ea typeface="+mn-ea"/>
        <a:cs typeface="+mn-cs"/>
      </a:defRPr>
    </a:lvl4pPr>
    <a:lvl5pPr marL="8427040" algn="l" defTabSz="4213521" rtl="0" eaLnBrk="1" latinLnBrk="0" hangingPunct="1">
      <a:defRPr sz="8294" kern="1200">
        <a:solidFill>
          <a:schemeClr val="tx1"/>
        </a:solidFill>
        <a:latin typeface="+mn-lt"/>
        <a:ea typeface="+mn-ea"/>
        <a:cs typeface="+mn-cs"/>
      </a:defRPr>
    </a:lvl5pPr>
    <a:lvl6pPr marL="10533800" algn="l" defTabSz="4213521" rtl="0" eaLnBrk="1" latinLnBrk="0" hangingPunct="1">
      <a:defRPr sz="8294" kern="1200">
        <a:solidFill>
          <a:schemeClr val="tx1"/>
        </a:solidFill>
        <a:latin typeface="+mn-lt"/>
        <a:ea typeface="+mn-ea"/>
        <a:cs typeface="+mn-cs"/>
      </a:defRPr>
    </a:lvl6pPr>
    <a:lvl7pPr marL="12640560" algn="l" defTabSz="4213521" rtl="0" eaLnBrk="1" latinLnBrk="0" hangingPunct="1">
      <a:defRPr sz="8294" kern="1200">
        <a:solidFill>
          <a:schemeClr val="tx1"/>
        </a:solidFill>
        <a:latin typeface="+mn-lt"/>
        <a:ea typeface="+mn-ea"/>
        <a:cs typeface="+mn-cs"/>
      </a:defRPr>
    </a:lvl7pPr>
    <a:lvl8pPr marL="14747321" algn="l" defTabSz="4213521" rtl="0" eaLnBrk="1" latinLnBrk="0" hangingPunct="1">
      <a:defRPr sz="8294" kern="1200">
        <a:solidFill>
          <a:schemeClr val="tx1"/>
        </a:solidFill>
        <a:latin typeface="+mn-lt"/>
        <a:ea typeface="+mn-ea"/>
        <a:cs typeface="+mn-cs"/>
      </a:defRPr>
    </a:lvl8pPr>
    <a:lvl9pPr marL="16854080" algn="l" defTabSz="4213521"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554" autoAdjust="0"/>
  </p:normalViewPr>
  <p:slideViewPr>
    <p:cSldViewPr snapToGrid="0">
      <p:cViewPr>
        <p:scale>
          <a:sx n="40" d="100"/>
          <a:sy n="40" d="100"/>
        </p:scale>
        <p:origin x="-4302" y="-54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37C53-27E7-4138-8B26-A7D900C959AF}" type="datetimeFigureOut">
              <a:rPr lang="en-US" smtClean="0"/>
              <a:t>2/27/2019</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74A40-9E24-4294-9B4B-17B6312B95EC}" type="slidenum">
              <a:rPr lang="en-US" smtClean="0"/>
              <a:t>‹#›</a:t>
            </a:fld>
            <a:endParaRPr lang="en-US"/>
          </a:p>
        </p:txBody>
      </p:sp>
    </p:spTree>
    <p:extLst>
      <p:ext uri="{BB962C8B-B14F-4D97-AF65-F5344CB8AC3E}">
        <p14:creationId xmlns:p14="http://schemas.microsoft.com/office/powerpoint/2010/main" val="2328970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974A40-9E24-4294-9B4B-17B6312B95EC}" type="slidenum">
              <a:rPr lang="en-US" smtClean="0"/>
              <a:t>1</a:t>
            </a:fld>
            <a:endParaRPr lang="en-US"/>
          </a:p>
        </p:txBody>
      </p:sp>
    </p:spTree>
    <p:extLst>
      <p:ext uri="{BB962C8B-B14F-4D97-AF65-F5344CB8AC3E}">
        <p14:creationId xmlns:p14="http://schemas.microsoft.com/office/powerpoint/2010/main" val="302576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17483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49515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408268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53952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2A38F-5707-44DF-8131-77D94B34C08E}"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43175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2A38F-5707-44DF-8131-77D94B34C08E}"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96643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2A38F-5707-44DF-8131-77D94B34C08E}"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94714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2A38F-5707-44DF-8131-77D94B34C08E}"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1310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8F-5707-44DF-8131-77D94B34C08E}" type="datetimeFigureOut">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236259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A2A38F-5707-44DF-8131-77D94B34C08E}"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141603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A2A38F-5707-44DF-8131-77D94B34C08E}"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188283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57A2A38F-5707-44DF-8131-77D94B34C08E}" type="datetimeFigureOut">
              <a:rPr lang="en-US" smtClean="0"/>
              <a:t>2/27/2019</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329BD9F6-8E9E-4BF3-A9B4-AE2FFF86CD1D}" type="slidenum">
              <a:rPr lang="en-US" smtClean="0"/>
              <a:t>‹#›</a:t>
            </a:fld>
            <a:endParaRPr lang="en-US"/>
          </a:p>
        </p:txBody>
      </p:sp>
    </p:spTree>
    <p:extLst>
      <p:ext uri="{BB962C8B-B14F-4D97-AF65-F5344CB8AC3E}">
        <p14:creationId xmlns:p14="http://schemas.microsoft.com/office/powerpoint/2010/main" val="16861527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9" Type="http://schemas.openxmlformats.org/officeDocument/2006/relationships/image" Target="../media/image23.png"/><Relationship Id="rId51" Type="http://schemas.openxmlformats.org/officeDocument/2006/relationships/image" Target="../media/image23.jpg"/><Relationship Id="rId3" Type="http://schemas.openxmlformats.org/officeDocument/2006/relationships/image" Target="../media/image1.png"/><Relationship Id="rId21" Type="http://schemas.openxmlformats.org/officeDocument/2006/relationships/image" Target="../media/image18.jpg"/><Relationship Id="rId42" Type="http://schemas.openxmlformats.org/officeDocument/2006/relationships/image" Target="../media/image26.png"/><Relationship Id="rId47" Type="http://schemas.openxmlformats.org/officeDocument/2006/relationships/image" Target="../media/image19.jpg"/><Relationship Id="rId50" Type="http://schemas.openxmlformats.org/officeDocument/2006/relationships/image" Target="../media/image22.jpg"/><Relationship Id="rId55" Type="http://schemas.openxmlformats.org/officeDocument/2006/relationships/image" Target="../media/image30.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38" Type="http://schemas.openxmlformats.org/officeDocument/2006/relationships/image" Target="../media/image22.png"/><Relationship Id="rId46" Type="http://schemas.openxmlformats.org/officeDocument/2006/relationships/image" Target="../media/image20.png"/><Relationship Id="rId59"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41" Type="http://schemas.openxmlformats.org/officeDocument/2006/relationships/image" Target="../media/image25.png"/><Relationship Id="rId54"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37" Type="http://schemas.openxmlformats.org/officeDocument/2006/relationships/image" Target="../media/image21.png"/><Relationship Id="rId40" Type="http://schemas.openxmlformats.org/officeDocument/2006/relationships/image" Target="../media/image24.png"/><Relationship Id="rId45" Type="http://schemas.openxmlformats.org/officeDocument/2006/relationships/image" Target="../media/image29.png"/><Relationship Id="rId53" Type="http://schemas.openxmlformats.org/officeDocument/2006/relationships/image" Target="../media/image25.jpg"/><Relationship Id="rId58"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13.png"/><Relationship Id="rId49" Type="http://schemas.openxmlformats.org/officeDocument/2006/relationships/image" Target="../media/image21.jpeg"/><Relationship Id="rId57" Type="http://schemas.openxmlformats.org/officeDocument/2006/relationships/image" Target="../media/image32.jpg"/><Relationship Id="rId10" Type="http://schemas.openxmlformats.org/officeDocument/2006/relationships/image" Target="../media/image8.png"/><Relationship Id="rId19" Type="http://schemas.openxmlformats.org/officeDocument/2006/relationships/image" Target="../media/image17.png"/><Relationship Id="rId44" Type="http://schemas.openxmlformats.org/officeDocument/2006/relationships/image" Target="../media/image28.png"/><Relationship Id="rId52" Type="http://schemas.openxmlformats.org/officeDocument/2006/relationships/image" Target="../media/image24.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43" Type="http://schemas.openxmlformats.org/officeDocument/2006/relationships/image" Target="../media/image27.png"/><Relationship Id="rId48" Type="http://schemas.openxmlformats.org/officeDocument/2006/relationships/image" Target="../media/image20.gif"/><Relationship Id="rId56"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41358" y="2446417"/>
            <a:ext cx="27012555"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lnSpc>
                <a:spcPct val="100000"/>
              </a:lnSpc>
            </a:pPr>
            <a:r>
              <a:rPr lang="en-US" sz="7200" b="1" dirty="0">
                <a:solidFill>
                  <a:srgbClr val="C00000"/>
                </a:solidFill>
                <a:latin typeface="AR JULIAN" panose="02000000000000000000" pitchFamily="2" charset="0"/>
                <a:cs typeface="Aharoni" panose="02010803020104030203" pitchFamily="2" charset="-79"/>
              </a:rPr>
              <a:t>Modeling the Effects of Drugs of Abuse on HIV Infections with Two Viral Species</a:t>
            </a:r>
          </a:p>
        </p:txBody>
      </p:sp>
      <p:sp>
        <p:nvSpPr>
          <p:cNvPr id="10" name="CustomShape 2"/>
          <p:cNvSpPr/>
          <p:nvPr/>
        </p:nvSpPr>
        <p:spPr>
          <a:xfrm>
            <a:off x="16046884" y="7105701"/>
            <a:ext cx="12849134" cy="508496"/>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latin typeface="Arial Narrow"/>
                <a:ea typeface="ＭＳ Ｐゴシック"/>
              </a:rPr>
              <a:t>Background</a:t>
            </a:r>
            <a:endParaRPr sz="2400" b="1" dirty="0">
              <a:solidFill>
                <a:srgbClr val="FFFF00"/>
              </a:solidFill>
            </a:endParaRPr>
          </a:p>
        </p:txBody>
      </p:sp>
      <p:sp>
        <p:nvSpPr>
          <p:cNvPr id="11" name="CustomShape 150"/>
          <p:cNvSpPr/>
          <p:nvPr/>
        </p:nvSpPr>
        <p:spPr>
          <a:xfrm>
            <a:off x="1203911" y="7679103"/>
            <a:ext cx="12849134" cy="9486714"/>
          </a:xfrm>
          <a:prstGeom prst="rect">
            <a:avLst/>
          </a:prstGeom>
          <a:noFill/>
        </p:spPr>
        <p:txBody>
          <a:bodyPr lIns="400050" tIns="400050" rIns="400050" bIns="400050"/>
          <a:lstStyle/>
          <a:p>
            <a:pPr algn="just">
              <a:lnSpc>
                <a:spcPct val="150000"/>
              </a:lnSpc>
            </a:pPr>
            <a:r>
              <a:rPr lang="en-US" sz="2500" dirty="0"/>
              <a:t>Injection drug use is one of the greatest risk factors associated with contracting human immunodeficiency virus (HIV), and drug abusers infected with HIV suffer from a higher viral load and rapid disease progression. Replication of HIV results in a large number of mutant viruses that can escape recognition of the host’s immune response. Studies have also shown that the presence of morphine diminishes the cellular immune response, while also decreasing the viral mutation rate. In this study, we present a mathematical model to determine if the decrease in mutation and cellular immune response in the presence of morphine has an impact on the dynamics of two viral species, a wild-type and a mutant. Our model predicts that the morphine-altered mutation rate and cellular immune response allow the wild-type virus to out compete the mutant virus, resulting in a higher set-point viral load. Using the basic reproduction number derived from our model shows that the dominant viral species switches as the morphine concentration increases and crosses a threshold value, with the mutant dominating below the threshold and the wild-type dominating above it. Stability analysis and numerical simulations of the system further confirm the increased viral load associated with morphine use.</a:t>
            </a:r>
          </a:p>
        </p:txBody>
      </p:sp>
      <p:sp>
        <p:nvSpPr>
          <p:cNvPr id="14" name="CustomShape 2"/>
          <p:cNvSpPr/>
          <p:nvPr/>
        </p:nvSpPr>
        <p:spPr>
          <a:xfrm>
            <a:off x="1340712" y="7105701"/>
            <a:ext cx="12849134" cy="508496"/>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latin typeface="Arial Narrow"/>
                <a:ea typeface="ＭＳ Ｐゴシック"/>
              </a:rPr>
              <a:t>Abstract</a:t>
            </a:r>
            <a:endParaRPr sz="2400" b="1" dirty="0">
              <a:solidFill>
                <a:srgbClr val="FFFF00"/>
              </a:solidFill>
            </a:endParaRPr>
          </a:p>
        </p:txBody>
      </p:sp>
      <p:sp>
        <p:nvSpPr>
          <p:cNvPr id="15" name="CustomShape 150"/>
          <p:cNvSpPr/>
          <p:nvPr/>
        </p:nvSpPr>
        <p:spPr>
          <a:xfrm>
            <a:off x="16023598" y="7614197"/>
            <a:ext cx="12872420" cy="4239579"/>
          </a:xfrm>
          <a:prstGeom prst="rect">
            <a:avLst/>
          </a:prstGeom>
          <a:noFill/>
        </p:spPr>
        <p:txBody>
          <a:bodyPr lIns="400050" tIns="400050" rIns="400050" bIns="400050"/>
          <a:lstStyle/>
          <a:p>
            <a:pPr algn="just">
              <a:lnSpc>
                <a:spcPct val="200000"/>
              </a:lnSpc>
            </a:pPr>
            <a:r>
              <a:rPr lang="en-US" sz="2400" dirty="0"/>
              <a:t>Drugs of abuse, including injection drugs, are widespread amongst people infected with HIV and the use of such drugs has been shown to significantly increase the viral load, pathogeneses, and HIV-associated Neurological Disorder (HAND) in infected individuals. Morphine, the active compound in heroin, is of particular interest because of its effect on the progression of HIV infections. Therefore, it is important to study the effects of morphine on HIV infections. </a:t>
            </a:r>
          </a:p>
          <a:p>
            <a:pPr algn="just"/>
            <a:endParaRPr lang="en-US" sz="2400" dirty="0"/>
          </a:p>
        </p:txBody>
      </p:sp>
      <p:sp>
        <p:nvSpPr>
          <p:cNvPr id="4" name="TextBox 3"/>
          <p:cNvSpPr txBox="1"/>
          <p:nvPr/>
        </p:nvSpPr>
        <p:spPr>
          <a:xfrm>
            <a:off x="834210" y="27431946"/>
            <a:ext cx="7360188" cy="461665"/>
          </a:xfrm>
          <a:prstGeom prst="rect">
            <a:avLst/>
          </a:prstGeom>
          <a:solidFill>
            <a:schemeClr val="tx1"/>
          </a:solidFill>
        </p:spPr>
        <p:txBody>
          <a:bodyPr wrap="square" rtlCol="0">
            <a:spAutoFit/>
          </a:bodyPr>
          <a:lstStyle/>
          <a:p>
            <a:pPr algn="ctr"/>
            <a:r>
              <a:rPr lang="en-US" sz="2400" b="1" dirty="0">
                <a:solidFill>
                  <a:srgbClr val="92D050"/>
                </a:solidFill>
              </a:rPr>
              <a:t>Experimental Result (Kumar et al. 2004)</a:t>
            </a:r>
          </a:p>
        </p:txBody>
      </p:sp>
      <p:sp>
        <p:nvSpPr>
          <p:cNvPr id="19" name="CustomShape 2"/>
          <p:cNvSpPr/>
          <p:nvPr/>
        </p:nvSpPr>
        <p:spPr>
          <a:xfrm>
            <a:off x="29991815" y="7105700"/>
            <a:ext cx="13369996" cy="526998"/>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rPr>
              <a:t>Mathematical Model</a:t>
            </a:r>
            <a:endParaRPr sz="2400" b="1" dirty="0">
              <a:solidFill>
                <a:srgbClr val="FFFF00"/>
              </a:solidFill>
            </a:endParaRPr>
          </a:p>
        </p:txBody>
      </p:sp>
      <p:sp>
        <p:nvSpPr>
          <p:cNvPr id="41" name="CustomShape 2"/>
          <p:cNvSpPr/>
          <p:nvPr/>
        </p:nvSpPr>
        <p:spPr>
          <a:xfrm>
            <a:off x="942780" y="20303525"/>
            <a:ext cx="41949784" cy="575942"/>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rPr>
              <a:t>Results</a:t>
            </a:r>
            <a:endParaRPr sz="2400" b="1" dirty="0">
              <a:solidFill>
                <a:srgbClr val="FFFF00"/>
              </a:solidFill>
            </a:endParaRPr>
          </a:p>
        </p:txBody>
      </p:sp>
      <p:sp>
        <p:nvSpPr>
          <p:cNvPr id="44" name="TextBox 43"/>
          <p:cNvSpPr txBox="1"/>
          <p:nvPr/>
        </p:nvSpPr>
        <p:spPr>
          <a:xfrm>
            <a:off x="871607" y="21014915"/>
            <a:ext cx="9463770" cy="523220"/>
          </a:xfrm>
          <a:prstGeom prst="rect">
            <a:avLst/>
          </a:prstGeom>
          <a:noFill/>
        </p:spPr>
        <p:txBody>
          <a:bodyPr wrap="square" rtlCol="0">
            <a:spAutoFit/>
          </a:bodyPr>
          <a:lstStyle/>
          <a:p>
            <a:r>
              <a:rPr lang="en-US" sz="2800" b="1" i="1" dirty="0"/>
              <a:t>Model Validation:</a:t>
            </a:r>
          </a:p>
        </p:txBody>
      </p:sp>
      <p:sp>
        <p:nvSpPr>
          <p:cNvPr id="46" name="TextBox 45"/>
          <p:cNvSpPr txBox="1"/>
          <p:nvPr/>
        </p:nvSpPr>
        <p:spPr>
          <a:xfrm>
            <a:off x="17324174" y="30368154"/>
            <a:ext cx="7656709"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a:solidFill>
                  <a:schemeClr val="tx1"/>
                </a:solidFill>
              </a:rPr>
              <a:t>R</a:t>
            </a:r>
            <a:r>
              <a:rPr lang="en-US" sz="2400" b="1" i="1" baseline="-25000" dirty="0">
                <a:solidFill>
                  <a:schemeClr val="tx1"/>
                </a:solidFill>
              </a:rPr>
              <a:t>0</a:t>
            </a:r>
            <a:r>
              <a:rPr lang="en-US" sz="2400" b="1" i="1" dirty="0">
                <a:solidFill>
                  <a:schemeClr val="tx1"/>
                </a:solidFill>
              </a:rPr>
              <a:t> is greater than 1 for any concentration of morphine, showing that the infection persists, consistent with the experimental data.</a:t>
            </a:r>
          </a:p>
          <a:p>
            <a:pPr marL="342900" indent="-342900" algn="just">
              <a:buFont typeface="Wingdings" panose="05000000000000000000" pitchFamily="2" charset="2"/>
              <a:buChar char="q"/>
            </a:pPr>
            <a:r>
              <a:rPr lang="en-US" sz="2400" b="1" i="1" dirty="0">
                <a:solidFill>
                  <a:schemeClr val="tx1"/>
                </a:solidFill>
              </a:rPr>
              <a:t>For a sufficiently high morphine concentration, the wild type will out compete the mutant; morphine causes the viral population to switch.</a:t>
            </a:r>
          </a:p>
        </p:txBody>
      </p:sp>
      <p:pic>
        <p:nvPicPr>
          <p:cNvPr id="2" name="Picture 1"/>
          <p:cNvPicPr>
            <a:picLocks noChangeAspect="1"/>
          </p:cNvPicPr>
          <p:nvPr/>
        </p:nvPicPr>
        <p:blipFill>
          <a:blip r:embed="rId3"/>
          <a:stretch>
            <a:fillRect/>
          </a:stretch>
        </p:blipFill>
        <p:spPr>
          <a:xfrm>
            <a:off x="887540" y="21823161"/>
            <a:ext cx="7261138" cy="5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6517078" y="16566028"/>
            <a:ext cx="11961115"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b="1" u="sng" dirty="0">
                <a:solidFill>
                  <a:srgbClr val="C00000"/>
                </a:solidFill>
              </a:rPr>
              <a:t>Research Question</a:t>
            </a:r>
            <a:endParaRPr lang="en-US" sz="3600" i="1" dirty="0">
              <a:solidFill>
                <a:srgbClr val="C00000"/>
              </a:solidFill>
            </a:endParaRPr>
          </a:p>
          <a:p>
            <a:pPr algn="ctr"/>
            <a:r>
              <a:rPr lang="en-US" sz="3600" b="1" i="1" dirty="0">
                <a:solidFill>
                  <a:schemeClr val="tx1"/>
                </a:solidFill>
                <a:latin typeface="Imprint MT Shadow" panose="04020605060303030202" pitchFamily="82" charset="0"/>
              </a:rPr>
              <a:t>Can the lowered immune response and mutation rate caused by the use of morphine account for the increased viral load?</a:t>
            </a:r>
          </a:p>
        </p:txBody>
      </p:sp>
      <mc:AlternateContent xmlns:mc="http://schemas.openxmlformats.org/markup-compatibility/2006" xmlns:a14="http://schemas.microsoft.com/office/drawing/2010/main">
        <mc:Choice Requires="a14">
          <p:sp>
            <p:nvSpPr>
              <p:cNvPr id="21" name="TextBox 20"/>
              <p:cNvSpPr txBox="1"/>
              <p:nvPr/>
            </p:nvSpPr>
            <p:spPr>
              <a:xfrm>
                <a:off x="38225219" y="13746975"/>
                <a:ext cx="5451722" cy="8094524"/>
              </a:xfrm>
              <a:prstGeom prst="rect">
                <a:avLst/>
              </a:prstGeom>
              <a:noFill/>
            </p:spPr>
            <p:txBody>
              <a:bodyPr wrap="square" rtlCol="0">
                <a:spAutoFit/>
              </a:bodyPr>
              <a:lstStyle/>
              <a:p>
                <a:r>
                  <a:rPr lang="en-US" sz="2000" b="1" dirty="0"/>
                  <a:t>Variables and parameter descriptions: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h</m:t>
                        </m:r>
                      </m:sub>
                    </m:sSub>
                  </m:oMath>
                </a14:m>
                <a:r>
                  <a:rPr lang="en-US" sz="2000" dirty="0"/>
                  <a:t>: Number of target cells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𝑚</m:t>
                        </m:r>
                      </m:sub>
                    </m:sSub>
                  </m:oMath>
                </a14:m>
                <a:r>
                  <a:rPr lang="en-US" sz="2000" dirty="0"/>
                  <a:t>: Number of wild-type and mutant virions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𝑚</m:t>
                        </m:r>
                      </m:sub>
                    </m:sSub>
                  </m:oMath>
                </a14:m>
                <a:r>
                  <a:rPr lang="en-US" sz="2000" dirty="0"/>
                  <a:t>: Cells infected by wild-type and mutant virus</a:t>
                </a:r>
              </a:p>
              <a:p>
                <a:r>
                  <a:rPr lang="en-US" sz="2000" i="1" dirty="0"/>
                  <a:t>C</a:t>
                </a:r>
                <a:r>
                  <a:rPr lang="en-US" sz="2000" dirty="0"/>
                  <a:t>: Number of CTLs</a:t>
                </a:r>
              </a:p>
              <a:p>
                <a:r>
                  <a:rPr lang="en-US" sz="2000" i="1" dirty="0"/>
                  <a:t>M</a:t>
                </a:r>
                <a:r>
                  <a:rPr lang="en-US" sz="2000" dirty="0"/>
                  <a:t>: Concentration of morphine</a:t>
                </a:r>
              </a:p>
              <a:p>
                <a:r>
                  <a:rPr lang="en-US" sz="2000" i="1" dirty="0"/>
                  <a:t>λ</a:t>
                </a:r>
                <a:r>
                  <a:rPr lang="en-US" sz="2000" dirty="0"/>
                  <a:t>: Production rate of target cells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h</m:t>
                        </m:r>
                      </m:sub>
                    </m:sSub>
                  </m:oMath>
                </a14:m>
                <a:r>
                  <a:rPr lang="en-US" sz="2000" dirty="0"/>
                  <a:t>: Infection rates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𝑙</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oMath>
                </a14:m>
                <a:endParaRPr lang="en-US" sz="2000" dirty="0"/>
              </a:p>
              <a:p>
                <a:r>
                  <a:rPr lang="en-US" sz="2000" i="1" dirty="0"/>
                  <a:t>F:</a:t>
                </a:r>
                <a:r>
                  <a:rPr lang="en-US" sz="2000" dirty="0"/>
                  <a:t> Fitness cost of mutation</a:t>
                </a:r>
                <a:endParaRPr lang="en-US" sz="2000" i="1" dirty="0"/>
              </a:p>
              <a:p>
                <a:r>
                  <a:rPr lang="en-US" sz="2000" i="1" dirty="0"/>
                  <a:t>r, q</a:t>
                </a:r>
                <a:r>
                  <a:rPr lang="en-US" sz="2000" dirty="0"/>
                  <a:t>: Target cell transition rates</a:t>
                </a:r>
              </a:p>
              <a:p>
                <a:r>
                  <a:rPr lang="en-US" sz="2000" i="1" dirty="0"/>
                  <a:t>p</a:t>
                </a:r>
                <a:r>
                  <a:rPr lang="en-US" sz="2000" dirty="0"/>
                  <a:t>: Viral production rate</a:t>
                </a:r>
              </a:p>
              <a:p>
                <a:r>
                  <a:rPr lang="el-GR" sz="2000" dirty="0"/>
                  <a:t>ε</a:t>
                </a:r>
                <a:r>
                  <a:rPr lang="en-US" sz="2000" dirty="0"/>
                  <a:t>: Mutation rate</a:t>
                </a:r>
              </a:p>
              <a:p>
                <a:r>
                  <a:rPr lang="en-US" sz="2000" i="1" dirty="0"/>
                  <a:t>b</a:t>
                </a:r>
                <a:r>
                  <a:rPr lang="en-US" sz="2000" dirty="0"/>
                  <a:t>: Wild-type clearance rate</a:t>
                </a:r>
              </a:p>
              <a:p>
                <a:r>
                  <a:rPr lang="en-US" sz="2000" i="1" dirty="0"/>
                  <a:t>B</a:t>
                </a:r>
                <a:r>
                  <a:rPr lang="en-US" sz="2000" dirty="0"/>
                  <a:t>: Mutant escape ratio</a:t>
                </a:r>
              </a:p>
              <a:p>
                <a:r>
                  <a:rPr lang="en-US" sz="2000" dirty="0"/>
                  <a:t>α: Production rate of CTLs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i="1">
                            <a:latin typeface="Cambria Math" panose="02040503050406030204" pitchFamily="18" charset="0"/>
                          </a:rPr>
                          <m:t>𝑇</m:t>
                        </m:r>
                      </m:sub>
                    </m:sSub>
                  </m:oMath>
                </a14:m>
                <a:r>
                  <a:rPr lang="en-US" sz="2000" dirty="0"/>
                  <a:t>: Death rate of target cells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𝐼</m:t>
                        </m:r>
                      </m:sub>
                    </m:sSub>
                  </m:oMath>
                </a14:m>
                <a:r>
                  <a:rPr lang="en-US" sz="2000" dirty="0"/>
                  <a:t>: Death rate of infected cells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𝐶</m:t>
                        </m:r>
                      </m:sub>
                    </m:sSub>
                  </m:oMath>
                </a14:m>
                <a:r>
                  <a:rPr lang="en-US" sz="2000" dirty="0"/>
                  <a:t>: Death rate of CTLs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𝑉</m:t>
                        </m:r>
                      </m:sub>
                    </m:sSub>
                  </m:oMath>
                </a14:m>
                <a:r>
                  <a:rPr lang="en-US" sz="2000" dirty="0"/>
                  <a:t>: Clearance rate of virus</a:t>
                </a:r>
              </a:p>
              <a:p>
                <a:endParaRPr lang="en-US" sz="2400" dirty="0"/>
              </a:p>
              <a:p>
                <a:endParaRPr lang="en-US" sz="2400" dirty="0"/>
              </a:p>
              <a:p>
                <a:endParaRPr lang="en-US" sz="2400" dirty="0"/>
              </a:p>
              <a:p>
                <a:endParaRPr lang="en-US" sz="2400" dirty="0"/>
              </a:p>
              <a:p>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8225219" y="13746975"/>
                <a:ext cx="5451722" cy="8094524"/>
              </a:xfrm>
              <a:prstGeom prst="rect">
                <a:avLst/>
              </a:prstGeom>
              <a:blipFill>
                <a:blip r:embed="rId4"/>
                <a:stretch>
                  <a:fillRect l="-1230" t="-377" r="-1119"/>
                </a:stretch>
              </a:blipFill>
            </p:spPr>
            <p:txBody>
              <a:bodyPr/>
              <a:lstStyle/>
              <a:p>
                <a:r>
                  <a:rPr lang="en-US">
                    <a:noFill/>
                  </a:rPr>
                  <a:t> </a:t>
                </a:r>
              </a:p>
            </p:txBody>
          </p:sp>
        </mc:Fallback>
      </mc:AlternateContent>
      <p:sp>
        <p:nvSpPr>
          <p:cNvPr id="23" name="Oval 22"/>
          <p:cNvSpPr/>
          <p:nvPr/>
        </p:nvSpPr>
        <p:spPr>
          <a:xfrm>
            <a:off x="30347410" y="15544717"/>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r>
              <a:rPr lang="en-US" sz="4400" baseline="-25000" dirty="0"/>
              <a:t>w</a:t>
            </a:r>
            <a:endParaRPr lang="en-US" sz="4400" dirty="0"/>
          </a:p>
        </p:txBody>
      </p:sp>
      <p:sp>
        <p:nvSpPr>
          <p:cNvPr id="33" name="Oval 32"/>
          <p:cNvSpPr/>
          <p:nvPr/>
        </p:nvSpPr>
        <p:spPr>
          <a:xfrm>
            <a:off x="36083401" y="15498103"/>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r>
              <a:rPr lang="en-US" sz="4400" baseline="-25000" dirty="0"/>
              <a:t>m</a:t>
            </a:r>
            <a:endParaRPr lang="en-US" sz="4400" dirty="0"/>
          </a:p>
        </p:txBody>
      </p:sp>
      <p:sp>
        <p:nvSpPr>
          <p:cNvPr id="34" name="Oval 33"/>
          <p:cNvSpPr/>
          <p:nvPr/>
        </p:nvSpPr>
        <p:spPr>
          <a:xfrm>
            <a:off x="30552784" y="12998268"/>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I</a:t>
            </a:r>
            <a:r>
              <a:rPr lang="en-US" sz="4400" baseline="-25000" dirty="0"/>
              <a:t>w</a:t>
            </a:r>
            <a:endParaRPr lang="en-US" sz="4400" dirty="0"/>
          </a:p>
        </p:txBody>
      </p:sp>
      <p:sp>
        <p:nvSpPr>
          <p:cNvPr id="35" name="Oval 34"/>
          <p:cNvSpPr/>
          <p:nvPr/>
        </p:nvSpPr>
        <p:spPr>
          <a:xfrm>
            <a:off x="35590865" y="12940174"/>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I</a:t>
            </a:r>
            <a:r>
              <a:rPr lang="en-US" sz="4400" baseline="-25000" dirty="0"/>
              <a:t>m</a:t>
            </a:r>
            <a:endParaRPr lang="en-US" sz="4400" dirty="0"/>
          </a:p>
        </p:txBody>
      </p:sp>
      <p:sp>
        <p:nvSpPr>
          <p:cNvPr id="37" name="Oval 36"/>
          <p:cNvSpPr/>
          <p:nvPr/>
        </p:nvSpPr>
        <p:spPr>
          <a:xfrm>
            <a:off x="33139201" y="18067116"/>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C</a:t>
            </a:r>
          </a:p>
        </p:txBody>
      </p:sp>
      <p:sp>
        <p:nvSpPr>
          <p:cNvPr id="43" name="TextBox 42"/>
          <p:cNvSpPr txBox="1"/>
          <p:nvPr/>
        </p:nvSpPr>
        <p:spPr>
          <a:xfrm>
            <a:off x="30719703" y="8435090"/>
            <a:ext cx="196876" cy="461665"/>
          </a:xfrm>
          <a:prstGeom prst="rect">
            <a:avLst/>
          </a:prstGeom>
          <a:noFill/>
        </p:spPr>
        <p:txBody>
          <a:bodyPr wrap="square" rtlCol="0">
            <a:spAutoFit/>
          </a:bodyPr>
          <a:lstStyle/>
          <a:p>
            <a:r>
              <a:rPr lang="en-US" sz="2400" dirty="0"/>
              <a:t>λ</a:t>
            </a:r>
          </a:p>
        </p:txBody>
      </p:sp>
      <p:cxnSp>
        <p:nvCxnSpPr>
          <p:cNvPr id="59" name="Straight Arrow Connector 58"/>
          <p:cNvCxnSpPr>
            <a:cxnSpLocks/>
          </p:cNvCxnSpPr>
          <p:nvPr/>
        </p:nvCxnSpPr>
        <p:spPr>
          <a:xfrm>
            <a:off x="31992565" y="10151830"/>
            <a:ext cx="3434551" cy="3106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cxnSpLocks/>
          </p:cNvCxnSpPr>
          <p:nvPr/>
        </p:nvCxnSpPr>
        <p:spPr>
          <a:xfrm>
            <a:off x="31484268" y="14061930"/>
            <a:ext cx="1888087" cy="407416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cxnSpLocks/>
          </p:cNvCxnSpPr>
          <p:nvPr/>
        </p:nvCxnSpPr>
        <p:spPr>
          <a:xfrm flipH="1">
            <a:off x="33946187" y="14017050"/>
            <a:ext cx="1880768" cy="409554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9" name="TextBox 78"/>
              <p:cNvSpPr txBox="1"/>
              <p:nvPr/>
            </p:nvSpPr>
            <p:spPr>
              <a:xfrm>
                <a:off x="30964108" y="11010977"/>
                <a:ext cx="518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𝑙</m:t>
                          </m:r>
                        </m:sub>
                      </m:sSub>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30964108" y="11010977"/>
                <a:ext cx="518988" cy="461665"/>
              </a:xfrm>
              <a:prstGeom prst="rect">
                <a:avLst/>
              </a:prstGeom>
              <a:blipFill>
                <a:blip r:embed="rId5"/>
                <a:stretch>
                  <a:fillRect l="-232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rot="19104856">
                <a:off x="31842329" y="12227794"/>
                <a:ext cx="2101216"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500" i="1" smtClean="0">
                              <a:solidFill>
                                <a:srgbClr val="FF0000"/>
                              </a:solidFill>
                              <a:latin typeface="Cambria Math" panose="02040503050406030204" pitchFamily="18" charset="0"/>
                            </a:rPr>
                          </m:ctrlPr>
                        </m:dPr>
                        <m:e>
                          <m:r>
                            <a:rPr lang="en-US" sz="1500" b="0" i="1" smtClean="0">
                              <a:solidFill>
                                <a:srgbClr val="FF0000"/>
                              </a:solidFill>
                              <a:latin typeface="Cambria Math" panose="02040503050406030204" pitchFamily="18" charset="0"/>
                            </a:rPr>
                            <m:t>1−</m:t>
                          </m:r>
                          <m:f>
                            <m:fPr>
                              <m:ctrlPr>
                                <a:rPr lang="en-US" sz="1500" i="1">
                                  <a:solidFill>
                                    <a:srgbClr val="FF0000"/>
                                  </a:solidFill>
                                  <a:latin typeface="Cambria Math" panose="02040503050406030204" pitchFamily="18" charset="0"/>
                                </a:rPr>
                              </m:ctrlPr>
                            </m:fPr>
                            <m:num>
                              <m:r>
                                <a:rPr lang="en-US" sz="1500" i="1">
                                  <a:solidFill>
                                    <a:srgbClr val="FF0000"/>
                                  </a:solidFill>
                                  <a:latin typeface="Cambria Math" panose="02040503050406030204" pitchFamily="18" charset="0"/>
                                </a:rPr>
                                <m:t>𝜖</m:t>
                              </m:r>
                            </m:num>
                            <m:den>
                              <m:r>
                                <a:rPr lang="en-US" sz="1500" i="1">
                                  <a:solidFill>
                                    <a:srgbClr val="FF0000"/>
                                  </a:solidFill>
                                  <a:latin typeface="Cambria Math" panose="02040503050406030204" pitchFamily="18" charset="0"/>
                                </a:rPr>
                                <m:t>𝜇</m:t>
                              </m:r>
                              <m:r>
                                <a:rPr lang="en-US" sz="1500" i="1">
                                  <a:solidFill>
                                    <a:srgbClr val="FF0000"/>
                                  </a:solidFill>
                                  <a:latin typeface="Cambria Math" panose="02040503050406030204" pitchFamily="18" charset="0"/>
                                </a:rPr>
                                <m:t>+</m:t>
                              </m:r>
                              <m:r>
                                <a:rPr lang="en-US" sz="1500" i="1">
                                  <a:solidFill>
                                    <a:srgbClr val="FF0000"/>
                                  </a:solidFill>
                                  <a:latin typeface="Cambria Math" panose="02040503050406030204" pitchFamily="18" charset="0"/>
                                </a:rPr>
                                <m:t>𝜂</m:t>
                              </m:r>
                              <m:r>
                                <a:rPr lang="en-US" sz="1500" i="1">
                                  <a:solidFill>
                                    <a:srgbClr val="FF0000"/>
                                  </a:solidFill>
                                  <a:latin typeface="Cambria Math" panose="02040503050406030204" pitchFamily="18" charset="0"/>
                                </a:rPr>
                                <m:t>𝑀</m:t>
                              </m:r>
                            </m:den>
                          </m:f>
                        </m:e>
                      </m:d>
                      <m:sSub>
                        <m:sSubPr>
                          <m:ctrlPr>
                            <a:rPr lang="en-US" sz="1500" i="1">
                              <a:solidFill>
                                <a:srgbClr val="FF0000"/>
                              </a:solidFill>
                              <a:latin typeface="Cambria Math" panose="02040503050406030204" pitchFamily="18" charset="0"/>
                            </a:rPr>
                          </m:ctrlPr>
                        </m:sSubPr>
                        <m:e>
                          <m:r>
                            <a:rPr lang="en-US" sz="1500" b="0" i="1" smtClean="0">
                              <a:solidFill>
                                <a:srgbClr val="FF0000"/>
                              </a:solidFill>
                              <a:latin typeface="Cambria Math" panose="02040503050406030204" pitchFamily="18" charset="0"/>
                            </a:rPr>
                            <m:t>(</m:t>
                          </m:r>
                          <m:r>
                            <a:rPr lang="en-US" sz="1500" b="0" i="1" smtClean="0">
                              <a:solidFill>
                                <a:srgbClr val="FF0000"/>
                              </a:solidFill>
                              <a:latin typeface="Cambria Math" panose="02040503050406030204" pitchFamily="18" charset="0"/>
                            </a:rPr>
                            <m:t>𝛽</m:t>
                          </m:r>
                        </m:e>
                        <m:sub>
                          <m:r>
                            <a:rPr lang="en-US" sz="1500" b="0" i="1" smtClean="0">
                              <a:solidFill>
                                <a:srgbClr val="FF0000"/>
                              </a:solidFill>
                              <a:latin typeface="Cambria Math" panose="02040503050406030204" pitchFamily="18" charset="0"/>
                            </a:rPr>
                            <m:t>𝑙</m:t>
                          </m:r>
                        </m:sub>
                      </m:sSub>
                      <m:r>
                        <a:rPr lang="en-US" sz="1500" b="0" i="1" smtClean="0">
                          <a:solidFill>
                            <a:srgbClr val="FF0000"/>
                          </a:solidFill>
                          <a:latin typeface="Cambria Math" panose="02040503050406030204" pitchFamily="18" charset="0"/>
                        </a:rPr>
                        <m:t>+</m:t>
                      </m:r>
                      <m:sSub>
                        <m:sSubPr>
                          <m:ctrlPr>
                            <a:rPr lang="en-US" sz="1500" b="0" i="1" smtClean="0">
                              <a:solidFill>
                                <a:srgbClr val="FF0000"/>
                              </a:solidFill>
                              <a:latin typeface="Cambria Math" panose="02040503050406030204" pitchFamily="18" charset="0"/>
                            </a:rPr>
                          </m:ctrlPr>
                        </m:sSubPr>
                        <m:e>
                          <m:r>
                            <a:rPr lang="en-US" sz="1500" b="0" i="1" smtClean="0">
                              <a:solidFill>
                                <a:srgbClr val="FF0000"/>
                              </a:solidFill>
                              <a:latin typeface="Cambria Math" panose="02040503050406030204" pitchFamily="18" charset="0"/>
                            </a:rPr>
                            <m:t>𝛽</m:t>
                          </m:r>
                        </m:e>
                        <m:sub>
                          <m:r>
                            <a:rPr lang="en-US" sz="1500" b="0" i="1" smtClean="0">
                              <a:solidFill>
                                <a:srgbClr val="FF0000"/>
                              </a:solidFill>
                              <a:latin typeface="Cambria Math" panose="02040503050406030204" pitchFamily="18" charset="0"/>
                            </a:rPr>
                            <m:t>h</m:t>
                          </m:r>
                        </m:sub>
                      </m:sSub>
                      <m:r>
                        <a:rPr lang="en-US" sz="1500" b="0" i="1" smtClean="0">
                          <a:solidFill>
                            <a:srgbClr val="FF0000"/>
                          </a:solidFill>
                          <a:latin typeface="Cambria Math" panose="02040503050406030204" pitchFamily="18" charset="0"/>
                        </a:rPr>
                        <m:t>)</m:t>
                      </m:r>
                    </m:oMath>
                  </m:oMathPara>
                </a14:m>
                <a:endParaRPr lang="en-US" sz="1500" dirty="0"/>
              </a:p>
            </p:txBody>
          </p:sp>
        </mc:Choice>
        <mc:Fallback xmlns="">
          <p:sp>
            <p:nvSpPr>
              <p:cNvPr id="80" name="TextBox 79"/>
              <p:cNvSpPr txBox="1">
                <a:spLocks noRot="1" noChangeAspect="1" noMove="1" noResize="1" noEditPoints="1" noAdjustHandles="1" noChangeArrowheads="1" noChangeShapeType="1" noTextEdit="1"/>
              </p:cNvSpPr>
              <p:nvPr/>
            </p:nvSpPr>
            <p:spPr>
              <a:xfrm rot="19104856">
                <a:off x="31842329" y="12227794"/>
                <a:ext cx="2101216" cy="6109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33045665" y="16433884"/>
                <a:ext cx="1207703" cy="78572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𝛼</m:t>
                          </m:r>
                        </m:num>
                        <m:den>
                          <m:r>
                            <a:rPr lang="en-US" sz="2400" b="0" i="1" smtClean="0">
                              <a:solidFill>
                                <a:srgbClr val="FF0000"/>
                              </a:solidFill>
                              <a:latin typeface="Cambria Math" panose="02040503050406030204" pitchFamily="18" charset="0"/>
                            </a:rPr>
                            <m:t>𝛾</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𝜉</m:t>
                          </m:r>
                          <m:r>
                            <a:rPr lang="en-US" sz="2400" b="0" i="1" smtClean="0">
                              <a:solidFill>
                                <a:srgbClr val="FF0000"/>
                              </a:solidFill>
                              <a:latin typeface="Cambria Math" panose="02040503050406030204" pitchFamily="18" charset="0"/>
                            </a:rPr>
                            <m:t>𝑀</m:t>
                          </m:r>
                        </m:den>
                      </m:f>
                    </m:oMath>
                  </m:oMathPara>
                </a14:m>
                <a:endParaRPr lang="en-US" sz="2400" dirty="0"/>
              </a:p>
            </p:txBody>
          </p:sp>
        </mc:Choice>
        <mc:Fallback xmlns="">
          <p:sp>
            <p:nvSpPr>
              <p:cNvPr id="83" name="TextBox 82"/>
              <p:cNvSpPr txBox="1">
                <a:spLocks noRot="1" noChangeAspect="1" noMove="1" noResize="1" noEditPoints="1" noAdjustHandles="1" noChangeArrowheads="1" noChangeShapeType="1" noTextEdit="1"/>
              </p:cNvSpPr>
              <p:nvPr/>
            </p:nvSpPr>
            <p:spPr>
              <a:xfrm>
                <a:off x="33045665" y="16433884"/>
                <a:ext cx="1207703" cy="785728"/>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rot="2503958">
                <a:off x="32197842" y="10166668"/>
                <a:ext cx="2074919" cy="5557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i="1">
                              <a:solidFill>
                                <a:srgbClr val="FF0000"/>
                              </a:solidFill>
                              <a:latin typeface="Cambria Math" panose="02040503050406030204" pitchFamily="18" charset="0"/>
                            </a:rPr>
                            <m:t>𝜖</m:t>
                          </m:r>
                        </m:num>
                        <m:den>
                          <m:r>
                            <a:rPr lang="en-US" sz="1600" i="1">
                              <a:solidFill>
                                <a:srgbClr val="FF0000"/>
                              </a:solidFill>
                              <a:latin typeface="Cambria Math" panose="02040503050406030204" pitchFamily="18" charset="0"/>
                            </a:rPr>
                            <m:t>𝜇</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𝜂</m:t>
                          </m:r>
                          <m:r>
                            <a:rPr lang="en-US" sz="1600" i="1">
                              <a:solidFill>
                                <a:srgbClr val="FF0000"/>
                              </a:solidFill>
                              <a:latin typeface="Cambria Math" panose="02040503050406030204" pitchFamily="18" charset="0"/>
                            </a:rPr>
                            <m:t>𝑀</m:t>
                          </m:r>
                        </m:den>
                      </m:f>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𝛽</m:t>
                          </m:r>
                        </m:e>
                        <m:sub>
                          <m:r>
                            <a:rPr lang="en-US" sz="1600" i="1">
                              <a:solidFill>
                                <a:srgbClr val="FF0000"/>
                              </a:solidFill>
                              <a:latin typeface="Cambria Math" panose="02040503050406030204" pitchFamily="18" charset="0"/>
                            </a:rPr>
                            <m:t>𝑙</m:t>
                          </m:r>
                        </m:sub>
                      </m:sSub>
                      <m:r>
                        <a:rPr lang="en-US" sz="1600" i="1">
                          <a:solidFill>
                            <a:srgbClr val="FF0000"/>
                          </a:solidFill>
                          <a:latin typeface="Cambria Math" panose="02040503050406030204" pitchFamily="18" charset="0"/>
                        </a:rPr>
                        <m:t>+</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𝛽</m:t>
                          </m:r>
                        </m:e>
                        <m:sub>
                          <m:r>
                            <a:rPr lang="en-US" sz="1600" i="1">
                              <a:solidFill>
                                <a:srgbClr val="FF0000"/>
                              </a:solidFill>
                              <a:latin typeface="Cambria Math" panose="02040503050406030204" pitchFamily="18" charset="0"/>
                            </a:rPr>
                            <m:t>h</m:t>
                          </m:r>
                        </m:sub>
                      </m:sSub>
                      <m:r>
                        <a:rPr lang="en-US" sz="1600" i="1">
                          <a:solidFill>
                            <a:srgbClr val="FF0000"/>
                          </a:solidFill>
                          <a:latin typeface="Cambria Math" panose="02040503050406030204" pitchFamily="18" charset="0"/>
                        </a:rPr>
                        <m:t>)</m:t>
                      </m:r>
                    </m:oMath>
                  </m:oMathPara>
                </a14:m>
                <a:endParaRPr lang="en-US" sz="1600" dirty="0"/>
              </a:p>
            </p:txBody>
          </p:sp>
        </mc:Choice>
        <mc:Fallback xmlns="">
          <p:sp>
            <p:nvSpPr>
              <p:cNvPr id="89" name="TextBox 88"/>
              <p:cNvSpPr txBox="1">
                <a:spLocks noRot="1" noChangeAspect="1" noMove="1" noResize="1" noEditPoints="1" noAdjustHandles="1" noChangeArrowheads="1" noChangeShapeType="1" noTextEdit="1"/>
              </p:cNvSpPr>
              <p:nvPr/>
            </p:nvSpPr>
            <p:spPr>
              <a:xfrm rot="2503958">
                <a:off x="32197842" y="10166668"/>
                <a:ext cx="2074919" cy="555730"/>
              </a:xfrm>
              <a:prstGeom prst="rect">
                <a:avLst/>
              </a:prstGeom>
              <a:blipFill>
                <a:blip r:embed="rId8"/>
                <a:stretch>
                  <a:fillRect/>
                </a:stretch>
              </a:blipFill>
            </p:spPr>
            <p:txBody>
              <a:bodyPr/>
              <a:lstStyle/>
              <a:p>
                <a:r>
                  <a:rPr lang="en-US">
                    <a:noFill/>
                  </a:rPr>
                  <a:t> </a:t>
                </a:r>
              </a:p>
            </p:txBody>
          </p:sp>
        </mc:Fallback>
      </mc:AlternateContent>
      <p:cxnSp>
        <p:nvCxnSpPr>
          <p:cNvPr id="93" name="Straight Arrow Connector 92"/>
          <p:cNvCxnSpPr>
            <a:cxnSpLocks/>
          </p:cNvCxnSpPr>
          <p:nvPr/>
        </p:nvCxnSpPr>
        <p:spPr>
          <a:xfrm>
            <a:off x="30729770" y="8175977"/>
            <a:ext cx="715667" cy="830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a:off x="34849412" y="8316535"/>
                <a:ext cx="5780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𝑇</m:t>
                          </m:r>
                        </m:sub>
                      </m:sSub>
                    </m:oMath>
                  </m:oMathPara>
                </a14:m>
                <a:endParaRPr lang="en-US" sz="24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4849412" y="8316535"/>
                <a:ext cx="578042" cy="461665"/>
              </a:xfrm>
              <a:prstGeom prst="rect">
                <a:avLst/>
              </a:prstGeom>
              <a:blipFill>
                <a:blip r:embed="rId9"/>
                <a:stretch>
                  <a:fillRect b="-1316"/>
                </a:stretch>
              </a:blipFill>
            </p:spPr>
            <p:txBody>
              <a:bodyPr/>
              <a:lstStyle/>
              <a:p>
                <a:r>
                  <a:rPr lang="en-US">
                    <a:noFill/>
                  </a:rPr>
                  <a:t> </a:t>
                </a:r>
              </a:p>
            </p:txBody>
          </p:sp>
        </mc:Fallback>
      </mc:AlternateContent>
      <p:cxnSp>
        <p:nvCxnSpPr>
          <p:cNvPr id="109" name="Straight Arrow Connector 108"/>
          <p:cNvCxnSpPr>
            <a:cxnSpLocks/>
          </p:cNvCxnSpPr>
          <p:nvPr/>
        </p:nvCxnSpPr>
        <p:spPr>
          <a:xfrm>
            <a:off x="32744545" y="9305857"/>
            <a:ext cx="1940848"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a:cxnSpLocks/>
            <a:stCxn id="37" idx="3"/>
          </p:cNvCxnSpPr>
          <p:nvPr/>
        </p:nvCxnSpPr>
        <p:spPr>
          <a:xfrm flipH="1">
            <a:off x="32330225" y="19023505"/>
            <a:ext cx="973066" cy="419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8" name="TextBox 117"/>
              <p:cNvSpPr txBox="1"/>
              <p:nvPr/>
            </p:nvSpPr>
            <p:spPr>
              <a:xfrm>
                <a:off x="32671718" y="19171006"/>
                <a:ext cx="5685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𝐶</m:t>
                          </m:r>
                        </m:sub>
                      </m:sSub>
                    </m:oMath>
                  </m:oMathPara>
                </a14:m>
                <a:endParaRPr lang="en-US" sz="2400" dirty="0"/>
              </a:p>
            </p:txBody>
          </p:sp>
        </mc:Choice>
        <mc:Fallback xmlns="">
          <p:sp>
            <p:nvSpPr>
              <p:cNvPr id="118" name="TextBox 117"/>
              <p:cNvSpPr txBox="1">
                <a:spLocks noRot="1" noChangeAspect="1" noMove="1" noResize="1" noEditPoints="1" noAdjustHandles="1" noChangeArrowheads="1" noChangeShapeType="1" noTextEdit="1"/>
              </p:cNvSpPr>
              <p:nvPr/>
            </p:nvSpPr>
            <p:spPr>
              <a:xfrm>
                <a:off x="32671718" y="19171006"/>
                <a:ext cx="568553" cy="461665"/>
              </a:xfrm>
              <a:prstGeom prst="rect">
                <a:avLst/>
              </a:prstGeom>
              <a:blipFill>
                <a:blip r:embed="rId10"/>
                <a:stretch>
                  <a:fillRect b="-1316"/>
                </a:stretch>
              </a:blipFill>
            </p:spPr>
            <p:txBody>
              <a:bodyPr/>
              <a:lstStyle/>
              <a:p>
                <a:r>
                  <a:rPr lang="en-US">
                    <a:noFill/>
                  </a:rPr>
                  <a:t> </a:t>
                </a:r>
              </a:p>
            </p:txBody>
          </p:sp>
        </mc:Fallback>
      </mc:AlternateContent>
      <p:cxnSp>
        <p:nvCxnSpPr>
          <p:cNvPr id="119" name="Straight Arrow Connector 118"/>
          <p:cNvCxnSpPr>
            <a:cxnSpLocks/>
          </p:cNvCxnSpPr>
          <p:nvPr/>
        </p:nvCxnSpPr>
        <p:spPr>
          <a:xfrm>
            <a:off x="36958904" y="16529786"/>
            <a:ext cx="361282" cy="599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cxnSpLocks/>
          </p:cNvCxnSpPr>
          <p:nvPr/>
        </p:nvCxnSpPr>
        <p:spPr>
          <a:xfrm flipH="1">
            <a:off x="30156150" y="16568543"/>
            <a:ext cx="383380" cy="561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37083979" y="16493877"/>
                <a:ext cx="5750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oMath>
                  </m:oMathPara>
                </a14:m>
                <a:endParaRPr lang="en-US" sz="24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37083979" y="16493877"/>
                <a:ext cx="575094" cy="461665"/>
              </a:xfrm>
              <a:prstGeom prst="rect">
                <a:avLst/>
              </a:prstGeom>
              <a:blipFill>
                <a:blip r:embed="rId11"/>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29923308" y="16449610"/>
                <a:ext cx="5750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oMath>
                  </m:oMathPara>
                </a14:m>
                <a:endParaRPr lang="en-US" sz="2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29923308" y="16449610"/>
                <a:ext cx="575094" cy="461665"/>
              </a:xfrm>
              <a:prstGeom prst="rect">
                <a:avLst/>
              </a:prstGeom>
              <a:blipFill>
                <a:blip r:embed="rId12"/>
                <a:stretch>
                  <a:fillRect b="-1316"/>
                </a:stretch>
              </a:blipFill>
            </p:spPr>
            <p:txBody>
              <a:bodyPr/>
              <a:lstStyle/>
              <a:p>
                <a:r>
                  <a:rPr lang="en-US">
                    <a:noFill/>
                  </a:rPr>
                  <a:t> </a:t>
                </a:r>
              </a:p>
            </p:txBody>
          </p:sp>
        </mc:Fallback>
      </mc:AlternateContent>
      <p:sp>
        <p:nvSpPr>
          <p:cNvPr id="143" name="TextBox 142"/>
          <p:cNvSpPr txBox="1"/>
          <p:nvPr/>
        </p:nvSpPr>
        <p:spPr>
          <a:xfrm>
            <a:off x="17355466" y="21002570"/>
            <a:ext cx="8208705" cy="3108543"/>
          </a:xfrm>
          <a:prstGeom prst="rect">
            <a:avLst/>
          </a:prstGeom>
          <a:noFill/>
        </p:spPr>
        <p:txBody>
          <a:bodyPr wrap="square" rtlCol="0">
            <a:spAutoFit/>
          </a:bodyPr>
          <a:lstStyle/>
          <a:p>
            <a:pPr algn="just"/>
            <a:r>
              <a:rPr lang="en-US" sz="2800" b="1" i="1" dirty="0"/>
              <a:t>Basic Reproduction Number:</a:t>
            </a:r>
          </a:p>
          <a:p>
            <a:pPr algn="just"/>
            <a:r>
              <a:rPr lang="en-US" sz="2400" dirty="0"/>
              <a:t>The basic reproduction number (R</a:t>
            </a:r>
            <a:r>
              <a:rPr lang="en-US" sz="2400" baseline="-25000" dirty="0"/>
              <a:t>0</a:t>
            </a:r>
            <a:r>
              <a:rPr lang="en-US" sz="2400" dirty="0"/>
              <a:t>) is the average number of infected cells that result from a single initial infected cell. It can be proved that if R</a:t>
            </a:r>
            <a:r>
              <a:rPr lang="en-US" sz="2400" baseline="-25000" dirty="0"/>
              <a:t>0</a:t>
            </a:r>
            <a:r>
              <a:rPr lang="en-US" sz="2400" dirty="0"/>
              <a:t>&gt;1 the infection persists and if R</a:t>
            </a:r>
            <a:r>
              <a:rPr lang="en-US" sz="2400" baseline="-25000" dirty="0"/>
              <a:t>0</a:t>
            </a:r>
            <a:r>
              <a:rPr lang="en-US" sz="2400" dirty="0"/>
              <a:t>&lt;1 infection dies out.</a:t>
            </a:r>
          </a:p>
          <a:p>
            <a:pPr algn="just"/>
            <a:r>
              <a:rPr lang="en-US" sz="2400" dirty="0"/>
              <a:t>For this model: R</a:t>
            </a:r>
            <a:r>
              <a:rPr lang="en-US" sz="2400" baseline="-25000" dirty="0"/>
              <a:t>0</a:t>
            </a:r>
            <a:r>
              <a:rPr lang="en-US" sz="2400" dirty="0"/>
              <a:t> = max{R</a:t>
            </a:r>
            <a:r>
              <a:rPr lang="en-US" sz="2400" baseline="-25000" dirty="0"/>
              <a:t>1</a:t>
            </a:r>
            <a:r>
              <a:rPr lang="en-US" sz="2400" dirty="0"/>
              <a:t>, R</a:t>
            </a:r>
            <a:r>
              <a:rPr lang="en-US" sz="2400" baseline="-25000" dirty="0"/>
              <a:t>2</a:t>
            </a:r>
            <a:r>
              <a:rPr lang="en-US" sz="2400" dirty="0"/>
              <a:t>}, where </a:t>
            </a:r>
          </a:p>
          <a:p>
            <a:pPr algn="just"/>
            <a:r>
              <a:rPr lang="en-US" sz="2400" dirty="0"/>
              <a:t>R</a:t>
            </a:r>
            <a:r>
              <a:rPr lang="en-US" sz="2400" baseline="-25000" dirty="0"/>
              <a:t>1</a:t>
            </a:r>
            <a:r>
              <a:rPr lang="en-US" sz="2400" dirty="0"/>
              <a:t> = (wild-type reproduction number) and</a:t>
            </a:r>
          </a:p>
          <a:p>
            <a:pPr algn="just"/>
            <a:r>
              <a:rPr lang="en-US" sz="2400" dirty="0"/>
              <a:t>R</a:t>
            </a:r>
            <a:r>
              <a:rPr lang="en-US" sz="2400" baseline="-25000" dirty="0"/>
              <a:t>2</a:t>
            </a:r>
            <a:r>
              <a:rPr lang="en-US" sz="2400" dirty="0"/>
              <a:t> = (mutant reproduction number) </a:t>
            </a:r>
          </a:p>
        </p:txBody>
      </p:sp>
      <p:sp>
        <p:nvSpPr>
          <p:cNvPr id="144" name="TextBox 143"/>
          <p:cNvSpPr txBox="1"/>
          <p:nvPr/>
        </p:nvSpPr>
        <p:spPr>
          <a:xfrm>
            <a:off x="790582" y="28124799"/>
            <a:ext cx="15256302"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a:solidFill>
                  <a:schemeClr val="tx1"/>
                </a:solidFill>
              </a:rPr>
              <a:t>Our model prediction agrees with the experimental data that the use of morphine results in a higher set point viral load.</a:t>
            </a:r>
          </a:p>
          <a:p>
            <a:pPr marL="342900" indent="-342900">
              <a:buFont typeface="Wingdings" panose="05000000000000000000" pitchFamily="2" charset="2"/>
              <a:buChar char="q"/>
            </a:pPr>
            <a:r>
              <a:rPr lang="en-US" sz="2400" b="1" i="1" dirty="0">
                <a:solidFill>
                  <a:schemeClr val="tx1"/>
                </a:solidFill>
              </a:rPr>
              <a:t>Thus the lowered immune response and mutation caused by the use of morphine can explain the mechanism of the increased viral load in morphine conditioning.</a:t>
            </a:r>
          </a:p>
        </p:txBody>
      </p:sp>
      <p:pic>
        <p:nvPicPr>
          <p:cNvPr id="30" name="Picture 29"/>
          <p:cNvPicPr>
            <a:picLocks noChangeAspect="1"/>
          </p:cNvPicPr>
          <p:nvPr/>
        </p:nvPicPr>
        <p:blipFill>
          <a:blip r:embed="rId13"/>
          <a:stretch>
            <a:fillRect/>
          </a:stretch>
        </p:blipFill>
        <p:spPr>
          <a:xfrm>
            <a:off x="17423498" y="24640786"/>
            <a:ext cx="7557385" cy="5619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6" name="TextBox 95"/>
          <p:cNvSpPr txBox="1"/>
          <p:nvPr/>
        </p:nvSpPr>
        <p:spPr>
          <a:xfrm>
            <a:off x="26528346" y="30408134"/>
            <a:ext cx="7637120" cy="19389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a:solidFill>
                  <a:schemeClr val="tx1"/>
                </a:solidFill>
              </a:rPr>
              <a:t>A lower fitness cost requires a higher threshold morphine concentration in order for the wild- type to dominate.</a:t>
            </a:r>
          </a:p>
          <a:p>
            <a:pPr marL="342900" indent="-342900" algn="just">
              <a:buFont typeface="Wingdings" panose="05000000000000000000" pitchFamily="2" charset="2"/>
              <a:buChar char="q"/>
            </a:pPr>
            <a:r>
              <a:rPr lang="en-US" sz="2400" b="1" i="1" dirty="0">
                <a:solidFill>
                  <a:schemeClr val="tx1"/>
                </a:solidFill>
              </a:rPr>
              <a:t>For a high enough fitness cost the wild-type always dominate the mutant virus.</a:t>
            </a:r>
          </a:p>
        </p:txBody>
      </p:sp>
      <p:sp>
        <p:nvSpPr>
          <p:cNvPr id="98" name="TextBox 97"/>
          <p:cNvSpPr txBox="1"/>
          <p:nvPr/>
        </p:nvSpPr>
        <p:spPr>
          <a:xfrm>
            <a:off x="26529354" y="21048481"/>
            <a:ext cx="7636112" cy="2000548"/>
          </a:xfrm>
          <a:prstGeom prst="rect">
            <a:avLst/>
          </a:prstGeom>
          <a:noFill/>
        </p:spPr>
        <p:txBody>
          <a:bodyPr wrap="square" rtlCol="0">
            <a:spAutoFit/>
          </a:bodyPr>
          <a:lstStyle/>
          <a:p>
            <a:r>
              <a:rPr lang="en-US" sz="2800" b="1" i="1" dirty="0"/>
              <a:t>Threshold morphine concentration vs. fitness cost:</a:t>
            </a:r>
          </a:p>
          <a:p>
            <a:pPr algn="just"/>
            <a:r>
              <a:rPr lang="en-US" sz="2400" dirty="0"/>
              <a:t>We numerically calculate the threshold morphine concentration (defined as the minimum concentration necessary for wild-type virus to dominate) as a function of the fitness cost of the mutant virus. </a:t>
            </a:r>
          </a:p>
        </p:txBody>
      </p:sp>
      <p:pic>
        <p:nvPicPr>
          <p:cNvPr id="38" name="Picture 37"/>
          <p:cNvPicPr>
            <a:picLocks noChangeAspect="1"/>
          </p:cNvPicPr>
          <p:nvPr/>
        </p:nvPicPr>
        <p:blipFill>
          <a:blip r:embed="rId14"/>
          <a:stretch>
            <a:fillRect/>
          </a:stretch>
        </p:blipFill>
        <p:spPr>
          <a:xfrm>
            <a:off x="35154676" y="24562522"/>
            <a:ext cx="7482633" cy="5625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0" name="TextBox 99"/>
          <p:cNvSpPr txBox="1"/>
          <p:nvPr/>
        </p:nvSpPr>
        <p:spPr>
          <a:xfrm>
            <a:off x="35061187" y="21054197"/>
            <a:ext cx="7636112" cy="2369880"/>
          </a:xfrm>
          <a:prstGeom prst="rect">
            <a:avLst/>
          </a:prstGeom>
          <a:noFill/>
        </p:spPr>
        <p:txBody>
          <a:bodyPr wrap="square" rtlCol="0">
            <a:spAutoFit/>
          </a:bodyPr>
          <a:lstStyle/>
          <a:p>
            <a:pPr algn="just"/>
            <a:r>
              <a:rPr lang="en-US" sz="2800" b="1" i="1" dirty="0"/>
              <a:t>Threshold morphine concentration vs. escape rate:</a:t>
            </a:r>
          </a:p>
          <a:p>
            <a:pPr algn="just"/>
            <a:r>
              <a:rPr lang="en-US" sz="2400" dirty="0"/>
              <a:t>The escape ratio, </a:t>
            </a:r>
            <a:r>
              <a:rPr lang="en-US" sz="2400" i="1" dirty="0"/>
              <a:t>B</a:t>
            </a:r>
            <a:r>
              <a:rPr lang="en-US" sz="2400" dirty="0"/>
              <a:t>, is a measure of how effectively the mutant virus can escape from immune responses. We simulate the threshold amount of morphine necessary for the wild-type virus to dominate as a function of the escape ratio.</a:t>
            </a:r>
          </a:p>
        </p:txBody>
      </p:sp>
      <p:sp>
        <p:nvSpPr>
          <p:cNvPr id="103" name="TextBox 102"/>
          <p:cNvSpPr txBox="1"/>
          <p:nvPr/>
        </p:nvSpPr>
        <p:spPr>
          <a:xfrm>
            <a:off x="35105897" y="30361967"/>
            <a:ext cx="7591401" cy="83099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a:solidFill>
                  <a:schemeClr val="tx1"/>
                </a:solidFill>
              </a:rPr>
              <a:t>A higher escape rate requires a higher threshold morphine concentration for the wild- type to dominate.  </a:t>
            </a:r>
          </a:p>
        </p:txBody>
      </p:sp>
      <p:sp>
        <p:nvSpPr>
          <p:cNvPr id="104" name="TextBox 103"/>
          <p:cNvSpPr txBox="1"/>
          <p:nvPr/>
        </p:nvSpPr>
        <p:spPr>
          <a:xfrm>
            <a:off x="1040951" y="40710559"/>
            <a:ext cx="8684857"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a:solidFill>
                  <a:schemeClr val="tx1"/>
                </a:solidFill>
              </a:rPr>
              <a:t>Increasing the dose of morphine increases the set-point viral load of the infection</a:t>
            </a:r>
          </a:p>
        </p:txBody>
      </p:sp>
      <p:pic>
        <p:nvPicPr>
          <p:cNvPr id="40" name="Picture 39"/>
          <p:cNvPicPr>
            <a:picLocks noChangeAspect="1"/>
          </p:cNvPicPr>
          <p:nvPr/>
        </p:nvPicPr>
        <p:blipFill>
          <a:blip r:embed="rId15"/>
          <a:stretch>
            <a:fillRect/>
          </a:stretch>
        </p:blipFill>
        <p:spPr>
          <a:xfrm>
            <a:off x="20929166" y="26780140"/>
            <a:ext cx="3266242" cy="1774807"/>
          </a:xfrm>
          <a:prstGeom prst="rect">
            <a:avLst/>
          </a:prstGeom>
        </p:spPr>
      </p:pic>
      <p:pic>
        <p:nvPicPr>
          <p:cNvPr id="42" name="Picture 41"/>
          <p:cNvPicPr>
            <a:picLocks noChangeAspect="1"/>
          </p:cNvPicPr>
          <p:nvPr/>
        </p:nvPicPr>
        <p:blipFill>
          <a:blip r:embed="rId16"/>
          <a:stretch>
            <a:fillRect/>
          </a:stretch>
        </p:blipFill>
        <p:spPr>
          <a:xfrm>
            <a:off x="1040951" y="33982713"/>
            <a:ext cx="8639839"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5" name="Picture 44"/>
          <p:cNvPicPr>
            <a:picLocks noChangeAspect="1"/>
          </p:cNvPicPr>
          <p:nvPr/>
        </p:nvPicPr>
        <p:blipFill>
          <a:blip r:embed="rId17"/>
          <a:stretch>
            <a:fillRect/>
          </a:stretch>
        </p:blipFill>
        <p:spPr>
          <a:xfrm>
            <a:off x="11992763" y="33988197"/>
            <a:ext cx="8608927"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3" name="TextBox 112"/>
          <p:cNvSpPr txBox="1"/>
          <p:nvPr/>
        </p:nvSpPr>
        <p:spPr>
          <a:xfrm>
            <a:off x="11996602" y="40710558"/>
            <a:ext cx="8622609"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a:solidFill>
                  <a:schemeClr val="tx1"/>
                </a:solidFill>
              </a:rPr>
              <a:t>When no morphine is present, the mutant virus dominates and the wild-type virus goes extinct </a:t>
            </a:r>
          </a:p>
        </p:txBody>
      </p:sp>
      <p:pic>
        <p:nvPicPr>
          <p:cNvPr id="48" name="Picture 47"/>
          <p:cNvPicPr>
            <a:picLocks noChangeAspect="1"/>
          </p:cNvPicPr>
          <p:nvPr/>
        </p:nvPicPr>
        <p:blipFill>
          <a:blip r:embed="rId18"/>
          <a:stretch>
            <a:fillRect/>
          </a:stretch>
        </p:blipFill>
        <p:spPr>
          <a:xfrm>
            <a:off x="23144098" y="33980133"/>
            <a:ext cx="8598488"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4" name="TextBox 113"/>
          <p:cNvSpPr txBox="1"/>
          <p:nvPr/>
        </p:nvSpPr>
        <p:spPr>
          <a:xfrm>
            <a:off x="23140239" y="40738495"/>
            <a:ext cx="8737227"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a:solidFill>
                  <a:schemeClr val="tx1"/>
                </a:solidFill>
              </a:rPr>
              <a:t>When morphine is used, the wild-type virus dominates. Due to mutation, some mutant virus is still present</a:t>
            </a:r>
          </a:p>
        </p:txBody>
      </p:sp>
      <p:sp>
        <p:nvSpPr>
          <p:cNvPr id="115" name="CustomShape 2"/>
          <p:cNvSpPr/>
          <p:nvPr/>
        </p:nvSpPr>
        <p:spPr>
          <a:xfrm>
            <a:off x="34284994" y="33797416"/>
            <a:ext cx="8938579" cy="449691"/>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rPr>
              <a:t>Conclusion:</a:t>
            </a:r>
            <a:endParaRPr sz="2400" b="1" dirty="0">
              <a:solidFill>
                <a:srgbClr val="FFFF00"/>
              </a:solidFill>
            </a:endParaRPr>
          </a:p>
        </p:txBody>
      </p:sp>
      <p:sp>
        <p:nvSpPr>
          <p:cNvPr id="116" name="TextBox 115"/>
          <p:cNvSpPr txBox="1"/>
          <p:nvPr/>
        </p:nvSpPr>
        <p:spPr>
          <a:xfrm>
            <a:off x="34259680" y="34266685"/>
            <a:ext cx="8963893" cy="1200329"/>
          </a:xfrm>
          <a:prstGeom prst="rect">
            <a:avLst/>
          </a:prstGeom>
          <a:noFill/>
        </p:spPr>
        <p:txBody>
          <a:bodyPr wrap="square" rtlCol="0">
            <a:spAutoFit/>
          </a:bodyPr>
          <a:lstStyle/>
          <a:p>
            <a:pPr algn="just"/>
            <a:r>
              <a:rPr lang="en-US" sz="2400" dirty="0"/>
              <a:t>The suppression of the immune response and mutation rate caused by the use of morphine results in the dominance of the wild-type virus over the mutant, thereby causing an increased viral load. </a:t>
            </a:r>
          </a:p>
        </p:txBody>
      </p:sp>
      <p:sp>
        <p:nvSpPr>
          <p:cNvPr id="126" name="CustomShape 2"/>
          <p:cNvSpPr/>
          <p:nvPr/>
        </p:nvSpPr>
        <p:spPr>
          <a:xfrm>
            <a:off x="34253368" y="35605983"/>
            <a:ext cx="8923268" cy="444773"/>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rPr>
              <a:t>References:</a:t>
            </a:r>
            <a:endParaRPr sz="2400" b="1" dirty="0">
              <a:solidFill>
                <a:srgbClr val="FFFF00"/>
              </a:solidFill>
            </a:endParaRPr>
          </a:p>
        </p:txBody>
      </p:sp>
      <p:sp>
        <p:nvSpPr>
          <p:cNvPr id="127" name="TextBox 126"/>
          <p:cNvSpPr txBox="1"/>
          <p:nvPr/>
        </p:nvSpPr>
        <p:spPr>
          <a:xfrm>
            <a:off x="34235800" y="36111057"/>
            <a:ext cx="8987773" cy="1938992"/>
          </a:xfrm>
          <a:prstGeom prst="rect">
            <a:avLst/>
          </a:prstGeom>
          <a:noFill/>
        </p:spPr>
        <p:txBody>
          <a:bodyPr wrap="square" rtlCol="0">
            <a:spAutoFit/>
          </a:bodyPr>
          <a:lstStyle/>
          <a:p>
            <a:pPr marL="457200" indent="-457200" algn="just">
              <a:buFont typeface="+mj-lt"/>
              <a:buAutoNum type="arabicPeriod"/>
            </a:pPr>
            <a:r>
              <a:rPr lang="en-US" sz="2400" dirty="0"/>
              <a:t>Kumar et al. Journal of Virology (2004) 11425–11428</a:t>
            </a:r>
          </a:p>
          <a:p>
            <a:pPr marL="457200" indent="-457200" algn="just">
              <a:buFont typeface="+mj-lt"/>
              <a:buAutoNum type="arabicPeriod"/>
            </a:pPr>
            <a:r>
              <a:rPr lang="en-US" sz="2400" dirty="0"/>
              <a:t>Kumar et al. Journal of Virology (2006) 354 (2006) 192–206</a:t>
            </a:r>
          </a:p>
          <a:p>
            <a:pPr marL="457200" indent="-457200" algn="just">
              <a:buFont typeface="+mj-lt"/>
              <a:buAutoNum type="arabicPeriod"/>
            </a:pPr>
            <a:r>
              <a:rPr lang="en-US" sz="2400" dirty="0"/>
              <a:t>Konrad et al. Mathematical Population Studies, 18:122-149, 2011</a:t>
            </a:r>
          </a:p>
          <a:p>
            <a:pPr marL="457200" indent="-457200">
              <a:buFont typeface="+mj-lt"/>
              <a:buAutoNum type="arabicPeriod"/>
            </a:pPr>
            <a:r>
              <a:rPr lang="en-US" sz="2400" dirty="0"/>
              <a:t>Vaidya et al. </a:t>
            </a:r>
            <a:r>
              <a:rPr lang="en-US" sz="2400" dirty="0" err="1"/>
              <a:t>Plos</a:t>
            </a:r>
            <a:r>
              <a:rPr lang="en-US" sz="2400" dirty="0"/>
              <a:t> </a:t>
            </a:r>
            <a:r>
              <a:rPr lang="en-US" sz="2400" dirty="0" err="1"/>
              <a:t>Comput</a:t>
            </a:r>
            <a:r>
              <a:rPr lang="en-US" sz="2400" dirty="0"/>
              <a:t>. Biol (2016) https://doi.org/10.1371/journal.pcbi.1005127</a:t>
            </a:r>
          </a:p>
        </p:txBody>
      </p:sp>
      <p:sp>
        <p:nvSpPr>
          <p:cNvPr id="145" name="CustomShape 2"/>
          <p:cNvSpPr/>
          <p:nvPr/>
        </p:nvSpPr>
        <p:spPr>
          <a:xfrm>
            <a:off x="34284994" y="38210894"/>
            <a:ext cx="8923268" cy="444773"/>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rPr>
              <a:t>Acknowledgements: </a:t>
            </a:r>
            <a:endParaRPr sz="2400" b="1" dirty="0">
              <a:solidFill>
                <a:srgbClr val="FFFF00"/>
              </a:solidFill>
            </a:endParaRPr>
          </a:p>
        </p:txBody>
      </p:sp>
      <p:sp>
        <p:nvSpPr>
          <p:cNvPr id="146" name="TextBox 145"/>
          <p:cNvSpPr txBox="1"/>
          <p:nvPr/>
        </p:nvSpPr>
        <p:spPr>
          <a:xfrm>
            <a:off x="34247739" y="38694092"/>
            <a:ext cx="8987773"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Dr. Anil Kumar, School of Pharmacy, UMKC</a:t>
            </a:r>
          </a:p>
          <a:p>
            <a:pPr marL="342900" indent="-342900">
              <a:buFont typeface="Arial" panose="020B0604020202020204" pitchFamily="34" charset="0"/>
              <a:buChar char="•"/>
            </a:pPr>
            <a:r>
              <a:rPr lang="en-US" sz="2400" dirty="0"/>
              <a:t>This work was supported by a STEM scholarship award funded by the National Science Foundation grant DUE- 1259951.</a:t>
            </a:r>
          </a:p>
          <a:p>
            <a:pPr marL="342900" indent="-342900">
              <a:buFont typeface="Arial" panose="020B0604020202020204" pitchFamily="34" charset="0"/>
              <a:buChar char="•"/>
            </a:pPr>
            <a:r>
              <a:rPr lang="en-US" sz="2400" dirty="0"/>
              <a:t>NSF grant DMS 1616299 </a:t>
            </a:r>
          </a:p>
          <a:p>
            <a:pPr marL="342900" indent="-342900">
              <a:buFont typeface="Arial" panose="020B0604020202020204" pitchFamily="34" charset="0"/>
              <a:buChar char="•"/>
            </a:pPr>
            <a:r>
              <a:rPr lang="en-US" sz="2400" dirty="0"/>
              <a:t>NSF grant DMS-1836647</a:t>
            </a:r>
          </a:p>
        </p:txBody>
      </p:sp>
      <p:sp>
        <p:nvSpPr>
          <p:cNvPr id="147" name="TextBox 146"/>
          <p:cNvSpPr txBox="1"/>
          <p:nvPr/>
        </p:nvSpPr>
        <p:spPr>
          <a:xfrm>
            <a:off x="10796050" y="4672028"/>
            <a:ext cx="26657863" cy="2277547"/>
          </a:xfrm>
          <a:prstGeom prst="rect">
            <a:avLst/>
          </a:prstGeom>
          <a:noFill/>
        </p:spPr>
        <p:txBody>
          <a:bodyPr wrap="square" rtlCol="0">
            <a:spAutoFit/>
          </a:bodyPr>
          <a:lstStyle/>
          <a:p>
            <a:pPr algn="ctr">
              <a:lnSpc>
                <a:spcPct val="100000"/>
              </a:lnSpc>
            </a:pPr>
            <a:r>
              <a:rPr lang="en-US" sz="5400" b="1" dirty="0">
                <a:solidFill>
                  <a:srgbClr val="0070C0"/>
                </a:solidFill>
                <a:latin typeface="Imprint MT Shadow" panose="04020605060303030202" pitchFamily="82" charset="0"/>
                <a:cs typeface="Times New Roman" panose="02020603050405020304" pitchFamily="18" charset="0"/>
              </a:rPr>
              <a:t>Peter Uhl</a:t>
            </a:r>
            <a:r>
              <a:rPr lang="en-US" sz="5400" b="1" baseline="30000" dirty="0">
                <a:solidFill>
                  <a:srgbClr val="0070C0"/>
                </a:solidFill>
                <a:latin typeface="Imprint MT Shadow" panose="04020605060303030202" pitchFamily="82" charset="0"/>
                <a:cs typeface="Times New Roman" panose="02020603050405020304" pitchFamily="18" charset="0"/>
              </a:rPr>
              <a:t>1,2,3</a:t>
            </a:r>
            <a:r>
              <a:rPr lang="en-US" sz="5400" b="1" dirty="0">
                <a:solidFill>
                  <a:srgbClr val="0070C0"/>
                </a:solidFill>
                <a:latin typeface="Imprint MT Shadow" panose="04020605060303030202" pitchFamily="82" charset="0"/>
                <a:cs typeface="Times New Roman" panose="02020603050405020304" pitchFamily="18" charset="0"/>
              </a:rPr>
              <a:t> and Naveen K. Vaidya</a:t>
            </a:r>
            <a:r>
              <a:rPr lang="en-US" sz="5400" b="1" baseline="30000" dirty="0">
                <a:solidFill>
                  <a:srgbClr val="0070C0"/>
                </a:solidFill>
                <a:latin typeface="Imprint MT Shadow" panose="04020605060303030202" pitchFamily="82" charset="0"/>
                <a:cs typeface="Times New Roman" panose="02020603050405020304" pitchFamily="18" charset="0"/>
              </a:rPr>
              <a:t>1,2,3</a:t>
            </a:r>
          </a:p>
          <a:p>
            <a:pPr algn="ctr">
              <a:lnSpc>
                <a:spcPct val="100000"/>
              </a:lnSpc>
            </a:pPr>
            <a:r>
              <a:rPr lang="en-US" sz="4400" b="1" baseline="30000" dirty="0">
                <a:solidFill>
                  <a:schemeClr val="accent1">
                    <a:lumMod val="75000"/>
                  </a:schemeClr>
                </a:solidFill>
                <a:latin typeface="Times New Roman" panose="02020603050405020304" pitchFamily="18" charset="0"/>
                <a:cs typeface="Times New Roman" panose="02020603050405020304" pitchFamily="18" charset="0"/>
              </a:rPr>
              <a:t>1</a:t>
            </a:r>
            <a:r>
              <a:rPr lang="en-US" sz="4400" b="1" dirty="0">
                <a:solidFill>
                  <a:schemeClr val="accent1">
                    <a:lumMod val="75000"/>
                  </a:schemeClr>
                </a:solidFill>
                <a:latin typeface="Times New Roman" panose="02020603050405020304" pitchFamily="18" charset="0"/>
                <a:cs typeface="Times New Roman" panose="02020603050405020304" pitchFamily="18" charset="0"/>
              </a:rPr>
              <a:t>Computational Science Research Center, </a:t>
            </a:r>
            <a:r>
              <a:rPr lang="en-US" sz="4400" b="1" baseline="30000" dirty="0">
                <a:solidFill>
                  <a:schemeClr val="accent1">
                    <a:lumMod val="75000"/>
                  </a:schemeClr>
                </a:solidFill>
                <a:latin typeface="Times New Roman" panose="02020603050405020304" pitchFamily="18" charset="0"/>
                <a:cs typeface="Times New Roman" panose="02020603050405020304" pitchFamily="18" charset="0"/>
              </a:rPr>
              <a:t>2</a:t>
            </a:r>
            <a:r>
              <a:rPr lang="en-US" sz="4400" b="1" dirty="0">
                <a:solidFill>
                  <a:schemeClr val="accent1">
                    <a:lumMod val="75000"/>
                  </a:schemeClr>
                </a:solidFill>
                <a:latin typeface="Times New Roman" panose="02020603050405020304" pitchFamily="18" charset="0"/>
                <a:cs typeface="Times New Roman" panose="02020603050405020304" pitchFamily="18" charset="0"/>
              </a:rPr>
              <a:t>Department of Mathematics and Statistics, and </a:t>
            </a:r>
            <a:r>
              <a:rPr lang="en-US" sz="4400" b="1" baseline="30000" dirty="0">
                <a:solidFill>
                  <a:schemeClr val="accent1">
                    <a:lumMod val="75000"/>
                  </a:schemeClr>
                </a:solidFill>
                <a:latin typeface="Times New Roman" panose="02020603050405020304" pitchFamily="18" charset="0"/>
                <a:cs typeface="Times New Roman" panose="02020603050405020304" pitchFamily="18" charset="0"/>
              </a:rPr>
              <a:t>3</a:t>
            </a:r>
            <a:r>
              <a:rPr lang="en-US" sz="4400" b="1" dirty="0">
                <a:solidFill>
                  <a:schemeClr val="accent1">
                    <a:lumMod val="75000"/>
                  </a:schemeClr>
                </a:solidFill>
                <a:latin typeface="Times New Roman" panose="02020603050405020304" pitchFamily="18" charset="0"/>
                <a:cs typeface="Times New Roman" panose="02020603050405020304" pitchFamily="18" charset="0"/>
              </a:rPr>
              <a:t>Viral Information Institute, San Diego State University </a:t>
            </a:r>
            <a:endParaRPr lang="en-US" sz="4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9" name="Picture 48"/>
          <p:cNvPicPr>
            <a:picLocks noChangeAspect="1"/>
          </p:cNvPicPr>
          <p:nvPr/>
        </p:nvPicPr>
        <p:blipFill>
          <a:blip r:embed="rId19"/>
          <a:stretch>
            <a:fillRect/>
          </a:stretch>
        </p:blipFill>
        <p:spPr>
          <a:xfrm>
            <a:off x="26541304" y="24653105"/>
            <a:ext cx="7599448" cy="5607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1" name="TextBox 150"/>
          <p:cNvSpPr txBox="1"/>
          <p:nvPr/>
        </p:nvSpPr>
        <p:spPr>
          <a:xfrm>
            <a:off x="962399" y="33331463"/>
            <a:ext cx="9463770" cy="523220"/>
          </a:xfrm>
          <a:prstGeom prst="rect">
            <a:avLst/>
          </a:prstGeom>
          <a:noFill/>
        </p:spPr>
        <p:txBody>
          <a:bodyPr wrap="square" rtlCol="0">
            <a:spAutoFit/>
          </a:bodyPr>
          <a:lstStyle/>
          <a:p>
            <a:r>
              <a:rPr lang="en-US" sz="2800" b="1" i="1" dirty="0"/>
              <a:t>Effect of morphine concentration on the viral dynamics:</a:t>
            </a:r>
          </a:p>
        </p:txBody>
      </p:sp>
      <p:sp>
        <p:nvSpPr>
          <p:cNvPr id="152" name="TextBox 151"/>
          <p:cNvSpPr txBox="1"/>
          <p:nvPr/>
        </p:nvSpPr>
        <p:spPr>
          <a:xfrm>
            <a:off x="11996602" y="33401060"/>
            <a:ext cx="9463770" cy="523220"/>
          </a:xfrm>
          <a:prstGeom prst="rect">
            <a:avLst/>
          </a:prstGeom>
          <a:noFill/>
        </p:spPr>
        <p:txBody>
          <a:bodyPr wrap="square" rtlCol="0">
            <a:spAutoFit/>
          </a:bodyPr>
          <a:lstStyle/>
          <a:p>
            <a:r>
              <a:rPr lang="en-US" sz="2800" b="1" i="1" dirty="0"/>
              <a:t>Individual viral populations in the absence of morphine:</a:t>
            </a:r>
          </a:p>
        </p:txBody>
      </p:sp>
      <p:sp>
        <p:nvSpPr>
          <p:cNvPr id="153" name="TextBox 152"/>
          <p:cNvSpPr txBox="1"/>
          <p:nvPr/>
        </p:nvSpPr>
        <p:spPr>
          <a:xfrm>
            <a:off x="22953875" y="33456913"/>
            <a:ext cx="9463770" cy="523220"/>
          </a:xfrm>
          <a:prstGeom prst="rect">
            <a:avLst/>
          </a:prstGeom>
          <a:noFill/>
        </p:spPr>
        <p:txBody>
          <a:bodyPr wrap="square" rtlCol="0">
            <a:spAutoFit/>
          </a:bodyPr>
          <a:lstStyle/>
          <a:p>
            <a:r>
              <a:rPr lang="en-US" sz="2800" b="1" i="1" dirty="0"/>
              <a:t>Individual viral populations in the presence of morphine:</a:t>
            </a:r>
          </a:p>
        </p:txBody>
      </p:sp>
      <mc:AlternateContent xmlns:mc="http://schemas.openxmlformats.org/markup-compatibility/2006" xmlns:a14="http://schemas.microsoft.com/office/drawing/2010/main">
        <mc:Choice Requires="a14">
          <p:sp>
            <p:nvSpPr>
              <p:cNvPr id="157" name="TextBox 23"/>
              <p:cNvSpPr txBox="1"/>
              <p:nvPr/>
            </p:nvSpPr>
            <p:spPr>
              <a:xfrm>
                <a:off x="38275171" y="7840444"/>
                <a:ext cx="5409045" cy="61664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p>
                        <m:sSupPr>
                          <m:ctrlPr>
                            <a:rPr lang="en-US" sz="2400" i="1" kern="1200" smtClean="0">
                              <a:solidFill>
                                <a:srgbClr val="000000"/>
                              </a:solidFill>
                              <a:effectLst/>
                              <a:latin typeface="Cambria Math" panose="02040503050406030204" pitchFamily="18" charset="0"/>
                              <a:ea typeface="Times New Roman" panose="02020603050405020304" pitchFamily="18" charset="0"/>
                            </a:rPr>
                          </m:ctrlPr>
                        </m:sSupPr>
                        <m:e>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𝑙</m:t>
                              </m:r>
                            </m:sub>
                          </m:sSub>
                        </m:e>
                        <m:sup>
                          <m:r>
                            <a:rPr lang="en-US" sz="2400" i="1" kern="1200">
                              <a:solidFill>
                                <a:srgbClr val="000000"/>
                              </a:solidFill>
                              <a:effectLst/>
                              <a:latin typeface="Cambria Math" panose="02040503050406030204" pitchFamily="18" charset="0"/>
                              <a:ea typeface="Times New Roman" panose="02020603050405020304" pitchFamily="18" charset="0"/>
                            </a:rPr>
                            <m:t>′</m:t>
                          </m:r>
                        </m:sup>
                      </m:s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𝜆</m:t>
                      </m:r>
                      <m:r>
                        <a:rPr lang="en-US" sz="2400" b="0" i="1" kern="1200" smtClean="0">
                          <a:solidFill>
                            <a:srgbClr val="000000"/>
                          </a:solidFill>
                          <a:effectLst/>
                          <a:latin typeface="Cambria Math" panose="02040503050406030204" pitchFamily="18" charset="0"/>
                          <a:ea typeface="Times New Roman" panose="02020603050405020304" pitchFamily="18" charset="0"/>
                        </a:rPr>
                        <m:t>+</m:t>
                      </m:r>
                      <m:r>
                        <a:rPr lang="en-US" sz="2400" b="0" i="1" kern="1200" smtClean="0">
                          <a:solidFill>
                            <a:srgbClr val="FF0000"/>
                          </a:solidFill>
                          <a:effectLst/>
                          <a:latin typeface="Cambria Math" panose="02040503050406030204" pitchFamily="18" charset="0"/>
                          <a:ea typeface="Times New Roman" panose="02020603050405020304" pitchFamily="18" charset="0"/>
                        </a:rPr>
                        <m:t>𝑞</m:t>
                      </m:r>
                      <m:r>
                        <a:rPr lang="en-US" sz="2400" b="0" i="1" kern="1200" smtClean="0">
                          <a:solidFill>
                            <a:srgbClr val="FF0000"/>
                          </a:solidFill>
                          <a:effectLst/>
                          <a:latin typeface="Cambria Math" panose="02040503050406030204" pitchFamily="18" charset="0"/>
                          <a:ea typeface="Times New Roman" panose="02020603050405020304" pitchFamily="18" charset="0"/>
                        </a:rPr>
                        <m:t>(</m:t>
                      </m:r>
                      <m:r>
                        <a:rPr lang="en-US" sz="2400" b="0" i="1" kern="1200" smtClean="0">
                          <a:solidFill>
                            <a:srgbClr val="FF0000"/>
                          </a:solidFill>
                          <a:effectLst/>
                          <a:latin typeface="Cambria Math" panose="02040503050406030204" pitchFamily="18" charset="0"/>
                          <a:ea typeface="Times New Roman" panose="02020603050405020304" pitchFamily="18" charset="0"/>
                        </a:rPr>
                        <m:t>𝑀</m:t>
                      </m:r>
                      <m:r>
                        <a:rPr lang="en-US" sz="2400" b="0" i="1" kern="1200" smtClean="0">
                          <a:solidFill>
                            <a:srgbClr val="FF0000"/>
                          </a:solidFill>
                          <a:effectLst/>
                          <a:latin typeface="Cambria Math" panose="02040503050406030204" pitchFamily="18" charset="0"/>
                          <a:ea typeface="Times New Roman" panose="02020603050405020304" pitchFamily="18" charset="0"/>
                        </a:rPr>
                        <m:t>)</m:t>
                      </m:r>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h</m:t>
                          </m:r>
                        </m:sub>
                      </m:sSub>
                      <m:r>
                        <a:rPr lang="en-US" sz="2400" b="0" i="1" kern="1200" smtClean="0">
                          <a:solidFill>
                            <a:srgbClr val="000000"/>
                          </a:solidFill>
                          <a:effectLst/>
                          <a:latin typeface="Cambria Math" panose="02040503050406030204" pitchFamily="18" charset="0"/>
                        </a:rPr>
                        <m:t>−</m:t>
                      </m:r>
                      <m:r>
                        <a:rPr lang="en-US" sz="2400" b="0" i="1" kern="1200" smtClean="0">
                          <a:solidFill>
                            <a:srgbClr val="FF0000"/>
                          </a:solidFill>
                          <a:effectLst/>
                          <a:latin typeface="Cambria Math" panose="02040503050406030204" pitchFamily="18" charset="0"/>
                        </a:rPr>
                        <m:t>𝑟</m:t>
                      </m:r>
                      <m:r>
                        <a:rPr lang="en-US" sz="2400" b="0" i="1" kern="1200" smtClean="0">
                          <a:solidFill>
                            <a:srgbClr val="FF0000"/>
                          </a:solidFill>
                          <a:effectLst/>
                          <a:latin typeface="Cambria Math" panose="02040503050406030204" pitchFamily="18" charset="0"/>
                        </a:rPr>
                        <m:t>(</m:t>
                      </m:r>
                      <m:r>
                        <a:rPr lang="en-US" sz="2400" b="0" i="1" kern="1200" smtClean="0">
                          <a:solidFill>
                            <a:srgbClr val="FF0000"/>
                          </a:solidFill>
                          <a:effectLst/>
                          <a:latin typeface="Cambria Math" panose="02040503050406030204" pitchFamily="18" charset="0"/>
                        </a:rPr>
                        <m:t>𝑀</m:t>
                      </m:r>
                      <m:r>
                        <a:rPr lang="en-US" sz="2400" b="0" i="1" kern="1200" smtClean="0">
                          <a:solidFill>
                            <a:srgbClr val="FF0000"/>
                          </a:solidFill>
                          <a:effectLst/>
                          <a:latin typeface="Cambria Math" panose="02040503050406030204" pitchFamily="18" charset="0"/>
                        </a:rPr>
                        <m:t>)</m:t>
                      </m:r>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𝑙</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𝛽</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𝑙</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Sub>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𝑙</m:t>
                          </m:r>
                        </m:sub>
                      </m:sSub>
                    </m:oMath>
                  </m:oMathPara>
                </a14:m>
                <a:endParaRPr lang="en-US" sz="2400" i="1" kern="1200" dirty="0">
                  <a:solidFill>
                    <a:srgbClr val="000000"/>
                  </a:solidFill>
                  <a:effectLst/>
                  <a:latin typeface="Cambria Math" panose="02040503050406030204" pitchFamily="18" charset="0"/>
                </a:endParaRPr>
              </a:p>
              <a:p>
                <a:r>
                  <a:rPr lang="en-US" sz="2400" b="0" kern="1200" dirty="0">
                    <a:solidFill>
                      <a:srgbClr val="000000"/>
                    </a:solidFill>
                    <a:effectLst/>
                  </a:rPr>
                  <a:t>          </a:t>
                </a:r>
                <a14:m>
                  <m:oMath xmlns:m="http://schemas.openxmlformats.org/officeDocument/2006/math">
                    <m:r>
                      <a:rPr lang="en-US" sz="2400" b="0" i="1" kern="1200" smtClean="0">
                        <a:solidFill>
                          <a:srgbClr val="000000"/>
                        </a:solidFill>
                        <a:effectLst/>
                        <a:latin typeface="Cambria Math" panose="02040503050406030204" pitchFamily="18" charset="0"/>
                      </a:rPr>
                      <m:t>−</m:t>
                    </m:r>
                    <m:sSub>
                      <m:sSubPr>
                        <m:ctrlPr>
                          <a:rPr lang="en-US" sz="2400" i="1">
                            <a:solidFill>
                              <a:srgbClr val="000000"/>
                            </a:solidFill>
                            <a:latin typeface="Cambria Math" panose="02040503050406030204" pitchFamily="18" charset="0"/>
                            <a:ea typeface="Times New Roman" panose="02020603050405020304" pitchFamily="18" charset="0"/>
                          </a:rPr>
                        </m:ctrlPr>
                      </m:sSubPr>
                      <m:e>
                        <m:d>
                          <m:dPr>
                            <m:ctrlPr>
                              <a:rPr lang="en-US" sz="2400" b="0" i="1" smtClean="0">
                                <a:solidFill>
                                  <a:srgbClr val="000000"/>
                                </a:solidFill>
                                <a:latin typeface="Cambria Math" panose="02040503050406030204" pitchFamily="18" charset="0"/>
                                <a:ea typeface="Times New Roman" panose="02020603050405020304" pitchFamily="18" charset="0"/>
                              </a:rPr>
                            </m:ctrlPr>
                          </m:dPr>
                          <m:e>
                            <m:r>
                              <a:rPr lang="en-US" sz="2400" b="0" i="1" smtClean="0">
                                <a:solidFill>
                                  <a:srgbClr val="000000"/>
                                </a:solidFill>
                                <a:latin typeface="Cambria Math" panose="02040503050406030204" pitchFamily="18" charset="0"/>
                                <a:ea typeface="Times New Roman" panose="02020603050405020304" pitchFamily="18" charset="0"/>
                              </a:rPr>
                              <m:t>1−</m:t>
                            </m:r>
                            <m:r>
                              <a:rPr lang="en-US" sz="2400" b="0" i="1" smtClean="0">
                                <a:solidFill>
                                  <a:srgbClr val="000000"/>
                                </a:solidFill>
                                <a:latin typeface="Cambria Math" panose="02040503050406030204" pitchFamily="18" charset="0"/>
                                <a:ea typeface="Times New Roman" panose="02020603050405020304" pitchFamily="18" charset="0"/>
                              </a:rPr>
                              <m:t>𝐹</m:t>
                            </m:r>
                          </m:e>
                        </m:d>
                        <m:r>
                          <a:rPr lang="en-US" sz="2400" i="1">
                            <a:solidFill>
                              <a:srgbClr val="000000"/>
                            </a:solidFill>
                            <a:latin typeface="Cambria Math" panose="02040503050406030204" pitchFamily="18" charset="0"/>
                            <a:ea typeface="Times New Roman" panose="02020603050405020304" pitchFamily="18" charset="0"/>
                          </a:rPr>
                          <m:t>𝛽</m:t>
                        </m:r>
                      </m:e>
                      <m:sub>
                        <m:r>
                          <a:rPr lang="en-US" sz="2400" i="1">
                            <a:solidFill>
                              <a:srgbClr val="000000"/>
                            </a:solidFill>
                            <a:latin typeface="Cambria Math" panose="02040503050406030204" pitchFamily="18" charset="0"/>
                            <a:ea typeface="Times New Roman" panose="02020603050405020304" pitchFamily="18" charset="0"/>
                          </a:rPr>
                          <m:t>𝑙</m:t>
                        </m:r>
                      </m:sub>
                    </m:sSub>
                    <m:sSub>
                      <m:sSubPr>
                        <m:ctrlPr>
                          <a:rPr lang="en-US" sz="2400" i="1">
                            <a:solidFill>
                              <a:srgbClr val="000000"/>
                            </a:solidFill>
                            <a:latin typeface="Cambria Math" panose="02040503050406030204" pitchFamily="18" charset="0"/>
                            <a:ea typeface="Times New Roman" panose="02020603050405020304" pitchFamily="18" charset="0"/>
                          </a:rPr>
                        </m:ctrlPr>
                      </m:sSubPr>
                      <m:e>
                        <m:r>
                          <a:rPr lang="en-US" sz="2400" i="1">
                            <a:solidFill>
                              <a:srgbClr val="000000"/>
                            </a:solidFill>
                            <a:latin typeface="Cambria Math" panose="02040503050406030204" pitchFamily="18" charset="0"/>
                            <a:ea typeface="Times New Roman" panose="02020603050405020304" pitchFamily="18" charset="0"/>
                          </a:rPr>
                          <m:t>𝑉</m:t>
                        </m:r>
                      </m:e>
                      <m:sub>
                        <m:r>
                          <a:rPr lang="en-US" sz="2400" b="0" i="1" smtClean="0">
                            <a:solidFill>
                              <a:srgbClr val="000000"/>
                            </a:solidFill>
                            <a:latin typeface="Cambria Math" panose="02040503050406030204" pitchFamily="18" charset="0"/>
                            <a:ea typeface="Times New Roman" panose="02020603050405020304" pitchFamily="18" charset="0"/>
                          </a:rPr>
                          <m:t>𝑚</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𝑙</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𝑇</m:t>
                        </m:r>
                      </m:sub>
                    </m:sSub>
                    <m:r>
                      <a:rPr lang="en-US" sz="2400" b="0" i="1" kern="1200" smtClean="0">
                        <a:solidFill>
                          <a:srgbClr val="000000"/>
                        </a:solidFill>
                        <a:effectLst/>
                        <a:latin typeface="Cambria Math" panose="02040503050406030204" pitchFamily="18" charset="0"/>
                        <a:ea typeface="Times New Roman" panose="02020603050405020304" pitchFamily="18" charset="0"/>
                      </a:rPr>
                      <m:t> </m:t>
                    </m:r>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𝑙</m:t>
                        </m:r>
                      </m:sub>
                    </m:sSub>
                  </m:oMath>
                </a14:m>
                <a:endParaRPr lang="en-US" sz="1200" dirty="0">
                  <a:effectLst/>
                  <a:latin typeface="Times New Roman" panose="02020603050405020304" pitchFamily="18" charset="0"/>
                  <a:ea typeface="Times New Roman" panose="02020603050405020304" pitchFamily="18" charset="0"/>
                </a:endParaRPr>
              </a:p>
              <a:p>
                <a:endParaRPr lang="en-US" sz="12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left"/>
                    </m:oMathParaPr>
                    <m:oMath xmlns:m="http://schemas.openxmlformats.org/officeDocument/2006/math">
                      <m:sSup>
                        <m:sSupPr>
                          <m:ctrlPr>
                            <a:rPr lang="en-US" sz="2400" i="1">
                              <a:solidFill>
                                <a:srgbClr val="000000"/>
                              </a:solidFill>
                              <a:latin typeface="Cambria Math" panose="02040503050406030204" pitchFamily="18" charset="0"/>
                              <a:ea typeface="Times New Roman" panose="02020603050405020304" pitchFamily="18" charset="0"/>
                            </a:rPr>
                          </m:ctrlPr>
                        </m:sSup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b="0" i="1" smtClean="0">
                                  <a:solidFill>
                                    <a:srgbClr val="000000"/>
                                  </a:solidFill>
                                  <a:latin typeface="Cambria Math" panose="02040503050406030204" pitchFamily="18" charset="0"/>
                                </a:rPr>
                                <m:t>h</m:t>
                              </m:r>
                            </m:sub>
                          </m:sSub>
                        </m:e>
                        <m:sup>
                          <m:r>
                            <a:rPr lang="en-US" sz="2400" i="1">
                              <a:solidFill>
                                <a:srgbClr val="000000"/>
                              </a:solidFill>
                              <a:latin typeface="Cambria Math" panose="02040503050406030204" pitchFamily="18" charset="0"/>
                              <a:ea typeface="Times New Roman" panose="02020603050405020304" pitchFamily="18" charset="0"/>
                            </a:rPr>
                            <m:t>′</m:t>
                          </m:r>
                        </m:sup>
                      </m:sSup>
                      <m:r>
                        <a:rPr lang="en-US" sz="2400" i="1">
                          <a:solidFill>
                            <a:srgbClr val="000000"/>
                          </a:solidFill>
                          <a:latin typeface="Cambria Math" panose="02040503050406030204" pitchFamily="18" charset="0"/>
                          <a:ea typeface="Times New Roman" panose="02020603050405020304" pitchFamily="18" charset="0"/>
                        </a:rPr>
                        <m:t>=</m:t>
                      </m:r>
                      <m:r>
                        <a:rPr lang="en-US" sz="2400" b="0" i="1" smtClean="0">
                          <a:solidFill>
                            <a:srgbClr val="FF0000"/>
                          </a:solidFill>
                          <a:latin typeface="Cambria Math" panose="02040503050406030204" pitchFamily="18" charset="0"/>
                          <a:ea typeface="Times New Roman" panose="02020603050405020304" pitchFamily="18" charset="0"/>
                        </a:rPr>
                        <m:t>𝑟</m:t>
                      </m:r>
                      <m:r>
                        <a:rPr lang="en-US" sz="2400" b="0" i="1" smtClean="0">
                          <a:solidFill>
                            <a:srgbClr val="FF0000"/>
                          </a:solidFill>
                          <a:latin typeface="Cambria Math" panose="02040503050406030204" pitchFamily="18" charset="0"/>
                          <a:ea typeface="Times New Roman" panose="02020603050405020304" pitchFamily="18" charset="0"/>
                        </a:rPr>
                        <m:t>(</m:t>
                      </m:r>
                      <m:r>
                        <a:rPr lang="en-US" sz="2400" b="0" i="1" smtClean="0">
                          <a:solidFill>
                            <a:srgbClr val="FF0000"/>
                          </a:solidFill>
                          <a:latin typeface="Cambria Math" panose="02040503050406030204" pitchFamily="18" charset="0"/>
                          <a:ea typeface="Times New Roman" panose="02020603050405020304" pitchFamily="18" charset="0"/>
                        </a:rPr>
                        <m:t>𝑀</m:t>
                      </m:r>
                      <m:r>
                        <a:rPr lang="en-US" sz="2400" b="0" i="1" smtClean="0">
                          <a:solidFill>
                            <a:srgbClr val="FF0000"/>
                          </a:solidFill>
                          <a:latin typeface="Cambria Math" panose="02040503050406030204" pitchFamily="18" charset="0"/>
                          <a:ea typeface="Times New Roman" panose="020206030504050203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𝑇</m:t>
                          </m:r>
                        </m:e>
                        <m:sub>
                          <m:r>
                            <a:rPr lang="en-US" sz="2400" b="0" i="1" smtClean="0">
                              <a:solidFill>
                                <a:srgbClr val="000000"/>
                              </a:solidFill>
                              <a:latin typeface="Cambria Math" panose="02040503050406030204" pitchFamily="18" charset="0"/>
                            </a:rPr>
                            <m:t>𝑙</m:t>
                          </m:r>
                        </m:sub>
                      </m:sSub>
                      <m:r>
                        <a:rPr lang="en-US" sz="2400" b="0" i="1" smtClean="0">
                          <a:solidFill>
                            <a:srgbClr val="000000"/>
                          </a:solidFill>
                          <a:latin typeface="Cambria Math" panose="02040503050406030204" pitchFamily="18" charset="0"/>
                        </a:rPr>
                        <m:t>−</m:t>
                      </m:r>
                      <m:r>
                        <a:rPr lang="en-US" sz="2400" i="1" smtClean="0">
                          <a:solidFill>
                            <a:srgbClr val="FF0000"/>
                          </a:solidFill>
                          <a:latin typeface="Cambria Math" panose="02040503050406030204" pitchFamily="18" charset="0"/>
                          <a:ea typeface="Times New Roman" panose="02020603050405020304" pitchFamily="18" charset="0"/>
                        </a:rPr>
                        <m:t>𝑞</m:t>
                      </m:r>
                      <m:r>
                        <a:rPr lang="en-US" sz="2400" b="0" i="1" smtClean="0">
                          <a:solidFill>
                            <a:srgbClr val="FF0000"/>
                          </a:solidFill>
                          <a:latin typeface="Cambria Math" panose="02040503050406030204" pitchFamily="18" charset="0"/>
                          <a:ea typeface="Times New Roman" panose="02020603050405020304" pitchFamily="18" charset="0"/>
                        </a:rPr>
                        <m:t>(</m:t>
                      </m:r>
                      <m:r>
                        <a:rPr lang="en-US" sz="2400" b="0" i="1" smtClean="0">
                          <a:solidFill>
                            <a:srgbClr val="FF0000"/>
                          </a:solidFill>
                          <a:latin typeface="Cambria Math" panose="02040503050406030204" pitchFamily="18" charset="0"/>
                          <a:ea typeface="Times New Roman" panose="02020603050405020304" pitchFamily="18" charset="0"/>
                        </a:rPr>
                        <m:t>𝑀</m:t>
                      </m:r>
                      <m:r>
                        <a:rPr lang="en-US" sz="2400" b="0" i="1" smtClean="0">
                          <a:solidFill>
                            <a:srgbClr val="FF0000"/>
                          </a:solidFill>
                          <a:latin typeface="Cambria Math" panose="02040503050406030204" pitchFamily="18" charset="0"/>
                          <a:ea typeface="Times New Roman" panose="020206030504050203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h</m:t>
                          </m:r>
                        </m:sub>
                      </m:sSub>
                      <m:r>
                        <a:rPr lang="en-US" sz="2400" i="1">
                          <a:solidFill>
                            <a:srgbClr val="000000"/>
                          </a:solidFill>
                          <a:latin typeface="Cambria Math" panose="02040503050406030204" pitchFamily="18" charset="0"/>
                          <a:ea typeface="Times New Roman" panose="02020603050405020304" pitchFamily="18" charset="0"/>
                        </a:rPr>
                        <m:t>−</m:t>
                      </m:r>
                      <m:sSub>
                        <m:sSubPr>
                          <m:ctrlPr>
                            <a:rPr lang="en-US" sz="2400" i="1">
                              <a:solidFill>
                                <a:srgbClr val="000000"/>
                              </a:solidFill>
                              <a:latin typeface="Cambria Math" panose="02040503050406030204" pitchFamily="18" charset="0"/>
                              <a:ea typeface="Times New Roman" panose="02020603050405020304" pitchFamily="18" charset="0"/>
                            </a:rPr>
                          </m:ctrlPr>
                        </m:sSubPr>
                        <m:e>
                          <m:r>
                            <a:rPr lang="en-US" sz="2400" i="1">
                              <a:solidFill>
                                <a:srgbClr val="000000"/>
                              </a:solidFill>
                              <a:latin typeface="Cambria Math" panose="02040503050406030204" pitchFamily="18" charset="0"/>
                              <a:ea typeface="Times New Roman" panose="02020603050405020304" pitchFamily="18" charset="0"/>
                            </a:rPr>
                            <m:t>𝛽</m:t>
                          </m:r>
                        </m:e>
                        <m:sub>
                          <m:r>
                            <a:rPr lang="en-US" sz="2400" b="0" i="1" smtClean="0">
                              <a:solidFill>
                                <a:srgbClr val="000000"/>
                              </a:solidFill>
                              <a:latin typeface="Cambria Math" panose="02040503050406030204" pitchFamily="18" charset="0"/>
                              <a:ea typeface="Times New Roman" panose="02020603050405020304" pitchFamily="18" charset="0"/>
                            </a:rPr>
                            <m:t>h</m:t>
                          </m:r>
                        </m:sub>
                      </m:sSub>
                      <m:sSub>
                        <m:sSubPr>
                          <m:ctrlPr>
                            <a:rPr lang="en-US" sz="2400" i="1">
                              <a:solidFill>
                                <a:srgbClr val="000000"/>
                              </a:solidFill>
                              <a:latin typeface="Cambria Math" panose="02040503050406030204" pitchFamily="18" charset="0"/>
                              <a:ea typeface="Times New Roman" panose="02020603050405020304" pitchFamily="18" charset="0"/>
                            </a:rPr>
                          </m:ctrlPr>
                        </m:sSubPr>
                        <m:e>
                          <m:r>
                            <a:rPr lang="en-US" sz="2400" i="1">
                              <a:solidFill>
                                <a:srgbClr val="000000"/>
                              </a:solidFill>
                              <a:latin typeface="Cambria Math" panose="02040503050406030204" pitchFamily="18" charset="0"/>
                              <a:ea typeface="Times New Roman" panose="02020603050405020304" pitchFamily="18" charset="0"/>
                            </a:rPr>
                            <m:t>𝑉</m:t>
                          </m:r>
                        </m:e>
                        <m:sub>
                          <m:r>
                            <a:rPr lang="en-US" sz="2400" i="1">
                              <a:solidFill>
                                <a:srgbClr val="000000"/>
                              </a:solidFill>
                              <a:latin typeface="Cambria Math" panose="02040503050406030204" pitchFamily="18" charset="0"/>
                              <a:ea typeface="Times New Roman" panose="02020603050405020304" pitchFamily="18" charset="0"/>
                            </a:rPr>
                            <m:t>𝑤</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b="0" i="1" smtClean="0">
                              <a:solidFill>
                                <a:srgbClr val="000000"/>
                              </a:solidFill>
                              <a:latin typeface="Cambria Math" panose="02040503050406030204" pitchFamily="18" charset="0"/>
                            </a:rPr>
                            <m:t>h</m:t>
                          </m:r>
                        </m:sub>
                      </m:sSub>
                    </m:oMath>
                  </m:oMathPara>
                </a14:m>
                <a:endParaRPr lang="en-US" sz="2400" i="1" dirty="0">
                  <a:solidFill>
                    <a:srgbClr val="000000"/>
                  </a:solidFill>
                  <a:latin typeface="Cambria Math" panose="02040503050406030204" pitchFamily="18" charset="0"/>
                </a:endParaRPr>
              </a:p>
              <a:p>
                <a:r>
                  <a:rPr lang="en-US" sz="2400" dirty="0">
                    <a:solidFill>
                      <a:srgbClr val="000000"/>
                    </a:solidFill>
                  </a:rPr>
                  <a:t>           </a:t>
                </a:r>
                <a14:m>
                  <m:oMath xmlns:m="http://schemas.openxmlformats.org/officeDocument/2006/math">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ea typeface="Times New Roman" panose="02020603050405020304" pitchFamily="18" charset="0"/>
                          </a:rPr>
                        </m:ctrlPr>
                      </m:sSubPr>
                      <m:e>
                        <m:d>
                          <m:dPr>
                            <m:ctrlPr>
                              <a:rPr lang="en-US" sz="2400" i="1">
                                <a:solidFill>
                                  <a:srgbClr val="000000"/>
                                </a:solidFill>
                                <a:latin typeface="Cambria Math" panose="02040503050406030204" pitchFamily="18" charset="0"/>
                                <a:ea typeface="Times New Roman" panose="02020603050405020304" pitchFamily="18" charset="0"/>
                              </a:rPr>
                            </m:ctrlPr>
                          </m:dPr>
                          <m:e>
                            <m:r>
                              <a:rPr lang="en-US" sz="2400" i="1">
                                <a:solidFill>
                                  <a:srgbClr val="000000"/>
                                </a:solidFill>
                                <a:latin typeface="Cambria Math" panose="02040503050406030204" pitchFamily="18" charset="0"/>
                                <a:ea typeface="Times New Roman" panose="02020603050405020304" pitchFamily="18" charset="0"/>
                              </a:rPr>
                              <m:t>1−</m:t>
                            </m:r>
                            <m:r>
                              <a:rPr lang="en-US" sz="2400" i="1">
                                <a:solidFill>
                                  <a:srgbClr val="000000"/>
                                </a:solidFill>
                                <a:latin typeface="Cambria Math" panose="02040503050406030204" pitchFamily="18" charset="0"/>
                                <a:ea typeface="Times New Roman" panose="02020603050405020304" pitchFamily="18" charset="0"/>
                              </a:rPr>
                              <m:t>𝐹</m:t>
                            </m:r>
                          </m:e>
                        </m:d>
                        <m:r>
                          <a:rPr lang="en-US" sz="2400" i="1">
                            <a:solidFill>
                              <a:srgbClr val="000000"/>
                            </a:solidFill>
                            <a:latin typeface="Cambria Math" panose="02040503050406030204" pitchFamily="18" charset="0"/>
                            <a:ea typeface="Times New Roman" panose="02020603050405020304" pitchFamily="18" charset="0"/>
                          </a:rPr>
                          <m:t>𝛽</m:t>
                        </m:r>
                      </m:e>
                      <m:sub>
                        <m:r>
                          <a:rPr lang="en-US" sz="2400" i="1">
                            <a:solidFill>
                              <a:srgbClr val="000000"/>
                            </a:solidFill>
                            <a:latin typeface="Cambria Math" panose="02040503050406030204" pitchFamily="18" charset="0"/>
                            <a:ea typeface="Times New Roman" panose="02020603050405020304" pitchFamily="18" charset="0"/>
                          </a:rPr>
                          <m:t>𝑙</m:t>
                        </m:r>
                      </m:sub>
                    </m:sSub>
                    <m:sSub>
                      <m:sSubPr>
                        <m:ctrlPr>
                          <a:rPr lang="en-US" sz="2400" i="1">
                            <a:solidFill>
                              <a:srgbClr val="000000"/>
                            </a:solidFill>
                            <a:latin typeface="Cambria Math" panose="02040503050406030204" pitchFamily="18" charset="0"/>
                            <a:ea typeface="Times New Roman" panose="02020603050405020304" pitchFamily="18" charset="0"/>
                          </a:rPr>
                        </m:ctrlPr>
                      </m:sSubPr>
                      <m:e>
                        <m:r>
                          <a:rPr lang="en-US" sz="2400" i="1">
                            <a:solidFill>
                              <a:srgbClr val="000000"/>
                            </a:solidFill>
                            <a:latin typeface="Cambria Math" panose="02040503050406030204" pitchFamily="18" charset="0"/>
                            <a:ea typeface="Times New Roman" panose="02020603050405020304" pitchFamily="18" charset="0"/>
                          </a:rPr>
                          <m:t>𝑉</m:t>
                        </m:r>
                      </m:e>
                      <m:sub>
                        <m:r>
                          <a:rPr lang="en-US" sz="2400" b="0" i="1" smtClean="0">
                            <a:solidFill>
                              <a:srgbClr val="000000"/>
                            </a:solidFill>
                            <a:latin typeface="Cambria Math" panose="02040503050406030204" pitchFamily="18" charset="0"/>
                            <a:ea typeface="Times New Roman" panose="02020603050405020304" pitchFamily="18" charset="0"/>
                          </a:rPr>
                          <m:t>𝑚</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b="0" i="1" smtClean="0">
                            <a:solidFill>
                              <a:srgbClr val="000000"/>
                            </a:solidFill>
                            <a:latin typeface="Cambria Math" panose="02040503050406030204" pitchFamily="18" charset="0"/>
                          </a:rPr>
                          <m:t>h</m:t>
                        </m:r>
                      </m:sub>
                    </m:sSub>
                  </m:oMath>
                </a14:m>
                <a:r>
                  <a:rPr lang="en-US" sz="2400" dirty="0">
                    <a:solidFill>
                      <a:srgbClr val="000000"/>
                    </a:solidFill>
                    <a:ea typeface="Times New Roman" panose="02020603050405020304" pitchFamily="18" charset="0"/>
                  </a:rPr>
                  <a:t> </a:t>
                </a:r>
                <a14:m>
                  <m:oMath xmlns:m="http://schemas.openxmlformats.org/officeDocument/2006/math">
                    <m:r>
                      <a:rPr lang="en-US" sz="2400" i="1">
                        <a:solidFill>
                          <a:srgbClr val="000000"/>
                        </a:solidFill>
                        <a:latin typeface="Cambria Math" panose="02040503050406030204" pitchFamily="18" charset="0"/>
                        <a:ea typeface="Times New Roman" panose="02020603050405020304" pitchFamily="18" charset="0"/>
                      </a:rPr>
                      <m:t>−</m:t>
                    </m:r>
                    <m:sSub>
                      <m:sSubPr>
                        <m:ctrlPr>
                          <a:rPr lang="en-US" sz="2400" i="1">
                            <a:solidFill>
                              <a:srgbClr val="000000"/>
                            </a:solidFill>
                            <a:latin typeface="Cambria Math" panose="02040503050406030204" pitchFamily="18" charset="0"/>
                            <a:ea typeface="Times New Roman" panose="02020603050405020304" pitchFamily="18" charset="0"/>
                          </a:rPr>
                        </m:ctrlPr>
                      </m:sSubPr>
                      <m:e>
                        <m:r>
                          <a:rPr lang="en-US" sz="2400" i="1">
                            <a:solidFill>
                              <a:srgbClr val="000000"/>
                            </a:solidFill>
                            <a:latin typeface="Cambria Math" panose="02040503050406030204" pitchFamily="18" charset="0"/>
                            <a:ea typeface="Times New Roman" panose="02020603050405020304" pitchFamily="18" charset="0"/>
                          </a:rPr>
                          <m:t>𝛿</m:t>
                        </m:r>
                      </m:e>
                      <m:sub>
                        <m:r>
                          <a:rPr lang="en-US" sz="2400" i="1">
                            <a:solidFill>
                              <a:srgbClr val="000000"/>
                            </a:solidFill>
                            <a:latin typeface="Cambria Math" panose="02040503050406030204" pitchFamily="18" charset="0"/>
                            <a:ea typeface="Times New Roman" panose="02020603050405020304" pitchFamily="18" charset="0"/>
                          </a:rPr>
                          <m:t>𝑇</m:t>
                        </m:r>
                      </m:sub>
                    </m:sSub>
                    <m:r>
                      <a:rPr lang="en-US" sz="2400" i="1">
                        <a:solidFill>
                          <a:srgbClr val="000000"/>
                        </a:solidFill>
                        <a:latin typeface="Cambria Math" panose="02040503050406030204" pitchFamily="18" charset="0"/>
                        <a:ea typeface="Times New Roman" panose="020206030504050203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b="0" i="1" smtClean="0">
                            <a:solidFill>
                              <a:srgbClr val="000000"/>
                            </a:solidFill>
                            <a:latin typeface="Cambria Math" panose="02040503050406030204" pitchFamily="18" charset="0"/>
                          </a:rPr>
                          <m:t>h</m:t>
                        </m:r>
                      </m:sub>
                    </m:sSub>
                    <m:r>
                      <a:rPr lang="en-US" sz="2400" i="1">
                        <a:solidFill>
                          <a:srgbClr val="000000"/>
                        </a:solidFill>
                        <a:latin typeface="Cambria Math" panose="02040503050406030204" pitchFamily="18" charset="0"/>
                      </a:rPr>
                      <m:t> </m:t>
                    </m:r>
                  </m:oMath>
                </a14:m>
                <a:endParaRPr lang="en-US" sz="24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b="0" i="1" kern="1200" smtClean="0">
                          <a:solidFill>
                            <a:srgbClr val="000000"/>
                          </a:solidFill>
                          <a:effectLst/>
                          <a:latin typeface="Cambria Math" panose="02040503050406030204" pitchFamily="18" charset="0"/>
                          <a:ea typeface="Times New Roman" panose="02020603050405020304" pitchFamily="18" charset="0"/>
                        </a:rPr>
                        <m:t>𝑝</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𝑉</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b="0" i="1" kern="1200" smtClean="0">
                          <a:solidFill>
                            <a:srgbClr val="000000"/>
                          </a:solidFill>
                          <a:effectLst/>
                          <a:latin typeface="Cambria Math" panose="02040503050406030204" pitchFamily="18" charset="0"/>
                          <a:ea typeface="Times New Roman" panose="02020603050405020304" pitchFamily="18" charset="0"/>
                        </a:rPr>
                        <m:t>𝑝</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𝑉</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d>
                        <m:dPr>
                          <m:ctrlPr>
                            <a:rPr lang="en-US" sz="2400" i="1" kern="1200" smtClean="0">
                              <a:solidFill>
                                <a:srgbClr val="FF0000"/>
                              </a:solidFill>
                              <a:effectLst/>
                              <a:latin typeface="Cambria Math" panose="02040503050406030204" pitchFamily="18" charset="0"/>
                              <a:ea typeface="Times New Roman" panose="02020603050405020304" pitchFamily="18" charset="0"/>
                            </a:rPr>
                          </m:ctrlPr>
                        </m:dPr>
                        <m:e>
                          <m:r>
                            <a:rPr lang="en-US" sz="2400" i="1" kern="1200">
                              <a:solidFill>
                                <a:srgbClr val="FF0000"/>
                              </a:solidFill>
                              <a:effectLst/>
                              <a:latin typeface="Cambria Math" panose="02040503050406030204" pitchFamily="18" charset="0"/>
                              <a:ea typeface="Times New Roman" panose="02020603050405020304" pitchFamily="18" charset="0"/>
                            </a:rPr>
                            <m:t>1−</m:t>
                          </m:r>
                          <m:f>
                            <m:fPr>
                              <m:ctrlPr>
                                <a:rPr lang="en-US" sz="2400" i="1" kern="1200">
                                  <a:solidFill>
                                    <a:srgbClr val="FF0000"/>
                                  </a:solidFill>
                                  <a:effectLst/>
                                  <a:latin typeface="Cambria Math" panose="02040503050406030204" pitchFamily="18" charset="0"/>
                                  <a:ea typeface="Times New Roman" panose="02020603050405020304" pitchFamily="18" charset="0"/>
                                </a:rPr>
                              </m:ctrlPr>
                            </m:fPr>
                            <m:num>
                              <m:r>
                                <a:rPr lang="en-US" sz="2400" i="1" kern="1200">
                                  <a:solidFill>
                                    <a:srgbClr val="FF0000"/>
                                  </a:solidFill>
                                  <a:effectLst/>
                                  <a:latin typeface="Cambria Math" panose="02040503050406030204" pitchFamily="18" charset="0"/>
                                  <a:ea typeface="Times New Roman" panose="02020603050405020304" pitchFamily="18" charset="0"/>
                                </a:rPr>
                                <m:t>𝜖</m:t>
                              </m:r>
                            </m:num>
                            <m:den>
                              <m:r>
                                <a:rPr lang="en-US" sz="2400" i="1" kern="1200">
                                  <a:solidFill>
                                    <a:srgbClr val="FF0000"/>
                                  </a:solidFill>
                                  <a:effectLst/>
                                  <a:latin typeface="Cambria Math" panose="02040503050406030204" pitchFamily="18" charset="0"/>
                                  <a:ea typeface="Times New Roman" panose="02020603050405020304" pitchFamily="18" charset="0"/>
                                </a:rPr>
                                <m:t>𝜇</m:t>
                              </m:r>
                              <m:r>
                                <a:rPr lang="en-US" sz="2400" i="1" kern="1200">
                                  <a:solidFill>
                                    <a:srgbClr val="FF0000"/>
                                  </a:solidFill>
                                  <a:effectLst/>
                                  <a:latin typeface="Cambria Math" panose="02040503050406030204" pitchFamily="18" charset="0"/>
                                  <a:ea typeface="Times New Roman" panose="02020603050405020304" pitchFamily="18" charset="0"/>
                                </a:rPr>
                                <m:t>+</m:t>
                              </m:r>
                              <m:r>
                                <a:rPr lang="en-US" sz="2400" i="1" kern="1200">
                                  <a:solidFill>
                                    <a:srgbClr val="FF0000"/>
                                  </a:solidFill>
                                  <a:effectLst/>
                                  <a:latin typeface="Cambria Math" panose="02040503050406030204" pitchFamily="18" charset="0"/>
                                  <a:ea typeface="Times New Roman" panose="02020603050405020304" pitchFamily="18" charset="0"/>
                                </a:rPr>
                                <m:t>𝜂</m:t>
                              </m:r>
                              <m:r>
                                <a:rPr lang="en-US" sz="2400" i="1" kern="1200">
                                  <a:solidFill>
                                    <a:srgbClr val="FF0000"/>
                                  </a:solidFill>
                                  <a:effectLst/>
                                  <a:latin typeface="Cambria Math" panose="02040503050406030204" pitchFamily="18" charset="0"/>
                                  <a:ea typeface="Times New Roman" panose="02020603050405020304" pitchFamily="18" charset="0"/>
                                </a:rPr>
                                <m:t>𝑀</m:t>
                              </m:r>
                            </m:den>
                          </m:f>
                        </m:e>
                      </m:d>
                      <m:d>
                        <m:dPr>
                          <m:ctrlPr>
                            <a:rPr lang="en-US" sz="2400" b="0" i="1" kern="1200" smtClean="0">
                              <a:solidFill>
                                <a:srgbClr val="000000"/>
                              </a:solidFill>
                              <a:effectLst/>
                              <a:latin typeface="Cambria Math" panose="02040503050406030204" pitchFamily="18" charset="0"/>
                              <a:ea typeface="Times New Roman" panose="02020603050405020304" pitchFamily="18" charset="0"/>
                            </a:rPr>
                          </m:ctrlPr>
                        </m:dPr>
                        <m:e>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𝛽</m:t>
                              </m:r>
                            </m:e>
                            <m:sub>
                              <m:r>
                                <a:rPr lang="en-US" sz="2400" b="0" i="1" kern="1200" smtClean="0">
                                  <a:solidFill>
                                    <a:srgbClr val="000000"/>
                                  </a:solidFill>
                                  <a:effectLst/>
                                  <a:latin typeface="Cambria Math" panose="02040503050406030204" pitchFamily="18" charset="0"/>
                                </a:rPr>
                                <m:t>𝑙</m:t>
                              </m:r>
                            </m:sub>
                          </m:sSub>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𝑉</m:t>
                              </m:r>
                            </m:e>
                            <m:sub>
                              <m:r>
                                <a:rPr lang="en-US" sz="2400" b="0" i="1" kern="1200" smtClean="0">
                                  <a:solidFill>
                                    <a:srgbClr val="000000"/>
                                  </a:solidFill>
                                  <a:effectLst/>
                                  <a:latin typeface="Cambria Math" panose="02040503050406030204" pitchFamily="18" charset="0"/>
                                </a:rPr>
                                <m:t>𝑤</m:t>
                              </m:r>
                            </m:sub>
                          </m:sSub>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𝑙</m:t>
                              </m:r>
                            </m:sub>
                          </m:sSub>
                          <m:r>
                            <a:rPr lang="en-US" sz="2400" b="0" i="1" kern="1200" smtClean="0">
                              <a:solidFill>
                                <a:srgbClr val="000000"/>
                              </a:solidFill>
                              <a:effectLst/>
                              <a:latin typeface="Cambria Math" panose="02040503050406030204" pitchFamily="18" charset="0"/>
                            </a:rPr>
                            <m:t>+</m:t>
                          </m:r>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𝛽</m:t>
                              </m:r>
                            </m:e>
                            <m:sub>
                              <m:r>
                                <a:rPr lang="en-US" sz="2400" b="0" i="1" kern="1200" smtClean="0">
                                  <a:solidFill>
                                    <a:srgbClr val="000000"/>
                                  </a:solidFill>
                                  <a:effectLst/>
                                  <a:latin typeface="Cambria Math" panose="02040503050406030204" pitchFamily="18" charset="0"/>
                                </a:rPr>
                                <m:t>h</m:t>
                              </m:r>
                            </m:sub>
                          </m:sSub>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𝑉</m:t>
                              </m:r>
                            </m:e>
                            <m:sub>
                              <m:r>
                                <a:rPr lang="en-US" sz="2400" b="0" i="1" kern="1200" smtClean="0">
                                  <a:solidFill>
                                    <a:srgbClr val="000000"/>
                                  </a:solidFill>
                                  <a:effectLst/>
                                  <a:latin typeface="Cambria Math" panose="02040503050406030204" pitchFamily="18" charset="0"/>
                                </a:rPr>
                                <m:t>𝑤</m:t>
                              </m:r>
                            </m:sub>
                          </m:sSub>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𝑇</m:t>
                              </m:r>
                            </m:e>
                            <m:sub>
                              <m:r>
                                <a:rPr lang="en-US" sz="2400" b="0" i="1" kern="1200" smtClean="0">
                                  <a:solidFill>
                                    <a:srgbClr val="000000"/>
                                  </a:solidFill>
                                  <a:effectLst/>
                                  <a:latin typeface="Cambria Math" panose="02040503050406030204" pitchFamily="18" charset="0"/>
                                </a:rPr>
                                <m:t>h</m:t>
                              </m:r>
                            </m:sub>
                          </m:sSub>
                        </m:e>
                      </m:d>
                    </m:oMath>
                  </m:oMathPara>
                </a14:m>
                <a:endParaRPr lang="en-US" sz="2400" b="0" i="1" kern="1200" dirty="0">
                  <a:solidFill>
                    <a:srgbClr val="000000"/>
                  </a:solidFill>
                  <a:effectLst/>
                  <a:latin typeface="Cambria Math" panose="02040503050406030204" pitchFamily="18" charset="0"/>
                </a:endParaRPr>
              </a:p>
              <a:p>
                <a:pPr marL="0" marR="0">
                  <a:spcBef>
                    <a:spcPts val="0"/>
                  </a:spcBef>
                  <a:spcAft>
                    <a:spcPts val="0"/>
                  </a:spcAft>
                </a:pPr>
                <a:r>
                  <a:rPr lang="en-US" sz="2400" kern="1200" dirty="0">
                    <a:solidFill>
                      <a:srgbClr val="000000"/>
                    </a:solidFill>
                    <a:effectLst/>
                    <a:ea typeface="Times New Roman" panose="02020603050405020304" pitchFamily="18" charset="0"/>
                  </a:rPr>
                  <a:t>          </a:t>
                </a:r>
                <a14:m>
                  <m:oMath xmlns:m="http://schemas.openxmlformats.org/officeDocument/2006/math">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b="0" i="1" kern="1200" smtClean="0">
                        <a:solidFill>
                          <a:srgbClr val="000000"/>
                        </a:solidFill>
                        <a:effectLst/>
                        <a:latin typeface="Cambria Math" panose="02040503050406030204" pitchFamily="18" charset="0"/>
                        <a:ea typeface="Times New Roman" panose="02020603050405020304" pitchFamily="18" charset="0"/>
                      </a:rPr>
                      <m:t>𝑏</m:t>
                    </m:r>
                    <m:sSub>
                      <m:sSubPr>
                        <m:ctrlPr>
                          <a:rPr lang="en-US" sz="2400" b="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𝐼</m:t>
                        </m:r>
                      </m:e>
                      <m:sub>
                        <m:r>
                          <a:rPr lang="en-US" sz="2400" b="0" i="1" kern="1200" smtClean="0">
                            <a:solidFill>
                              <a:srgbClr val="000000"/>
                            </a:solidFill>
                            <a:effectLst/>
                            <a:latin typeface="Cambria Math" panose="02040503050406030204" pitchFamily="18" charset="0"/>
                          </a:rPr>
                          <m:t>𝑤</m:t>
                        </m:r>
                      </m:sub>
                    </m:sSub>
                    <m:r>
                      <a:rPr lang="en-US" sz="2400" i="1" kern="1200">
                        <a:solidFill>
                          <a:srgbClr val="000000"/>
                        </a:solidFill>
                        <a:effectLst/>
                        <a:latin typeface="Cambria Math" panose="02040503050406030204" pitchFamily="18" charset="0"/>
                        <a:ea typeface="Times New Roman" panose="02020603050405020304" pitchFamily="18" charset="0"/>
                      </a:rPr>
                      <m:t>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𝐼</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Sub>
                  </m:oMath>
                </a14:m>
                <a:endParaRPr lang="en-US" sz="12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f>
                        <m:fPr>
                          <m:ctrlPr>
                            <a:rPr lang="en-US" sz="2400" i="1" kern="1200" smtClean="0">
                              <a:solidFill>
                                <a:srgbClr val="FF0000"/>
                              </a:solidFill>
                              <a:effectLst/>
                              <a:latin typeface="Cambria Math" panose="02040503050406030204" pitchFamily="18" charset="0"/>
                              <a:ea typeface="Times New Roman" panose="02020603050405020304" pitchFamily="18" charset="0"/>
                            </a:rPr>
                          </m:ctrlPr>
                        </m:fPr>
                        <m:num>
                          <m:r>
                            <a:rPr lang="en-US" sz="2400" i="1" kern="1200">
                              <a:solidFill>
                                <a:srgbClr val="FF0000"/>
                              </a:solidFill>
                              <a:effectLst/>
                              <a:latin typeface="Cambria Math" panose="02040503050406030204" pitchFamily="18" charset="0"/>
                              <a:ea typeface="Times New Roman" panose="02020603050405020304" pitchFamily="18" charset="0"/>
                            </a:rPr>
                            <m:t>𝜖</m:t>
                          </m:r>
                        </m:num>
                        <m:den>
                          <m:r>
                            <a:rPr lang="en-US" sz="2400" i="1" kern="1200">
                              <a:solidFill>
                                <a:srgbClr val="FF0000"/>
                              </a:solidFill>
                              <a:effectLst/>
                              <a:latin typeface="Cambria Math" panose="02040503050406030204" pitchFamily="18" charset="0"/>
                              <a:ea typeface="Times New Roman" panose="02020603050405020304" pitchFamily="18" charset="0"/>
                            </a:rPr>
                            <m:t>𝜇</m:t>
                          </m:r>
                          <m:r>
                            <a:rPr lang="en-US" sz="2400" i="1" kern="1200">
                              <a:solidFill>
                                <a:srgbClr val="FF0000"/>
                              </a:solidFill>
                              <a:effectLst/>
                              <a:latin typeface="Cambria Math" panose="02040503050406030204" pitchFamily="18" charset="0"/>
                              <a:ea typeface="Times New Roman" panose="02020603050405020304" pitchFamily="18" charset="0"/>
                            </a:rPr>
                            <m:t>+</m:t>
                          </m:r>
                          <m:r>
                            <a:rPr lang="en-US" sz="2400" i="1" kern="1200">
                              <a:solidFill>
                                <a:srgbClr val="FF0000"/>
                              </a:solidFill>
                              <a:effectLst/>
                              <a:latin typeface="Cambria Math" panose="02040503050406030204" pitchFamily="18" charset="0"/>
                              <a:ea typeface="Times New Roman" panose="02020603050405020304" pitchFamily="18" charset="0"/>
                            </a:rPr>
                            <m:t>𝜂</m:t>
                          </m:r>
                          <m:r>
                            <a:rPr lang="en-US" sz="2400" i="1" kern="1200">
                              <a:solidFill>
                                <a:srgbClr val="FF0000"/>
                              </a:solidFill>
                              <a:effectLst/>
                              <a:latin typeface="Cambria Math" panose="02040503050406030204" pitchFamily="18" charset="0"/>
                              <a:ea typeface="Times New Roman" panose="02020603050405020304" pitchFamily="18" charset="0"/>
                            </a:rPr>
                            <m:t>𝑀</m:t>
                          </m:r>
                        </m:den>
                      </m:f>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𝑙</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𝑉</m:t>
                              </m:r>
                            </m:e>
                            <m:sub>
                              <m:r>
                                <a:rPr lang="en-US" sz="2400" i="1">
                                  <a:solidFill>
                                    <a:srgbClr val="000000"/>
                                  </a:solidFill>
                                  <a:latin typeface="Cambria Math" panose="02040503050406030204" pitchFamily="18" charset="0"/>
                                </a:rPr>
                                <m:t>𝑤</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𝑙</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h</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𝑉</m:t>
                              </m:r>
                            </m:e>
                            <m:sub>
                              <m:r>
                                <a:rPr lang="en-US" sz="2400" i="1">
                                  <a:solidFill>
                                    <a:srgbClr val="000000"/>
                                  </a:solidFill>
                                  <a:latin typeface="Cambria Math" panose="02040503050406030204" pitchFamily="18" charset="0"/>
                                </a:rPr>
                                <m:t>𝑤</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h</m:t>
                              </m:r>
                            </m:sub>
                          </m:sSub>
                        </m:e>
                      </m:d>
                      <m:r>
                        <a:rPr lang="en-US" sz="2400" i="1" kern="1200">
                          <a:solidFill>
                            <a:srgbClr val="000000"/>
                          </a:solidFill>
                          <a:effectLst/>
                          <a:latin typeface="Cambria Math" panose="02040503050406030204" pitchFamily="18" charset="0"/>
                          <a:ea typeface="Times New Roman" panose="02020603050405020304" pitchFamily="18" charset="0"/>
                        </a:rPr>
                        <m:t>+</m:t>
                      </m:r>
                    </m:oMath>
                  </m:oMathPara>
                </a14:m>
                <a:endParaRPr lang="en-US" sz="2400" i="1" kern="1200" dirty="0">
                  <a:solidFill>
                    <a:srgbClr val="000000"/>
                  </a:solidFill>
                  <a:effectLst/>
                  <a:latin typeface="Cambria Math" panose="02040503050406030204" pitchFamily="18" charset="0"/>
                  <a:ea typeface="Times New Roman" panose="02020603050405020304" pitchFamily="18" charset="0"/>
                </a:endParaRPr>
              </a:p>
              <a:p>
                <a:r>
                  <a:rPr lang="en-US" sz="2400" b="0" kern="1200" dirty="0">
                    <a:solidFill>
                      <a:srgbClr val="000000"/>
                    </a:solidFill>
                    <a:effectLst/>
                    <a:ea typeface="Times New Roman" panose="02020603050405020304" pitchFamily="18" charset="0"/>
                  </a:rPr>
                  <a:t>          </a:t>
                </a:r>
                <a14:m>
                  <m:oMath xmlns:m="http://schemas.openxmlformats.org/officeDocument/2006/math">
                    <m:d>
                      <m:dPr>
                        <m:ctrlPr>
                          <a:rPr lang="en-US" sz="2400" b="0" i="1" kern="1200" smtClean="0">
                            <a:solidFill>
                              <a:srgbClr val="000000"/>
                            </a:solidFill>
                            <a:effectLst/>
                            <a:latin typeface="Cambria Math" panose="02040503050406030204" pitchFamily="18" charset="0"/>
                            <a:ea typeface="Times New Roman" panose="02020603050405020304" pitchFamily="18" charset="0"/>
                          </a:rPr>
                        </m:ctrlPr>
                      </m:dPr>
                      <m:e>
                        <m:r>
                          <a:rPr lang="en-US" sz="2400" b="0" i="1" kern="1200" smtClean="0">
                            <a:solidFill>
                              <a:srgbClr val="000000"/>
                            </a:solidFill>
                            <a:effectLst/>
                            <a:latin typeface="Cambria Math" panose="02040503050406030204" pitchFamily="18" charset="0"/>
                            <a:ea typeface="Times New Roman" panose="02020603050405020304" pitchFamily="18" charset="0"/>
                          </a:rPr>
                          <m:t>1−</m:t>
                        </m:r>
                        <m:r>
                          <a:rPr lang="en-US" sz="2400" b="0" i="1" kern="1200" smtClean="0">
                            <a:solidFill>
                              <a:srgbClr val="000000"/>
                            </a:solidFill>
                            <a:effectLst/>
                            <a:latin typeface="Cambria Math" panose="02040503050406030204" pitchFamily="18" charset="0"/>
                            <a:ea typeface="Times New Roman" panose="02020603050405020304" pitchFamily="18" charset="0"/>
                          </a:rPr>
                          <m:t>𝐹</m:t>
                        </m:r>
                      </m:e>
                    </m:d>
                    <m:d>
                      <m:dPr>
                        <m:ctrlPr>
                          <a:rPr lang="en-US" sz="2400" b="0" i="1" kern="1200" smtClean="0">
                            <a:solidFill>
                              <a:srgbClr val="000000"/>
                            </a:solidFill>
                            <a:effectLst/>
                            <a:latin typeface="Cambria Math" panose="02040503050406030204" pitchFamily="18" charset="0"/>
                            <a:ea typeface="Times New Roman" panose="020206030504050203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𝑙</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𝑉</m:t>
                            </m:r>
                          </m:e>
                          <m:sub>
                            <m:r>
                              <a:rPr lang="en-US" sz="2400" b="0" i="1" smtClean="0">
                                <a:solidFill>
                                  <a:srgbClr val="000000"/>
                                </a:solidFill>
                                <a:latin typeface="Cambria Math" panose="02040503050406030204" pitchFamily="18" charset="0"/>
                              </a:rPr>
                              <m:t>𝑚</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𝑙</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𝛽</m:t>
                            </m:r>
                          </m:e>
                          <m:sub>
                            <m:r>
                              <a:rPr lang="en-US" sz="2400" i="1">
                                <a:solidFill>
                                  <a:srgbClr val="000000"/>
                                </a:solidFill>
                                <a:latin typeface="Cambria Math" panose="02040503050406030204" pitchFamily="18" charset="0"/>
                              </a:rPr>
                              <m:t>h</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𝑉</m:t>
                            </m:r>
                          </m:e>
                          <m:sub>
                            <m:r>
                              <a:rPr lang="en-US" sz="2400" b="0" i="1" smtClean="0">
                                <a:solidFill>
                                  <a:srgbClr val="000000"/>
                                </a:solidFill>
                                <a:latin typeface="Cambria Math" panose="02040503050406030204" pitchFamily="18" charset="0"/>
                              </a:rPr>
                              <m:t>𝑚</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𝑇</m:t>
                            </m:r>
                          </m:e>
                          <m:sub>
                            <m:r>
                              <a:rPr lang="en-US" sz="2400" i="1">
                                <a:solidFill>
                                  <a:srgbClr val="000000"/>
                                </a:solidFill>
                                <a:latin typeface="Cambria Math" panose="02040503050406030204" pitchFamily="18" charset="0"/>
                              </a:rPr>
                              <m:t>h</m:t>
                            </m:r>
                          </m:sub>
                        </m:sSub>
                      </m:e>
                    </m:d>
                  </m:oMath>
                </a14:m>
                <a:endParaRPr lang="en-US" sz="2400" i="1" dirty="0">
                  <a:solidFill>
                    <a:srgbClr val="000000"/>
                  </a:solidFill>
                  <a:latin typeface="Cambria Math" panose="02040503050406030204" pitchFamily="18" charset="0"/>
                </a:endParaRPr>
              </a:p>
              <a:p>
                <a:r>
                  <a:rPr lang="en-US" sz="2400" kern="1200" dirty="0">
                    <a:solidFill>
                      <a:srgbClr val="000000"/>
                    </a:solidFill>
                    <a:effectLst/>
                    <a:ea typeface="Times New Roman" panose="02020603050405020304" pitchFamily="18" charset="0"/>
                  </a:rPr>
                  <a:t>          </a:t>
                </a:r>
                <a14:m>
                  <m:oMath xmlns:m="http://schemas.openxmlformats.org/officeDocument/2006/math">
                    <m:r>
                      <a:rPr lang="en-US" sz="2400" i="1" kern="1200">
                        <a:solidFill>
                          <a:srgbClr val="000000"/>
                        </a:solidFill>
                        <a:effectLst/>
                        <a:latin typeface="Cambria Math" panose="02040503050406030204" pitchFamily="18" charset="0"/>
                        <a:ea typeface="Times New Roman" panose="02020603050405020304" pitchFamily="18" charset="0"/>
                      </a:rPr>
                      <m:t>−</m:t>
                    </m:r>
                    <m:f>
                      <m:fPr>
                        <m:ctrlPr>
                          <a:rPr lang="en-US" sz="2400" i="1" kern="1200" smtClean="0">
                            <a:solidFill>
                              <a:srgbClr val="000000"/>
                            </a:solidFill>
                            <a:effectLst/>
                            <a:latin typeface="Cambria Math" panose="02040503050406030204" pitchFamily="18" charset="0"/>
                          </a:rPr>
                        </m:ctrlPr>
                      </m:fPr>
                      <m:num>
                        <m:r>
                          <a:rPr lang="en-US" sz="2400" b="0" i="1" kern="1200" smtClean="0">
                            <a:solidFill>
                              <a:srgbClr val="000000"/>
                            </a:solidFill>
                            <a:effectLst/>
                            <a:latin typeface="Cambria Math" panose="02040503050406030204" pitchFamily="18" charset="0"/>
                          </a:rPr>
                          <m:t>𝑏</m:t>
                        </m:r>
                      </m:num>
                      <m:den>
                        <m:r>
                          <a:rPr lang="en-US" sz="2400" b="0" i="1" kern="1200" smtClean="0">
                            <a:solidFill>
                              <a:srgbClr val="000000"/>
                            </a:solidFill>
                            <a:effectLst/>
                            <a:latin typeface="Cambria Math" panose="02040503050406030204" pitchFamily="18" charset="0"/>
                          </a:rPr>
                          <m:t>1+</m:t>
                        </m:r>
                        <m:r>
                          <a:rPr lang="en-US" sz="2400" b="0" i="1" kern="1200" smtClean="0">
                            <a:solidFill>
                              <a:srgbClr val="000000"/>
                            </a:solidFill>
                            <a:effectLst/>
                            <a:latin typeface="Cambria Math" panose="02040503050406030204" pitchFamily="18" charset="0"/>
                          </a:rPr>
                          <m:t>𝐵</m:t>
                        </m:r>
                      </m:den>
                    </m:f>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𝐼</m:t>
                        </m:r>
                      </m:e>
                      <m:sub>
                        <m:r>
                          <a:rPr lang="en-US" sz="2400" b="0" i="1" kern="1200" smtClean="0">
                            <a:solidFill>
                              <a:srgbClr val="000000"/>
                            </a:solidFill>
                            <a:effectLst/>
                            <a:latin typeface="Cambria Math" panose="02040503050406030204" pitchFamily="18" charset="0"/>
                          </a:rPr>
                          <m:t>𝑚</m:t>
                        </m:r>
                      </m:sub>
                    </m:sSub>
                    <m:r>
                      <a:rPr lang="en-US" sz="2400" i="1" kern="1200">
                        <a:solidFill>
                          <a:srgbClr val="000000"/>
                        </a:solidFill>
                        <a:effectLst/>
                        <a:latin typeface="Cambria Math" panose="02040503050406030204" pitchFamily="18" charset="0"/>
                        <a:ea typeface="Times New Roman" panose="02020603050405020304" pitchFamily="18" charset="0"/>
                      </a:rPr>
                      <m:t>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𝐼</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Sub>
                  </m:oMath>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𝐶</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b="0" i="1" kern="1200" smtClean="0">
                          <a:solidFill>
                            <a:srgbClr val="FF0000"/>
                          </a:solidFill>
                          <a:effectLst/>
                          <a:latin typeface="Cambria Math" panose="02040503050406030204" pitchFamily="18" charset="0"/>
                          <a:ea typeface="Times New Roman" panose="02020603050405020304" pitchFamily="18" charset="0"/>
                        </a:rPr>
                        <m:t>𝜔</m:t>
                      </m:r>
                      <m:r>
                        <a:rPr lang="en-US" sz="2400" b="0" i="1" kern="1200" smtClean="0">
                          <a:solidFill>
                            <a:srgbClr val="FF0000"/>
                          </a:solidFill>
                          <a:effectLst/>
                          <a:latin typeface="Cambria Math" panose="02040503050406030204" pitchFamily="18" charset="0"/>
                          <a:ea typeface="Times New Roman" panose="02020603050405020304" pitchFamily="18" charset="0"/>
                        </a:rPr>
                        <m:t>(</m:t>
                      </m:r>
                      <m:r>
                        <a:rPr lang="en-US" sz="2400" b="0" i="1" kern="1200" smtClean="0">
                          <a:solidFill>
                            <a:srgbClr val="FF0000"/>
                          </a:solidFill>
                          <a:effectLst/>
                          <a:latin typeface="Cambria Math" panose="02040503050406030204" pitchFamily="18" charset="0"/>
                          <a:ea typeface="Times New Roman" panose="02020603050405020304" pitchFamily="18" charset="0"/>
                        </a:rPr>
                        <m:t>𝑀</m:t>
                      </m:r>
                      <m:r>
                        <a:rPr lang="en-US" sz="2400" b="0" i="1" kern="1200" smtClean="0">
                          <a:solidFill>
                            <a:srgbClr val="FF0000"/>
                          </a:solidFill>
                          <a:effectLst/>
                          <a:latin typeface="Cambria Math" panose="02040503050406030204" pitchFamily="18" charset="0"/>
                          <a:ea typeface="Times New Roman" panose="02020603050405020304" pitchFamily="18" charset="0"/>
                        </a:rPr>
                        <m:t>)+</m:t>
                      </m:r>
                      <m:f>
                        <m:fPr>
                          <m:ctrlPr>
                            <a:rPr lang="en-US" sz="2400" i="1" kern="1200" smtClean="0">
                              <a:solidFill>
                                <a:srgbClr val="FF0000"/>
                              </a:solidFill>
                              <a:effectLst/>
                              <a:latin typeface="Cambria Math" panose="02040503050406030204" pitchFamily="18" charset="0"/>
                              <a:ea typeface="Times New Roman" panose="02020603050405020304" pitchFamily="18" charset="0"/>
                            </a:rPr>
                          </m:ctrlPr>
                        </m:fPr>
                        <m:num>
                          <m:r>
                            <a:rPr lang="en-US" sz="2400" i="1" kern="1200">
                              <a:solidFill>
                                <a:srgbClr val="FF0000"/>
                              </a:solidFill>
                              <a:effectLst/>
                              <a:latin typeface="Cambria Math" panose="02040503050406030204" pitchFamily="18" charset="0"/>
                              <a:ea typeface="Times New Roman" panose="02020603050405020304" pitchFamily="18" charset="0"/>
                            </a:rPr>
                            <m:t>𝛼</m:t>
                          </m:r>
                        </m:num>
                        <m:den>
                          <m:r>
                            <a:rPr lang="en-US" sz="2400" i="1" kern="1200">
                              <a:solidFill>
                                <a:srgbClr val="FF0000"/>
                              </a:solidFill>
                              <a:effectLst/>
                              <a:latin typeface="Cambria Math" panose="02040503050406030204" pitchFamily="18" charset="0"/>
                              <a:ea typeface="Times New Roman" panose="02020603050405020304" pitchFamily="18" charset="0"/>
                            </a:rPr>
                            <m:t>𝛾</m:t>
                          </m:r>
                          <m:r>
                            <a:rPr lang="en-US" sz="2400" i="1" kern="1200">
                              <a:solidFill>
                                <a:srgbClr val="FF0000"/>
                              </a:solidFill>
                              <a:effectLst/>
                              <a:latin typeface="Cambria Math" panose="02040503050406030204" pitchFamily="18" charset="0"/>
                              <a:ea typeface="Times New Roman" panose="02020603050405020304" pitchFamily="18" charset="0"/>
                            </a:rPr>
                            <m:t>+</m:t>
                          </m:r>
                          <m:r>
                            <a:rPr lang="en-US" sz="2400" i="1" kern="1200">
                              <a:solidFill>
                                <a:srgbClr val="FF0000"/>
                              </a:solidFill>
                              <a:effectLst/>
                              <a:latin typeface="Cambria Math" panose="02040503050406030204" pitchFamily="18" charset="0"/>
                              <a:ea typeface="Times New Roman" panose="02020603050405020304" pitchFamily="18" charset="0"/>
                            </a:rPr>
                            <m:t>𝜉</m:t>
                          </m:r>
                          <m:r>
                            <a:rPr lang="en-US" sz="2400" i="1" kern="1200">
                              <a:solidFill>
                                <a:srgbClr val="FF0000"/>
                              </a:solidFill>
                              <a:effectLst/>
                              <a:latin typeface="Cambria Math" panose="02040503050406030204" pitchFamily="18" charset="0"/>
                              <a:ea typeface="Times New Roman" panose="02020603050405020304" pitchFamily="18" charset="0"/>
                            </a:rPr>
                            <m:t>𝑀</m:t>
                          </m:r>
                        </m:den>
                      </m:f>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𝑤</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b="0" i="1" kern="1200" smtClean="0">
                                  <a:solidFill>
                                    <a:srgbClr val="000000"/>
                                  </a:solidFill>
                                  <a:effectLst/>
                                  <a:latin typeface="Cambria Math" panose="02040503050406030204" pitchFamily="18" charset="0"/>
                                  <a:ea typeface="Times New Roman" panose="02020603050405020304" pitchFamily="18" charset="0"/>
                                </a:rPr>
                                <m:t>𝐼</m:t>
                              </m:r>
                            </m:e>
                            <m:sub>
                              <m:r>
                                <a:rPr lang="en-US" sz="2400" b="0" i="1" kern="1200" smtClean="0">
                                  <a:solidFill>
                                    <a:srgbClr val="000000"/>
                                  </a:solidFill>
                                  <a:effectLst/>
                                  <a:latin typeface="Cambria Math" panose="02040503050406030204" pitchFamily="18" charset="0"/>
                                  <a:ea typeface="Times New Roman" panose="02020603050405020304" pitchFamily="18" charset="0"/>
                                </a:rPr>
                                <m:t>𝑚</m:t>
                              </m:r>
                            </m:sub>
                          </m:sSub>
                        </m:e>
                      </m:d>
                      <m:r>
                        <a:rPr lang="en-US" sz="2400" i="1" kern="1200">
                          <a:solidFill>
                            <a:srgbClr val="000000"/>
                          </a:solidFill>
                          <a:effectLst/>
                          <a:latin typeface="Cambria Math" panose="02040503050406030204" pitchFamily="18" charset="0"/>
                          <a:ea typeface="Times New Roman" panose="02020603050405020304" pitchFamily="18" charset="0"/>
                        </a:rPr>
                        <m:t>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𝐶</m:t>
                          </m:r>
                        </m:sub>
                      </m:sSub>
                      <m:r>
                        <a:rPr lang="en-US" sz="2400" b="0" i="1" kern="1200" smtClean="0">
                          <a:solidFill>
                            <a:srgbClr val="000000"/>
                          </a:solidFill>
                          <a:effectLst/>
                          <a:latin typeface="Cambria Math" panose="02040503050406030204" pitchFamily="18" charset="0"/>
                          <a:ea typeface="Times New Roman" panose="02020603050405020304" pitchFamily="18" charset="0"/>
                        </a:rPr>
                        <m:t>𝐶</m:t>
                      </m:r>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57" name="TextBox 23"/>
              <p:cNvSpPr txBox="1">
                <a:spLocks noRot="1" noChangeAspect="1" noMove="1" noResize="1" noEditPoints="1" noAdjustHandles="1" noChangeArrowheads="1" noChangeShapeType="1" noTextEdit="1"/>
              </p:cNvSpPr>
              <p:nvPr/>
            </p:nvSpPr>
            <p:spPr>
              <a:xfrm>
                <a:off x="38275171" y="7840444"/>
                <a:ext cx="5409045" cy="6166432"/>
              </a:xfrm>
              <a:prstGeom prst="rect">
                <a:avLst/>
              </a:prstGeom>
              <a:blipFill>
                <a:blip r:embed="rId20"/>
                <a:stretch>
                  <a:fillRect l="-338"/>
                </a:stretch>
              </a:blipFill>
            </p:spPr>
            <p:txBody>
              <a:bodyPr/>
              <a:lstStyle/>
              <a:p>
                <a:r>
                  <a:rPr lang="en-US">
                    <a:noFill/>
                  </a:rPr>
                  <a:t> </a:t>
                </a:r>
              </a:p>
            </p:txBody>
          </p:sp>
        </mc:Fallback>
      </mc:AlternateContent>
      <p:pic>
        <p:nvPicPr>
          <p:cNvPr id="3" name="Picture 2"/>
          <p:cNvPicPr>
            <a:picLocks noChangeAspect="1"/>
          </p:cNvPicPr>
          <p:nvPr/>
        </p:nvPicPr>
        <p:blipFill rotWithShape="1">
          <a:blip r:embed="rId21">
            <a:extLst>
              <a:ext uri="{28A0092B-C50C-407E-A947-70E740481C1C}">
                <a14:useLocalDpi xmlns:a14="http://schemas.microsoft.com/office/drawing/2010/main" val="0"/>
              </a:ext>
            </a:extLst>
          </a:blip>
          <a:srcRect l="20741" r="29406" b="23804"/>
          <a:stretch/>
        </p:blipFill>
        <p:spPr>
          <a:xfrm>
            <a:off x="8690572" y="21821277"/>
            <a:ext cx="7356312" cy="558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16517079" y="12107047"/>
            <a:ext cx="12102848" cy="707886"/>
          </a:xfrm>
          <a:prstGeom prst="rect">
            <a:avLst/>
          </a:prstGeom>
          <a:solidFill>
            <a:srgbClr val="FFC000"/>
          </a:solidFill>
        </p:spPr>
        <p:txBody>
          <a:bodyPr wrap="square" rtlCol="0">
            <a:spAutoFit/>
          </a:bodyPr>
          <a:lstStyle/>
          <a:p>
            <a:pPr algn="ctr"/>
            <a:r>
              <a:rPr lang="en-US" sz="4000" b="1" u="sng" dirty="0"/>
              <a:t>Experimental Evidence</a:t>
            </a:r>
          </a:p>
        </p:txBody>
      </p:sp>
      <p:sp>
        <p:nvSpPr>
          <p:cNvPr id="94" name="TextBox 93"/>
          <p:cNvSpPr txBox="1"/>
          <p:nvPr/>
        </p:nvSpPr>
        <p:spPr>
          <a:xfrm>
            <a:off x="16509527" y="12796417"/>
            <a:ext cx="12102848" cy="2185214"/>
          </a:xfrm>
          <a:prstGeom prst="rect">
            <a:avLst/>
          </a:prstGeom>
          <a:solidFill>
            <a:schemeClr val="accent2"/>
          </a:solidFill>
        </p:spPr>
        <p:txBody>
          <a:bodyPr wrap="square" rtlCol="0">
            <a:spAutoFit/>
          </a:bodyPr>
          <a:lstStyle/>
          <a:p>
            <a:pPr algn="ctr"/>
            <a:r>
              <a:rPr lang="en-US" sz="2400" b="1" u="sng" dirty="0"/>
              <a:t>Drugs of abuse</a:t>
            </a:r>
          </a:p>
          <a:p>
            <a:pPr algn="ctr"/>
            <a:endParaRPr lang="en-US" sz="2400" b="1" u="sng" dirty="0"/>
          </a:p>
          <a:p>
            <a:pPr marL="342900" indent="-342900">
              <a:buFont typeface="Arial" panose="020B0604020202020204" pitchFamily="34" charset="0"/>
              <a:buChar char="•"/>
            </a:pPr>
            <a:r>
              <a:rPr lang="en-US" sz="2400" dirty="0"/>
              <a:t>  Increases viral load	                          </a:t>
            </a:r>
            <a:r>
              <a:rPr lang="en-US" sz="2800" dirty="0"/>
              <a:t> </a:t>
            </a:r>
            <a:r>
              <a:rPr lang="en-US" sz="3200" b="1" dirty="0"/>
              <a:t>·</a:t>
            </a:r>
            <a:r>
              <a:rPr lang="en-US" sz="2800" b="1" dirty="0"/>
              <a:t> </a:t>
            </a:r>
            <a:r>
              <a:rPr lang="en-US" sz="2400" dirty="0"/>
              <a:t>Lowers cellular immune responses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Increases pathogenesis </a:t>
            </a:r>
            <a:r>
              <a:rPr lang="en-US" sz="2400" i="1" dirty="0"/>
              <a:t>	                           </a:t>
            </a:r>
            <a:r>
              <a:rPr lang="en-US" sz="2400" b="1" dirty="0"/>
              <a:t> </a:t>
            </a:r>
            <a:r>
              <a:rPr lang="en-US" sz="3200" b="1" dirty="0"/>
              <a:t>·</a:t>
            </a:r>
            <a:r>
              <a:rPr lang="en-US" sz="2400" b="1" dirty="0"/>
              <a:t> </a:t>
            </a:r>
            <a:r>
              <a:rPr lang="en-US" sz="2400" dirty="0"/>
              <a:t>Lowers mutation rate</a:t>
            </a:r>
            <a:endParaRPr lang="en-US" sz="2400" i="1" dirty="0"/>
          </a:p>
        </p:txBody>
      </p:sp>
      <p:sp>
        <p:nvSpPr>
          <p:cNvPr id="24" name="Right Arrow 23"/>
          <p:cNvSpPr/>
          <p:nvPr/>
        </p:nvSpPr>
        <p:spPr>
          <a:xfrm rot="5400000">
            <a:off x="18490357" y="15042273"/>
            <a:ext cx="1584119" cy="146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6200000">
            <a:off x="25220190" y="15017841"/>
            <a:ext cx="1560594" cy="15024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621850" y="27431946"/>
            <a:ext cx="7425034" cy="470589"/>
          </a:xfrm>
          <a:prstGeom prst="rect">
            <a:avLst/>
          </a:prstGeom>
          <a:solidFill>
            <a:schemeClr val="tx1"/>
          </a:solidFill>
        </p:spPr>
        <p:txBody>
          <a:bodyPr wrap="square" rtlCol="0">
            <a:spAutoFit/>
          </a:bodyPr>
          <a:lstStyle/>
          <a:p>
            <a:pPr algn="ctr"/>
            <a:r>
              <a:rPr lang="en-US" sz="2400" b="1" dirty="0">
                <a:solidFill>
                  <a:srgbClr val="92D050"/>
                </a:solidFill>
              </a:rPr>
              <a:t>Model Prediction</a:t>
            </a:r>
          </a:p>
        </p:txBody>
      </p:sp>
      <p:sp>
        <p:nvSpPr>
          <p:cNvPr id="91" name="Oval 90">
            <a:extLst>
              <a:ext uri="{FF2B5EF4-FFF2-40B4-BE49-F238E27FC236}">
                <a16:creationId xmlns:a16="http://schemas.microsoft.com/office/drawing/2014/main" id="{D3B51282-2B92-4DE5-8ACA-74BF0B8A2167}"/>
              </a:ext>
            </a:extLst>
          </p:cNvPr>
          <p:cNvSpPr/>
          <p:nvPr/>
        </p:nvSpPr>
        <p:spPr>
          <a:xfrm>
            <a:off x="31319350" y="8957962"/>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a:t>
            </a:r>
            <a:r>
              <a:rPr lang="en-US" sz="4400" baseline="-25000" dirty="0"/>
              <a:t>l</a:t>
            </a:r>
            <a:endParaRPr lang="en-US" sz="4400" dirty="0"/>
          </a:p>
        </p:txBody>
      </p:sp>
      <p:sp>
        <p:nvSpPr>
          <p:cNvPr id="99" name="Oval 98">
            <a:extLst>
              <a:ext uri="{FF2B5EF4-FFF2-40B4-BE49-F238E27FC236}">
                <a16:creationId xmlns:a16="http://schemas.microsoft.com/office/drawing/2014/main" id="{945A4AA7-26F2-4AD8-850D-7FD62A550796}"/>
              </a:ext>
            </a:extLst>
          </p:cNvPr>
          <p:cNvSpPr/>
          <p:nvPr/>
        </p:nvSpPr>
        <p:spPr>
          <a:xfrm>
            <a:off x="34965891" y="8985461"/>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a:t>
            </a:r>
            <a:r>
              <a:rPr lang="en-US" sz="4400" baseline="-25000" dirty="0"/>
              <a:t>h</a:t>
            </a:r>
            <a:endParaRPr lang="en-US" sz="4400" dirty="0"/>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BBDE5E0B-9385-44CA-943F-36CA3EF5E444}"/>
                  </a:ext>
                </a:extLst>
              </p:cNvPr>
              <p:cNvSpPr txBox="1"/>
              <p:nvPr/>
            </p:nvSpPr>
            <p:spPr>
              <a:xfrm>
                <a:off x="33446417" y="8807497"/>
                <a:ext cx="931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𝑟</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𝑀</m:t>
                      </m:r>
                      <m:r>
                        <a:rPr lang="en-US" sz="2400" b="0" i="1" smtClean="0">
                          <a:solidFill>
                            <a:srgbClr val="FF0000"/>
                          </a:solidFill>
                          <a:latin typeface="Cambria Math" panose="02040503050406030204" pitchFamily="18" charset="0"/>
                        </a:rPr>
                        <m:t>)</m:t>
                      </m:r>
                    </m:oMath>
                  </m:oMathPara>
                </a14:m>
                <a:endParaRPr lang="en-US" sz="2400" dirty="0">
                  <a:solidFill>
                    <a:srgbClr val="FF0000"/>
                  </a:solidFill>
                </a:endParaRPr>
              </a:p>
            </p:txBody>
          </p:sp>
        </mc:Choice>
        <mc:Fallback xmlns="">
          <p:sp>
            <p:nvSpPr>
              <p:cNvPr id="105" name="TextBox 104">
                <a:extLst>
                  <a:ext uri="{FF2B5EF4-FFF2-40B4-BE49-F238E27FC236}">
                    <a16:creationId xmlns:a16="http://schemas.microsoft.com/office/drawing/2014/main" id="{BBDE5E0B-9385-44CA-943F-36CA3EF5E444}"/>
                  </a:ext>
                </a:extLst>
              </p:cNvPr>
              <p:cNvSpPr txBox="1">
                <a:spLocks noRot="1" noChangeAspect="1" noMove="1" noResize="1" noEditPoints="1" noAdjustHandles="1" noChangeArrowheads="1" noChangeShapeType="1" noTextEdit="1"/>
              </p:cNvSpPr>
              <p:nvPr/>
            </p:nvSpPr>
            <p:spPr>
              <a:xfrm>
                <a:off x="33446417" y="8807497"/>
                <a:ext cx="931473" cy="461665"/>
              </a:xfrm>
              <a:prstGeom prst="rect">
                <a:avLst/>
              </a:prstGeom>
              <a:blipFill>
                <a:blip r:embed="rId37"/>
                <a:stretch>
                  <a:fillRect r="-197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A375CA45-1B9F-4CD7-AEEF-0B199739A7EA}"/>
                  </a:ext>
                </a:extLst>
              </p:cNvPr>
              <p:cNvSpPr txBox="1"/>
              <p:nvPr/>
            </p:nvSpPr>
            <p:spPr>
              <a:xfrm>
                <a:off x="33396955" y="9490353"/>
                <a:ext cx="9532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𝑞</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𝑀</m:t>
                      </m:r>
                      <m:r>
                        <a:rPr lang="en-US" sz="2400" b="0" i="1" smtClean="0">
                          <a:solidFill>
                            <a:srgbClr val="FF0000"/>
                          </a:solidFill>
                          <a:latin typeface="Cambria Math" panose="02040503050406030204" pitchFamily="18" charset="0"/>
                        </a:rPr>
                        <m:t>)</m:t>
                      </m:r>
                    </m:oMath>
                  </m:oMathPara>
                </a14:m>
                <a:endParaRPr lang="en-US" sz="2400" dirty="0">
                  <a:solidFill>
                    <a:srgbClr val="FF0000"/>
                  </a:solidFill>
                </a:endParaRPr>
              </a:p>
            </p:txBody>
          </p:sp>
        </mc:Choice>
        <mc:Fallback xmlns="">
          <p:sp>
            <p:nvSpPr>
              <p:cNvPr id="117" name="TextBox 116">
                <a:extLst>
                  <a:ext uri="{FF2B5EF4-FFF2-40B4-BE49-F238E27FC236}">
                    <a16:creationId xmlns:a16="http://schemas.microsoft.com/office/drawing/2014/main" id="{A375CA45-1B9F-4CD7-AEEF-0B199739A7EA}"/>
                  </a:ext>
                </a:extLst>
              </p:cNvPr>
              <p:cNvSpPr txBox="1">
                <a:spLocks noRot="1" noChangeAspect="1" noMove="1" noResize="1" noEditPoints="1" noAdjustHandles="1" noChangeArrowheads="1" noChangeShapeType="1" noTextEdit="1"/>
              </p:cNvSpPr>
              <p:nvPr/>
            </p:nvSpPr>
            <p:spPr>
              <a:xfrm>
                <a:off x="33396955" y="9490353"/>
                <a:ext cx="953274" cy="461665"/>
              </a:xfrm>
              <a:prstGeom prst="rect">
                <a:avLst/>
              </a:prstGeom>
              <a:blipFill>
                <a:blip r:embed="rId38"/>
                <a:stretch>
                  <a:fillRect r="-1282" b="-17105"/>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F9848994-4281-415B-BFBA-2EAF98F20D77}"/>
              </a:ext>
            </a:extLst>
          </p:cNvPr>
          <p:cNvCxnSpPr>
            <a:cxnSpLocks/>
          </p:cNvCxnSpPr>
          <p:nvPr/>
        </p:nvCxnSpPr>
        <p:spPr>
          <a:xfrm flipH="1">
            <a:off x="32708935" y="9563742"/>
            <a:ext cx="1881164"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47885D18-FC87-4360-B709-821F32BD5E96}"/>
              </a:ext>
            </a:extLst>
          </p:cNvPr>
          <p:cNvCxnSpPr>
            <a:cxnSpLocks/>
          </p:cNvCxnSpPr>
          <p:nvPr/>
        </p:nvCxnSpPr>
        <p:spPr>
          <a:xfrm flipV="1">
            <a:off x="32261247" y="8252841"/>
            <a:ext cx="694748" cy="699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7D628FF2-85DE-48D6-9D19-F1E84018CDCA}"/>
                  </a:ext>
                </a:extLst>
              </p:cNvPr>
              <p:cNvSpPr txBox="1"/>
              <p:nvPr/>
            </p:nvSpPr>
            <p:spPr>
              <a:xfrm>
                <a:off x="32041201" y="8241898"/>
                <a:ext cx="5780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𝑇</m:t>
                          </m:r>
                        </m:sub>
                      </m:sSub>
                    </m:oMath>
                  </m:oMathPara>
                </a14:m>
                <a:endParaRPr lang="en-US" sz="2400" dirty="0"/>
              </a:p>
            </p:txBody>
          </p:sp>
        </mc:Choice>
        <mc:Fallback xmlns="">
          <p:sp>
            <p:nvSpPr>
              <p:cNvPr id="129" name="TextBox 128">
                <a:extLst>
                  <a:ext uri="{FF2B5EF4-FFF2-40B4-BE49-F238E27FC236}">
                    <a16:creationId xmlns:a16="http://schemas.microsoft.com/office/drawing/2014/main" id="{7D628FF2-85DE-48D6-9D19-F1E84018CDCA}"/>
                  </a:ext>
                </a:extLst>
              </p:cNvPr>
              <p:cNvSpPr txBox="1">
                <a:spLocks noRot="1" noChangeAspect="1" noMove="1" noResize="1" noEditPoints="1" noAdjustHandles="1" noChangeArrowheads="1" noChangeShapeType="1" noTextEdit="1"/>
              </p:cNvSpPr>
              <p:nvPr/>
            </p:nvSpPr>
            <p:spPr>
              <a:xfrm>
                <a:off x="32041201" y="8241898"/>
                <a:ext cx="578042" cy="461665"/>
              </a:xfrm>
              <a:prstGeom prst="rect">
                <a:avLst/>
              </a:prstGeom>
              <a:blipFill>
                <a:blip r:embed="rId39"/>
                <a:stretch>
                  <a:fillRect b="-1316"/>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63386EDC-BC05-4602-B27F-DD52C4812C39}"/>
              </a:ext>
            </a:extLst>
          </p:cNvPr>
          <p:cNvCxnSpPr>
            <a:cxnSpLocks/>
          </p:cNvCxnSpPr>
          <p:nvPr/>
        </p:nvCxnSpPr>
        <p:spPr>
          <a:xfrm flipV="1">
            <a:off x="35526130" y="8175977"/>
            <a:ext cx="0" cy="768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0FB7A00D-96CB-4FD7-87AA-8BCEB4B5635D}"/>
              </a:ext>
            </a:extLst>
          </p:cNvPr>
          <p:cNvCxnSpPr>
            <a:cxnSpLocks/>
          </p:cNvCxnSpPr>
          <p:nvPr/>
        </p:nvCxnSpPr>
        <p:spPr>
          <a:xfrm flipH="1">
            <a:off x="31678606" y="10095764"/>
            <a:ext cx="3427291" cy="310872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EC3B8C6F-891E-47AD-8384-F49110455133}"/>
              </a:ext>
            </a:extLst>
          </p:cNvPr>
          <p:cNvCxnSpPr>
            <a:cxnSpLocks/>
          </p:cNvCxnSpPr>
          <p:nvPr/>
        </p:nvCxnSpPr>
        <p:spPr>
          <a:xfrm flipH="1">
            <a:off x="31258466" y="10142965"/>
            <a:ext cx="437771" cy="2806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7C90A694-0955-4A87-8D53-23D414E09D0C}"/>
                  </a:ext>
                </a:extLst>
              </p:cNvPr>
              <p:cNvSpPr txBox="1"/>
              <p:nvPr/>
            </p:nvSpPr>
            <p:spPr>
              <a:xfrm rot="2618369">
                <a:off x="33627388" y="12351125"/>
                <a:ext cx="12920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𝛽</m:t>
                          </m:r>
                        </m:e>
                        <m:sub>
                          <m:r>
                            <a:rPr lang="en-US" sz="2000" b="0" i="1" smtClean="0">
                              <a:latin typeface="Cambria Math" panose="02040503050406030204" pitchFamily="18" charset="0"/>
                            </a:rPr>
                            <m:t>𝑙</m:t>
                          </m:r>
                        </m:sub>
                      </m:sSub>
                    </m:oMath>
                  </m:oMathPara>
                </a14:m>
                <a:endParaRPr lang="en-US" sz="2000" dirty="0"/>
              </a:p>
            </p:txBody>
          </p:sp>
        </mc:Choice>
        <mc:Fallback xmlns="">
          <p:sp>
            <p:nvSpPr>
              <p:cNvPr id="134" name="TextBox 133">
                <a:extLst>
                  <a:ext uri="{FF2B5EF4-FFF2-40B4-BE49-F238E27FC236}">
                    <a16:creationId xmlns:a16="http://schemas.microsoft.com/office/drawing/2014/main" id="{7C90A694-0955-4A87-8D53-23D414E09D0C}"/>
                  </a:ext>
                </a:extLst>
              </p:cNvPr>
              <p:cNvSpPr txBox="1">
                <a:spLocks noRot="1" noChangeAspect="1" noMove="1" noResize="1" noEditPoints="1" noAdjustHandles="1" noChangeArrowheads="1" noChangeShapeType="1" noTextEdit="1"/>
              </p:cNvSpPr>
              <p:nvPr/>
            </p:nvSpPr>
            <p:spPr>
              <a:xfrm rot="2618369">
                <a:off x="33627388" y="12351125"/>
                <a:ext cx="1292085" cy="400110"/>
              </a:xfrm>
              <a:prstGeom prst="rect">
                <a:avLst/>
              </a:prstGeom>
              <a:blipFill>
                <a:blip r:embed="rId40"/>
                <a:stretch>
                  <a:fillRect l="-2500"/>
                </a:stretch>
              </a:blipFill>
            </p:spPr>
            <p:txBody>
              <a:bodyPr/>
              <a:lstStyle/>
              <a:p>
                <a:r>
                  <a:rPr lang="en-US">
                    <a:noFill/>
                  </a:rPr>
                  <a:t> </a:t>
                </a:r>
              </a:p>
            </p:txBody>
          </p:sp>
        </mc:Fallback>
      </mc:AlternateContent>
      <p:cxnSp>
        <p:nvCxnSpPr>
          <p:cNvPr id="135" name="Straight Arrow Connector 134">
            <a:extLst>
              <a:ext uri="{FF2B5EF4-FFF2-40B4-BE49-F238E27FC236}">
                <a16:creationId xmlns:a16="http://schemas.microsoft.com/office/drawing/2014/main" id="{4DBF6731-CA89-4553-8D72-ABA97FB18CB0}"/>
              </a:ext>
            </a:extLst>
          </p:cNvPr>
          <p:cNvCxnSpPr>
            <a:cxnSpLocks/>
          </p:cNvCxnSpPr>
          <p:nvPr/>
        </p:nvCxnSpPr>
        <p:spPr>
          <a:xfrm>
            <a:off x="32239017" y="10036400"/>
            <a:ext cx="3332447" cy="300672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7" name="Straight Arrow Connector 136">
            <a:extLst>
              <a:ext uri="{FF2B5EF4-FFF2-40B4-BE49-F238E27FC236}">
                <a16:creationId xmlns:a16="http://schemas.microsoft.com/office/drawing/2014/main" id="{42CE8C84-5317-431D-A00E-4A8781122DE4}"/>
              </a:ext>
            </a:extLst>
          </p:cNvPr>
          <p:cNvCxnSpPr>
            <a:cxnSpLocks/>
          </p:cNvCxnSpPr>
          <p:nvPr/>
        </p:nvCxnSpPr>
        <p:spPr>
          <a:xfrm>
            <a:off x="35697488" y="10189919"/>
            <a:ext cx="328076" cy="2672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547BE40-B5E6-499A-AA22-2103FD79DFEC}"/>
                  </a:ext>
                </a:extLst>
              </p:cNvPr>
              <p:cNvSpPr txBox="1"/>
              <p:nvPr/>
            </p:nvSpPr>
            <p:spPr>
              <a:xfrm>
                <a:off x="35933878" y="10950933"/>
                <a:ext cx="15699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(1−</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𝛽</m:t>
                          </m:r>
                        </m:e>
                        <m:sub>
                          <m:r>
                            <a:rPr lang="en-US" sz="2400" b="0" i="1" smtClean="0">
                              <a:latin typeface="Cambria Math" panose="02040503050406030204" pitchFamily="18" charset="0"/>
                            </a:rPr>
                            <m:t>h</m:t>
                          </m:r>
                        </m:sub>
                      </m:sSub>
                    </m:oMath>
                  </m:oMathPara>
                </a14:m>
                <a:endParaRPr lang="en-US" sz="2400" dirty="0"/>
              </a:p>
            </p:txBody>
          </p:sp>
        </mc:Choice>
        <mc:Fallback xmlns="">
          <p:sp>
            <p:nvSpPr>
              <p:cNvPr id="148" name="TextBox 147">
                <a:extLst>
                  <a:ext uri="{FF2B5EF4-FFF2-40B4-BE49-F238E27FC236}">
                    <a16:creationId xmlns:a16="http://schemas.microsoft.com/office/drawing/2014/main" id="{4547BE40-B5E6-499A-AA22-2103FD79DFEC}"/>
                  </a:ext>
                </a:extLst>
              </p:cNvPr>
              <p:cNvSpPr txBox="1">
                <a:spLocks noRot="1" noChangeAspect="1" noMove="1" noResize="1" noEditPoints="1" noAdjustHandles="1" noChangeArrowheads="1" noChangeShapeType="1" noTextEdit="1"/>
              </p:cNvSpPr>
              <p:nvPr/>
            </p:nvSpPr>
            <p:spPr>
              <a:xfrm>
                <a:off x="35933878" y="10950933"/>
                <a:ext cx="1569982" cy="461665"/>
              </a:xfrm>
              <a:prstGeom prst="rect">
                <a:avLst/>
              </a:prstGeom>
              <a:blipFill>
                <a:blip r:embed="rId41"/>
                <a:stretch>
                  <a:fillRect l="-778" b="-17105"/>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A2F503F-97E0-4A1F-8751-A70E75FC2ED7}"/>
              </a:ext>
            </a:extLst>
          </p:cNvPr>
          <p:cNvCxnSpPr>
            <a:cxnSpLocks/>
          </p:cNvCxnSpPr>
          <p:nvPr/>
        </p:nvCxnSpPr>
        <p:spPr>
          <a:xfrm flipH="1" flipV="1">
            <a:off x="30045116" y="12875165"/>
            <a:ext cx="572273" cy="401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8A9C10F0-C5E8-4B3C-89FF-5B08FF67120C}"/>
              </a:ext>
            </a:extLst>
          </p:cNvPr>
          <p:cNvCxnSpPr>
            <a:cxnSpLocks/>
            <a:stCxn id="35" idx="7"/>
          </p:cNvCxnSpPr>
          <p:nvPr/>
        </p:nvCxnSpPr>
        <p:spPr>
          <a:xfrm flipV="1">
            <a:off x="36547254" y="12740474"/>
            <a:ext cx="637998" cy="363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0E01F291-264A-420D-BAFC-AE45A38A0604}"/>
                  </a:ext>
                </a:extLst>
              </p:cNvPr>
              <p:cNvSpPr txBox="1"/>
              <p:nvPr/>
            </p:nvSpPr>
            <p:spPr>
              <a:xfrm>
                <a:off x="36773315" y="12899376"/>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𝑏</m:t>
                      </m:r>
                    </m:oMath>
                  </m:oMathPara>
                </a14:m>
                <a:endParaRPr lang="en-US" sz="2400" dirty="0"/>
              </a:p>
            </p:txBody>
          </p:sp>
        </mc:Choice>
        <mc:Fallback xmlns="">
          <p:sp>
            <p:nvSpPr>
              <p:cNvPr id="161" name="TextBox 160">
                <a:extLst>
                  <a:ext uri="{FF2B5EF4-FFF2-40B4-BE49-F238E27FC236}">
                    <a16:creationId xmlns:a16="http://schemas.microsoft.com/office/drawing/2014/main" id="{0E01F291-264A-420D-BAFC-AE45A38A0604}"/>
                  </a:ext>
                </a:extLst>
              </p:cNvPr>
              <p:cNvSpPr txBox="1">
                <a:spLocks noRot="1" noChangeAspect="1" noMove="1" noResize="1" noEditPoints="1" noAdjustHandles="1" noChangeArrowheads="1" noChangeShapeType="1" noTextEdit="1"/>
              </p:cNvSpPr>
              <p:nvPr/>
            </p:nvSpPr>
            <p:spPr>
              <a:xfrm>
                <a:off x="36773315" y="12899376"/>
                <a:ext cx="427040" cy="461665"/>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2906F2ED-2736-4D4C-9B64-F2DF86BE6ADF}"/>
                  </a:ext>
                </a:extLst>
              </p:cNvPr>
              <p:cNvSpPr txBox="1"/>
              <p:nvPr/>
            </p:nvSpPr>
            <p:spPr>
              <a:xfrm>
                <a:off x="29685451" y="12976950"/>
                <a:ext cx="866583"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𝑏</m:t>
                          </m:r>
                        </m:num>
                        <m:den>
                          <m:r>
                            <a:rPr lang="en-US" sz="2000" b="0" i="1" smtClean="0">
                              <a:latin typeface="Cambria Math" panose="02040503050406030204" pitchFamily="18" charset="0"/>
                            </a:rPr>
                            <m:t>1+</m:t>
                          </m:r>
                          <m:r>
                            <a:rPr lang="en-US" sz="2000" b="0" i="1" smtClean="0">
                              <a:latin typeface="Cambria Math" panose="02040503050406030204" pitchFamily="18" charset="0"/>
                            </a:rPr>
                            <m:t>𝐵</m:t>
                          </m:r>
                        </m:den>
                      </m:f>
                    </m:oMath>
                  </m:oMathPara>
                </a14:m>
                <a:endParaRPr lang="en-US" sz="2000" dirty="0"/>
              </a:p>
            </p:txBody>
          </p:sp>
        </mc:Choice>
        <mc:Fallback xmlns="">
          <p:sp>
            <p:nvSpPr>
              <p:cNvPr id="162" name="TextBox 161">
                <a:extLst>
                  <a:ext uri="{FF2B5EF4-FFF2-40B4-BE49-F238E27FC236}">
                    <a16:creationId xmlns:a16="http://schemas.microsoft.com/office/drawing/2014/main" id="{2906F2ED-2736-4D4C-9B64-F2DF86BE6ADF}"/>
                  </a:ext>
                </a:extLst>
              </p:cNvPr>
              <p:cNvSpPr txBox="1">
                <a:spLocks noRot="1" noChangeAspect="1" noMove="1" noResize="1" noEditPoints="1" noAdjustHandles="1" noChangeArrowheads="1" noChangeShapeType="1" noTextEdit="1"/>
              </p:cNvSpPr>
              <p:nvPr/>
            </p:nvSpPr>
            <p:spPr>
              <a:xfrm>
                <a:off x="29685451" y="12976950"/>
                <a:ext cx="866583" cy="681853"/>
              </a:xfrm>
              <a:prstGeom prst="rect">
                <a:avLst/>
              </a:prstGeom>
              <a:blipFill>
                <a:blip r:embed="rId43"/>
                <a:stretch>
                  <a:fillRect/>
                </a:stretch>
              </a:blipFill>
            </p:spPr>
            <p:txBody>
              <a:bodyPr/>
              <a:lstStyle/>
              <a:p>
                <a:r>
                  <a:rPr lang="en-US">
                    <a:noFill/>
                  </a:rPr>
                  <a:t> </a:t>
                </a:r>
              </a:p>
            </p:txBody>
          </p:sp>
        </mc:Fallback>
      </mc:AlternateContent>
      <p:cxnSp>
        <p:nvCxnSpPr>
          <p:cNvPr id="163" name="Straight Arrow Connector 162">
            <a:extLst>
              <a:ext uri="{FF2B5EF4-FFF2-40B4-BE49-F238E27FC236}">
                <a16:creationId xmlns:a16="http://schemas.microsoft.com/office/drawing/2014/main" id="{8079F30F-C8B8-47A2-A56A-CD37E1925B48}"/>
              </a:ext>
            </a:extLst>
          </p:cNvPr>
          <p:cNvCxnSpPr>
            <a:cxnSpLocks/>
          </p:cNvCxnSpPr>
          <p:nvPr/>
        </p:nvCxnSpPr>
        <p:spPr>
          <a:xfrm>
            <a:off x="36216756" y="14095225"/>
            <a:ext cx="222367" cy="1334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BEF26085-1F43-4FDC-A366-97A9FCCBFAAB}"/>
              </a:ext>
            </a:extLst>
          </p:cNvPr>
          <p:cNvCxnSpPr>
            <a:cxnSpLocks/>
          </p:cNvCxnSpPr>
          <p:nvPr/>
        </p:nvCxnSpPr>
        <p:spPr>
          <a:xfrm flipH="1">
            <a:off x="30947078" y="14148230"/>
            <a:ext cx="104704" cy="1377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9416BD6-D2AA-400D-89D8-4573C882497C}"/>
                  </a:ext>
                </a:extLst>
              </p:cNvPr>
              <p:cNvSpPr txBox="1"/>
              <p:nvPr/>
            </p:nvSpPr>
            <p:spPr>
              <a:xfrm>
                <a:off x="30617389" y="14462002"/>
                <a:ext cx="4289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0" name="TextBox 169">
                <a:extLst>
                  <a:ext uri="{FF2B5EF4-FFF2-40B4-BE49-F238E27FC236}">
                    <a16:creationId xmlns:a16="http://schemas.microsoft.com/office/drawing/2014/main" id="{A9416BD6-D2AA-400D-89D8-4573C882497C}"/>
                  </a:ext>
                </a:extLst>
              </p:cNvPr>
              <p:cNvSpPr txBox="1">
                <a:spLocks noRot="1" noChangeAspect="1" noMove="1" noResize="1" noEditPoints="1" noAdjustHandles="1" noChangeArrowheads="1" noChangeShapeType="1" noTextEdit="1"/>
              </p:cNvSpPr>
              <p:nvPr/>
            </p:nvSpPr>
            <p:spPr>
              <a:xfrm>
                <a:off x="30617389" y="14462002"/>
                <a:ext cx="428900" cy="461665"/>
              </a:xfrm>
              <a:prstGeom prst="rect">
                <a:avLst/>
              </a:prstGeom>
              <a:blipFill>
                <a:blip r:embed="rId4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7530BF0E-1026-4309-83C6-22482A24CE2E}"/>
                  </a:ext>
                </a:extLst>
              </p:cNvPr>
              <p:cNvSpPr txBox="1"/>
              <p:nvPr/>
            </p:nvSpPr>
            <p:spPr>
              <a:xfrm>
                <a:off x="36299791" y="14422358"/>
                <a:ext cx="4289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1" name="TextBox 170">
                <a:extLst>
                  <a:ext uri="{FF2B5EF4-FFF2-40B4-BE49-F238E27FC236}">
                    <a16:creationId xmlns:a16="http://schemas.microsoft.com/office/drawing/2014/main" id="{7530BF0E-1026-4309-83C6-22482A24CE2E}"/>
                  </a:ext>
                </a:extLst>
              </p:cNvPr>
              <p:cNvSpPr txBox="1">
                <a:spLocks noRot="1" noChangeAspect="1" noMove="1" noResize="1" noEditPoints="1" noAdjustHandles="1" noChangeArrowheads="1" noChangeShapeType="1" noTextEdit="1"/>
              </p:cNvSpPr>
              <p:nvPr/>
            </p:nvSpPr>
            <p:spPr>
              <a:xfrm>
                <a:off x="36299791" y="14422358"/>
                <a:ext cx="428900" cy="461665"/>
              </a:xfrm>
              <a:prstGeom prst="rect">
                <a:avLst/>
              </a:prstGeom>
              <a:blipFill>
                <a:blip r:embed="rId45"/>
                <a:stretch>
                  <a:fillRect b="-9211"/>
                </a:stretch>
              </a:blipFill>
            </p:spPr>
            <p:txBody>
              <a:bodyPr/>
              <a:lstStyle/>
              <a:p>
                <a:r>
                  <a:rPr lang="en-US">
                    <a:noFill/>
                  </a:rPr>
                  <a:t> </a:t>
                </a:r>
              </a:p>
            </p:txBody>
          </p:sp>
        </mc:Fallback>
      </mc:AlternateContent>
      <p:sp>
        <p:nvSpPr>
          <p:cNvPr id="183" name="Freeform: Shape 182">
            <a:extLst>
              <a:ext uri="{FF2B5EF4-FFF2-40B4-BE49-F238E27FC236}">
                <a16:creationId xmlns:a16="http://schemas.microsoft.com/office/drawing/2014/main" id="{F1B615DE-2102-494E-98FC-72E97EE0BAE9}"/>
              </a:ext>
            </a:extLst>
          </p:cNvPr>
          <p:cNvSpPr/>
          <p:nvPr/>
        </p:nvSpPr>
        <p:spPr>
          <a:xfrm>
            <a:off x="34290000" y="13277850"/>
            <a:ext cx="3817267" cy="5391150"/>
          </a:xfrm>
          <a:custGeom>
            <a:avLst/>
            <a:gdLst>
              <a:gd name="connsiteX0" fmla="*/ 0 w 3817267"/>
              <a:gd name="connsiteY0" fmla="*/ 5391150 h 5391150"/>
              <a:gd name="connsiteX1" fmla="*/ 3657600 w 3817267"/>
              <a:gd name="connsiteY1" fmla="*/ 3981450 h 5391150"/>
              <a:gd name="connsiteX2" fmla="*/ 2819400 w 3817267"/>
              <a:gd name="connsiteY2" fmla="*/ 0 h 5391150"/>
            </a:gdLst>
            <a:ahLst/>
            <a:cxnLst>
              <a:cxn ang="0">
                <a:pos x="connsiteX0" y="connsiteY0"/>
              </a:cxn>
              <a:cxn ang="0">
                <a:pos x="connsiteX1" y="connsiteY1"/>
              </a:cxn>
              <a:cxn ang="0">
                <a:pos x="connsiteX2" y="connsiteY2"/>
              </a:cxn>
            </a:cxnLst>
            <a:rect l="l" t="t" r="r" b="b"/>
            <a:pathLst>
              <a:path w="3817267" h="5391150">
                <a:moveTo>
                  <a:pt x="0" y="5391150"/>
                </a:moveTo>
                <a:cubicBezTo>
                  <a:pt x="1593850" y="5135562"/>
                  <a:pt x="3187700" y="4879975"/>
                  <a:pt x="3657600" y="3981450"/>
                </a:cubicBezTo>
                <a:cubicBezTo>
                  <a:pt x="4127500" y="3082925"/>
                  <a:pt x="3473450" y="1541462"/>
                  <a:pt x="2819400" y="0"/>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4D057FFC-F2EE-4FDE-84C6-D3392635D74E}"/>
              </a:ext>
            </a:extLst>
          </p:cNvPr>
          <p:cNvSpPr/>
          <p:nvPr/>
        </p:nvSpPr>
        <p:spPr>
          <a:xfrm>
            <a:off x="29453834" y="13677900"/>
            <a:ext cx="3636016" cy="5048250"/>
          </a:xfrm>
          <a:custGeom>
            <a:avLst/>
            <a:gdLst>
              <a:gd name="connsiteX0" fmla="*/ 3636016 w 3636016"/>
              <a:gd name="connsiteY0" fmla="*/ 5048250 h 5048250"/>
              <a:gd name="connsiteX1" fmla="*/ 187966 w 3636016"/>
              <a:gd name="connsiteY1" fmla="*/ 3600450 h 5048250"/>
              <a:gd name="connsiteX2" fmla="*/ 454666 w 3636016"/>
              <a:gd name="connsiteY2" fmla="*/ 0 h 5048250"/>
            </a:gdLst>
            <a:ahLst/>
            <a:cxnLst>
              <a:cxn ang="0">
                <a:pos x="connsiteX0" y="connsiteY0"/>
              </a:cxn>
              <a:cxn ang="0">
                <a:pos x="connsiteX1" y="connsiteY1"/>
              </a:cxn>
              <a:cxn ang="0">
                <a:pos x="connsiteX2" y="connsiteY2"/>
              </a:cxn>
            </a:cxnLst>
            <a:rect l="l" t="t" r="r" b="b"/>
            <a:pathLst>
              <a:path w="3636016" h="5048250">
                <a:moveTo>
                  <a:pt x="3636016" y="5048250"/>
                </a:moveTo>
                <a:cubicBezTo>
                  <a:pt x="2177103" y="4745037"/>
                  <a:pt x="718191" y="4441825"/>
                  <a:pt x="187966" y="3600450"/>
                </a:cubicBezTo>
                <a:cubicBezTo>
                  <a:pt x="-342259" y="2759075"/>
                  <a:pt x="413391" y="606425"/>
                  <a:pt x="454666" y="0"/>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87" name="Straight Arrow Connector 186">
            <a:extLst>
              <a:ext uri="{FF2B5EF4-FFF2-40B4-BE49-F238E27FC236}">
                <a16:creationId xmlns:a16="http://schemas.microsoft.com/office/drawing/2014/main" id="{C95E4336-EF64-482A-B66C-F49752BCCCAE}"/>
              </a:ext>
            </a:extLst>
          </p:cNvPr>
          <p:cNvCxnSpPr>
            <a:cxnSpLocks/>
          </p:cNvCxnSpPr>
          <p:nvPr/>
        </p:nvCxnSpPr>
        <p:spPr>
          <a:xfrm flipH="1" flipV="1">
            <a:off x="34141918" y="19000732"/>
            <a:ext cx="1061527" cy="31946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2A0B1BDB-F3FC-4FFC-B9D5-656F5D07D676}"/>
                  </a:ext>
                </a:extLst>
              </p:cNvPr>
              <p:cNvSpPr txBox="1"/>
              <p:nvPr/>
            </p:nvSpPr>
            <p:spPr>
              <a:xfrm>
                <a:off x="34025121" y="19171006"/>
                <a:ext cx="10084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𝜔</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𝑀</m:t>
                      </m:r>
                      <m:r>
                        <a:rPr lang="en-US" sz="2400" b="0" i="1" smtClean="0">
                          <a:solidFill>
                            <a:srgbClr val="FF0000"/>
                          </a:solidFill>
                          <a:latin typeface="Cambria Math" panose="02040503050406030204" pitchFamily="18" charset="0"/>
                        </a:rPr>
                        <m:t>)</m:t>
                      </m:r>
                    </m:oMath>
                  </m:oMathPara>
                </a14:m>
                <a:endParaRPr lang="en-US" sz="2400" b="0" dirty="0">
                  <a:solidFill>
                    <a:srgbClr val="FF0000"/>
                  </a:solidFill>
                </a:endParaRPr>
              </a:p>
            </p:txBody>
          </p:sp>
        </mc:Choice>
        <mc:Fallback xmlns="">
          <p:sp>
            <p:nvSpPr>
              <p:cNvPr id="192" name="TextBox 191">
                <a:extLst>
                  <a:ext uri="{FF2B5EF4-FFF2-40B4-BE49-F238E27FC236}">
                    <a16:creationId xmlns:a16="http://schemas.microsoft.com/office/drawing/2014/main" id="{2A0B1BDB-F3FC-4FFC-B9D5-656F5D07D676}"/>
                  </a:ext>
                </a:extLst>
              </p:cNvPr>
              <p:cNvSpPr txBox="1">
                <a:spLocks noRot="1" noChangeAspect="1" noMove="1" noResize="1" noEditPoints="1" noAdjustHandles="1" noChangeArrowheads="1" noChangeShapeType="1" noTextEdit="1"/>
              </p:cNvSpPr>
              <p:nvPr/>
            </p:nvSpPr>
            <p:spPr>
              <a:xfrm>
                <a:off x="34025121" y="19171006"/>
                <a:ext cx="1008418" cy="461665"/>
              </a:xfrm>
              <a:prstGeom prst="rect">
                <a:avLst/>
              </a:prstGeom>
              <a:blipFill>
                <a:blip r:embed="rId46"/>
                <a:stretch>
                  <a:fillRect r="-1212" b="-17105"/>
                </a:stretch>
              </a:blipFill>
            </p:spPr>
            <p:txBody>
              <a:bodyPr/>
              <a:lstStyle/>
              <a:p>
                <a:r>
                  <a:rPr lang="en-US">
                    <a:noFill/>
                  </a:rPr>
                  <a:t> </a:t>
                </a:r>
              </a:p>
            </p:txBody>
          </p:sp>
        </mc:Fallback>
      </mc:AlternateContent>
      <p:pic>
        <p:nvPicPr>
          <p:cNvPr id="198" name="Picture 197">
            <a:extLst>
              <a:ext uri="{FF2B5EF4-FFF2-40B4-BE49-F238E27FC236}">
                <a16:creationId xmlns:a16="http://schemas.microsoft.com/office/drawing/2014/main" id="{F082FE17-28C6-4256-8CD1-60CA8BFD516A}"/>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8690572" y="21841499"/>
            <a:ext cx="7261137" cy="5552238"/>
          </a:xfrm>
          <a:prstGeom prst="rect">
            <a:avLst/>
          </a:prstGeom>
        </p:spPr>
      </p:pic>
      <p:pic>
        <p:nvPicPr>
          <p:cNvPr id="1026" name="Picture 2" descr="Primary 3 colors logo">
            <a:extLst>
              <a:ext uri="{FF2B5EF4-FFF2-40B4-BE49-F238E27FC236}">
                <a16:creationId xmlns:a16="http://schemas.microsoft.com/office/drawing/2014/main" id="{6F1F78AB-614B-4813-A04A-D74FC3A90CD2}"/>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74342" y="1002485"/>
            <a:ext cx="4870915" cy="5274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dsu csrc">
            <a:extLst>
              <a:ext uri="{FF2B5EF4-FFF2-40B4-BE49-F238E27FC236}">
                <a16:creationId xmlns:a16="http://schemas.microsoft.com/office/drawing/2014/main" id="{00837045-6A69-4604-9172-662800F37EB1}"/>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7659073" y="951646"/>
            <a:ext cx="4870915" cy="5254273"/>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A3B23E3C-631B-47FC-8B0F-B22BC790372F}"/>
              </a:ext>
            </a:extLst>
          </p:cNvPr>
          <p:cNvSpPr/>
          <p:nvPr/>
        </p:nvSpPr>
        <p:spPr>
          <a:xfrm>
            <a:off x="29485742" y="11258550"/>
            <a:ext cx="1527658" cy="4495800"/>
          </a:xfrm>
          <a:custGeom>
            <a:avLst/>
            <a:gdLst>
              <a:gd name="connsiteX0" fmla="*/ 937108 w 1527658"/>
              <a:gd name="connsiteY0" fmla="*/ 4495800 h 4495800"/>
              <a:gd name="connsiteX1" fmla="*/ 41758 w 1527658"/>
              <a:gd name="connsiteY1" fmla="*/ 2819400 h 4495800"/>
              <a:gd name="connsiteX2" fmla="*/ 289408 w 1527658"/>
              <a:gd name="connsiteY2" fmla="*/ 609600 h 4495800"/>
              <a:gd name="connsiteX3" fmla="*/ 1527658 w 1527658"/>
              <a:gd name="connsiteY3" fmla="*/ 0 h 4495800"/>
            </a:gdLst>
            <a:ahLst/>
            <a:cxnLst>
              <a:cxn ang="0">
                <a:pos x="connsiteX0" y="connsiteY0"/>
              </a:cxn>
              <a:cxn ang="0">
                <a:pos x="connsiteX1" y="connsiteY1"/>
              </a:cxn>
              <a:cxn ang="0">
                <a:pos x="connsiteX2" y="connsiteY2"/>
              </a:cxn>
              <a:cxn ang="0">
                <a:pos x="connsiteX3" y="connsiteY3"/>
              </a:cxn>
            </a:cxnLst>
            <a:rect l="l" t="t" r="r" b="b"/>
            <a:pathLst>
              <a:path w="1527658" h="4495800">
                <a:moveTo>
                  <a:pt x="937108" y="4495800"/>
                </a:moveTo>
                <a:cubicBezTo>
                  <a:pt x="543408" y="3981450"/>
                  <a:pt x="149708" y="3467100"/>
                  <a:pt x="41758" y="2819400"/>
                </a:cubicBezTo>
                <a:cubicBezTo>
                  <a:pt x="-66192" y="2171700"/>
                  <a:pt x="41758" y="1079500"/>
                  <a:pt x="289408" y="609600"/>
                </a:cubicBezTo>
                <a:cubicBezTo>
                  <a:pt x="537058" y="139700"/>
                  <a:pt x="1111733" y="123825"/>
                  <a:pt x="1527658" y="0"/>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AED8A149-B515-47DF-89F4-F7F8AD934275}"/>
              </a:ext>
            </a:extLst>
          </p:cNvPr>
          <p:cNvSpPr/>
          <p:nvPr/>
        </p:nvSpPr>
        <p:spPr>
          <a:xfrm>
            <a:off x="37071300" y="11315700"/>
            <a:ext cx="1056609" cy="4362450"/>
          </a:xfrm>
          <a:custGeom>
            <a:avLst/>
            <a:gdLst>
              <a:gd name="connsiteX0" fmla="*/ 0 w 1056609"/>
              <a:gd name="connsiteY0" fmla="*/ 4362450 h 4362450"/>
              <a:gd name="connsiteX1" fmla="*/ 723900 w 1056609"/>
              <a:gd name="connsiteY1" fmla="*/ 2990850 h 4362450"/>
              <a:gd name="connsiteX2" fmla="*/ 1047750 w 1056609"/>
              <a:gd name="connsiteY2" fmla="*/ 857250 h 4362450"/>
              <a:gd name="connsiteX3" fmla="*/ 400050 w 1056609"/>
              <a:gd name="connsiteY3" fmla="*/ 0 h 4362450"/>
            </a:gdLst>
            <a:ahLst/>
            <a:cxnLst>
              <a:cxn ang="0">
                <a:pos x="connsiteX0" y="connsiteY0"/>
              </a:cxn>
              <a:cxn ang="0">
                <a:pos x="connsiteX1" y="connsiteY1"/>
              </a:cxn>
              <a:cxn ang="0">
                <a:pos x="connsiteX2" y="connsiteY2"/>
              </a:cxn>
              <a:cxn ang="0">
                <a:pos x="connsiteX3" y="connsiteY3"/>
              </a:cxn>
            </a:cxnLst>
            <a:rect l="l" t="t" r="r" b="b"/>
            <a:pathLst>
              <a:path w="1056609" h="4362450">
                <a:moveTo>
                  <a:pt x="0" y="4362450"/>
                </a:moveTo>
                <a:cubicBezTo>
                  <a:pt x="274637" y="3968750"/>
                  <a:pt x="549275" y="3575050"/>
                  <a:pt x="723900" y="2990850"/>
                </a:cubicBezTo>
                <a:cubicBezTo>
                  <a:pt x="898525" y="2406650"/>
                  <a:pt x="1101725" y="1355725"/>
                  <a:pt x="1047750" y="857250"/>
                </a:cubicBezTo>
                <a:cubicBezTo>
                  <a:pt x="993775" y="358775"/>
                  <a:pt x="696912" y="179387"/>
                  <a:pt x="400050" y="0"/>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54" name="Picture 53">
            <a:extLst>
              <a:ext uri="{FF2B5EF4-FFF2-40B4-BE49-F238E27FC236}">
                <a16:creationId xmlns:a16="http://schemas.microsoft.com/office/drawing/2014/main" id="{E663A1F7-3454-47E7-86D1-59EC9EE7D3A7}"/>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2021466" y="34069367"/>
            <a:ext cx="8580224" cy="6354761"/>
          </a:xfrm>
          <a:prstGeom prst="rect">
            <a:avLst/>
          </a:prstGeom>
        </p:spPr>
      </p:pic>
      <p:pic>
        <p:nvPicPr>
          <p:cNvPr id="56" name="Picture 55">
            <a:extLst>
              <a:ext uri="{FF2B5EF4-FFF2-40B4-BE49-F238E27FC236}">
                <a16:creationId xmlns:a16="http://schemas.microsoft.com/office/drawing/2014/main" id="{241FACAB-E96D-4B16-A9E5-487E33767837}"/>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23354457" y="34022260"/>
            <a:ext cx="8318805" cy="6401868"/>
          </a:xfrm>
          <a:prstGeom prst="rect">
            <a:avLst/>
          </a:prstGeom>
        </p:spPr>
      </p:pic>
      <p:pic>
        <p:nvPicPr>
          <p:cNvPr id="58" name="Picture 57">
            <a:extLst>
              <a:ext uri="{FF2B5EF4-FFF2-40B4-BE49-F238E27FC236}">
                <a16:creationId xmlns:a16="http://schemas.microsoft.com/office/drawing/2014/main" id="{D687A925-7260-458B-9770-CCDE1B242B2B}"/>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17423496" y="24640225"/>
            <a:ext cx="7557385" cy="5581453"/>
          </a:xfrm>
          <a:prstGeom prst="rect">
            <a:avLst/>
          </a:prstGeom>
        </p:spPr>
      </p:pic>
      <p:pic>
        <p:nvPicPr>
          <p:cNvPr id="8" name="Picture 7">
            <a:extLst>
              <a:ext uri="{FF2B5EF4-FFF2-40B4-BE49-F238E27FC236}">
                <a16:creationId xmlns:a16="http://schemas.microsoft.com/office/drawing/2014/main" id="{965ADC8C-85E7-4486-8D73-61D687FA20A9}"/>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1040950" y="33980132"/>
            <a:ext cx="8608927" cy="6443996"/>
          </a:xfrm>
          <a:prstGeom prst="rect">
            <a:avLst/>
          </a:prstGeom>
        </p:spPr>
      </p:pic>
      <p:pic>
        <p:nvPicPr>
          <p:cNvPr id="9" name="Picture 2" descr="Image result for nsf logo">
            <a:extLst>
              <a:ext uri="{FF2B5EF4-FFF2-40B4-BE49-F238E27FC236}">
                <a16:creationId xmlns:a16="http://schemas.microsoft.com/office/drawing/2014/main" id="{42685312-30D8-4BA4-844B-C917DB9C0397}"/>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0050265" y="40213058"/>
            <a:ext cx="3311546" cy="333937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FAB985C9-254D-44C5-B213-FCD9A0EA1A1B}"/>
              </a:ext>
            </a:extLst>
          </p:cNvPr>
          <p:cNvPicPr>
            <a:picLocks noChangeAspect="1"/>
          </p:cNvPicPr>
          <p:nvPr/>
        </p:nvPicPr>
        <p:blipFill>
          <a:blip r:embed="rId55">
            <a:clrChange>
              <a:clrFrom>
                <a:srgbClr val="FFFFFF"/>
              </a:clrFrom>
              <a:clrTo>
                <a:srgbClr val="FFFFFF">
                  <a:alpha val="0"/>
                </a:srgbClr>
              </a:clrTo>
            </a:clrChange>
          </a:blip>
          <a:stretch>
            <a:fillRect/>
          </a:stretch>
        </p:blipFill>
        <p:spPr>
          <a:xfrm>
            <a:off x="6018823" y="1002485"/>
            <a:ext cx="4870915" cy="5038725"/>
          </a:xfrm>
          <a:prstGeom prst="rect">
            <a:avLst/>
          </a:prstGeom>
        </p:spPr>
      </p:pic>
      <p:pic>
        <p:nvPicPr>
          <p:cNvPr id="12" name="Picture 11">
            <a:extLst>
              <a:ext uri="{FF2B5EF4-FFF2-40B4-BE49-F238E27FC236}">
                <a16:creationId xmlns:a16="http://schemas.microsoft.com/office/drawing/2014/main" id="{47AA0ED8-7327-4BFF-AB1A-7D51E2CD3AB0}"/>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6541300" y="24669146"/>
            <a:ext cx="7599449" cy="5534901"/>
          </a:xfrm>
          <a:prstGeom prst="rect">
            <a:avLst/>
          </a:prstGeom>
        </p:spPr>
      </p:pic>
      <p:pic>
        <p:nvPicPr>
          <p:cNvPr id="17" name="Picture 16">
            <a:extLst>
              <a:ext uri="{FF2B5EF4-FFF2-40B4-BE49-F238E27FC236}">
                <a16:creationId xmlns:a16="http://schemas.microsoft.com/office/drawing/2014/main" id="{38AC5252-43C7-4E84-A9CC-453E62D9088B}"/>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35154674" y="24562522"/>
            <a:ext cx="7482632" cy="5517234"/>
          </a:xfrm>
          <a:prstGeom prst="rect">
            <a:avLst/>
          </a:prstGeom>
        </p:spPr>
      </p:pic>
      <p:cxnSp>
        <p:nvCxnSpPr>
          <p:cNvPr id="123" name="Straight Arrow Connector 122">
            <a:extLst>
              <a:ext uri="{FF2B5EF4-FFF2-40B4-BE49-F238E27FC236}">
                <a16:creationId xmlns:a16="http://schemas.microsoft.com/office/drawing/2014/main" id="{F9F262A7-FB23-4F93-84E9-E45C7F2E06B9}"/>
              </a:ext>
            </a:extLst>
          </p:cNvPr>
          <p:cNvCxnSpPr>
            <a:cxnSpLocks/>
          </p:cNvCxnSpPr>
          <p:nvPr/>
        </p:nvCxnSpPr>
        <p:spPr>
          <a:xfrm flipV="1">
            <a:off x="36320129" y="12147774"/>
            <a:ext cx="268262" cy="812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E1A63AA3-9EB0-4480-AE71-A46D2A7FBBA9}"/>
              </a:ext>
            </a:extLst>
          </p:cNvPr>
          <p:cNvCxnSpPr>
            <a:cxnSpLocks/>
          </p:cNvCxnSpPr>
          <p:nvPr/>
        </p:nvCxnSpPr>
        <p:spPr>
          <a:xfrm flipH="1" flipV="1">
            <a:off x="30528399" y="12271469"/>
            <a:ext cx="337148" cy="807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C13E52F6-0272-403C-86D5-4F86AFD67775}"/>
                  </a:ext>
                </a:extLst>
              </p:cNvPr>
              <p:cNvSpPr txBox="1"/>
              <p:nvPr/>
            </p:nvSpPr>
            <p:spPr>
              <a:xfrm>
                <a:off x="36131112" y="12024671"/>
                <a:ext cx="5177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𝛿</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131" name="TextBox 130">
                <a:extLst>
                  <a:ext uri="{FF2B5EF4-FFF2-40B4-BE49-F238E27FC236}">
                    <a16:creationId xmlns:a16="http://schemas.microsoft.com/office/drawing/2014/main" id="{C13E52F6-0272-403C-86D5-4F86AFD67775}"/>
                  </a:ext>
                </a:extLst>
              </p:cNvPr>
              <p:cNvSpPr txBox="1">
                <a:spLocks noRot="1" noChangeAspect="1" noMove="1" noResize="1" noEditPoints="1" noAdjustHandles="1" noChangeArrowheads="1" noChangeShapeType="1" noTextEdit="1"/>
              </p:cNvSpPr>
              <p:nvPr/>
            </p:nvSpPr>
            <p:spPr>
              <a:xfrm>
                <a:off x="36131112" y="12024671"/>
                <a:ext cx="517706" cy="461665"/>
              </a:xfrm>
              <a:prstGeom prst="rect">
                <a:avLst/>
              </a:prstGeom>
              <a:blipFill>
                <a:blip r:embed="rId5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45E1D19E-F946-405E-8C75-C499A2D2F229}"/>
                  </a:ext>
                </a:extLst>
              </p:cNvPr>
              <p:cNvSpPr txBox="1"/>
              <p:nvPr/>
            </p:nvSpPr>
            <p:spPr>
              <a:xfrm>
                <a:off x="30538728" y="12127719"/>
                <a:ext cx="5177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𝛿</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136" name="TextBox 135">
                <a:extLst>
                  <a:ext uri="{FF2B5EF4-FFF2-40B4-BE49-F238E27FC236}">
                    <a16:creationId xmlns:a16="http://schemas.microsoft.com/office/drawing/2014/main" id="{45E1D19E-F946-405E-8C75-C499A2D2F229}"/>
                  </a:ext>
                </a:extLst>
              </p:cNvPr>
              <p:cNvSpPr txBox="1">
                <a:spLocks noRot="1" noChangeAspect="1" noMove="1" noResize="1" noEditPoints="1" noAdjustHandles="1" noChangeArrowheads="1" noChangeShapeType="1" noTextEdit="1"/>
              </p:cNvSpPr>
              <p:nvPr/>
            </p:nvSpPr>
            <p:spPr>
              <a:xfrm>
                <a:off x="30538728" y="12127719"/>
                <a:ext cx="517706" cy="461665"/>
              </a:xfrm>
              <a:prstGeom prst="rect">
                <a:avLst/>
              </a:prstGeom>
              <a:blipFill>
                <a:blip r:embed="rId59"/>
                <a:stretch>
                  <a:fillRect b="-1316"/>
                </a:stretch>
              </a:blipFill>
            </p:spPr>
            <p:txBody>
              <a:bodyPr/>
              <a:lstStyle/>
              <a:p>
                <a:r>
                  <a:rPr lang="en-US">
                    <a:noFill/>
                  </a:rPr>
                  <a:t> </a:t>
                </a:r>
              </a:p>
            </p:txBody>
          </p:sp>
        </mc:Fallback>
      </mc:AlternateContent>
    </p:spTree>
    <p:extLst>
      <p:ext uri="{BB962C8B-B14F-4D97-AF65-F5344CB8AC3E}">
        <p14:creationId xmlns:p14="http://schemas.microsoft.com/office/powerpoint/2010/main" val="3750699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3358</TotalTime>
  <Words>1186</Words>
  <Application>Microsoft Office PowerPoint</Application>
  <PresentationFormat>Custom</PresentationFormat>
  <Paragraphs>118</Paragraphs>
  <Slides>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ＭＳ Ｐゴシック</vt:lpstr>
      <vt:lpstr>Aharoni</vt:lpstr>
      <vt:lpstr>AR JULIAN</vt:lpstr>
      <vt:lpstr>Arial</vt:lpstr>
      <vt:lpstr>Arial Narrow</vt:lpstr>
      <vt:lpstr>Calibri</vt:lpstr>
      <vt:lpstr>Calibri Light</vt:lpstr>
      <vt:lpstr>Cambria Math</vt:lpstr>
      <vt:lpstr>Imprint MT Shadow</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Uhl</dc:creator>
  <cp:lastModifiedBy>Peter Uhl</cp:lastModifiedBy>
  <cp:revision>147</cp:revision>
  <dcterms:created xsi:type="dcterms:W3CDTF">2015-08-26T14:51:16Z</dcterms:created>
  <dcterms:modified xsi:type="dcterms:W3CDTF">2019-02-27T21:33:03Z</dcterms:modified>
</cp:coreProperties>
</file>