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43891200"/>
  <p:notesSz cx="6858000" cy="9144000"/>
  <p:defaultTextStyle>
    <a:defPPr>
      <a:defRPr lang="en-US"/>
    </a:defPPr>
    <a:lvl1pPr marL="0" algn="l" defTabSz="4213521" rtl="0" eaLnBrk="1" latinLnBrk="0" hangingPunct="1">
      <a:defRPr sz="8294" kern="1200">
        <a:solidFill>
          <a:schemeClr val="tx1"/>
        </a:solidFill>
        <a:latin typeface="+mn-lt"/>
        <a:ea typeface="+mn-ea"/>
        <a:cs typeface="+mn-cs"/>
      </a:defRPr>
    </a:lvl1pPr>
    <a:lvl2pPr marL="2106760" algn="l" defTabSz="4213521" rtl="0" eaLnBrk="1" latinLnBrk="0" hangingPunct="1">
      <a:defRPr sz="8294" kern="1200">
        <a:solidFill>
          <a:schemeClr val="tx1"/>
        </a:solidFill>
        <a:latin typeface="+mn-lt"/>
        <a:ea typeface="+mn-ea"/>
        <a:cs typeface="+mn-cs"/>
      </a:defRPr>
    </a:lvl2pPr>
    <a:lvl3pPr marL="4213521" algn="l" defTabSz="4213521" rtl="0" eaLnBrk="1" latinLnBrk="0" hangingPunct="1">
      <a:defRPr sz="8294" kern="1200">
        <a:solidFill>
          <a:schemeClr val="tx1"/>
        </a:solidFill>
        <a:latin typeface="+mn-lt"/>
        <a:ea typeface="+mn-ea"/>
        <a:cs typeface="+mn-cs"/>
      </a:defRPr>
    </a:lvl3pPr>
    <a:lvl4pPr marL="6320280" algn="l" defTabSz="4213521" rtl="0" eaLnBrk="1" latinLnBrk="0" hangingPunct="1">
      <a:defRPr sz="8294" kern="1200">
        <a:solidFill>
          <a:schemeClr val="tx1"/>
        </a:solidFill>
        <a:latin typeface="+mn-lt"/>
        <a:ea typeface="+mn-ea"/>
        <a:cs typeface="+mn-cs"/>
      </a:defRPr>
    </a:lvl4pPr>
    <a:lvl5pPr marL="8427040" algn="l" defTabSz="4213521" rtl="0" eaLnBrk="1" latinLnBrk="0" hangingPunct="1">
      <a:defRPr sz="8294" kern="1200">
        <a:solidFill>
          <a:schemeClr val="tx1"/>
        </a:solidFill>
        <a:latin typeface="+mn-lt"/>
        <a:ea typeface="+mn-ea"/>
        <a:cs typeface="+mn-cs"/>
      </a:defRPr>
    </a:lvl5pPr>
    <a:lvl6pPr marL="10533800" algn="l" defTabSz="4213521" rtl="0" eaLnBrk="1" latinLnBrk="0" hangingPunct="1">
      <a:defRPr sz="8294" kern="1200">
        <a:solidFill>
          <a:schemeClr val="tx1"/>
        </a:solidFill>
        <a:latin typeface="+mn-lt"/>
        <a:ea typeface="+mn-ea"/>
        <a:cs typeface="+mn-cs"/>
      </a:defRPr>
    </a:lvl6pPr>
    <a:lvl7pPr marL="12640560" algn="l" defTabSz="4213521" rtl="0" eaLnBrk="1" latinLnBrk="0" hangingPunct="1">
      <a:defRPr sz="8294" kern="1200">
        <a:solidFill>
          <a:schemeClr val="tx1"/>
        </a:solidFill>
        <a:latin typeface="+mn-lt"/>
        <a:ea typeface="+mn-ea"/>
        <a:cs typeface="+mn-cs"/>
      </a:defRPr>
    </a:lvl7pPr>
    <a:lvl8pPr marL="14747321" algn="l" defTabSz="4213521" rtl="0" eaLnBrk="1" latinLnBrk="0" hangingPunct="1">
      <a:defRPr sz="8294" kern="1200">
        <a:solidFill>
          <a:schemeClr val="tx1"/>
        </a:solidFill>
        <a:latin typeface="+mn-lt"/>
        <a:ea typeface="+mn-ea"/>
        <a:cs typeface="+mn-cs"/>
      </a:defRPr>
    </a:lvl8pPr>
    <a:lvl9pPr marL="16854080" algn="l" defTabSz="4213521"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30" d="100"/>
          <a:sy n="30" d="100"/>
        </p:scale>
        <p:origin x="24" y="-2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7183123"/>
            <a:ext cx="37307520" cy="1528064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23053043"/>
            <a:ext cx="32918400" cy="10596877"/>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17483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49515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336800"/>
            <a:ext cx="946404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2336800"/>
            <a:ext cx="2784348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408268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A2A38F-5707-44DF-8131-77D94B34C08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53952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10942333"/>
            <a:ext cx="37856160" cy="18257517"/>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9372573"/>
            <a:ext cx="37856160" cy="9601197"/>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8F-5707-44DF-8131-77D94B34C08E}" type="datetimeFigureOut">
              <a:rPr lang="en-US" smtClean="0"/>
              <a:t>9/2/2015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43175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11684000"/>
            <a:ext cx="1865376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A2A38F-5707-44DF-8131-77D94B34C08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96643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336810"/>
            <a:ext cx="3785616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10759443"/>
            <a:ext cx="18568032"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6032480"/>
            <a:ext cx="18568032"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10759443"/>
            <a:ext cx="18659477" cy="5273037"/>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6032480"/>
            <a:ext cx="18659477"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A2A38F-5707-44DF-8131-77D94B34C08E}" type="datetimeFigureOut">
              <a:rPr lang="en-US" smtClean="0"/>
              <a:t>9/2/2015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94714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A2A38F-5707-44DF-8131-77D94B34C08E}" type="datetimeFigureOut">
              <a:rPr lang="en-US" smtClean="0"/>
              <a:t>9/2/2015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31310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8F-5707-44DF-8131-77D94B34C08E}" type="datetimeFigureOut">
              <a:rPr lang="en-US" smtClean="0"/>
              <a:t>9/2/2015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236259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6319530"/>
            <a:ext cx="22219920" cy="311912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8F-5707-44DF-8131-77D94B34C08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141603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926080"/>
            <a:ext cx="14156054" cy="1024128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6319530"/>
            <a:ext cx="22219920" cy="311912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13167360"/>
            <a:ext cx="14156054" cy="24394163"/>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8F-5707-44DF-8131-77D94B34C08E}" type="datetimeFigureOut">
              <a:rPr lang="en-US" smtClean="0"/>
              <a:t>9/2/2015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BD9F6-8E9E-4BF3-A9B4-AE2FFF86CD1D}" type="slidenum">
              <a:rPr lang="en-US" smtClean="0"/>
              <a:t>‹#›</a:t>
            </a:fld>
            <a:endParaRPr lang="en-US"/>
          </a:p>
        </p:txBody>
      </p:sp>
    </p:spTree>
    <p:extLst>
      <p:ext uri="{BB962C8B-B14F-4D97-AF65-F5344CB8AC3E}">
        <p14:creationId xmlns:p14="http://schemas.microsoft.com/office/powerpoint/2010/main" val="188283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2336810"/>
            <a:ext cx="3785616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40680650"/>
            <a:ext cx="9875520" cy="2336800"/>
          </a:xfrm>
          <a:prstGeom prst="rect">
            <a:avLst/>
          </a:prstGeom>
        </p:spPr>
        <p:txBody>
          <a:bodyPr vert="horz" lIns="91440" tIns="45720" rIns="91440" bIns="45720" rtlCol="0" anchor="ctr"/>
          <a:lstStyle>
            <a:lvl1pPr algn="l">
              <a:defRPr sz="5760">
                <a:solidFill>
                  <a:schemeClr val="tx1">
                    <a:tint val="75000"/>
                  </a:schemeClr>
                </a:solidFill>
              </a:defRPr>
            </a:lvl1pPr>
          </a:lstStyle>
          <a:p>
            <a:fld id="{57A2A38F-5707-44DF-8131-77D94B34C08E}" type="datetimeFigureOut">
              <a:rPr lang="en-US" smtClean="0"/>
              <a:t>9/2/2015</a:t>
            </a:fld>
            <a:endParaRPr lang="en-US"/>
          </a:p>
        </p:txBody>
      </p:sp>
      <p:sp>
        <p:nvSpPr>
          <p:cNvPr id="5" name="Footer Placeholder 4"/>
          <p:cNvSpPr>
            <a:spLocks noGrp="1"/>
          </p:cNvSpPr>
          <p:nvPr>
            <p:ph type="ftr" sz="quarter" idx="3"/>
          </p:nvPr>
        </p:nvSpPr>
        <p:spPr>
          <a:xfrm>
            <a:off x="14538960" y="40680650"/>
            <a:ext cx="14813280" cy="23368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40680650"/>
            <a:ext cx="9875520" cy="2336800"/>
          </a:xfrm>
          <a:prstGeom prst="rect">
            <a:avLst/>
          </a:prstGeom>
        </p:spPr>
        <p:txBody>
          <a:bodyPr vert="horz" lIns="91440" tIns="45720" rIns="91440" bIns="45720" rtlCol="0" anchor="ctr"/>
          <a:lstStyle>
            <a:lvl1pPr algn="r">
              <a:defRPr sz="5760">
                <a:solidFill>
                  <a:schemeClr val="tx1">
                    <a:tint val="75000"/>
                  </a:schemeClr>
                </a:solidFill>
              </a:defRPr>
            </a:lvl1pPr>
          </a:lstStyle>
          <a:p>
            <a:fld id="{329BD9F6-8E9E-4BF3-A9B4-AE2FFF86CD1D}" type="slidenum">
              <a:rPr lang="en-US" smtClean="0"/>
              <a:t>‹#›</a:t>
            </a:fld>
            <a:endParaRPr lang="en-US"/>
          </a:p>
        </p:txBody>
      </p:sp>
    </p:spTree>
    <p:extLst>
      <p:ext uri="{BB962C8B-B14F-4D97-AF65-F5344CB8AC3E}">
        <p14:creationId xmlns:p14="http://schemas.microsoft.com/office/powerpoint/2010/main" val="16861527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34" Type="http://schemas.openxmlformats.org/officeDocument/2006/relationships/image" Target="../media/image26.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28.jp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32" Type="http://schemas.openxmlformats.org/officeDocument/2006/relationships/image" Target="../media/image23.png"/><Relationship Id="rId37" Type="http://schemas.openxmlformats.org/officeDocument/2006/relationships/image" Target="../media/image29.png"/><Relationship Id="rId5" Type="http://schemas.openxmlformats.org/officeDocument/2006/relationships/image" Target="../media/image4.png"/><Relationship Id="rId15" Type="http://schemas.openxmlformats.org/officeDocument/2006/relationships/image" Target="../media/image14.png"/><Relationship Id="rId28" Type="http://schemas.openxmlformats.org/officeDocument/2006/relationships/image" Target="../media/image19.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22.png"/><Relationship Id="rId4" Type="http://schemas.openxmlformats.org/officeDocument/2006/relationships/image" Target="../media/image3.png"/><Relationship Id="rId9" Type="http://schemas.openxmlformats.org/officeDocument/2006/relationships/image" Target="../media/image8.png"/><Relationship Id="rId27" Type="http://schemas.openxmlformats.org/officeDocument/2006/relationships/image" Target="../media/image13.png"/><Relationship Id="rId30" Type="http://schemas.openxmlformats.org/officeDocument/2006/relationships/image" Target="../media/image21.png"/><Relationship Id="rId3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441358" y="2446417"/>
            <a:ext cx="27012555"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lnSpc>
                <a:spcPct val="100000"/>
              </a:lnSpc>
            </a:pPr>
            <a:r>
              <a:rPr lang="en-US" sz="7200" b="1" dirty="0">
                <a:solidFill>
                  <a:srgbClr val="C00000"/>
                </a:solidFill>
                <a:latin typeface="AR JULIAN" panose="02000000000000000000" pitchFamily="2" charset="0"/>
                <a:cs typeface="Aharoni" panose="02010803020104030203" pitchFamily="2" charset="-79"/>
              </a:rPr>
              <a:t>Modeling the dynamics of wild type and </a:t>
            </a:r>
            <a:r>
              <a:rPr lang="en-US" sz="7200" b="1" dirty="0" smtClean="0">
                <a:solidFill>
                  <a:srgbClr val="C00000"/>
                </a:solidFill>
                <a:latin typeface="AR JULIAN" panose="02000000000000000000" pitchFamily="2" charset="0"/>
                <a:cs typeface="Aharoni" panose="02010803020104030203" pitchFamily="2" charset="-79"/>
              </a:rPr>
              <a:t>mutant HIV </a:t>
            </a:r>
            <a:r>
              <a:rPr lang="en-US" sz="7200" b="1" dirty="0">
                <a:solidFill>
                  <a:srgbClr val="C00000"/>
                </a:solidFill>
                <a:latin typeface="AR JULIAN" panose="02000000000000000000" pitchFamily="2" charset="0"/>
                <a:cs typeface="Aharoni" panose="02010803020104030203" pitchFamily="2" charset="-79"/>
              </a:rPr>
              <a:t>strains in the presence of morphine</a:t>
            </a:r>
          </a:p>
        </p:txBody>
      </p:sp>
      <p:graphicFrame>
        <p:nvGraphicFramePr>
          <p:cNvPr id="7" name="Table 6"/>
          <p:cNvGraphicFramePr>
            <a:graphicFrameLocks noGrp="1"/>
          </p:cNvGraphicFramePr>
          <p:nvPr>
            <p:extLst>
              <p:ext uri="{D42A27DB-BD31-4B8C-83A1-F6EECF244321}">
                <p14:modId xmlns:p14="http://schemas.microsoft.com/office/powerpoint/2010/main" val="1720924318"/>
              </p:ext>
            </p:extLst>
          </p:nvPr>
        </p:nvGraphicFramePr>
        <p:xfrm>
          <a:off x="3225055" y="2359784"/>
          <a:ext cx="7110322" cy="2481593"/>
        </p:xfrm>
        <a:graphic>
          <a:graphicData uri="http://schemas.openxmlformats.org/drawingml/2006/table">
            <a:tbl>
              <a:tblPr firstRow="1" bandRow="1">
                <a:tableStyleId>{5C22544A-7EE6-4342-B048-85BDC9FD1C3A}</a:tableStyleId>
              </a:tblPr>
              <a:tblGrid>
                <a:gridCol w="3630895"/>
                <a:gridCol w="3479427"/>
              </a:tblGrid>
              <a:tr h="2481593">
                <a:tc>
                  <a:txBody>
                    <a:bodyPr/>
                    <a:lstStyle/>
                    <a:p>
                      <a:endParaRPr lang="en-US" sz="700" dirty="0"/>
                    </a:p>
                  </a:txBody>
                  <a:tcPr marL="240030" marR="240030" marT="120015" marB="120015">
                    <a:solidFill>
                      <a:schemeClr val="bg1"/>
                    </a:solidFill>
                  </a:tcPr>
                </a:tc>
                <a:tc>
                  <a:txBody>
                    <a:bodyPr/>
                    <a:lstStyle/>
                    <a:p>
                      <a:endParaRPr lang="en-US" sz="700" dirty="0"/>
                    </a:p>
                  </a:txBody>
                  <a:tcPr marL="240030" marR="240030" marT="120015" marB="120015">
                    <a:solidFill>
                      <a:schemeClr val="accent1">
                        <a:lumMod val="75000"/>
                      </a:schemeClr>
                    </a:solidFill>
                  </a:tcPr>
                </a:tc>
              </a:tr>
            </a:tbl>
          </a:graphicData>
        </a:graphic>
      </p:graphicFrame>
      <p:pic>
        <p:nvPicPr>
          <p:cNvPr id="8" name="Picture 2" descr="File:UMKC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055" y="2630028"/>
            <a:ext cx="3500438"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725493" y="2584917"/>
            <a:ext cx="3715866" cy="2031325"/>
          </a:xfrm>
          <a:prstGeom prst="rect">
            <a:avLst/>
          </a:prstGeom>
          <a:noFill/>
        </p:spPr>
        <p:txBody>
          <a:bodyPr wrap="square" rtlCol="0">
            <a:spAutoFit/>
          </a:bodyPr>
          <a:lstStyle/>
          <a:p>
            <a:pPr algn="ctr"/>
            <a:r>
              <a:rPr lang="en-US" sz="4200" dirty="0">
                <a:solidFill>
                  <a:schemeClr val="bg1"/>
                </a:solidFill>
                <a:latin typeface="Times New Roman" panose="02020603050405020304" pitchFamily="18" charset="0"/>
                <a:cs typeface="Times New Roman" panose="02020603050405020304" pitchFamily="18" charset="0"/>
              </a:rPr>
              <a:t>Department of Mathematics and  Statistics</a:t>
            </a:r>
          </a:p>
        </p:txBody>
      </p:sp>
      <p:sp>
        <p:nvSpPr>
          <p:cNvPr id="10" name="CustomShape 2"/>
          <p:cNvSpPr/>
          <p:nvPr/>
        </p:nvSpPr>
        <p:spPr>
          <a:xfrm>
            <a:off x="16046884" y="7105701"/>
            <a:ext cx="12849134" cy="508496"/>
          </a:xfrm>
          <a:prstGeom prst="rect">
            <a:avLst/>
          </a:prstGeom>
          <a:solidFill>
            <a:srgbClr val="003466"/>
          </a:solidFill>
        </p:spPr>
        <p:txBody>
          <a:bodyPr lIns="78750" tIns="39375" rIns="78750" bIns="39375"/>
          <a:lstStyle/>
          <a:p>
            <a:pPr algn="ctr">
              <a:lnSpc>
                <a:spcPct val="100000"/>
              </a:lnSpc>
            </a:pPr>
            <a:r>
              <a:rPr lang="en-US" sz="2400" b="1" dirty="0">
                <a:solidFill>
                  <a:srgbClr val="FFFF00"/>
                </a:solidFill>
                <a:latin typeface="Arial Narrow"/>
                <a:ea typeface="ＭＳ Ｐゴシック"/>
              </a:rPr>
              <a:t>Background</a:t>
            </a:r>
            <a:endParaRPr sz="2400" b="1" dirty="0">
              <a:solidFill>
                <a:srgbClr val="FFFF00"/>
              </a:solidFill>
            </a:endParaRPr>
          </a:p>
        </p:txBody>
      </p:sp>
      <p:sp>
        <p:nvSpPr>
          <p:cNvPr id="11" name="CustomShape 150"/>
          <p:cNvSpPr/>
          <p:nvPr/>
        </p:nvSpPr>
        <p:spPr>
          <a:xfrm>
            <a:off x="1250119" y="7995196"/>
            <a:ext cx="12849134" cy="9486714"/>
          </a:xfrm>
          <a:prstGeom prst="rect">
            <a:avLst/>
          </a:prstGeom>
          <a:noFill/>
        </p:spPr>
        <p:txBody>
          <a:bodyPr lIns="400050" tIns="400050" rIns="400050" bIns="400050"/>
          <a:lstStyle/>
          <a:p>
            <a:pPr algn="just">
              <a:lnSpc>
                <a:spcPct val="150000"/>
              </a:lnSpc>
            </a:pPr>
            <a:r>
              <a:rPr lang="en-US" sz="2400" dirty="0"/>
              <a:t>Injection drug use is one of the greatest risk factors associated with contracting human immunodeficiency virus (HIV), and drug abusers infected with HIV suffer from a higher viral load and rapid pathogenesis. Replication of HIV results in a large number of mutant viruses that can escape recognition of the host’s immune response. Studies have also shown that the presence of morphine decreases the virus mutation rate and diminishes the cellular immune response. In this study, we developed a mathematical model to determine if the decrease in mutation and cellular immune response in the presence of morphine can account for the increased viral load. We found that the morphine-altered mutation rate and cellular immune response can favor the wild-type virus and allow it to out compete the mutant, resulting in a higher viral load. We performed analytical techniques on this model in order to calculate the basic reproduction number (R</a:t>
            </a:r>
            <a:r>
              <a:rPr lang="en-US" sz="2400" baseline="-25000" dirty="0"/>
              <a:t>0</a:t>
            </a:r>
            <a:r>
              <a:rPr lang="en-US" sz="2400" dirty="0"/>
              <a:t>) of the sensitive and mutant viruses, and identified the threshold concentration of morphine for the mutant virus to dominate. We also studied how the </a:t>
            </a:r>
            <a:r>
              <a:rPr lang="en-US" sz="2400" dirty="0" smtClean="0"/>
              <a:t>pharmacokinetic and pharmacodynamic </a:t>
            </a:r>
            <a:r>
              <a:rPr lang="en-US" sz="2400" dirty="0"/>
              <a:t>properties of morphine such as decay </a:t>
            </a:r>
            <a:r>
              <a:rPr lang="en-US" sz="2400" dirty="0" smtClean="0"/>
              <a:t>rate and frequency </a:t>
            </a:r>
            <a:r>
              <a:rPr lang="en-US" sz="2400" dirty="0"/>
              <a:t>and size of the morphine dose affects the viral dynamics. Our results show that morphine can have a significant impact on the dynamics of the wild type and mutant viruses as well as </a:t>
            </a:r>
            <a:r>
              <a:rPr lang="en-US" sz="2400" dirty="0" smtClean="0"/>
              <a:t>cause the viral population to switch</a:t>
            </a:r>
            <a:r>
              <a:rPr lang="en-US" sz="2400" dirty="0"/>
              <a:t>, thereby having a significant impact on the viral load and pathogenesis.  </a:t>
            </a:r>
            <a:endParaRPr lang="en-US" sz="2400" dirty="0">
              <a:latin typeface="Times New Roman" panose="02020603050405020304" pitchFamily="18" charset="0"/>
              <a:ea typeface="Times New Roman" panose="02020603050405020304" pitchFamily="18" charset="0"/>
            </a:endParaRPr>
          </a:p>
          <a:p>
            <a:pPr marL="250044" indent="-250044" algn="just">
              <a:buFont typeface="Wingdings" panose="05000000000000000000" pitchFamily="2" charset="2"/>
              <a:buChar char="§"/>
            </a:pPr>
            <a:endParaRPr lang="en-US" sz="2400" dirty="0"/>
          </a:p>
        </p:txBody>
      </p:sp>
      <p:sp>
        <p:nvSpPr>
          <p:cNvPr id="14" name="CustomShape 2"/>
          <p:cNvSpPr/>
          <p:nvPr/>
        </p:nvSpPr>
        <p:spPr>
          <a:xfrm>
            <a:off x="1340712" y="7105701"/>
            <a:ext cx="12849134" cy="508496"/>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latin typeface="Arial Narrow"/>
                <a:ea typeface="ＭＳ Ｐゴシック"/>
              </a:rPr>
              <a:t>Abstract</a:t>
            </a:r>
            <a:endParaRPr sz="2400" b="1" dirty="0">
              <a:solidFill>
                <a:srgbClr val="FFFF00"/>
              </a:solidFill>
            </a:endParaRPr>
          </a:p>
        </p:txBody>
      </p:sp>
      <p:sp>
        <p:nvSpPr>
          <p:cNvPr id="15" name="CustomShape 150"/>
          <p:cNvSpPr/>
          <p:nvPr/>
        </p:nvSpPr>
        <p:spPr>
          <a:xfrm>
            <a:off x="16023598" y="7614197"/>
            <a:ext cx="12872420" cy="4239579"/>
          </a:xfrm>
          <a:prstGeom prst="rect">
            <a:avLst/>
          </a:prstGeom>
          <a:noFill/>
        </p:spPr>
        <p:txBody>
          <a:bodyPr lIns="400050" tIns="400050" rIns="400050" bIns="400050"/>
          <a:lstStyle/>
          <a:p>
            <a:pPr algn="just">
              <a:lnSpc>
                <a:spcPct val="200000"/>
              </a:lnSpc>
            </a:pPr>
            <a:r>
              <a:rPr lang="en-US" sz="2400" dirty="0" smtClean="0"/>
              <a:t>Drugs of abuse, including injection drugs, are widespread amongst people infected with HIV and the use of such drugs has been shown to significantly increase the viral load, pathogeneses, and HIV-associated Neurological Disorder (HAND) in infected individuals. Morphine</a:t>
            </a:r>
            <a:r>
              <a:rPr lang="en-US" sz="2400" dirty="0"/>
              <a:t>, the active compound in </a:t>
            </a:r>
            <a:r>
              <a:rPr lang="en-US" sz="2400" dirty="0" smtClean="0"/>
              <a:t>heroin, is of particular interest because of its effect om the </a:t>
            </a:r>
            <a:r>
              <a:rPr lang="en-US" sz="2400" dirty="0"/>
              <a:t>progression of </a:t>
            </a:r>
            <a:r>
              <a:rPr lang="en-US" sz="2400" dirty="0" smtClean="0"/>
              <a:t>HIV infections. Therefore, it is important to study the effects of morphine on HIV infections. </a:t>
            </a:r>
          </a:p>
          <a:p>
            <a:pPr algn="just"/>
            <a:endParaRPr lang="en-US" sz="2400" dirty="0"/>
          </a:p>
        </p:txBody>
      </p:sp>
      <p:sp>
        <p:nvSpPr>
          <p:cNvPr id="4" name="TextBox 3"/>
          <p:cNvSpPr txBox="1"/>
          <p:nvPr/>
        </p:nvSpPr>
        <p:spPr>
          <a:xfrm>
            <a:off x="834210" y="27431946"/>
            <a:ext cx="7360188" cy="461665"/>
          </a:xfrm>
          <a:prstGeom prst="rect">
            <a:avLst/>
          </a:prstGeom>
          <a:solidFill>
            <a:schemeClr val="tx1"/>
          </a:solidFill>
        </p:spPr>
        <p:txBody>
          <a:bodyPr wrap="square" rtlCol="0">
            <a:spAutoFit/>
          </a:bodyPr>
          <a:lstStyle/>
          <a:p>
            <a:pPr algn="ctr"/>
            <a:r>
              <a:rPr lang="en-US" sz="2400" b="1" dirty="0" smtClean="0">
                <a:solidFill>
                  <a:srgbClr val="92D050"/>
                </a:solidFill>
              </a:rPr>
              <a:t>Experimental Result (Kumar et al. 2004)</a:t>
            </a:r>
            <a:endParaRPr lang="en-US" sz="2400" b="1" dirty="0">
              <a:solidFill>
                <a:srgbClr val="92D050"/>
              </a:solidFill>
            </a:endParaRPr>
          </a:p>
        </p:txBody>
      </p:sp>
      <p:sp>
        <p:nvSpPr>
          <p:cNvPr id="19" name="CustomShape 2"/>
          <p:cNvSpPr/>
          <p:nvPr/>
        </p:nvSpPr>
        <p:spPr>
          <a:xfrm>
            <a:off x="29991815" y="7105700"/>
            <a:ext cx="13369996" cy="526998"/>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rPr>
              <a:t>Mathematical Model</a:t>
            </a:r>
            <a:endParaRPr sz="2400" b="1" dirty="0">
              <a:solidFill>
                <a:srgbClr val="FFFF00"/>
              </a:solidFill>
            </a:endParaRPr>
          </a:p>
        </p:txBody>
      </p:sp>
      <p:sp>
        <p:nvSpPr>
          <p:cNvPr id="41" name="CustomShape 2"/>
          <p:cNvSpPr/>
          <p:nvPr/>
        </p:nvSpPr>
        <p:spPr>
          <a:xfrm>
            <a:off x="942780" y="20303525"/>
            <a:ext cx="41949784" cy="575942"/>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rPr>
              <a:t>Results</a:t>
            </a:r>
            <a:endParaRPr sz="2400" b="1" dirty="0">
              <a:solidFill>
                <a:srgbClr val="FFFF00"/>
              </a:solidFill>
            </a:endParaRPr>
          </a:p>
        </p:txBody>
      </p:sp>
      <p:sp>
        <p:nvSpPr>
          <p:cNvPr id="44" name="TextBox 43"/>
          <p:cNvSpPr txBox="1"/>
          <p:nvPr/>
        </p:nvSpPr>
        <p:spPr>
          <a:xfrm>
            <a:off x="871607" y="21014915"/>
            <a:ext cx="9463770" cy="523220"/>
          </a:xfrm>
          <a:prstGeom prst="rect">
            <a:avLst/>
          </a:prstGeom>
          <a:noFill/>
        </p:spPr>
        <p:txBody>
          <a:bodyPr wrap="square" rtlCol="0">
            <a:spAutoFit/>
          </a:bodyPr>
          <a:lstStyle/>
          <a:p>
            <a:r>
              <a:rPr lang="en-US" sz="2800" b="1" i="1" dirty="0" smtClean="0"/>
              <a:t>Model Validation:</a:t>
            </a:r>
          </a:p>
        </p:txBody>
      </p:sp>
      <p:sp>
        <p:nvSpPr>
          <p:cNvPr id="46" name="TextBox 45"/>
          <p:cNvSpPr txBox="1"/>
          <p:nvPr/>
        </p:nvSpPr>
        <p:spPr>
          <a:xfrm>
            <a:off x="17324174" y="30368154"/>
            <a:ext cx="7656709" cy="230832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smtClean="0">
                <a:solidFill>
                  <a:schemeClr val="tx1"/>
                </a:solidFill>
              </a:rPr>
              <a:t>R</a:t>
            </a:r>
            <a:r>
              <a:rPr lang="en-US" sz="2400" b="1" i="1" baseline="-25000" dirty="0">
                <a:solidFill>
                  <a:schemeClr val="tx1"/>
                </a:solidFill>
              </a:rPr>
              <a:t>0</a:t>
            </a:r>
            <a:r>
              <a:rPr lang="en-US" sz="2400" b="1" i="1" dirty="0" smtClean="0">
                <a:solidFill>
                  <a:schemeClr val="tx1"/>
                </a:solidFill>
              </a:rPr>
              <a:t> is </a:t>
            </a:r>
            <a:r>
              <a:rPr lang="en-US" sz="2400" b="1" i="1" dirty="0">
                <a:solidFill>
                  <a:schemeClr val="tx1"/>
                </a:solidFill>
              </a:rPr>
              <a:t>greater than 1 </a:t>
            </a:r>
            <a:r>
              <a:rPr lang="en-US" sz="2400" b="1" i="1" dirty="0" smtClean="0">
                <a:solidFill>
                  <a:schemeClr val="tx1"/>
                </a:solidFill>
              </a:rPr>
              <a:t>for any concentration of morphine, showing that the infection persists, consistent </a:t>
            </a:r>
            <a:r>
              <a:rPr lang="en-US" sz="2400" b="1" i="1" dirty="0">
                <a:solidFill>
                  <a:schemeClr val="tx1"/>
                </a:solidFill>
              </a:rPr>
              <a:t>with the </a:t>
            </a:r>
            <a:r>
              <a:rPr lang="en-US" sz="2400" b="1" i="1" dirty="0" smtClean="0">
                <a:solidFill>
                  <a:schemeClr val="tx1"/>
                </a:solidFill>
              </a:rPr>
              <a:t>experimental data.</a:t>
            </a:r>
            <a:endParaRPr lang="en-US" sz="2400" b="1" i="1" dirty="0">
              <a:solidFill>
                <a:schemeClr val="tx1"/>
              </a:solidFill>
            </a:endParaRPr>
          </a:p>
          <a:p>
            <a:pPr marL="342900" indent="-342900" algn="just">
              <a:buFont typeface="Wingdings" panose="05000000000000000000" pitchFamily="2" charset="2"/>
              <a:buChar char="q"/>
            </a:pPr>
            <a:r>
              <a:rPr lang="en-US" sz="2400" b="1" i="1" dirty="0" smtClean="0">
                <a:solidFill>
                  <a:schemeClr val="tx1"/>
                </a:solidFill>
              </a:rPr>
              <a:t>For a sufficiently high morphine concentration, the wild type will out compete the mutant; morphine causes the viral population  to switch.</a:t>
            </a:r>
            <a:endParaRPr lang="en-US" sz="2400" b="1" i="1" dirty="0">
              <a:solidFill>
                <a:schemeClr val="tx1"/>
              </a:solidFill>
            </a:endParaRPr>
          </a:p>
        </p:txBody>
      </p:sp>
      <p:pic>
        <p:nvPicPr>
          <p:cNvPr id="2" name="Picture 1"/>
          <p:cNvPicPr>
            <a:picLocks noChangeAspect="1"/>
          </p:cNvPicPr>
          <p:nvPr/>
        </p:nvPicPr>
        <p:blipFill>
          <a:blip r:embed="rId3"/>
          <a:stretch>
            <a:fillRect/>
          </a:stretch>
        </p:blipFill>
        <p:spPr>
          <a:xfrm>
            <a:off x="887540" y="21823161"/>
            <a:ext cx="7261138" cy="5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16517078" y="16566028"/>
            <a:ext cx="11961115" cy="17543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b="1" u="sng" dirty="0">
                <a:solidFill>
                  <a:srgbClr val="C00000"/>
                </a:solidFill>
              </a:rPr>
              <a:t>Research </a:t>
            </a:r>
            <a:r>
              <a:rPr lang="en-US" sz="3600" b="1" u="sng" dirty="0" smtClean="0">
                <a:solidFill>
                  <a:srgbClr val="C00000"/>
                </a:solidFill>
              </a:rPr>
              <a:t>Question</a:t>
            </a:r>
            <a:endParaRPr lang="en-US" sz="3600" i="1" dirty="0" smtClean="0">
              <a:solidFill>
                <a:srgbClr val="C00000"/>
              </a:solidFill>
            </a:endParaRPr>
          </a:p>
          <a:p>
            <a:pPr algn="ctr"/>
            <a:r>
              <a:rPr lang="en-US" sz="3600" b="1" i="1" dirty="0" smtClean="0">
                <a:solidFill>
                  <a:schemeClr val="tx1"/>
                </a:solidFill>
                <a:latin typeface="Imprint MT Shadow" panose="04020605060303030202" pitchFamily="82" charset="0"/>
              </a:rPr>
              <a:t>Can the lowered immune response and mutation caused by the use of morphine account for the increased viral load?</a:t>
            </a:r>
            <a:endParaRPr lang="en-US" sz="3600" b="1" i="1" dirty="0">
              <a:solidFill>
                <a:schemeClr val="tx1"/>
              </a:solidFill>
              <a:latin typeface="Imprint MT Shadow" panose="04020605060303030202" pitchFamily="82" charset="0"/>
            </a:endParaRPr>
          </a:p>
        </p:txBody>
      </p:sp>
      <mc:AlternateContent xmlns:mc="http://schemas.openxmlformats.org/markup-compatibility/2006" xmlns:a14="http://schemas.microsoft.com/office/drawing/2010/main">
        <mc:Choice Requires="a14">
          <p:sp>
            <p:nvSpPr>
              <p:cNvPr id="21" name="TextBox 20"/>
              <p:cNvSpPr txBox="1"/>
              <p:nvPr/>
            </p:nvSpPr>
            <p:spPr>
              <a:xfrm>
                <a:off x="37910089" y="13054979"/>
                <a:ext cx="5451722" cy="8402300"/>
              </a:xfrm>
              <a:prstGeom prst="rect">
                <a:avLst/>
              </a:prstGeom>
              <a:noFill/>
            </p:spPr>
            <p:txBody>
              <a:bodyPr wrap="square" rtlCol="0">
                <a:spAutoFit/>
              </a:bodyPr>
              <a:lstStyle/>
              <a:p>
                <a:r>
                  <a:rPr lang="en-US" sz="2000" b="1" dirty="0" smtClean="0"/>
                  <a:t>Variables and parameter descriptions:</a:t>
                </a:r>
              </a:p>
              <a:p>
                <a:r>
                  <a:rPr lang="en-US" sz="2000" dirty="0" smtClean="0"/>
                  <a:t>T: Number of target cells</a:t>
                </a:r>
              </a:p>
              <a:p>
                <a:r>
                  <a:rPr lang="en-US" sz="2000" dirty="0" smtClean="0"/>
                  <a:t>V</a:t>
                </a:r>
                <a:r>
                  <a:rPr lang="en-US" sz="2000" baseline="-25000" dirty="0" smtClean="0"/>
                  <a:t>1</a:t>
                </a:r>
                <a:r>
                  <a:rPr lang="en-US" sz="2000" dirty="0" smtClean="0"/>
                  <a:t>: Number of wild- type virions</a:t>
                </a:r>
              </a:p>
              <a:p>
                <a:r>
                  <a:rPr lang="en-US" sz="2000" dirty="0" smtClean="0"/>
                  <a:t>V</a:t>
                </a:r>
                <a:r>
                  <a:rPr lang="en-US" sz="2000" baseline="-25000" dirty="0"/>
                  <a:t>2</a:t>
                </a:r>
                <a:r>
                  <a:rPr lang="en-US" sz="2000" dirty="0" smtClean="0"/>
                  <a:t>: </a:t>
                </a:r>
                <a:r>
                  <a:rPr lang="en-US" sz="2000" dirty="0"/>
                  <a:t>Number of </a:t>
                </a:r>
                <a:r>
                  <a:rPr lang="en-US" sz="2000" dirty="0" smtClean="0"/>
                  <a:t>mutant virions</a:t>
                </a:r>
                <a:endParaRPr lang="en-US" sz="2000" dirty="0"/>
              </a:p>
              <a:p>
                <a:r>
                  <a:rPr lang="en-US" sz="2000" dirty="0" smtClean="0"/>
                  <a:t>T</a:t>
                </a:r>
                <a:r>
                  <a:rPr lang="en-US" sz="2000" baseline="-25000" dirty="0" smtClean="0"/>
                  <a:t>1</a:t>
                </a:r>
                <a:r>
                  <a:rPr lang="en-US" sz="2000" dirty="0"/>
                  <a:t>: Number of </a:t>
                </a:r>
                <a:r>
                  <a:rPr lang="en-US" sz="2000" dirty="0" smtClean="0"/>
                  <a:t>cells infected by wild- type virus</a:t>
                </a:r>
              </a:p>
              <a:p>
                <a:r>
                  <a:rPr lang="en-US" sz="2000" dirty="0" smtClean="0"/>
                  <a:t>T</a:t>
                </a:r>
                <a:r>
                  <a:rPr lang="en-US" sz="2000" baseline="-25000" dirty="0" smtClean="0"/>
                  <a:t>2</a:t>
                </a:r>
                <a:r>
                  <a:rPr lang="en-US" sz="2000" dirty="0" smtClean="0"/>
                  <a:t>: </a:t>
                </a:r>
                <a:r>
                  <a:rPr lang="en-US" sz="2000" dirty="0"/>
                  <a:t>Number of cells infected by </a:t>
                </a:r>
                <a:r>
                  <a:rPr lang="en-US" sz="2000" dirty="0" smtClean="0"/>
                  <a:t>mutant virus</a:t>
                </a:r>
                <a:endParaRPr lang="en-US" sz="2000" dirty="0"/>
              </a:p>
              <a:p>
                <a:r>
                  <a:rPr lang="en-US" sz="2000" dirty="0" smtClean="0"/>
                  <a:t>C: Number of CTLs</a:t>
                </a:r>
              </a:p>
              <a:p>
                <a:r>
                  <a:rPr lang="en-US" sz="2000" dirty="0" smtClean="0"/>
                  <a:t>M: Concentration of morphine</a:t>
                </a:r>
              </a:p>
              <a:p>
                <a:r>
                  <a:rPr lang="en-US" sz="2000" dirty="0" smtClean="0"/>
                  <a:t>λ: Production rate of target cells</a:t>
                </a:r>
              </a:p>
              <a:p>
                <a:r>
                  <a:rPr lang="en-US" sz="2000" dirty="0" smtClean="0"/>
                  <a:t>r</a:t>
                </a:r>
                <a:r>
                  <a:rPr lang="en-US" sz="2000" baseline="-25000" dirty="0" smtClean="0"/>
                  <a:t>1</a:t>
                </a:r>
                <a:r>
                  <a:rPr lang="en-US" sz="2000" dirty="0" smtClean="0"/>
                  <a:t>: Wild-type infection rate</a:t>
                </a:r>
              </a:p>
              <a:p>
                <a:r>
                  <a:rPr lang="en-US" sz="2000" dirty="0" smtClean="0"/>
                  <a:t>r</a:t>
                </a:r>
                <a:r>
                  <a:rPr lang="en-US" sz="2000" baseline="-25000" dirty="0" smtClean="0"/>
                  <a:t>2</a:t>
                </a:r>
                <a:r>
                  <a:rPr lang="en-US" sz="2000" dirty="0" smtClean="0"/>
                  <a:t>: Mutant </a:t>
                </a:r>
                <a:r>
                  <a:rPr lang="en-US" sz="2000" dirty="0"/>
                  <a:t>infection rate</a:t>
                </a:r>
              </a:p>
              <a:p>
                <a:r>
                  <a:rPr lang="en-US" sz="2000" dirty="0" smtClean="0"/>
                  <a:t>n</a:t>
                </a:r>
                <a:r>
                  <a:rPr lang="en-US" sz="2000" baseline="-25000" dirty="0" smtClean="0"/>
                  <a:t>1</a:t>
                </a:r>
                <a:r>
                  <a:rPr lang="en-US" sz="2000" dirty="0"/>
                  <a:t>: Wild-type </a:t>
                </a:r>
                <a:r>
                  <a:rPr lang="en-US" sz="2000" dirty="0" smtClean="0"/>
                  <a:t>production </a:t>
                </a:r>
                <a:r>
                  <a:rPr lang="en-US" sz="2000" dirty="0"/>
                  <a:t>rate</a:t>
                </a:r>
              </a:p>
              <a:p>
                <a:r>
                  <a:rPr lang="en-US" sz="2000" dirty="0" smtClean="0"/>
                  <a:t>n</a:t>
                </a:r>
                <a:r>
                  <a:rPr lang="en-US" sz="2000" baseline="-25000" dirty="0" smtClean="0"/>
                  <a:t>2</a:t>
                </a:r>
                <a:r>
                  <a:rPr lang="en-US" sz="2000" dirty="0" smtClean="0"/>
                  <a:t>: Mutant production </a:t>
                </a:r>
                <a:r>
                  <a:rPr lang="en-US" sz="2000" dirty="0"/>
                  <a:t>rate</a:t>
                </a:r>
              </a:p>
              <a:p>
                <a:r>
                  <a:rPr lang="el-GR" sz="2000" dirty="0" smtClean="0"/>
                  <a:t>ε</a:t>
                </a:r>
                <a:r>
                  <a:rPr lang="en-US" sz="2000" dirty="0" smtClean="0"/>
                  <a:t>: </a:t>
                </a:r>
                <a:r>
                  <a:rPr lang="en-US" sz="2000" dirty="0"/>
                  <a:t>M</a:t>
                </a:r>
                <a:r>
                  <a:rPr lang="en-US" sz="2000" dirty="0" smtClean="0"/>
                  <a:t>utation rate</a:t>
                </a:r>
                <a:endParaRPr lang="en-US" sz="2000" dirty="0"/>
              </a:p>
              <a:p>
                <a:r>
                  <a:rPr lang="en-US" sz="2000" dirty="0" smtClean="0"/>
                  <a:t>p</a:t>
                </a:r>
                <a:r>
                  <a:rPr lang="en-US" sz="2000" baseline="-25000" dirty="0" smtClean="0"/>
                  <a:t>1</a:t>
                </a:r>
                <a:r>
                  <a:rPr lang="en-US" sz="2000" dirty="0" smtClean="0"/>
                  <a:t>: Wild- type clearance rate</a:t>
                </a:r>
              </a:p>
              <a:p>
                <a:r>
                  <a:rPr lang="en-US" sz="2000" dirty="0" smtClean="0"/>
                  <a:t>p</a:t>
                </a:r>
                <a:r>
                  <a:rPr lang="en-US" sz="2000" baseline="-25000" dirty="0" smtClean="0"/>
                  <a:t>2</a:t>
                </a:r>
                <a:r>
                  <a:rPr lang="en-US" sz="2000" dirty="0" smtClean="0"/>
                  <a:t>: Mutant clearance rate</a:t>
                </a:r>
              </a:p>
              <a:p>
                <a:r>
                  <a:rPr lang="en-US" sz="2000" dirty="0" smtClean="0"/>
                  <a:t>α: Production rate of CTLs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i="1">
                            <a:latin typeface="Cambria Math" panose="02040503050406030204" pitchFamily="18" charset="0"/>
                          </a:rPr>
                          <m:t>𝑇</m:t>
                        </m:r>
                      </m:sub>
                    </m:sSub>
                  </m:oMath>
                </a14:m>
                <a:r>
                  <a:rPr lang="en-US" sz="2000" dirty="0" smtClean="0"/>
                  <a:t>: Death rate of target cells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𝐼</m:t>
                        </m:r>
                      </m:sub>
                    </m:sSub>
                  </m:oMath>
                </a14:m>
                <a:r>
                  <a:rPr lang="en-US" sz="2000" dirty="0"/>
                  <a:t>: Death rate of </a:t>
                </a:r>
                <a:r>
                  <a:rPr lang="en-US" sz="2000" dirty="0" smtClean="0"/>
                  <a:t>infected cells</a:t>
                </a:r>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𝐶</m:t>
                        </m:r>
                      </m:sub>
                    </m:sSub>
                  </m:oMath>
                </a14:m>
                <a:r>
                  <a:rPr lang="en-US" sz="2000" dirty="0"/>
                  <a:t>: Death rate of </a:t>
                </a:r>
                <a:r>
                  <a:rPr lang="en-US" sz="2000" dirty="0" smtClean="0"/>
                  <a:t>CTLs</a:t>
                </a:r>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𝛿</m:t>
                        </m:r>
                      </m:e>
                      <m:sub>
                        <m:r>
                          <a:rPr lang="en-US" sz="2000" b="0" i="1" smtClean="0">
                            <a:latin typeface="Cambria Math" panose="02040503050406030204" pitchFamily="18" charset="0"/>
                          </a:rPr>
                          <m:t>𝑉</m:t>
                        </m:r>
                      </m:sub>
                    </m:sSub>
                  </m:oMath>
                </a14:m>
                <a:r>
                  <a:rPr lang="en-US" sz="2000" dirty="0"/>
                  <a:t>: </a:t>
                </a:r>
                <a:r>
                  <a:rPr lang="en-US" sz="2000" dirty="0" smtClean="0"/>
                  <a:t>Clearance rate of virus</a:t>
                </a:r>
                <a:endParaRPr lang="en-US" sz="2000" dirty="0"/>
              </a:p>
              <a:p>
                <a:endParaRPr lang="en-US" sz="2400" dirty="0"/>
              </a:p>
              <a:p>
                <a:endParaRPr lang="en-US" sz="2400" dirty="0"/>
              </a:p>
              <a:p>
                <a:endParaRPr lang="en-US" sz="2400" dirty="0"/>
              </a:p>
              <a:p>
                <a:endParaRPr lang="en-US" sz="2400" dirty="0"/>
              </a:p>
              <a:p>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7910089" y="13054979"/>
                <a:ext cx="5451722" cy="8402300"/>
              </a:xfrm>
              <a:prstGeom prst="rect">
                <a:avLst/>
              </a:prstGeom>
              <a:blipFill rotWithShape="0">
                <a:blip r:embed="rId4"/>
                <a:stretch>
                  <a:fillRect l="-1230" t="-435"/>
                </a:stretch>
              </a:blipFill>
            </p:spPr>
            <p:txBody>
              <a:bodyPr/>
              <a:lstStyle/>
              <a:p>
                <a:r>
                  <a:rPr lang="en-US">
                    <a:noFill/>
                  </a:rPr>
                  <a:t> </a:t>
                </a:r>
              </a:p>
            </p:txBody>
          </p:sp>
        </mc:Fallback>
      </mc:AlternateContent>
      <p:sp>
        <p:nvSpPr>
          <p:cNvPr id="23" name="Oval 22"/>
          <p:cNvSpPr/>
          <p:nvPr/>
        </p:nvSpPr>
        <p:spPr>
          <a:xfrm>
            <a:off x="30347410" y="15544717"/>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r>
              <a:rPr lang="en-US" sz="4400" baseline="-25000" dirty="0"/>
              <a:t>1</a:t>
            </a:r>
            <a:endParaRPr lang="en-US" sz="4400" dirty="0"/>
          </a:p>
        </p:txBody>
      </p:sp>
      <p:sp>
        <p:nvSpPr>
          <p:cNvPr id="33" name="Oval 32"/>
          <p:cNvSpPr/>
          <p:nvPr/>
        </p:nvSpPr>
        <p:spPr>
          <a:xfrm>
            <a:off x="36083401" y="15498103"/>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V</a:t>
            </a:r>
            <a:r>
              <a:rPr lang="en-US" sz="4400" baseline="-25000" dirty="0"/>
              <a:t>2</a:t>
            </a:r>
            <a:endParaRPr lang="en-US" sz="4400" dirty="0"/>
          </a:p>
        </p:txBody>
      </p:sp>
      <p:sp>
        <p:nvSpPr>
          <p:cNvPr id="34" name="Oval 33"/>
          <p:cNvSpPr/>
          <p:nvPr/>
        </p:nvSpPr>
        <p:spPr>
          <a:xfrm>
            <a:off x="31369230" y="11814306"/>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a:t>
            </a:r>
            <a:r>
              <a:rPr lang="en-US" sz="4400" baseline="-25000" dirty="0"/>
              <a:t>1</a:t>
            </a:r>
            <a:endParaRPr lang="en-US" sz="4400" dirty="0"/>
          </a:p>
        </p:txBody>
      </p:sp>
      <p:sp>
        <p:nvSpPr>
          <p:cNvPr id="35" name="Oval 34"/>
          <p:cNvSpPr/>
          <p:nvPr/>
        </p:nvSpPr>
        <p:spPr>
          <a:xfrm>
            <a:off x="35291043" y="11749367"/>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T</a:t>
            </a:r>
            <a:r>
              <a:rPr lang="en-US" sz="4400" baseline="-25000" dirty="0"/>
              <a:t>2</a:t>
            </a:r>
            <a:endParaRPr lang="en-US" sz="4400" dirty="0"/>
          </a:p>
        </p:txBody>
      </p:sp>
      <p:sp>
        <p:nvSpPr>
          <p:cNvPr id="36" name="Oval 35"/>
          <p:cNvSpPr/>
          <p:nvPr/>
        </p:nvSpPr>
        <p:spPr>
          <a:xfrm>
            <a:off x="33349360" y="8727206"/>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T</a:t>
            </a:r>
          </a:p>
        </p:txBody>
      </p:sp>
      <p:sp>
        <p:nvSpPr>
          <p:cNvPr id="37" name="Oval 36"/>
          <p:cNvSpPr/>
          <p:nvPr/>
        </p:nvSpPr>
        <p:spPr>
          <a:xfrm>
            <a:off x="33139202" y="17070750"/>
            <a:ext cx="1120479" cy="11204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a:t>
            </a:r>
            <a:endParaRPr lang="en-US" sz="4400" dirty="0"/>
          </a:p>
        </p:txBody>
      </p:sp>
      <p:sp>
        <p:nvSpPr>
          <p:cNvPr id="43" name="TextBox 42"/>
          <p:cNvSpPr txBox="1"/>
          <p:nvPr/>
        </p:nvSpPr>
        <p:spPr>
          <a:xfrm>
            <a:off x="32749460" y="8145512"/>
            <a:ext cx="196876" cy="461665"/>
          </a:xfrm>
          <a:prstGeom prst="rect">
            <a:avLst/>
          </a:prstGeom>
          <a:noFill/>
        </p:spPr>
        <p:txBody>
          <a:bodyPr wrap="square" rtlCol="0">
            <a:spAutoFit/>
          </a:bodyPr>
          <a:lstStyle/>
          <a:p>
            <a:r>
              <a:rPr lang="en-US" sz="2400" dirty="0"/>
              <a:t>λ</a:t>
            </a:r>
          </a:p>
        </p:txBody>
      </p:sp>
      <p:cxnSp>
        <p:nvCxnSpPr>
          <p:cNvPr id="50" name="Straight Arrow Connector 49"/>
          <p:cNvCxnSpPr/>
          <p:nvPr/>
        </p:nvCxnSpPr>
        <p:spPr>
          <a:xfrm>
            <a:off x="32139900" y="8161203"/>
            <a:ext cx="1209460" cy="97797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a:off x="32180714" y="9774751"/>
            <a:ext cx="1401128" cy="208641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a:endCxn id="35" idx="0"/>
          </p:cNvCxnSpPr>
          <p:nvPr/>
        </p:nvCxnSpPr>
        <p:spPr>
          <a:xfrm>
            <a:off x="34469839" y="9614615"/>
            <a:ext cx="1381444" cy="213475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flipH="1">
            <a:off x="31013732" y="12883416"/>
            <a:ext cx="660768" cy="261468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a:off x="36024541" y="12859165"/>
            <a:ext cx="427876" cy="258925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2205669" y="12902140"/>
            <a:ext cx="1240748" cy="416861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33993634" y="12877844"/>
            <a:ext cx="1615867" cy="419290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9" name="TextBox 78"/>
              <p:cNvSpPr txBox="1"/>
              <p:nvPr/>
            </p:nvSpPr>
            <p:spPr>
              <a:xfrm>
                <a:off x="35159392" y="10038509"/>
                <a:ext cx="54207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2</m:t>
                          </m:r>
                        </m:sub>
                      </m:sSub>
                    </m:oMath>
                  </m:oMathPara>
                </a14:m>
                <a:endParaRPr lang="en-US" sz="2400" dirty="0"/>
              </a:p>
            </p:txBody>
          </p:sp>
        </mc:Choice>
        <mc:Fallback xmlns="">
          <p:sp>
            <p:nvSpPr>
              <p:cNvPr id="79" name="TextBox 78"/>
              <p:cNvSpPr txBox="1">
                <a:spLocks noRot="1" noChangeAspect="1" noMove="1" noResize="1" noEditPoints="1" noAdjustHandles="1" noChangeArrowheads="1" noChangeShapeType="1" noTextEdit="1"/>
              </p:cNvSpPr>
              <p:nvPr/>
            </p:nvSpPr>
            <p:spPr>
              <a:xfrm>
                <a:off x="35159392" y="10038509"/>
                <a:ext cx="542071" cy="461665"/>
              </a:xfrm>
              <a:prstGeom prst="rect">
                <a:avLst/>
              </a:prstGeom>
              <a:blipFill rotWithShape="0">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30982439" y="9827031"/>
                <a:ext cx="2249398" cy="853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2200" i="1" smtClean="0">
                              <a:solidFill>
                                <a:srgbClr val="FF0000"/>
                              </a:solidFill>
                              <a:latin typeface="Cambria Math" panose="02040503050406030204" pitchFamily="18" charset="0"/>
                            </a:rPr>
                          </m:ctrlPr>
                        </m:dPr>
                        <m:e>
                          <m:r>
                            <a:rPr lang="en-US" sz="2200" i="1">
                              <a:solidFill>
                                <a:srgbClr val="FF0000"/>
                              </a:solidFill>
                              <a:latin typeface="Cambria Math" panose="02040503050406030204" pitchFamily="18" charset="0"/>
                            </a:rPr>
                            <m:t>1−</m:t>
                          </m:r>
                          <m:f>
                            <m:fPr>
                              <m:ctrlPr>
                                <a:rPr lang="en-US" sz="2200" i="1">
                                  <a:solidFill>
                                    <a:srgbClr val="FF0000"/>
                                  </a:solidFill>
                                  <a:latin typeface="Cambria Math" panose="02040503050406030204" pitchFamily="18" charset="0"/>
                                </a:rPr>
                              </m:ctrlPr>
                            </m:fPr>
                            <m:num>
                              <m:r>
                                <a:rPr lang="en-US" sz="2200" i="1">
                                  <a:solidFill>
                                    <a:srgbClr val="FF0000"/>
                                  </a:solidFill>
                                  <a:latin typeface="Cambria Math" panose="02040503050406030204" pitchFamily="18" charset="0"/>
                                </a:rPr>
                                <m:t>𝜖</m:t>
                              </m:r>
                            </m:num>
                            <m:den>
                              <m:r>
                                <a:rPr lang="en-US" sz="2200" i="1">
                                  <a:solidFill>
                                    <a:srgbClr val="FF0000"/>
                                  </a:solidFill>
                                  <a:latin typeface="Cambria Math" panose="02040503050406030204" pitchFamily="18" charset="0"/>
                                </a:rPr>
                                <m:t>𝜇</m:t>
                              </m:r>
                              <m:r>
                                <a:rPr lang="en-US" sz="2200" i="1">
                                  <a:solidFill>
                                    <a:srgbClr val="FF0000"/>
                                  </a:solidFill>
                                  <a:latin typeface="Cambria Math" panose="02040503050406030204" pitchFamily="18" charset="0"/>
                                </a:rPr>
                                <m:t>+</m:t>
                              </m:r>
                              <m:r>
                                <a:rPr lang="en-US" sz="2200" i="1">
                                  <a:solidFill>
                                    <a:srgbClr val="FF0000"/>
                                  </a:solidFill>
                                  <a:latin typeface="Cambria Math" panose="02040503050406030204" pitchFamily="18" charset="0"/>
                                </a:rPr>
                                <m:t>𝜂</m:t>
                              </m:r>
                              <m:r>
                                <a:rPr lang="en-US" sz="2200" i="1">
                                  <a:solidFill>
                                    <a:srgbClr val="FF0000"/>
                                  </a:solidFill>
                                  <a:latin typeface="Cambria Math" panose="02040503050406030204" pitchFamily="18" charset="0"/>
                                </a:rPr>
                                <m:t>𝑀</m:t>
                              </m:r>
                            </m:den>
                          </m:f>
                        </m:e>
                      </m:d>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𝑟</m:t>
                          </m:r>
                        </m:e>
                        <m:sub>
                          <m:r>
                            <a:rPr lang="en-US" sz="2200" i="1">
                              <a:solidFill>
                                <a:srgbClr val="FF0000"/>
                              </a:solidFill>
                              <a:latin typeface="Cambria Math" panose="02040503050406030204" pitchFamily="18" charset="0"/>
                            </a:rPr>
                            <m:t>1</m:t>
                          </m:r>
                        </m:sub>
                      </m:sSub>
                    </m:oMath>
                  </m:oMathPara>
                </a14:m>
                <a:endParaRPr lang="en-US" sz="2200" dirty="0"/>
              </a:p>
            </p:txBody>
          </p:sp>
        </mc:Choice>
        <mc:Fallback xmlns="">
          <p:sp>
            <p:nvSpPr>
              <p:cNvPr id="80" name="TextBox 79"/>
              <p:cNvSpPr txBox="1">
                <a:spLocks noRot="1" noChangeAspect="1" noMove="1" noResize="1" noEditPoints="1" noAdjustHandles="1" noChangeArrowheads="1" noChangeShapeType="1" noTextEdit="1"/>
              </p:cNvSpPr>
              <p:nvPr/>
            </p:nvSpPr>
            <p:spPr>
              <a:xfrm>
                <a:off x="30982439" y="9827031"/>
                <a:ext cx="2249398" cy="85305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36349281" y="13499292"/>
                <a:ext cx="5725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oMath>
                  </m:oMathPara>
                </a14:m>
                <a:endParaRPr lang="en-US" sz="2400" dirty="0"/>
              </a:p>
            </p:txBody>
          </p:sp>
        </mc:Choice>
        <mc:Fallback xmlns="">
          <p:sp>
            <p:nvSpPr>
              <p:cNvPr id="82" name="TextBox 81"/>
              <p:cNvSpPr txBox="1">
                <a:spLocks noRot="1" noChangeAspect="1" noMove="1" noResize="1" noEditPoints="1" noAdjustHandles="1" noChangeArrowheads="1" noChangeShapeType="1" noTextEdit="1"/>
              </p:cNvSpPr>
              <p:nvPr/>
            </p:nvSpPr>
            <p:spPr>
              <a:xfrm>
                <a:off x="36349281" y="13499292"/>
                <a:ext cx="572528" cy="461665"/>
              </a:xfrm>
              <a:prstGeom prst="rect">
                <a:avLst/>
              </a:prstGeom>
              <a:blipFill rotWithShape="0">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32417645" y="13079737"/>
                <a:ext cx="1207703" cy="78572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𝛼</m:t>
                          </m:r>
                        </m:num>
                        <m:den>
                          <m:r>
                            <a:rPr lang="en-US" sz="2400" b="0" i="1" smtClean="0">
                              <a:solidFill>
                                <a:srgbClr val="FF0000"/>
                              </a:solidFill>
                              <a:latin typeface="Cambria Math" panose="02040503050406030204" pitchFamily="18" charset="0"/>
                            </a:rPr>
                            <m:t>𝛾</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𝜉</m:t>
                          </m:r>
                          <m:r>
                            <a:rPr lang="en-US" sz="2400" b="0" i="1" smtClean="0">
                              <a:solidFill>
                                <a:srgbClr val="FF0000"/>
                              </a:solidFill>
                              <a:latin typeface="Cambria Math" panose="02040503050406030204" pitchFamily="18" charset="0"/>
                            </a:rPr>
                            <m:t>𝑀</m:t>
                          </m:r>
                        </m:den>
                      </m:f>
                    </m:oMath>
                  </m:oMathPara>
                </a14:m>
                <a:endParaRPr lang="en-US" sz="2400" dirty="0" smtClean="0"/>
              </a:p>
            </p:txBody>
          </p:sp>
        </mc:Choice>
        <mc:Fallback xmlns="">
          <p:sp>
            <p:nvSpPr>
              <p:cNvPr id="83" name="TextBox 82"/>
              <p:cNvSpPr txBox="1">
                <a:spLocks noRot="1" noChangeAspect="1" noMove="1" noResize="1" noEditPoints="1" noAdjustHandles="1" noChangeArrowheads="1" noChangeShapeType="1" noTextEdit="1"/>
              </p:cNvSpPr>
              <p:nvPr/>
            </p:nvSpPr>
            <p:spPr>
              <a:xfrm>
                <a:off x="32417645" y="13079737"/>
                <a:ext cx="1207703" cy="785728"/>
              </a:xfrm>
              <a:prstGeom prst="rect">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30696938" y="13672819"/>
                <a:ext cx="565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m:t>
                          </m:r>
                        </m:sub>
                      </m:sSub>
                    </m:oMath>
                  </m:oMathPara>
                </a14:m>
                <a:endParaRPr lang="en-US" sz="2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30696938" y="13672819"/>
                <a:ext cx="565411" cy="46166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33248818" y="10696705"/>
                <a:ext cx="1434816" cy="7294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solidFill>
                                <a:srgbClr val="FF0000"/>
                              </a:solidFill>
                              <a:latin typeface="Cambria Math" panose="02040503050406030204" pitchFamily="18" charset="0"/>
                            </a:rPr>
                          </m:ctrlPr>
                        </m:fPr>
                        <m:num>
                          <m:r>
                            <a:rPr lang="en-US" sz="2200" i="1">
                              <a:solidFill>
                                <a:srgbClr val="FF0000"/>
                              </a:solidFill>
                              <a:latin typeface="Cambria Math" panose="02040503050406030204" pitchFamily="18" charset="0"/>
                            </a:rPr>
                            <m:t>𝜖</m:t>
                          </m:r>
                        </m:num>
                        <m:den>
                          <m:r>
                            <a:rPr lang="en-US" sz="2200" i="1">
                              <a:solidFill>
                                <a:srgbClr val="FF0000"/>
                              </a:solidFill>
                              <a:latin typeface="Cambria Math" panose="02040503050406030204" pitchFamily="18" charset="0"/>
                            </a:rPr>
                            <m:t>𝜇</m:t>
                          </m:r>
                          <m:r>
                            <a:rPr lang="en-US" sz="2200" i="1">
                              <a:solidFill>
                                <a:srgbClr val="FF0000"/>
                              </a:solidFill>
                              <a:latin typeface="Cambria Math" panose="02040503050406030204" pitchFamily="18" charset="0"/>
                            </a:rPr>
                            <m:t>+</m:t>
                          </m:r>
                          <m:r>
                            <a:rPr lang="en-US" sz="2200" i="1">
                              <a:solidFill>
                                <a:srgbClr val="FF0000"/>
                              </a:solidFill>
                              <a:latin typeface="Cambria Math" panose="02040503050406030204" pitchFamily="18" charset="0"/>
                            </a:rPr>
                            <m:t>𝜂</m:t>
                          </m:r>
                          <m:r>
                            <a:rPr lang="en-US" sz="2200" i="1">
                              <a:solidFill>
                                <a:srgbClr val="FF0000"/>
                              </a:solidFill>
                              <a:latin typeface="Cambria Math" panose="02040503050406030204" pitchFamily="18" charset="0"/>
                            </a:rPr>
                            <m:t>𝑀</m:t>
                          </m:r>
                        </m:den>
                      </m:f>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𝑟</m:t>
                          </m:r>
                        </m:e>
                        <m:sub>
                          <m:r>
                            <a:rPr lang="en-US" sz="2200" i="1">
                              <a:solidFill>
                                <a:srgbClr val="FF0000"/>
                              </a:solidFill>
                              <a:latin typeface="Cambria Math" panose="02040503050406030204" pitchFamily="18" charset="0"/>
                            </a:rPr>
                            <m:t>1</m:t>
                          </m:r>
                        </m:sub>
                      </m:sSub>
                    </m:oMath>
                  </m:oMathPara>
                </a14:m>
                <a:endParaRPr lang="en-US" sz="2200" dirty="0"/>
              </a:p>
            </p:txBody>
          </p:sp>
        </mc:Choice>
        <mc:Fallback xmlns="">
          <p:sp>
            <p:nvSpPr>
              <p:cNvPr id="89" name="TextBox 88"/>
              <p:cNvSpPr txBox="1">
                <a:spLocks noRot="1" noChangeAspect="1" noMove="1" noResize="1" noEditPoints="1" noAdjustHandles="1" noChangeArrowheads="1" noChangeShapeType="1" noTextEdit="1"/>
              </p:cNvSpPr>
              <p:nvPr/>
            </p:nvSpPr>
            <p:spPr>
              <a:xfrm>
                <a:off x="33248818" y="10696705"/>
                <a:ext cx="1434816" cy="729430"/>
              </a:xfrm>
              <a:prstGeom prst="rect">
                <a:avLst/>
              </a:prstGeom>
              <a:blipFill rotWithShape="0">
                <a:blip r:embed="rId10"/>
                <a:stretch>
                  <a:fillRect/>
                </a:stretch>
              </a:blipFill>
            </p:spPr>
            <p:txBody>
              <a:bodyPr/>
              <a:lstStyle/>
              <a:p>
                <a:r>
                  <a:rPr lang="en-US">
                    <a:noFill/>
                  </a:rPr>
                  <a:t> </a:t>
                </a:r>
              </a:p>
            </p:txBody>
          </p:sp>
        </mc:Fallback>
      </mc:AlternateContent>
      <p:cxnSp>
        <p:nvCxnSpPr>
          <p:cNvPr id="92" name="Straight Arrow Connector 91"/>
          <p:cNvCxnSpPr/>
          <p:nvPr/>
        </p:nvCxnSpPr>
        <p:spPr>
          <a:xfrm>
            <a:off x="33956649" y="9859875"/>
            <a:ext cx="1334394" cy="219946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p:cNvCxnSpPr/>
          <p:nvPr/>
        </p:nvCxnSpPr>
        <p:spPr>
          <a:xfrm flipV="1">
            <a:off x="34469839" y="8161203"/>
            <a:ext cx="1059730" cy="97797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p:cNvCxnSpPr/>
          <p:nvPr/>
        </p:nvCxnSpPr>
        <p:spPr>
          <a:xfrm flipH="1">
            <a:off x="30347410" y="12631479"/>
            <a:ext cx="1082049" cy="526952"/>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p:cNvCxnSpPr/>
          <p:nvPr/>
        </p:nvCxnSpPr>
        <p:spPr>
          <a:xfrm>
            <a:off x="36349281" y="12456725"/>
            <a:ext cx="854599" cy="540138"/>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30576865" y="12306580"/>
                <a:ext cx="562910" cy="4975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oMath>
                  </m:oMathPara>
                </a14:m>
                <a:endParaRPr lang="en-US" sz="24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30576865" y="12306580"/>
                <a:ext cx="562910" cy="497508"/>
              </a:xfrm>
              <a:prstGeom prst="rect">
                <a:avLst/>
              </a:prstGeom>
              <a:blipFill rotWithShape="0">
                <a:blip r:embed="rId11"/>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36659796" y="12233189"/>
                <a:ext cx="5579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sub>
                      </m:sSub>
                    </m:oMath>
                  </m:oMathPara>
                </a14:m>
                <a:endParaRPr lang="en-US" sz="24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36659796" y="12233189"/>
                <a:ext cx="557973" cy="461665"/>
              </a:xfrm>
              <a:prstGeom prst="rect">
                <a:avLst/>
              </a:prstGeom>
              <a:blipFill rotWithShape="0">
                <a:blip r:embed="rId12"/>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34425517" y="8091662"/>
                <a:ext cx="5780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𝑇</m:t>
                          </m:r>
                        </m:sub>
                      </m:sSub>
                    </m:oMath>
                  </m:oMathPara>
                </a14:m>
                <a:endParaRPr lang="en-US" sz="2400" dirty="0"/>
              </a:p>
            </p:txBody>
          </p:sp>
        </mc:Choice>
        <mc:Fallback xmlns="">
          <p:sp>
            <p:nvSpPr>
              <p:cNvPr id="107" name="TextBox 106"/>
              <p:cNvSpPr txBox="1">
                <a:spLocks noRot="1" noChangeAspect="1" noMove="1" noResize="1" noEditPoints="1" noAdjustHandles="1" noChangeArrowheads="1" noChangeShapeType="1" noTextEdit="1"/>
              </p:cNvSpPr>
              <p:nvPr/>
            </p:nvSpPr>
            <p:spPr>
              <a:xfrm>
                <a:off x="34425517" y="8091662"/>
                <a:ext cx="578042" cy="461665"/>
              </a:xfrm>
              <a:prstGeom prst="rect">
                <a:avLst/>
              </a:prstGeom>
              <a:blipFill rotWithShape="0">
                <a:blip r:embed="rId13"/>
                <a:stretch>
                  <a:fillRect b="-1316"/>
                </a:stretch>
              </a:blipFill>
            </p:spPr>
            <p:txBody>
              <a:bodyPr/>
              <a:lstStyle/>
              <a:p>
                <a:r>
                  <a:rPr lang="en-US">
                    <a:noFill/>
                  </a:rPr>
                  <a:t> </a:t>
                </a:r>
              </a:p>
            </p:txBody>
          </p:sp>
        </mc:Fallback>
      </mc:AlternateContent>
      <p:cxnSp>
        <p:nvCxnSpPr>
          <p:cNvPr id="109" name="Straight Arrow Connector 108"/>
          <p:cNvCxnSpPr/>
          <p:nvPr/>
        </p:nvCxnSpPr>
        <p:spPr>
          <a:xfrm flipV="1">
            <a:off x="36333281" y="10930430"/>
            <a:ext cx="870599" cy="963326"/>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p:nvPr/>
        </p:nvCxnSpPr>
        <p:spPr>
          <a:xfrm flipH="1" flipV="1">
            <a:off x="30598006" y="11105924"/>
            <a:ext cx="831453" cy="986187"/>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p:nvPr/>
        </p:nvCxnSpPr>
        <p:spPr>
          <a:xfrm>
            <a:off x="33714969" y="18239874"/>
            <a:ext cx="0" cy="158821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8" name="TextBox 117"/>
              <p:cNvSpPr txBox="1"/>
              <p:nvPr/>
            </p:nvSpPr>
            <p:spPr>
              <a:xfrm>
                <a:off x="33856964" y="18533154"/>
                <a:ext cx="5685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𝐶</m:t>
                          </m:r>
                        </m:sub>
                      </m:sSub>
                    </m:oMath>
                  </m:oMathPara>
                </a14:m>
                <a:endParaRPr lang="en-US" sz="2400" dirty="0"/>
              </a:p>
            </p:txBody>
          </p:sp>
        </mc:Choice>
        <mc:Fallback xmlns="">
          <p:sp>
            <p:nvSpPr>
              <p:cNvPr id="118" name="TextBox 117"/>
              <p:cNvSpPr txBox="1">
                <a:spLocks noRot="1" noChangeAspect="1" noMove="1" noResize="1" noEditPoints="1" noAdjustHandles="1" noChangeArrowheads="1" noChangeShapeType="1" noTextEdit="1"/>
              </p:cNvSpPr>
              <p:nvPr/>
            </p:nvSpPr>
            <p:spPr>
              <a:xfrm>
                <a:off x="33856964" y="18533154"/>
                <a:ext cx="568553" cy="461665"/>
              </a:xfrm>
              <a:prstGeom prst="rect">
                <a:avLst/>
              </a:prstGeom>
              <a:blipFill rotWithShape="0">
                <a:blip r:embed="rId15"/>
                <a:stretch>
                  <a:fillRect b="-1316"/>
                </a:stretch>
              </a:blipFill>
            </p:spPr>
            <p:txBody>
              <a:bodyPr/>
              <a:lstStyle/>
              <a:p>
                <a:r>
                  <a:rPr lang="en-US">
                    <a:noFill/>
                  </a:rPr>
                  <a:t> </a:t>
                </a:r>
              </a:p>
            </p:txBody>
          </p:sp>
        </mc:Fallback>
      </mc:AlternateContent>
      <p:cxnSp>
        <p:nvCxnSpPr>
          <p:cNvPr id="119" name="Straight Arrow Connector 118"/>
          <p:cNvCxnSpPr/>
          <p:nvPr/>
        </p:nvCxnSpPr>
        <p:spPr>
          <a:xfrm>
            <a:off x="36659796" y="16668268"/>
            <a:ext cx="5847" cy="89335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p:nvPr/>
        </p:nvCxnSpPr>
        <p:spPr>
          <a:xfrm>
            <a:off x="30904896" y="16719901"/>
            <a:ext cx="0" cy="911088"/>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1" name="TextBox 120"/>
              <p:cNvSpPr txBox="1"/>
              <p:nvPr/>
            </p:nvSpPr>
            <p:spPr>
              <a:xfrm>
                <a:off x="36729507" y="16846714"/>
                <a:ext cx="5750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oMath>
                  </m:oMathPara>
                </a14:m>
                <a:endParaRPr lang="en-US" sz="2400" dirty="0"/>
              </a:p>
            </p:txBody>
          </p:sp>
        </mc:Choice>
        <mc:Fallback xmlns="">
          <p:sp>
            <p:nvSpPr>
              <p:cNvPr id="121" name="TextBox 120"/>
              <p:cNvSpPr txBox="1">
                <a:spLocks noRot="1" noChangeAspect="1" noMove="1" noResize="1" noEditPoints="1" noAdjustHandles="1" noChangeArrowheads="1" noChangeShapeType="1" noTextEdit="1"/>
              </p:cNvSpPr>
              <p:nvPr/>
            </p:nvSpPr>
            <p:spPr>
              <a:xfrm>
                <a:off x="36729507" y="16846714"/>
                <a:ext cx="575094" cy="461665"/>
              </a:xfrm>
              <a:prstGeom prst="rect">
                <a:avLst/>
              </a:prstGeom>
              <a:blipFill rotWithShape="0">
                <a:blip r:embed="rId16"/>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30268342" y="16856023"/>
                <a:ext cx="5750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oMath>
                  </m:oMathPara>
                </a14:m>
                <a:endParaRPr lang="en-US" sz="2400" dirty="0"/>
              </a:p>
            </p:txBody>
          </p:sp>
        </mc:Choice>
        <mc:Fallback xmlns="">
          <p:sp>
            <p:nvSpPr>
              <p:cNvPr id="122" name="TextBox 121"/>
              <p:cNvSpPr txBox="1">
                <a:spLocks noRot="1" noChangeAspect="1" noMove="1" noResize="1" noEditPoints="1" noAdjustHandles="1" noChangeArrowheads="1" noChangeShapeType="1" noTextEdit="1"/>
              </p:cNvSpPr>
              <p:nvPr/>
            </p:nvSpPr>
            <p:spPr>
              <a:xfrm>
                <a:off x="30268342" y="16856023"/>
                <a:ext cx="575094" cy="461665"/>
              </a:xfrm>
              <a:prstGeom prst="rect">
                <a:avLst/>
              </a:prstGeom>
              <a:blipFill rotWithShape="0">
                <a:blip r:embed="rId1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p:cNvSpPr txBox="1"/>
              <p:nvPr/>
            </p:nvSpPr>
            <p:spPr>
              <a:xfrm>
                <a:off x="36333281" y="10942804"/>
                <a:ext cx="5177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𝐼</m:t>
                          </m:r>
                        </m:sub>
                      </m:sSub>
                    </m:oMath>
                  </m:oMathPara>
                </a14:m>
                <a:endParaRPr lang="en-US" sz="2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36333281" y="10942804"/>
                <a:ext cx="517706" cy="461665"/>
              </a:xfrm>
              <a:prstGeom prst="rect">
                <a:avLst/>
              </a:prstGeom>
              <a:blipFill rotWithShape="0">
                <a:blip r:embed="rId18"/>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a:off x="30567572" y="11630446"/>
                <a:ext cx="5515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𝐼</m:t>
                          </m:r>
                        </m:sub>
                      </m:sSub>
                    </m:oMath>
                  </m:oMathPara>
                </a14:m>
                <a:endParaRPr lang="en-US" sz="2400" dirty="0"/>
              </a:p>
            </p:txBody>
          </p:sp>
        </mc:Choice>
        <mc:Fallback xmlns="">
          <p:sp>
            <p:nvSpPr>
              <p:cNvPr id="124" name="TextBox 123"/>
              <p:cNvSpPr txBox="1">
                <a:spLocks noRot="1" noChangeAspect="1" noMove="1" noResize="1" noEditPoints="1" noAdjustHandles="1" noChangeArrowheads="1" noChangeShapeType="1" noTextEdit="1"/>
              </p:cNvSpPr>
              <p:nvPr/>
            </p:nvSpPr>
            <p:spPr>
              <a:xfrm>
                <a:off x="30567572" y="11630446"/>
                <a:ext cx="551587" cy="46166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33655829" y="14389573"/>
                <a:ext cx="1207703" cy="785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𝛼</m:t>
                          </m:r>
                        </m:num>
                        <m:den>
                          <m:r>
                            <a:rPr lang="en-US" sz="2400" b="0" i="1" smtClean="0">
                              <a:solidFill>
                                <a:srgbClr val="FF0000"/>
                              </a:solidFill>
                              <a:latin typeface="Cambria Math" panose="02040503050406030204" pitchFamily="18" charset="0"/>
                            </a:rPr>
                            <m:t>𝛾</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𝜉</m:t>
                          </m:r>
                          <m:r>
                            <a:rPr lang="en-US" sz="2400" b="0" i="1" smtClean="0">
                              <a:solidFill>
                                <a:srgbClr val="FF0000"/>
                              </a:solidFill>
                              <a:latin typeface="Cambria Math" panose="02040503050406030204" pitchFamily="18" charset="0"/>
                            </a:rPr>
                            <m:t>𝑀</m:t>
                          </m:r>
                        </m:den>
                      </m:f>
                    </m:oMath>
                  </m:oMathPara>
                </a14:m>
                <a:endParaRPr lang="en-US" sz="2400" dirty="0" smtClean="0"/>
              </a:p>
            </p:txBody>
          </p:sp>
        </mc:Choice>
        <mc:Fallback xmlns="">
          <p:sp>
            <p:nvSpPr>
              <p:cNvPr id="111" name="TextBox 110"/>
              <p:cNvSpPr txBox="1">
                <a:spLocks noRot="1" noChangeAspect="1" noMove="1" noResize="1" noEditPoints="1" noAdjustHandles="1" noChangeArrowheads="1" noChangeShapeType="1" noTextEdit="1"/>
              </p:cNvSpPr>
              <p:nvPr/>
            </p:nvSpPr>
            <p:spPr>
              <a:xfrm>
                <a:off x="33655829" y="14389573"/>
                <a:ext cx="1207703" cy="785728"/>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p:cNvSpPr txBox="1"/>
              <p:nvPr/>
            </p:nvSpPr>
            <p:spPr>
              <a:xfrm>
                <a:off x="17355466" y="21002570"/>
                <a:ext cx="8208705" cy="3556486"/>
              </a:xfrm>
              <a:prstGeom prst="rect">
                <a:avLst/>
              </a:prstGeom>
              <a:noFill/>
            </p:spPr>
            <p:txBody>
              <a:bodyPr wrap="square" rtlCol="0">
                <a:spAutoFit/>
              </a:bodyPr>
              <a:lstStyle/>
              <a:p>
                <a:pPr algn="just"/>
                <a:r>
                  <a:rPr lang="en-US" sz="2800" b="1" i="1" dirty="0" smtClean="0"/>
                  <a:t>Basic Reproduction Number:</a:t>
                </a:r>
              </a:p>
              <a:p>
                <a:pPr algn="just"/>
                <a:r>
                  <a:rPr lang="en-US" sz="2400" dirty="0" smtClean="0"/>
                  <a:t>The basic reproduction number </a:t>
                </a:r>
                <a:r>
                  <a:rPr lang="en-US" sz="2400" dirty="0"/>
                  <a:t>(R</a:t>
                </a:r>
                <a:r>
                  <a:rPr lang="en-US" sz="2400" baseline="-25000" dirty="0"/>
                  <a:t>0</a:t>
                </a:r>
                <a:r>
                  <a:rPr lang="en-US" sz="2400" dirty="0" smtClean="0"/>
                  <a:t>) is the average number of infected cells that result from a single initial infected cell. It can be proved </a:t>
                </a:r>
                <a:r>
                  <a:rPr lang="en-US" sz="2400" dirty="0"/>
                  <a:t>that </a:t>
                </a:r>
                <a:r>
                  <a:rPr lang="en-US" sz="2400" dirty="0" smtClean="0"/>
                  <a:t>if R</a:t>
                </a:r>
                <a:r>
                  <a:rPr lang="en-US" sz="2400" baseline="-25000" dirty="0" smtClean="0"/>
                  <a:t>0</a:t>
                </a:r>
                <a:r>
                  <a:rPr lang="en-US" sz="2400" dirty="0" smtClean="0"/>
                  <a:t>&gt;1 the infection persists and if R</a:t>
                </a:r>
                <a:r>
                  <a:rPr lang="en-US" sz="2400" baseline="-25000" dirty="0" smtClean="0"/>
                  <a:t>0</a:t>
                </a:r>
                <a:r>
                  <a:rPr lang="en-US" sz="2400" dirty="0" smtClean="0"/>
                  <a:t>&lt;1 infection dies out.</a:t>
                </a:r>
              </a:p>
              <a:p>
                <a:pPr algn="just"/>
                <a:r>
                  <a:rPr lang="en-US" sz="2400" dirty="0"/>
                  <a:t>For this model: R</a:t>
                </a:r>
                <a:r>
                  <a:rPr lang="en-US" sz="2400" baseline="-25000" dirty="0"/>
                  <a:t>0</a:t>
                </a:r>
                <a:r>
                  <a:rPr lang="en-US" sz="2400" dirty="0"/>
                  <a:t> = max{R</a:t>
                </a:r>
                <a:r>
                  <a:rPr lang="en-US" sz="2400" baseline="-25000" dirty="0"/>
                  <a:t>1</a:t>
                </a:r>
                <a:r>
                  <a:rPr lang="en-US" sz="2400" dirty="0"/>
                  <a:t>, R</a:t>
                </a:r>
                <a:r>
                  <a:rPr lang="en-US" sz="2400" baseline="-25000" dirty="0"/>
                  <a:t>2</a:t>
                </a:r>
                <a:r>
                  <a:rPr lang="en-US" sz="2400" dirty="0" smtClean="0"/>
                  <a:t>}, where </a:t>
                </a:r>
                <a:endParaRPr lang="en-US" sz="2400" dirty="0"/>
              </a:p>
              <a:p>
                <a:pPr algn="just"/>
                <a:r>
                  <a:rPr lang="en-US" sz="2400" dirty="0" smtClean="0"/>
                  <a:t>R</a:t>
                </a:r>
                <a:r>
                  <a:rPr lang="en-US" sz="2400" baseline="-25000" dirty="0" smtClean="0"/>
                  <a:t>1</a:t>
                </a:r>
                <a:r>
                  <a:rPr lang="en-US" sz="2400" dirty="0" smtClean="0"/>
                  <a:t> </a:t>
                </a:r>
                <a:r>
                  <a:rPr lang="en-US" sz="2400" dirty="0"/>
                  <a:t>= </a:t>
                </a:r>
                <a14:m>
                  <m:oMath xmlns:m="http://schemas.openxmlformats.org/officeDocument/2006/math">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𝑀</m:t>
                            </m:r>
                            <m:r>
                              <a:rPr lang="en-US" sz="2400" i="1">
                                <a:latin typeface="Cambria Math" panose="02040503050406030204" pitchFamily="18" charset="0"/>
                              </a:rPr>
                              <m:t>𝜂</m:t>
                            </m:r>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m:t>
                            </m:r>
                            <m:r>
                              <a:rPr lang="en-US" sz="2400" i="1">
                                <a:latin typeface="Cambria Math" panose="02040503050406030204" pitchFamily="18" charset="0"/>
                              </a:rPr>
                              <m:t>𝑚𝑢</m:t>
                            </m:r>
                          </m:e>
                        </m:d>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num>
                      <m:den>
                        <m:r>
                          <a:rPr lang="en-US" sz="2400" i="1">
                            <a:latin typeface="Cambria Math" panose="02040503050406030204" pitchFamily="18" charset="0"/>
                          </a:rPr>
                          <m:t>(</m:t>
                        </m:r>
                        <m:r>
                          <a:rPr lang="en-US" sz="2400" i="1">
                            <a:latin typeface="Cambria Math" panose="02040503050406030204" pitchFamily="18" charset="0"/>
                          </a:rPr>
                          <m:t>𝑀</m:t>
                        </m:r>
                        <m:r>
                          <a:rPr lang="en-US" sz="2400" i="1">
                            <a:latin typeface="Cambria Math" panose="02040503050406030204" pitchFamily="18" charset="0"/>
                          </a:rPr>
                          <m:t>𝜂</m:t>
                        </m:r>
                        <m:r>
                          <a:rPr lang="en-US" sz="2400" i="1">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𝑇</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𝐼</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den>
                    </m:f>
                  </m:oMath>
                </a14:m>
                <a:r>
                  <a:rPr lang="en-US" sz="2400" dirty="0"/>
                  <a:t> </a:t>
                </a:r>
                <a:r>
                  <a:rPr lang="en-US" sz="2400" dirty="0" smtClean="0"/>
                  <a:t>(wild-type reproduction number) and</a:t>
                </a:r>
                <a:endParaRPr lang="en-US" sz="2400" dirty="0"/>
              </a:p>
              <a:p>
                <a:pPr algn="just"/>
                <a:r>
                  <a:rPr lang="en-US" sz="2400" dirty="0" smtClean="0"/>
                  <a:t>R</a:t>
                </a:r>
                <a:r>
                  <a:rPr lang="en-US" sz="2400" baseline="-25000" dirty="0" smtClean="0"/>
                  <a:t>2</a:t>
                </a:r>
                <a:r>
                  <a:rPr lang="en-US" sz="2400" dirty="0" smtClean="0"/>
                  <a:t> </a:t>
                </a:r>
                <a:r>
                  <a:rPr lang="en-US" sz="2400" dirty="0"/>
                  <a:t>= </a:t>
                </a:r>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1</m:t>
                            </m:r>
                          </m:sub>
                        </m:sSub>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𝑇</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𝐼</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𝑉</m:t>
                            </m:r>
                          </m:sub>
                        </m:sSub>
                      </m:den>
                    </m:f>
                  </m:oMath>
                </a14:m>
                <a:r>
                  <a:rPr lang="en-US" sz="2400" dirty="0"/>
                  <a:t>  </a:t>
                </a:r>
                <a:r>
                  <a:rPr lang="en-US" sz="2400" dirty="0" smtClean="0"/>
                  <a:t>(mutant reproduction number) </a:t>
                </a:r>
                <a:endParaRPr lang="en-US" sz="2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17355466" y="21002570"/>
                <a:ext cx="8208705" cy="3556486"/>
              </a:xfrm>
              <a:prstGeom prst="rect">
                <a:avLst/>
              </a:prstGeom>
              <a:blipFill rotWithShape="0">
                <a:blip r:embed="rId27"/>
                <a:stretch>
                  <a:fillRect l="-1485" t="-1541" r="-1114"/>
                </a:stretch>
              </a:blipFill>
            </p:spPr>
            <p:txBody>
              <a:bodyPr/>
              <a:lstStyle/>
              <a:p>
                <a:r>
                  <a:rPr lang="en-US">
                    <a:noFill/>
                  </a:rPr>
                  <a:t> </a:t>
                </a:r>
              </a:p>
            </p:txBody>
          </p:sp>
        </mc:Fallback>
      </mc:AlternateContent>
      <p:sp>
        <p:nvSpPr>
          <p:cNvPr id="144" name="TextBox 143"/>
          <p:cNvSpPr txBox="1"/>
          <p:nvPr/>
        </p:nvSpPr>
        <p:spPr>
          <a:xfrm>
            <a:off x="790582" y="28124799"/>
            <a:ext cx="15256302"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smtClean="0">
                <a:solidFill>
                  <a:schemeClr val="tx1"/>
                </a:solidFill>
              </a:rPr>
              <a:t>Our model prediction agrees with the experimental data that the use of morphine results in a higher set point viral load.</a:t>
            </a:r>
          </a:p>
          <a:p>
            <a:pPr marL="342900" indent="-342900">
              <a:buFont typeface="Wingdings" panose="05000000000000000000" pitchFamily="2" charset="2"/>
              <a:buChar char="q"/>
            </a:pPr>
            <a:r>
              <a:rPr lang="en-US" sz="2400" b="1" i="1" dirty="0" smtClean="0">
                <a:solidFill>
                  <a:schemeClr val="tx1"/>
                </a:solidFill>
              </a:rPr>
              <a:t>Thus </a:t>
            </a:r>
            <a:r>
              <a:rPr lang="en-US" sz="2400" b="1" i="1" dirty="0">
                <a:solidFill>
                  <a:schemeClr val="tx1"/>
                </a:solidFill>
              </a:rPr>
              <a:t>the lowered immune response and mutation caused by the use of morphine </a:t>
            </a:r>
            <a:r>
              <a:rPr lang="en-US" sz="2400" b="1" i="1" dirty="0" smtClean="0">
                <a:solidFill>
                  <a:schemeClr val="tx1"/>
                </a:solidFill>
              </a:rPr>
              <a:t>can explain the mechanism of the </a:t>
            </a:r>
            <a:r>
              <a:rPr lang="en-US" sz="2400" b="1" i="1" dirty="0">
                <a:solidFill>
                  <a:schemeClr val="tx1"/>
                </a:solidFill>
              </a:rPr>
              <a:t>increased viral </a:t>
            </a:r>
            <a:r>
              <a:rPr lang="en-US" sz="2400" b="1" i="1" dirty="0" smtClean="0">
                <a:solidFill>
                  <a:schemeClr val="tx1"/>
                </a:solidFill>
              </a:rPr>
              <a:t>load</a:t>
            </a:r>
            <a:r>
              <a:rPr lang="en-US" sz="2400" b="1" i="1" dirty="0">
                <a:solidFill>
                  <a:schemeClr val="tx1"/>
                </a:solidFill>
              </a:rPr>
              <a:t> </a:t>
            </a:r>
            <a:r>
              <a:rPr lang="en-US" sz="2400" b="1" i="1" dirty="0" smtClean="0">
                <a:solidFill>
                  <a:schemeClr val="tx1"/>
                </a:solidFill>
              </a:rPr>
              <a:t>in morphine conditioning.</a:t>
            </a:r>
            <a:endParaRPr lang="en-US" sz="2400" b="1" i="1" dirty="0">
              <a:solidFill>
                <a:schemeClr val="tx1"/>
              </a:solidFill>
            </a:endParaRPr>
          </a:p>
        </p:txBody>
      </p:sp>
      <p:pic>
        <p:nvPicPr>
          <p:cNvPr id="30" name="Picture 29"/>
          <p:cNvPicPr>
            <a:picLocks noChangeAspect="1"/>
          </p:cNvPicPr>
          <p:nvPr/>
        </p:nvPicPr>
        <p:blipFill>
          <a:blip r:embed="rId28"/>
          <a:stretch>
            <a:fillRect/>
          </a:stretch>
        </p:blipFill>
        <p:spPr>
          <a:xfrm>
            <a:off x="17423498" y="24640786"/>
            <a:ext cx="7557385" cy="5619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6" name="TextBox 95"/>
          <p:cNvSpPr txBox="1"/>
          <p:nvPr/>
        </p:nvSpPr>
        <p:spPr>
          <a:xfrm>
            <a:off x="26528346" y="30408134"/>
            <a:ext cx="7637120" cy="19389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smtClean="0">
                <a:solidFill>
                  <a:schemeClr val="tx1"/>
                </a:solidFill>
              </a:rPr>
              <a:t>A lower fitness cost requires a higher threshold morphine concentration in order for the wild- type to dominate.</a:t>
            </a:r>
          </a:p>
          <a:p>
            <a:pPr marL="342900" indent="-342900" algn="just">
              <a:buFont typeface="Wingdings" panose="05000000000000000000" pitchFamily="2" charset="2"/>
              <a:buChar char="q"/>
            </a:pPr>
            <a:r>
              <a:rPr lang="en-US" sz="2400" b="1" i="1" dirty="0" smtClean="0">
                <a:solidFill>
                  <a:schemeClr val="tx1"/>
                </a:solidFill>
              </a:rPr>
              <a:t>For a high enough fitness cost the wild-type always dominate the mutant virus.</a:t>
            </a:r>
            <a:endParaRPr lang="en-US" sz="2400" b="1" i="1" dirty="0">
              <a:solidFill>
                <a:schemeClr val="tx1"/>
              </a:solidFill>
            </a:endParaRPr>
          </a:p>
        </p:txBody>
      </p:sp>
      <p:sp>
        <p:nvSpPr>
          <p:cNvPr id="98" name="TextBox 97"/>
          <p:cNvSpPr txBox="1"/>
          <p:nvPr/>
        </p:nvSpPr>
        <p:spPr>
          <a:xfrm>
            <a:off x="26529354" y="21048481"/>
            <a:ext cx="7636112" cy="2000548"/>
          </a:xfrm>
          <a:prstGeom prst="rect">
            <a:avLst/>
          </a:prstGeom>
          <a:noFill/>
        </p:spPr>
        <p:txBody>
          <a:bodyPr wrap="square" rtlCol="0">
            <a:spAutoFit/>
          </a:bodyPr>
          <a:lstStyle/>
          <a:p>
            <a:r>
              <a:rPr lang="en-US" sz="2800" b="1" i="1" dirty="0" smtClean="0"/>
              <a:t>Threshold morphine concentration vs. fitness cost:</a:t>
            </a:r>
          </a:p>
          <a:p>
            <a:pPr algn="just"/>
            <a:r>
              <a:rPr lang="en-US" sz="2400" dirty="0" smtClean="0"/>
              <a:t>We obtained the analytical expression of the threshold morphine concentration (defined as the minimum concentration necessary for wild-type virus to dominate) as a function of the fitness cost of the mutant virus. </a:t>
            </a:r>
            <a:endParaRPr lang="en-US" sz="2400" dirty="0"/>
          </a:p>
        </p:txBody>
      </p:sp>
      <p:pic>
        <p:nvPicPr>
          <p:cNvPr id="38" name="Picture 37"/>
          <p:cNvPicPr>
            <a:picLocks noChangeAspect="1"/>
          </p:cNvPicPr>
          <p:nvPr/>
        </p:nvPicPr>
        <p:blipFill>
          <a:blip r:embed="rId29"/>
          <a:stretch>
            <a:fillRect/>
          </a:stretch>
        </p:blipFill>
        <p:spPr>
          <a:xfrm>
            <a:off x="35154676" y="24562522"/>
            <a:ext cx="7482633" cy="5625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0" name="TextBox 99"/>
          <p:cNvSpPr txBox="1"/>
          <p:nvPr/>
        </p:nvSpPr>
        <p:spPr>
          <a:xfrm>
            <a:off x="35061187" y="21054197"/>
            <a:ext cx="7636112" cy="2000548"/>
          </a:xfrm>
          <a:prstGeom prst="rect">
            <a:avLst/>
          </a:prstGeom>
          <a:noFill/>
        </p:spPr>
        <p:txBody>
          <a:bodyPr wrap="square" rtlCol="0">
            <a:spAutoFit/>
          </a:bodyPr>
          <a:lstStyle/>
          <a:p>
            <a:pPr algn="just"/>
            <a:r>
              <a:rPr lang="en-US" sz="2800" b="1" i="1" dirty="0"/>
              <a:t>Threshold morphine concentration </a:t>
            </a:r>
            <a:r>
              <a:rPr lang="en-US" sz="2800" b="1" i="1" dirty="0" smtClean="0"/>
              <a:t>vs. escape rate:</a:t>
            </a:r>
          </a:p>
          <a:p>
            <a:pPr algn="just"/>
            <a:r>
              <a:rPr lang="en-US" sz="2400" dirty="0" smtClean="0"/>
              <a:t>The escape rate is a measure of how effectively the mutant virus can escape from the immune responses. We simulate the threshold amount of morphine necessary for the wild- type virus to dominate as a function of the escape rate.</a:t>
            </a:r>
            <a:endParaRPr lang="en-US" sz="2400" dirty="0"/>
          </a:p>
        </p:txBody>
      </p:sp>
      <p:sp>
        <p:nvSpPr>
          <p:cNvPr id="103" name="TextBox 102"/>
          <p:cNvSpPr txBox="1"/>
          <p:nvPr/>
        </p:nvSpPr>
        <p:spPr>
          <a:xfrm>
            <a:off x="35105897" y="30361967"/>
            <a:ext cx="7591401" cy="83099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smtClean="0">
                <a:solidFill>
                  <a:schemeClr val="tx1"/>
                </a:solidFill>
              </a:rPr>
              <a:t>A higher escape rate requires a higher threshold morphine concentration for the wild- type to dominate.  </a:t>
            </a:r>
            <a:endParaRPr lang="en-US" sz="2400" b="1" i="1" dirty="0">
              <a:solidFill>
                <a:schemeClr val="tx1"/>
              </a:solidFill>
            </a:endParaRPr>
          </a:p>
        </p:txBody>
      </p:sp>
      <p:sp>
        <p:nvSpPr>
          <p:cNvPr id="104" name="TextBox 103"/>
          <p:cNvSpPr txBox="1"/>
          <p:nvPr/>
        </p:nvSpPr>
        <p:spPr>
          <a:xfrm>
            <a:off x="1040951" y="40710559"/>
            <a:ext cx="8684857"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lgn="just">
              <a:buFont typeface="Wingdings" panose="05000000000000000000" pitchFamily="2" charset="2"/>
              <a:buChar char="q"/>
            </a:pPr>
            <a:r>
              <a:rPr lang="en-US" sz="2400" b="1" i="1" dirty="0" smtClean="0">
                <a:solidFill>
                  <a:schemeClr val="tx1"/>
                </a:solidFill>
              </a:rPr>
              <a:t>Increasing the dose of morphine increases the viral load over the course of the infection.</a:t>
            </a:r>
            <a:endParaRPr lang="en-US" sz="2400" b="1" i="1" dirty="0">
              <a:solidFill>
                <a:schemeClr val="tx1"/>
              </a:solidFill>
            </a:endParaRPr>
          </a:p>
        </p:txBody>
      </p:sp>
      <p:pic>
        <p:nvPicPr>
          <p:cNvPr id="40" name="Picture 39"/>
          <p:cNvPicPr>
            <a:picLocks noChangeAspect="1"/>
          </p:cNvPicPr>
          <p:nvPr/>
        </p:nvPicPr>
        <p:blipFill>
          <a:blip r:embed="rId30"/>
          <a:stretch>
            <a:fillRect/>
          </a:stretch>
        </p:blipFill>
        <p:spPr>
          <a:xfrm>
            <a:off x="20929166" y="26780140"/>
            <a:ext cx="3266242" cy="1774807"/>
          </a:xfrm>
          <a:prstGeom prst="rect">
            <a:avLst/>
          </a:prstGeom>
        </p:spPr>
      </p:pic>
      <p:pic>
        <p:nvPicPr>
          <p:cNvPr id="42" name="Picture 41"/>
          <p:cNvPicPr>
            <a:picLocks noChangeAspect="1"/>
          </p:cNvPicPr>
          <p:nvPr/>
        </p:nvPicPr>
        <p:blipFill>
          <a:blip r:embed="rId31"/>
          <a:stretch>
            <a:fillRect/>
          </a:stretch>
        </p:blipFill>
        <p:spPr>
          <a:xfrm>
            <a:off x="1040951" y="33982713"/>
            <a:ext cx="8639839"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5" name="Picture 44"/>
          <p:cNvPicPr>
            <a:picLocks noChangeAspect="1"/>
          </p:cNvPicPr>
          <p:nvPr/>
        </p:nvPicPr>
        <p:blipFill>
          <a:blip r:embed="rId32"/>
          <a:stretch>
            <a:fillRect/>
          </a:stretch>
        </p:blipFill>
        <p:spPr>
          <a:xfrm>
            <a:off x="12048901" y="33982712"/>
            <a:ext cx="8608927"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3" name="TextBox 112"/>
          <p:cNvSpPr txBox="1"/>
          <p:nvPr/>
        </p:nvSpPr>
        <p:spPr>
          <a:xfrm>
            <a:off x="11996602" y="40710558"/>
            <a:ext cx="8622609"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smtClean="0">
                <a:solidFill>
                  <a:schemeClr val="tx1"/>
                </a:solidFill>
              </a:rPr>
              <a:t>Decreasing the frequency of the doses reduces the viral load over the course of the infection.</a:t>
            </a:r>
            <a:endParaRPr lang="en-US" sz="2400" b="1" i="1" dirty="0">
              <a:solidFill>
                <a:schemeClr val="tx1"/>
              </a:solidFill>
            </a:endParaRPr>
          </a:p>
        </p:txBody>
      </p:sp>
      <p:pic>
        <p:nvPicPr>
          <p:cNvPr id="48" name="Picture 47"/>
          <p:cNvPicPr>
            <a:picLocks noChangeAspect="1"/>
          </p:cNvPicPr>
          <p:nvPr/>
        </p:nvPicPr>
        <p:blipFill>
          <a:blip r:embed="rId33"/>
          <a:stretch>
            <a:fillRect/>
          </a:stretch>
        </p:blipFill>
        <p:spPr>
          <a:xfrm>
            <a:off x="23144098" y="33980133"/>
            <a:ext cx="8598488" cy="6491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4" name="TextBox 113"/>
          <p:cNvSpPr txBox="1"/>
          <p:nvPr/>
        </p:nvSpPr>
        <p:spPr>
          <a:xfrm>
            <a:off x="23140239" y="40738495"/>
            <a:ext cx="8737227"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Wingdings" panose="05000000000000000000" pitchFamily="2" charset="2"/>
              <a:buChar char="q"/>
            </a:pPr>
            <a:r>
              <a:rPr lang="en-US" sz="2400" b="1" i="1" dirty="0" smtClean="0">
                <a:solidFill>
                  <a:schemeClr val="tx1"/>
                </a:solidFill>
              </a:rPr>
              <a:t>Increasing the rate at which morphine is cleared from the body decreases the viral load.</a:t>
            </a:r>
            <a:endParaRPr lang="en-US" sz="2400" b="1" i="1" dirty="0">
              <a:solidFill>
                <a:schemeClr val="tx1"/>
              </a:solidFill>
            </a:endParaRPr>
          </a:p>
        </p:txBody>
      </p:sp>
      <p:sp>
        <p:nvSpPr>
          <p:cNvPr id="115" name="CustomShape 2"/>
          <p:cNvSpPr/>
          <p:nvPr/>
        </p:nvSpPr>
        <p:spPr>
          <a:xfrm>
            <a:off x="34284994" y="33797416"/>
            <a:ext cx="8938579" cy="449691"/>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rPr>
              <a:t>Conclusion:</a:t>
            </a:r>
            <a:endParaRPr sz="2400" b="1" dirty="0">
              <a:solidFill>
                <a:srgbClr val="FFFF00"/>
              </a:solidFill>
            </a:endParaRPr>
          </a:p>
        </p:txBody>
      </p:sp>
      <p:sp>
        <p:nvSpPr>
          <p:cNvPr id="116" name="TextBox 115"/>
          <p:cNvSpPr txBox="1"/>
          <p:nvPr/>
        </p:nvSpPr>
        <p:spPr>
          <a:xfrm>
            <a:off x="34259680" y="34266685"/>
            <a:ext cx="8963893" cy="1938992"/>
          </a:xfrm>
          <a:prstGeom prst="rect">
            <a:avLst/>
          </a:prstGeom>
          <a:noFill/>
        </p:spPr>
        <p:txBody>
          <a:bodyPr wrap="square" rtlCol="0">
            <a:spAutoFit/>
          </a:bodyPr>
          <a:lstStyle/>
          <a:p>
            <a:pPr algn="just"/>
            <a:r>
              <a:rPr lang="en-US" sz="2400" dirty="0" smtClean="0"/>
              <a:t>The suppression of the immune response and mutation rate caused by the use of morphine results in the dominance of the wild- type virus over the mutant, thereby causing an increased viral load. This increase in viral load can be tempered by decreasing the size and frequency of the morphine dose taken. </a:t>
            </a:r>
          </a:p>
        </p:txBody>
      </p:sp>
      <p:sp>
        <p:nvSpPr>
          <p:cNvPr id="126" name="CustomShape 2"/>
          <p:cNvSpPr/>
          <p:nvPr/>
        </p:nvSpPr>
        <p:spPr>
          <a:xfrm>
            <a:off x="34259680" y="36783676"/>
            <a:ext cx="8923268" cy="444773"/>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rPr>
              <a:t>References:</a:t>
            </a:r>
            <a:endParaRPr sz="2400" b="1" dirty="0">
              <a:solidFill>
                <a:srgbClr val="FFFF00"/>
              </a:solidFill>
            </a:endParaRPr>
          </a:p>
        </p:txBody>
      </p:sp>
      <p:sp>
        <p:nvSpPr>
          <p:cNvPr id="127" name="TextBox 126"/>
          <p:cNvSpPr txBox="1"/>
          <p:nvPr/>
        </p:nvSpPr>
        <p:spPr>
          <a:xfrm>
            <a:off x="34284994" y="37361488"/>
            <a:ext cx="8987773" cy="1200329"/>
          </a:xfrm>
          <a:prstGeom prst="rect">
            <a:avLst/>
          </a:prstGeom>
          <a:noFill/>
        </p:spPr>
        <p:txBody>
          <a:bodyPr wrap="square" rtlCol="0">
            <a:spAutoFit/>
          </a:bodyPr>
          <a:lstStyle/>
          <a:p>
            <a:pPr marL="457200" indent="-457200" algn="just">
              <a:buFont typeface="+mj-lt"/>
              <a:buAutoNum type="arabicPeriod"/>
            </a:pPr>
            <a:r>
              <a:rPr lang="en-US" sz="2400" dirty="0" smtClean="0"/>
              <a:t>Kumar </a:t>
            </a:r>
            <a:r>
              <a:rPr lang="en-US" sz="2400" dirty="0"/>
              <a:t>et al. Journal of Virology (2006) 11425–11428</a:t>
            </a:r>
            <a:endParaRPr lang="en-US" sz="2400" dirty="0" smtClean="0"/>
          </a:p>
          <a:p>
            <a:pPr marL="457200" indent="-457200" algn="just">
              <a:buFont typeface="+mj-lt"/>
              <a:buAutoNum type="arabicPeriod"/>
            </a:pPr>
            <a:r>
              <a:rPr lang="en-US" sz="2400" dirty="0" smtClean="0"/>
              <a:t>Kumar et al. Journal of Virology (2006) </a:t>
            </a:r>
            <a:r>
              <a:rPr lang="en-US" sz="2400" dirty="0"/>
              <a:t>354 (2006) </a:t>
            </a:r>
            <a:r>
              <a:rPr lang="en-US" sz="2400" dirty="0" smtClean="0"/>
              <a:t>192–206</a:t>
            </a:r>
          </a:p>
          <a:p>
            <a:pPr marL="457200" indent="-457200" algn="just">
              <a:buFont typeface="+mj-lt"/>
              <a:buAutoNum type="arabicPeriod"/>
            </a:pPr>
            <a:r>
              <a:rPr lang="en-US" sz="2400" dirty="0" smtClean="0"/>
              <a:t>Konrad et al. Mathematical Population Studies, 18:122-149, 2011</a:t>
            </a:r>
          </a:p>
        </p:txBody>
      </p:sp>
      <p:sp>
        <p:nvSpPr>
          <p:cNvPr id="145" name="CustomShape 2"/>
          <p:cNvSpPr/>
          <p:nvPr/>
        </p:nvSpPr>
        <p:spPr>
          <a:xfrm>
            <a:off x="34259680" y="39366811"/>
            <a:ext cx="8923268" cy="444773"/>
          </a:xfrm>
          <a:prstGeom prst="rect">
            <a:avLst/>
          </a:prstGeom>
          <a:solidFill>
            <a:srgbClr val="003466"/>
          </a:solidFill>
        </p:spPr>
        <p:txBody>
          <a:bodyPr lIns="78750" tIns="39375" rIns="78750" bIns="39375"/>
          <a:lstStyle/>
          <a:p>
            <a:pPr algn="ctr">
              <a:lnSpc>
                <a:spcPct val="100000"/>
              </a:lnSpc>
            </a:pPr>
            <a:r>
              <a:rPr lang="en-US" sz="2400" b="1" dirty="0" smtClean="0">
                <a:solidFill>
                  <a:srgbClr val="FFFF00"/>
                </a:solidFill>
              </a:rPr>
              <a:t>Acknowledgements: </a:t>
            </a:r>
            <a:endParaRPr sz="2400" b="1" dirty="0">
              <a:solidFill>
                <a:srgbClr val="FFFF00"/>
              </a:solidFill>
            </a:endParaRPr>
          </a:p>
        </p:txBody>
      </p:sp>
      <p:sp>
        <p:nvSpPr>
          <p:cNvPr id="146" name="TextBox 145"/>
          <p:cNvSpPr txBox="1"/>
          <p:nvPr/>
        </p:nvSpPr>
        <p:spPr>
          <a:xfrm>
            <a:off x="34269358" y="39920040"/>
            <a:ext cx="898777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Dr. Naveen Vaidya, Department of Mathematics, UMKC</a:t>
            </a:r>
          </a:p>
          <a:p>
            <a:pPr marL="342900" indent="-342900">
              <a:buFont typeface="Arial" panose="020B0604020202020204" pitchFamily="34" charset="0"/>
              <a:buChar char="•"/>
            </a:pPr>
            <a:r>
              <a:rPr lang="en-US" sz="2400" dirty="0" smtClean="0"/>
              <a:t>Jones </a:t>
            </a:r>
            <a:r>
              <a:rPr lang="en-US" sz="2400" dirty="0" err="1" smtClean="0"/>
              <a:t>Mutua</a:t>
            </a:r>
            <a:r>
              <a:rPr lang="en-US" sz="2400" dirty="0" smtClean="0"/>
              <a:t>, </a:t>
            </a:r>
            <a:r>
              <a:rPr lang="en-US" sz="2400" dirty="0"/>
              <a:t>Department of Mathematics, </a:t>
            </a:r>
            <a:r>
              <a:rPr lang="en-US" sz="2400" dirty="0" smtClean="0"/>
              <a:t>UMKC</a:t>
            </a:r>
          </a:p>
          <a:p>
            <a:pPr marL="342900" indent="-342900">
              <a:buFont typeface="Arial" panose="020B0604020202020204" pitchFamily="34" charset="0"/>
              <a:buChar char="•"/>
            </a:pPr>
            <a:r>
              <a:rPr lang="en-US" sz="2400" dirty="0" smtClean="0"/>
              <a:t>Dr. Anil Kumar, School of Pharmacy, UMKC</a:t>
            </a:r>
          </a:p>
          <a:p>
            <a:pPr marL="342900" indent="-342900">
              <a:buFont typeface="Arial" panose="020B0604020202020204" pitchFamily="34" charset="0"/>
              <a:buChar char="•"/>
            </a:pPr>
            <a:r>
              <a:rPr lang="en-US" sz="2400" dirty="0" smtClean="0"/>
              <a:t>SUROP Grant</a:t>
            </a:r>
          </a:p>
        </p:txBody>
      </p:sp>
      <p:sp>
        <p:nvSpPr>
          <p:cNvPr id="147" name="TextBox 146"/>
          <p:cNvSpPr txBox="1"/>
          <p:nvPr/>
        </p:nvSpPr>
        <p:spPr>
          <a:xfrm>
            <a:off x="10796050" y="4672028"/>
            <a:ext cx="26657863" cy="1600438"/>
          </a:xfrm>
          <a:prstGeom prst="rect">
            <a:avLst/>
          </a:prstGeom>
          <a:noFill/>
        </p:spPr>
        <p:txBody>
          <a:bodyPr wrap="square" rtlCol="0">
            <a:spAutoFit/>
          </a:bodyPr>
          <a:lstStyle/>
          <a:p>
            <a:pPr algn="ctr">
              <a:lnSpc>
                <a:spcPct val="100000"/>
              </a:lnSpc>
            </a:pPr>
            <a:r>
              <a:rPr lang="en-US" sz="5400" b="1" dirty="0" smtClean="0">
                <a:solidFill>
                  <a:srgbClr val="0070C0"/>
                </a:solidFill>
                <a:latin typeface="Imprint MT Shadow" panose="04020605060303030202" pitchFamily="82" charset="0"/>
                <a:cs typeface="Times New Roman" panose="02020603050405020304" pitchFamily="18" charset="0"/>
              </a:rPr>
              <a:t>Peter Uhl</a:t>
            </a:r>
            <a:r>
              <a:rPr lang="en-US" sz="5400" b="1" baseline="30000" dirty="0" smtClean="0">
                <a:solidFill>
                  <a:srgbClr val="0070C0"/>
                </a:solidFill>
                <a:latin typeface="Imprint MT Shadow" panose="04020605060303030202" pitchFamily="82" charset="0"/>
                <a:cs typeface="Times New Roman" panose="02020603050405020304" pitchFamily="18" charset="0"/>
              </a:rPr>
              <a:t>1</a:t>
            </a:r>
            <a:r>
              <a:rPr lang="en-US" sz="5400" b="1" dirty="0" smtClean="0">
                <a:solidFill>
                  <a:srgbClr val="0070C0"/>
                </a:solidFill>
                <a:latin typeface="Imprint MT Shadow" panose="04020605060303030202" pitchFamily="82" charset="0"/>
                <a:cs typeface="Times New Roman" panose="02020603050405020304" pitchFamily="18" charset="0"/>
              </a:rPr>
              <a:t>, Anil Kumar</a:t>
            </a:r>
            <a:r>
              <a:rPr lang="en-US" sz="5400" b="1" baseline="30000" dirty="0" smtClean="0">
                <a:solidFill>
                  <a:srgbClr val="0070C0"/>
                </a:solidFill>
                <a:latin typeface="Imprint MT Shadow" panose="04020605060303030202" pitchFamily="82" charset="0"/>
                <a:cs typeface="Times New Roman" panose="02020603050405020304" pitchFamily="18" charset="0"/>
              </a:rPr>
              <a:t>2</a:t>
            </a:r>
            <a:r>
              <a:rPr lang="en-US" sz="5400" b="1" dirty="0" smtClean="0">
                <a:solidFill>
                  <a:srgbClr val="0070C0"/>
                </a:solidFill>
                <a:latin typeface="Imprint MT Shadow" panose="04020605060303030202" pitchFamily="82" charset="0"/>
                <a:cs typeface="Times New Roman" panose="02020603050405020304" pitchFamily="18" charset="0"/>
              </a:rPr>
              <a:t>, and Naveen K. Vaidya</a:t>
            </a:r>
            <a:r>
              <a:rPr lang="en-US" sz="5400" b="1" baseline="30000" dirty="0" smtClean="0">
                <a:solidFill>
                  <a:srgbClr val="0070C0"/>
                </a:solidFill>
                <a:latin typeface="Imprint MT Shadow" panose="04020605060303030202" pitchFamily="82" charset="0"/>
                <a:cs typeface="Times New Roman" panose="02020603050405020304" pitchFamily="18" charset="0"/>
              </a:rPr>
              <a:t>1,2</a:t>
            </a:r>
          </a:p>
          <a:p>
            <a:pPr algn="ctr">
              <a:lnSpc>
                <a:spcPct val="100000"/>
              </a:lnSpc>
            </a:pPr>
            <a:r>
              <a:rPr lang="en-US" sz="4400" b="1" baseline="30000" dirty="0" smtClean="0">
                <a:solidFill>
                  <a:schemeClr val="accent1">
                    <a:lumMod val="75000"/>
                  </a:schemeClr>
                </a:solidFill>
                <a:latin typeface="Times New Roman" panose="02020603050405020304" pitchFamily="18" charset="0"/>
                <a:cs typeface="Times New Roman" panose="02020603050405020304" pitchFamily="18" charset="0"/>
              </a:rPr>
              <a:t>1</a:t>
            </a:r>
            <a:r>
              <a:rPr lang="en-US" sz="4400" b="1" dirty="0" smtClean="0">
                <a:solidFill>
                  <a:schemeClr val="accent1">
                    <a:lumMod val="75000"/>
                  </a:schemeClr>
                </a:solidFill>
                <a:latin typeface="Times New Roman" panose="02020603050405020304" pitchFamily="18" charset="0"/>
                <a:cs typeface="Times New Roman" panose="02020603050405020304" pitchFamily="18" charset="0"/>
              </a:rPr>
              <a:t>Department of Mathematics and Statistics and </a:t>
            </a:r>
            <a:r>
              <a:rPr lang="en-US" sz="4400" b="1" baseline="30000" dirty="0" smtClean="0">
                <a:solidFill>
                  <a:schemeClr val="accent1">
                    <a:lumMod val="75000"/>
                  </a:schemeClr>
                </a:solidFill>
                <a:latin typeface="Times New Roman" panose="02020603050405020304" pitchFamily="18" charset="0"/>
                <a:cs typeface="Times New Roman" panose="02020603050405020304" pitchFamily="18" charset="0"/>
              </a:rPr>
              <a:t>2</a:t>
            </a:r>
            <a:r>
              <a:rPr lang="en-US" sz="4400" b="1" dirty="0" smtClean="0">
                <a:solidFill>
                  <a:schemeClr val="accent1">
                    <a:lumMod val="75000"/>
                  </a:schemeClr>
                </a:solidFill>
                <a:latin typeface="Times New Roman" panose="02020603050405020304" pitchFamily="18" charset="0"/>
                <a:cs typeface="Times New Roman" panose="02020603050405020304" pitchFamily="18" charset="0"/>
              </a:rPr>
              <a:t>School of Pharmacy, University of Missouri – Kansas City</a:t>
            </a:r>
            <a:r>
              <a:rPr lang="en-US" sz="4400"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sz="44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9" name="Picture 48"/>
          <p:cNvPicPr>
            <a:picLocks noChangeAspect="1"/>
          </p:cNvPicPr>
          <p:nvPr/>
        </p:nvPicPr>
        <p:blipFill>
          <a:blip r:embed="rId34"/>
          <a:stretch>
            <a:fillRect/>
          </a:stretch>
        </p:blipFill>
        <p:spPr>
          <a:xfrm>
            <a:off x="26541304" y="24653105"/>
            <a:ext cx="7599448" cy="5607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1" name="TextBox 150"/>
          <p:cNvSpPr txBox="1"/>
          <p:nvPr/>
        </p:nvSpPr>
        <p:spPr>
          <a:xfrm>
            <a:off x="962399" y="33331463"/>
            <a:ext cx="9463770" cy="523220"/>
          </a:xfrm>
          <a:prstGeom prst="rect">
            <a:avLst/>
          </a:prstGeom>
          <a:noFill/>
        </p:spPr>
        <p:txBody>
          <a:bodyPr wrap="square" rtlCol="0">
            <a:spAutoFit/>
          </a:bodyPr>
          <a:lstStyle/>
          <a:p>
            <a:r>
              <a:rPr lang="en-US" sz="2800" b="1" i="1" dirty="0"/>
              <a:t>Effect of dosage </a:t>
            </a:r>
            <a:r>
              <a:rPr lang="en-US" sz="2800" b="1" i="1" dirty="0" smtClean="0"/>
              <a:t>size on the viral dynamics:</a:t>
            </a:r>
            <a:endParaRPr lang="en-US" sz="2800" b="1" i="1" dirty="0"/>
          </a:p>
        </p:txBody>
      </p:sp>
      <p:sp>
        <p:nvSpPr>
          <p:cNvPr id="152" name="TextBox 151"/>
          <p:cNvSpPr txBox="1"/>
          <p:nvPr/>
        </p:nvSpPr>
        <p:spPr>
          <a:xfrm>
            <a:off x="11996602" y="33401060"/>
            <a:ext cx="9463770" cy="523220"/>
          </a:xfrm>
          <a:prstGeom prst="rect">
            <a:avLst/>
          </a:prstGeom>
          <a:noFill/>
        </p:spPr>
        <p:txBody>
          <a:bodyPr wrap="square" rtlCol="0">
            <a:spAutoFit/>
          </a:bodyPr>
          <a:lstStyle/>
          <a:p>
            <a:r>
              <a:rPr lang="en-US" sz="2800" b="1" i="1" dirty="0"/>
              <a:t>Effect of dose </a:t>
            </a:r>
            <a:r>
              <a:rPr lang="en-US" sz="2800" b="1" i="1" dirty="0" smtClean="0"/>
              <a:t>frequency on the viral dynamics:</a:t>
            </a:r>
            <a:endParaRPr lang="en-US" sz="2800" b="1" i="1" dirty="0"/>
          </a:p>
        </p:txBody>
      </p:sp>
      <p:sp>
        <p:nvSpPr>
          <p:cNvPr id="153" name="TextBox 152"/>
          <p:cNvSpPr txBox="1"/>
          <p:nvPr/>
        </p:nvSpPr>
        <p:spPr>
          <a:xfrm>
            <a:off x="22953875" y="33456913"/>
            <a:ext cx="9463770" cy="523220"/>
          </a:xfrm>
          <a:prstGeom prst="rect">
            <a:avLst/>
          </a:prstGeom>
          <a:noFill/>
        </p:spPr>
        <p:txBody>
          <a:bodyPr wrap="square" rtlCol="0">
            <a:spAutoFit/>
          </a:bodyPr>
          <a:lstStyle/>
          <a:p>
            <a:r>
              <a:rPr lang="en-US" sz="2800" b="1" i="1" dirty="0"/>
              <a:t>Effect of the clearance rate of </a:t>
            </a:r>
            <a:r>
              <a:rPr lang="en-US" sz="2800" b="1" i="1" dirty="0" smtClean="0"/>
              <a:t>morphine on the viral dynamics:</a:t>
            </a:r>
            <a:endParaRPr lang="en-US" sz="2800" b="1" i="1" dirty="0"/>
          </a:p>
        </p:txBody>
      </p:sp>
      <p:pic>
        <p:nvPicPr>
          <p:cNvPr id="156" name="Picture 15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7914586" y="2354296"/>
            <a:ext cx="3333334" cy="3333334"/>
          </a:xfrm>
          <a:prstGeom prst="rect">
            <a:avLst/>
          </a:prstGeom>
        </p:spPr>
      </p:pic>
      <mc:AlternateContent xmlns:mc="http://schemas.openxmlformats.org/markup-compatibility/2006" xmlns:a14="http://schemas.microsoft.com/office/drawing/2010/main">
        <mc:Choice Requires="a14">
          <p:sp>
            <p:nvSpPr>
              <p:cNvPr id="157" name="TextBox 23"/>
              <p:cNvSpPr txBox="1"/>
              <p:nvPr/>
            </p:nvSpPr>
            <p:spPr>
              <a:xfrm>
                <a:off x="37453914" y="8041661"/>
                <a:ext cx="5780557" cy="5080622"/>
              </a:xfrm>
              <a:prstGeom prst="rect">
                <a:avLst/>
              </a:prstGeom>
              <a:noFill/>
            </p:spPr>
            <p:txBody>
              <a:bodyPr wrap="none" rtlCol="0">
                <a:spAutoFit/>
              </a:bodyPr>
              <a:lstStyle/>
              <a:p>
                <a:pPr marL="0" marR="0">
                  <a:spcBef>
                    <a:spcPts val="0"/>
                  </a:spcBef>
                  <a:spcAft>
                    <a:spcPts val="0"/>
                  </a:spcAft>
                </a:pPr>
                <a14:m>
                  <m:oMathPara xmlns:m="http://schemas.openxmlformats.org/officeDocument/2006/math">
                    <m:oMathParaPr>
                      <m:jc m:val="left"/>
                    </m:oMathParaPr>
                    <m:oMath xmlns:m="http://schemas.openxmlformats.org/officeDocument/2006/math">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𝑇</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𝜆</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𝑟</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𝑇</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𝑟</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𝑇</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𝑇</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𝑛</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𝑉</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2</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𝑛</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𝑉</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1</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r>
                            <a:rPr lang="en-US" sz="2400" i="1" kern="1200">
                              <a:solidFill>
                                <a:srgbClr val="000000"/>
                              </a:solidFill>
                              <a:effectLst/>
                              <a:latin typeface="Cambria Math" panose="02040503050406030204" pitchFamily="18" charset="0"/>
                              <a:ea typeface="Times New Roman" panose="02020603050405020304" pitchFamily="18" charset="0"/>
                            </a:rPr>
                            <m:t>1−</m:t>
                          </m:r>
                          <m:f>
                            <m:fPr>
                              <m:ctrlPr>
                                <a:rPr lang="en-US" sz="2400" i="1" kern="1200">
                                  <a:solidFill>
                                    <a:srgbClr val="000000"/>
                                  </a:solidFill>
                                  <a:effectLst/>
                                  <a:latin typeface="Cambria Math" panose="02040503050406030204" pitchFamily="18" charset="0"/>
                                  <a:ea typeface="Times New Roman" panose="02020603050405020304" pitchFamily="18" charset="0"/>
                                </a:rPr>
                              </m:ctrlPr>
                            </m:fPr>
                            <m:num>
                              <m:r>
                                <a:rPr lang="en-US" sz="2400" i="1" kern="1200">
                                  <a:solidFill>
                                    <a:srgbClr val="000000"/>
                                  </a:solidFill>
                                  <a:effectLst/>
                                  <a:latin typeface="Cambria Math" panose="02040503050406030204" pitchFamily="18" charset="0"/>
                                  <a:ea typeface="Times New Roman" panose="02020603050405020304" pitchFamily="18" charset="0"/>
                                </a:rPr>
                                <m:t>𝜖</m:t>
                              </m:r>
                            </m:num>
                            <m:den>
                              <m:r>
                                <a:rPr lang="en-US" sz="2400" i="1" kern="1200">
                                  <a:solidFill>
                                    <a:srgbClr val="000000"/>
                                  </a:solidFill>
                                  <a:effectLst/>
                                  <a:latin typeface="Cambria Math" panose="02040503050406030204" pitchFamily="18" charset="0"/>
                                  <a:ea typeface="Times New Roman" panose="02020603050405020304" pitchFamily="18" charset="0"/>
                                </a:rPr>
                                <m:t>𝜇</m:t>
                              </m:r>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𝜂</m:t>
                              </m:r>
                              <m:r>
                                <a:rPr lang="en-US" sz="2400" i="1" kern="1200">
                                  <a:solidFill>
                                    <a:srgbClr val="000000"/>
                                  </a:solidFill>
                                  <a:effectLst/>
                                  <a:latin typeface="Cambria Math" panose="02040503050406030204" pitchFamily="18" charset="0"/>
                                  <a:ea typeface="Times New Roman" panose="02020603050405020304" pitchFamily="18" charset="0"/>
                                </a:rPr>
                                <m:t>𝑀</m:t>
                              </m:r>
                            </m:den>
                          </m:f>
                        </m:e>
                      </m:d>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𝑟</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𝑇</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𝑝</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𝑇𝐶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𝐼</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bSup>
                        <m:sSubSupPr>
                          <m:ctrlPr>
                            <a:rPr lang="en-US" sz="2400" i="1" kern="1200">
                              <a:solidFill>
                                <a:srgbClr val="000000"/>
                              </a:solidFill>
                              <a:effectLst/>
                              <a:latin typeface="Cambria Math" panose="02040503050406030204" pitchFamily="18" charset="0"/>
                              <a:ea typeface="Times New Roman" panose="02020603050405020304" pitchFamily="18" charset="0"/>
                            </a:rPr>
                          </m:ctrlPr>
                        </m:sSubSup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2</m:t>
                          </m:r>
                        </m:sub>
                        <m:sup>
                          <m:r>
                            <a:rPr lang="en-US" sz="2400" i="1" kern="1200">
                              <a:solidFill>
                                <a:srgbClr val="000000"/>
                              </a:solidFill>
                              <a:effectLst/>
                              <a:latin typeface="Cambria Math" panose="02040503050406030204" pitchFamily="18" charset="0"/>
                              <a:ea typeface="Times New Roman" panose="02020603050405020304" pitchFamily="18" charset="0"/>
                            </a:rPr>
                            <m:t>′</m:t>
                          </m:r>
                        </m:sup>
                      </m:sSubSup>
                      <m:r>
                        <a:rPr lang="en-US" sz="2400" i="1" kern="1200">
                          <a:solidFill>
                            <a:srgbClr val="000000"/>
                          </a:solidFill>
                          <a:effectLst/>
                          <a:latin typeface="Cambria Math" panose="02040503050406030204" pitchFamily="18" charset="0"/>
                          <a:ea typeface="Times New Roman" panose="02020603050405020304" pitchFamily="18" charset="0"/>
                        </a:rPr>
                        <m:t>=</m:t>
                      </m:r>
                      <m:f>
                        <m:fPr>
                          <m:ctrlPr>
                            <a:rPr lang="en-US" sz="2400" i="1" kern="1200">
                              <a:solidFill>
                                <a:srgbClr val="000000"/>
                              </a:solidFill>
                              <a:effectLst/>
                              <a:latin typeface="Cambria Math" panose="02040503050406030204" pitchFamily="18" charset="0"/>
                              <a:ea typeface="Times New Roman" panose="02020603050405020304" pitchFamily="18" charset="0"/>
                            </a:rPr>
                          </m:ctrlPr>
                        </m:fPr>
                        <m:num>
                          <m:r>
                            <a:rPr lang="en-US" sz="2400" i="1" kern="1200">
                              <a:solidFill>
                                <a:srgbClr val="000000"/>
                              </a:solidFill>
                              <a:effectLst/>
                              <a:latin typeface="Cambria Math" panose="02040503050406030204" pitchFamily="18" charset="0"/>
                              <a:ea typeface="Times New Roman" panose="02020603050405020304" pitchFamily="18" charset="0"/>
                            </a:rPr>
                            <m:t>𝜖</m:t>
                          </m:r>
                        </m:num>
                        <m:den>
                          <m:r>
                            <a:rPr lang="en-US" sz="2400" i="1" kern="1200">
                              <a:solidFill>
                                <a:srgbClr val="000000"/>
                              </a:solidFill>
                              <a:effectLst/>
                              <a:latin typeface="Cambria Math" panose="02040503050406030204" pitchFamily="18" charset="0"/>
                              <a:ea typeface="Times New Roman" panose="02020603050405020304" pitchFamily="18" charset="0"/>
                            </a:rPr>
                            <m:t>𝜇</m:t>
                          </m:r>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𝜂</m:t>
                          </m:r>
                          <m:r>
                            <a:rPr lang="en-US" sz="2400" i="1" kern="1200">
                              <a:solidFill>
                                <a:srgbClr val="000000"/>
                              </a:solidFill>
                              <a:effectLst/>
                              <a:latin typeface="Cambria Math" panose="02040503050406030204" pitchFamily="18" charset="0"/>
                              <a:ea typeface="Times New Roman" panose="02020603050405020304" pitchFamily="18" charset="0"/>
                            </a:rPr>
                            <m:t>𝑀</m:t>
                          </m:r>
                        </m:den>
                      </m:f>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𝑟</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𝑇</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𝑟</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𝑉</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r>
                        <a:rPr lang="en-US" sz="2400" i="1" kern="1200">
                          <a:solidFill>
                            <a:srgbClr val="000000"/>
                          </a:solidFill>
                          <a:effectLst/>
                          <a:latin typeface="Cambria Math" panose="02040503050406030204" pitchFamily="18" charset="0"/>
                          <a:ea typeface="Times New Roman" panose="02020603050405020304" pitchFamily="18" charset="0"/>
                        </a:rPr>
                        <m:t>𝑇</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𝑝</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r>
                        <a:rPr lang="en-US" sz="2400" i="1" kern="1200">
                          <a:solidFill>
                            <a:srgbClr val="000000"/>
                          </a:solidFill>
                          <a:effectLst/>
                          <a:latin typeface="Cambria Math" panose="02040503050406030204" pitchFamily="18" charset="0"/>
                          <a:ea typeface="Times New Roman" panose="02020603050405020304" pitchFamily="18" charset="0"/>
                        </a:rPr>
                        <m:t>𝑇𝐶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𝐼</m:t>
                          </m:r>
                        </m:sub>
                      </m:sSub>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oMath>
                  </m:oMathPara>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left"/>
                    </m:oMathParaPr>
                    <m:oMath xmlns:m="http://schemas.openxmlformats.org/officeDocument/2006/math">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𝐶</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r>
                        <a:rPr lang="en-US" sz="2400" i="1" kern="1200">
                          <a:solidFill>
                            <a:srgbClr val="000000"/>
                          </a:solidFill>
                          <a:effectLst/>
                          <a:latin typeface="Cambria Math" panose="02040503050406030204" pitchFamily="18" charset="0"/>
                          <a:ea typeface="Times New Roman" panose="02020603050405020304" pitchFamily="18" charset="0"/>
                        </a:rPr>
                        <m:t>=</m:t>
                      </m:r>
                      <m:f>
                        <m:fPr>
                          <m:ctrlPr>
                            <a:rPr lang="en-US" sz="2400" i="1" kern="1200">
                              <a:solidFill>
                                <a:srgbClr val="000000"/>
                              </a:solidFill>
                              <a:effectLst/>
                              <a:latin typeface="Cambria Math" panose="02040503050406030204" pitchFamily="18" charset="0"/>
                              <a:ea typeface="Times New Roman" panose="02020603050405020304" pitchFamily="18" charset="0"/>
                            </a:rPr>
                          </m:ctrlPr>
                        </m:fPr>
                        <m:num>
                          <m:r>
                            <a:rPr lang="en-US" sz="2400" i="1" kern="1200">
                              <a:solidFill>
                                <a:srgbClr val="000000"/>
                              </a:solidFill>
                              <a:effectLst/>
                              <a:latin typeface="Cambria Math" panose="02040503050406030204" pitchFamily="18" charset="0"/>
                              <a:ea typeface="Times New Roman" panose="02020603050405020304" pitchFamily="18" charset="0"/>
                            </a:rPr>
                            <m:t>𝛼</m:t>
                          </m:r>
                        </m:num>
                        <m:den>
                          <m:r>
                            <a:rPr lang="en-US" sz="2400" i="1" kern="1200">
                              <a:solidFill>
                                <a:srgbClr val="000000"/>
                              </a:solidFill>
                              <a:effectLst/>
                              <a:latin typeface="Cambria Math" panose="02040503050406030204" pitchFamily="18" charset="0"/>
                              <a:ea typeface="Times New Roman" panose="02020603050405020304" pitchFamily="18" charset="0"/>
                            </a:rPr>
                            <m:t>𝛾</m:t>
                          </m:r>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𝜉</m:t>
                          </m:r>
                          <m:r>
                            <a:rPr lang="en-US" sz="2400" i="1" kern="1200">
                              <a:solidFill>
                                <a:srgbClr val="000000"/>
                              </a:solidFill>
                              <a:effectLst/>
                              <a:latin typeface="Cambria Math" panose="02040503050406030204" pitchFamily="18" charset="0"/>
                              <a:ea typeface="Times New Roman" panose="02020603050405020304" pitchFamily="18" charset="0"/>
                            </a:rPr>
                            <m:t>𝑀</m:t>
                          </m:r>
                        </m:den>
                      </m:f>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1</m:t>
                              </m:r>
                            </m:sub>
                          </m:sSub>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𝑇</m:t>
                              </m:r>
                            </m:e>
                            <m:sub>
                              <m:r>
                                <a:rPr lang="en-US" sz="2400" i="1" kern="1200">
                                  <a:solidFill>
                                    <a:srgbClr val="000000"/>
                                  </a:solidFill>
                                  <a:effectLst/>
                                  <a:latin typeface="Cambria Math" panose="02040503050406030204" pitchFamily="18" charset="0"/>
                                  <a:ea typeface="Times New Roman" panose="02020603050405020304" pitchFamily="18" charset="0"/>
                                </a:rPr>
                                <m:t>2</m:t>
                              </m:r>
                            </m:sub>
                          </m:sSub>
                        </m:e>
                      </m:d>
                      <m:r>
                        <a:rPr lang="en-US" sz="2400" i="1" kern="1200">
                          <a:solidFill>
                            <a:srgbClr val="000000"/>
                          </a:solidFill>
                          <a:effectLst/>
                          <a:latin typeface="Cambria Math" panose="02040503050406030204" pitchFamily="18" charset="0"/>
                          <a:ea typeface="Times New Roman" panose="02020603050405020304" pitchFamily="18" charset="0"/>
                        </a:rPr>
                        <m:t>𝐶</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𝛿</m:t>
                          </m:r>
                        </m:e>
                        <m:sub>
                          <m:r>
                            <a:rPr lang="en-US" sz="2400" i="1" kern="1200">
                              <a:solidFill>
                                <a:srgbClr val="000000"/>
                              </a:solidFill>
                              <a:effectLst/>
                              <a:latin typeface="Cambria Math" panose="02040503050406030204" pitchFamily="18" charset="0"/>
                              <a:ea typeface="Times New Roman" panose="02020603050405020304" pitchFamily="18" charset="0"/>
                            </a:rPr>
                            <m:t>𝐶</m:t>
                          </m:r>
                        </m:sub>
                      </m:sSub>
                    </m:oMath>
                  </m:oMathPara>
                </a14:m>
                <a:endParaRPr lang="en-US" sz="1200" dirty="0" smtClean="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kern="1200" dirty="0">
                    <a:solidFill>
                      <a:srgbClr val="000000"/>
                    </a:solidFill>
                    <a:effectLst/>
                    <a:latin typeface="Calibri" panose="020F0502020204030204" pitchFamily="34" charset="0"/>
                    <a:ea typeface="Times New Roman" panose="02020603050405020304" pitchFamily="18" charset="0"/>
                  </a:rPr>
                  <a:t>For </a:t>
                </a:r>
                <a14:m>
                  <m:oMath xmlns:m="http://schemas.openxmlformats.org/officeDocument/2006/math">
                    <m:r>
                      <a:rPr lang="en-US" sz="2400" i="1" kern="1200">
                        <a:solidFill>
                          <a:srgbClr val="000000"/>
                        </a:solidFill>
                        <a:effectLst/>
                        <a:latin typeface="Cambria Math" panose="02040503050406030204" pitchFamily="18" charset="0"/>
                        <a:ea typeface="Times New Roman" panose="02020603050405020304" pitchFamily="18" charset="0"/>
                      </a:rPr>
                      <m:t>𝑡</m:t>
                    </m:r>
                    <m:r>
                      <a:rPr lang="en-US" sz="2400" i="1" kern="1200">
                        <a:solidFill>
                          <a:srgbClr val="000000"/>
                        </a:solidFill>
                        <a:effectLst/>
                        <a:latin typeface="Cambria Math" panose="02040503050406030204" pitchFamily="18" charset="0"/>
                        <a:ea typeface="Times New Roman" panose="02020603050405020304" pitchFamily="18" charset="0"/>
                      </a:rPr>
                      <m: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𝑡</m:t>
                        </m:r>
                      </m:e>
                      <m:sub>
                        <m:r>
                          <a:rPr lang="en-US" sz="2400" i="1" kern="1200">
                            <a:solidFill>
                              <a:srgbClr val="000000"/>
                            </a:solidFill>
                            <a:effectLst/>
                            <a:latin typeface="Cambria Math" panose="02040503050406030204" pitchFamily="18" charset="0"/>
                            <a:ea typeface="Times New Roman" panose="02020603050405020304" pitchFamily="18" charset="0"/>
                          </a:rPr>
                          <m:t>𝑘</m:t>
                        </m:r>
                      </m:sub>
                    </m:sSub>
                  </m:oMath>
                </a14:m>
                <a:r>
                  <a:rPr lang="en-US" sz="2400" kern="1200" dirty="0" smtClean="0">
                    <a:solidFill>
                      <a:srgbClr val="000000"/>
                    </a:solidFill>
                    <a:effectLst/>
                    <a:latin typeface="Calibri" panose="020F0502020204030204" pitchFamily="34" charset="0"/>
                    <a:ea typeface="Times New Roman" panose="02020603050405020304" pitchFamily="18" charset="0"/>
                  </a:rPr>
                  <a:t>,   </a:t>
                </a:r>
                <a:r>
                  <a:rPr lang="en-US" sz="2400" kern="1200" dirty="0">
                    <a:solidFill>
                      <a:srgbClr val="000000"/>
                    </a:solidFill>
                    <a:effectLst/>
                    <a:latin typeface="Calibri" panose="020F0502020204030204" pitchFamily="34" charset="0"/>
                    <a:ea typeface="Times New Roman" panose="02020603050405020304" pitchFamily="18" charset="0"/>
                  </a:rPr>
                  <a:t>k = 1, 2, 3, …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kern="1200" dirty="0">
                    <a:solidFill>
                      <a:srgbClr val="000000"/>
                    </a:solidFill>
                    <a:effectLst/>
                    <a:latin typeface="Calibri" panose="020F0502020204030204" pitchFamily="34" charset="0"/>
                    <a:ea typeface="Times New Roman" panose="02020603050405020304" pitchFamily="18" charset="0"/>
                  </a:rPr>
                  <a:t>     </a:t>
                </a:r>
                <a14:m>
                  <m:oMath xmlns:m="http://schemas.openxmlformats.org/officeDocument/2006/math">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𝑀</m:t>
                    </m:r>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𝑀</m:t>
                    </m:r>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𝑡</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e>
                    </m:d>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𝑀</m:t>
                    </m:r>
                    <m:d>
                      <m:dPr>
                        <m:ctrlPr>
                          <a:rPr lang="en-US" sz="2400" i="1" kern="1200">
                            <a:solidFill>
                              <a:srgbClr val="000000"/>
                            </a:solidFill>
                            <a:effectLst/>
                            <a:latin typeface="Cambria Math" panose="02040503050406030204" pitchFamily="18" charset="0"/>
                            <a:ea typeface="Times New Roman" panose="02020603050405020304" pitchFamily="18" charset="0"/>
                          </a:rPr>
                        </m:ctrlPr>
                      </m:dPr>
                      <m:e>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𝑡</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e>
                    </m:d>
                  </m:oMath>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kern="1200" dirty="0">
                    <a:solidFill>
                      <a:srgbClr val="000000"/>
                    </a:solidFill>
                    <a:effectLst/>
                    <a:latin typeface="Calibri" panose="020F0502020204030204" pitchFamily="34" charset="0"/>
                    <a:ea typeface="Times New Roman" panose="02020603050405020304" pitchFamily="18" charset="0"/>
                  </a:rPr>
                  <a:t>For </a:t>
                </a:r>
                <a14:m>
                  <m:oMath xmlns:m="http://schemas.openxmlformats.org/officeDocument/2006/math">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𝑡</m:t>
                        </m:r>
                      </m:e>
                      <m:sub>
                        <m:r>
                          <a:rPr lang="en-US" sz="2400" i="1" kern="1200">
                            <a:solidFill>
                              <a:srgbClr val="000000"/>
                            </a:solidFill>
                            <a:effectLst/>
                            <a:latin typeface="Cambria Math" panose="02040503050406030204" pitchFamily="18" charset="0"/>
                            <a:ea typeface="Times New Roman" panose="02020603050405020304" pitchFamily="18" charset="0"/>
                          </a:rPr>
                          <m:t>𝑘</m:t>
                        </m:r>
                      </m:sub>
                    </m:sSub>
                    <m:r>
                      <a:rPr lang="en-US" sz="2400" i="1" kern="1200">
                        <a:solidFill>
                          <a:srgbClr val="000000"/>
                        </a:solidFill>
                        <a:effectLst/>
                        <a:latin typeface="Cambria Math" panose="02040503050406030204" pitchFamily="18" charset="0"/>
                        <a:ea typeface="Times New Roman" panose="02020603050405020304" pitchFamily="18" charset="0"/>
                      </a:rPr>
                      <m:t>&lt;</m:t>
                    </m:r>
                    <m:r>
                      <a:rPr lang="en-US" sz="2400" i="1" kern="1200">
                        <a:solidFill>
                          <a:srgbClr val="000000"/>
                        </a:solidFill>
                        <a:effectLst/>
                        <a:latin typeface="Cambria Math" panose="02040503050406030204" pitchFamily="18" charset="0"/>
                        <a:ea typeface="Times New Roman" panose="02020603050405020304" pitchFamily="18" charset="0"/>
                      </a:rPr>
                      <m:t>𝑡</m:t>
                    </m:r>
                    <m:r>
                      <a:rPr lang="en-US" sz="2400" i="1" kern="1200">
                        <a:solidFill>
                          <a:srgbClr val="000000"/>
                        </a:solidFill>
                        <a:effectLst/>
                        <a:latin typeface="Cambria Math" panose="02040503050406030204" pitchFamily="18" charset="0"/>
                        <a:ea typeface="Times New Roman" panose="02020603050405020304" pitchFamily="18" charset="0"/>
                      </a:rPr>
                      <m:t>&lt;</m:t>
                    </m:r>
                    <m:sSub>
                      <m:sSubPr>
                        <m:ctrlPr>
                          <a:rPr lang="en-US" sz="2400" i="1" kern="1200">
                            <a:solidFill>
                              <a:srgbClr val="000000"/>
                            </a:solidFill>
                            <a:effectLst/>
                            <a:latin typeface="Cambria Math" panose="02040503050406030204" pitchFamily="18" charset="0"/>
                            <a:ea typeface="Times New Roman" panose="02020603050405020304" pitchFamily="18" charset="0"/>
                          </a:rPr>
                        </m:ctrlPr>
                      </m:sSubPr>
                      <m:e>
                        <m:r>
                          <a:rPr lang="en-US" sz="2400" i="1" kern="1200">
                            <a:solidFill>
                              <a:srgbClr val="000000"/>
                            </a:solidFill>
                            <a:effectLst/>
                            <a:latin typeface="Cambria Math" panose="02040503050406030204" pitchFamily="18" charset="0"/>
                            <a:ea typeface="Times New Roman" panose="02020603050405020304" pitchFamily="18" charset="0"/>
                          </a:rPr>
                          <m:t>𝑡</m:t>
                        </m:r>
                      </m:e>
                      <m:sub>
                        <m:r>
                          <a:rPr lang="en-US" sz="2400" i="1" kern="1200">
                            <a:solidFill>
                              <a:srgbClr val="000000"/>
                            </a:solidFill>
                            <a:effectLst/>
                            <a:latin typeface="Cambria Math" panose="02040503050406030204" pitchFamily="18" charset="0"/>
                            <a:ea typeface="Times New Roman" panose="02020603050405020304" pitchFamily="18" charset="0"/>
                          </a:rPr>
                          <m:t>𝑘</m:t>
                        </m:r>
                        <m:r>
                          <a:rPr lang="en-US" sz="2400" i="1" kern="1200">
                            <a:solidFill>
                              <a:srgbClr val="000000"/>
                            </a:solidFill>
                            <a:effectLst/>
                            <a:latin typeface="Cambria Math" panose="02040503050406030204" pitchFamily="18" charset="0"/>
                            <a:ea typeface="Times New Roman" panose="02020603050405020304" pitchFamily="18" charset="0"/>
                          </a:rPr>
                          <m:t>+1</m:t>
                        </m:r>
                      </m:sub>
                    </m:sSub>
                  </m:oMath>
                </a14:m>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kern="1200">
                              <a:solidFill>
                                <a:srgbClr val="000000"/>
                              </a:solidFill>
                              <a:effectLst/>
                              <a:latin typeface="Cambria Math" panose="02040503050406030204" pitchFamily="18" charset="0"/>
                              <a:ea typeface="Times New Roman" panose="02020603050405020304" pitchFamily="18" charset="0"/>
                            </a:rPr>
                          </m:ctrlPr>
                        </m:sSupPr>
                        <m:e>
                          <m:r>
                            <a:rPr lang="en-US" sz="2400" i="1" kern="1200">
                              <a:solidFill>
                                <a:srgbClr val="000000"/>
                              </a:solidFill>
                              <a:effectLst/>
                              <a:latin typeface="Cambria Math" panose="02040503050406030204" pitchFamily="18" charset="0"/>
                              <a:ea typeface="Times New Roman" panose="02020603050405020304" pitchFamily="18" charset="0"/>
                            </a:rPr>
                            <m:t>𝑀</m:t>
                          </m:r>
                        </m:e>
                        <m:sup>
                          <m:r>
                            <a:rPr lang="en-US" sz="2400" i="1" kern="1200">
                              <a:solidFill>
                                <a:srgbClr val="000000"/>
                              </a:solidFill>
                              <a:effectLst/>
                              <a:latin typeface="Cambria Math" panose="02040503050406030204" pitchFamily="18" charset="0"/>
                              <a:ea typeface="Times New Roman" panose="02020603050405020304" pitchFamily="18" charset="0"/>
                            </a:rPr>
                            <m:t>′</m:t>
                          </m:r>
                        </m:sup>
                      </m:sSup>
                      <m:r>
                        <a:rPr lang="en-US" sz="2400" i="1" kern="1200">
                          <a:solidFill>
                            <a:srgbClr val="000000"/>
                          </a:solidFill>
                          <a:effectLst/>
                          <a:latin typeface="Cambria Math" panose="02040503050406030204" pitchFamily="18" charset="0"/>
                          <a:ea typeface="Times New Roman" panose="02020603050405020304" pitchFamily="18" charset="0"/>
                        </a:rPr>
                        <m:t>=−</m:t>
                      </m:r>
                      <m:r>
                        <a:rPr lang="en-US" sz="2400" i="1" kern="1200">
                          <a:solidFill>
                            <a:srgbClr val="000000"/>
                          </a:solidFill>
                          <a:effectLst/>
                          <a:latin typeface="Cambria Math" panose="02040503050406030204" pitchFamily="18" charset="0"/>
                          <a:ea typeface="Times New Roman" panose="02020603050405020304" pitchFamily="18" charset="0"/>
                        </a:rPr>
                        <m:t>𝑏𝑀</m:t>
                      </m:r>
                    </m:oMath>
                  </m:oMathPara>
                </a14:m>
                <a:endParaRPr lang="en-US" sz="1200" dirty="0">
                  <a:effectLst/>
                  <a:latin typeface="Times New Roman" panose="02020603050405020304" pitchFamily="18" charset="0"/>
                  <a:ea typeface="Times New Roman" panose="02020603050405020304" pitchFamily="18" charset="0"/>
                </a:endParaRPr>
              </a:p>
            </p:txBody>
          </p:sp>
        </mc:Choice>
        <mc:Fallback xmlns="">
          <p:sp>
            <p:nvSpPr>
              <p:cNvPr id="157" name="TextBox 23"/>
              <p:cNvSpPr txBox="1">
                <a:spLocks noRot="1" noChangeAspect="1" noMove="1" noResize="1" noEditPoints="1" noAdjustHandles="1" noChangeArrowheads="1" noChangeShapeType="1" noTextEdit="1"/>
              </p:cNvSpPr>
              <p:nvPr/>
            </p:nvSpPr>
            <p:spPr>
              <a:xfrm>
                <a:off x="37453914" y="8041661"/>
                <a:ext cx="5780557" cy="5080622"/>
              </a:xfrm>
              <a:prstGeom prst="rect">
                <a:avLst/>
              </a:prstGeom>
              <a:blipFill rotWithShape="0">
                <a:blip r:embed="rId37"/>
                <a:stretch>
                  <a:fillRect l="-1582"/>
                </a:stretch>
              </a:blipFill>
            </p:spPr>
            <p:txBody>
              <a:bodyPr/>
              <a:lstStyle/>
              <a:p>
                <a:r>
                  <a:rPr lang="en-US">
                    <a:noFill/>
                  </a:rPr>
                  <a:t> </a:t>
                </a:r>
              </a:p>
            </p:txBody>
          </p:sp>
        </mc:Fallback>
      </mc:AlternateContent>
      <p:pic>
        <p:nvPicPr>
          <p:cNvPr id="3" name="Picture 2"/>
          <p:cNvPicPr>
            <a:picLocks noChangeAspect="1"/>
          </p:cNvPicPr>
          <p:nvPr/>
        </p:nvPicPr>
        <p:blipFill rotWithShape="1">
          <a:blip r:embed="rId38">
            <a:extLst>
              <a:ext uri="{28A0092B-C50C-407E-A947-70E740481C1C}">
                <a14:useLocalDpi xmlns:a14="http://schemas.microsoft.com/office/drawing/2010/main" val="0"/>
              </a:ext>
            </a:extLst>
          </a:blip>
          <a:srcRect l="20741" r="29406" b="23804"/>
          <a:stretch/>
        </p:blipFill>
        <p:spPr>
          <a:xfrm>
            <a:off x="8663940" y="21800300"/>
            <a:ext cx="7360084" cy="5581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16517078" y="12413611"/>
            <a:ext cx="11981722" cy="707886"/>
          </a:xfrm>
          <a:prstGeom prst="rect">
            <a:avLst/>
          </a:prstGeom>
          <a:solidFill>
            <a:srgbClr val="FFC000"/>
          </a:solidFill>
        </p:spPr>
        <p:txBody>
          <a:bodyPr wrap="square" rtlCol="0">
            <a:spAutoFit/>
          </a:bodyPr>
          <a:lstStyle/>
          <a:p>
            <a:pPr algn="ctr"/>
            <a:r>
              <a:rPr lang="en-US" sz="4000" b="1" u="sng" dirty="0" smtClean="0"/>
              <a:t>Experimental Evidence</a:t>
            </a:r>
          </a:p>
        </p:txBody>
      </p:sp>
      <p:sp>
        <p:nvSpPr>
          <p:cNvPr id="94" name="TextBox 93"/>
          <p:cNvSpPr txBox="1"/>
          <p:nvPr/>
        </p:nvSpPr>
        <p:spPr>
          <a:xfrm>
            <a:off x="16521312" y="13110799"/>
            <a:ext cx="4957011" cy="1938992"/>
          </a:xfrm>
          <a:prstGeom prst="rect">
            <a:avLst/>
          </a:prstGeom>
          <a:solidFill>
            <a:schemeClr val="accent2"/>
          </a:solidFill>
        </p:spPr>
        <p:txBody>
          <a:bodyPr wrap="square" rtlCol="0">
            <a:spAutoFit/>
          </a:bodyPr>
          <a:lstStyle/>
          <a:p>
            <a:pPr algn="ctr"/>
            <a:r>
              <a:rPr lang="en-US" sz="2400" b="1" u="sng" dirty="0" smtClean="0"/>
              <a:t>Drugs of abuse</a:t>
            </a:r>
          </a:p>
          <a:p>
            <a:pPr algn="ctr"/>
            <a:endParaRPr lang="en-US" sz="2400" b="1" u="sng" dirty="0" smtClean="0"/>
          </a:p>
          <a:p>
            <a:pPr marL="342900" indent="-342900">
              <a:buFont typeface="Arial" panose="020B0604020202020204" pitchFamily="34" charset="0"/>
              <a:buChar char="•"/>
            </a:pPr>
            <a:r>
              <a:rPr lang="en-US" sz="2400" dirty="0" smtClean="0"/>
              <a:t>Increases viral load</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Increases pathogenesis </a:t>
            </a:r>
            <a:r>
              <a:rPr lang="en-US" sz="2400" i="1" dirty="0"/>
              <a:t>	</a:t>
            </a:r>
          </a:p>
        </p:txBody>
      </p:sp>
      <p:sp>
        <p:nvSpPr>
          <p:cNvPr id="106" name="TextBox 105"/>
          <p:cNvSpPr txBox="1"/>
          <p:nvPr/>
        </p:nvSpPr>
        <p:spPr>
          <a:xfrm>
            <a:off x="23542953" y="13112195"/>
            <a:ext cx="4957011" cy="1938992"/>
          </a:xfrm>
          <a:prstGeom prst="rect">
            <a:avLst/>
          </a:prstGeom>
          <a:solidFill>
            <a:schemeClr val="accent2"/>
          </a:solidFill>
        </p:spPr>
        <p:txBody>
          <a:bodyPr wrap="square" rtlCol="0">
            <a:spAutoFit/>
          </a:bodyPr>
          <a:lstStyle/>
          <a:p>
            <a:pPr algn="ctr"/>
            <a:r>
              <a:rPr lang="en-US" sz="2400" b="1" u="sng" dirty="0" smtClean="0"/>
              <a:t>Morphine Conditioning</a:t>
            </a:r>
          </a:p>
          <a:p>
            <a:pPr algn="ctr"/>
            <a:endParaRPr lang="en-US" sz="2400" b="1" u="sng" dirty="0" smtClean="0"/>
          </a:p>
          <a:p>
            <a:pPr marL="342900" indent="-342900">
              <a:buFont typeface="Arial" panose="020B0604020202020204" pitchFamily="34" charset="0"/>
              <a:buChar char="•"/>
            </a:pPr>
            <a:r>
              <a:rPr lang="en-US" sz="2400" dirty="0" smtClean="0"/>
              <a:t>Lowers cellular immune responses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Lowers the amount of mutations</a:t>
            </a:r>
            <a:endParaRPr lang="en-US" sz="2400" i="1" dirty="0"/>
          </a:p>
        </p:txBody>
      </p:sp>
      <p:sp>
        <p:nvSpPr>
          <p:cNvPr id="24" name="Right Arrow 23"/>
          <p:cNvSpPr/>
          <p:nvPr/>
        </p:nvSpPr>
        <p:spPr>
          <a:xfrm rot="2762810">
            <a:off x="19230339" y="15154151"/>
            <a:ext cx="1505526" cy="1462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18903348">
            <a:off x="24174999" y="15140219"/>
            <a:ext cx="1595178" cy="15024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8621850" y="27431946"/>
            <a:ext cx="7425034" cy="470589"/>
          </a:xfrm>
          <a:prstGeom prst="rect">
            <a:avLst/>
          </a:prstGeom>
          <a:solidFill>
            <a:schemeClr val="tx1"/>
          </a:solidFill>
        </p:spPr>
        <p:txBody>
          <a:bodyPr wrap="square" rtlCol="0">
            <a:spAutoFit/>
          </a:bodyPr>
          <a:lstStyle/>
          <a:p>
            <a:pPr algn="ctr"/>
            <a:r>
              <a:rPr lang="en-US" sz="2400" b="1" dirty="0" smtClean="0">
                <a:solidFill>
                  <a:srgbClr val="92D050"/>
                </a:solidFill>
              </a:rPr>
              <a:t>Model Prediction</a:t>
            </a:r>
            <a:endParaRPr lang="en-US" sz="2400" b="1" dirty="0">
              <a:solidFill>
                <a:srgbClr val="92D050"/>
              </a:solidFill>
            </a:endParaRPr>
          </a:p>
        </p:txBody>
      </p:sp>
    </p:spTree>
    <p:extLst>
      <p:ext uri="{BB962C8B-B14F-4D97-AF65-F5344CB8AC3E}">
        <p14:creationId xmlns:p14="http://schemas.microsoft.com/office/powerpoint/2010/main" val="3750699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2488</TotalTime>
  <Words>1052</Words>
  <Application>Microsoft Office PowerPoint</Application>
  <PresentationFormat>Custom</PresentationFormat>
  <Paragraphs>116</Paragraphs>
  <Slides>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vt:i4>
      </vt:variant>
    </vt:vector>
  </HeadingPairs>
  <TitlesOfParts>
    <vt:vector size="13" baseType="lpstr">
      <vt:lpstr>ＭＳ Ｐゴシック</vt:lpstr>
      <vt:lpstr>Aharoni</vt:lpstr>
      <vt:lpstr>AR JULIAN</vt:lpstr>
      <vt:lpstr>Arial</vt:lpstr>
      <vt:lpstr>Arial Narrow</vt:lpstr>
      <vt:lpstr>Calibri</vt:lpstr>
      <vt:lpstr>Calibri Light</vt:lpstr>
      <vt:lpstr>Cambria Math</vt:lpstr>
      <vt:lpstr>Imprint MT Shadow</vt:lpstr>
      <vt:lpstr>Times New Roman</vt:lpstr>
      <vt:lpstr>Wingdings</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Uhl</dc:creator>
  <cp:lastModifiedBy>Terry Uhl</cp:lastModifiedBy>
  <cp:revision>107</cp:revision>
  <dcterms:created xsi:type="dcterms:W3CDTF">2015-08-26T14:51:16Z</dcterms:created>
  <dcterms:modified xsi:type="dcterms:W3CDTF">2015-09-02T17:09:22Z</dcterms:modified>
</cp:coreProperties>
</file>