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58" r:id="rId5"/>
    <p:sldId id="275" r:id="rId6"/>
    <p:sldId id="261" r:id="rId7"/>
    <p:sldId id="259" r:id="rId8"/>
    <p:sldId id="276" r:id="rId9"/>
    <p:sldId id="279" r:id="rId10"/>
    <p:sldId id="280" r:id="rId11"/>
    <p:sldId id="278" r:id="rId12"/>
    <p:sldId id="277" r:id="rId13"/>
    <p:sldId id="281" r:id="rId14"/>
    <p:sldId id="282" r:id="rId15"/>
    <p:sldId id="283" r:id="rId16"/>
    <p:sldId id="284" r:id="rId17"/>
    <p:sldId id="285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18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aid.nih.gov/diseases-conditions/hiv-replication-cycle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CE4A-88F6-4FFA-B169-AC232A5E1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THE EFFECTS OF DRUGS OF ABUSE ON</a:t>
            </a:r>
            <a:br>
              <a:rPr lang="en-US" dirty="0"/>
            </a:br>
            <a:r>
              <a:rPr lang="en-US" dirty="0"/>
              <a:t>HIV INFECTIONS WITH TWO VIRAL SPECIES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608AD-5698-458C-870A-C4E9AC6A0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Peter Uhl and Naveen K. Vaidya</a:t>
            </a:r>
          </a:p>
          <a:p>
            <a:r>
              <a:rPr lang="en-US" dirty="0"/>
              <a:t>San Diego state university</a:t>
            </a:r>
          </a:p>
          <a:p>
            <a:r>
              <a:rPr lang="en-US" dirty="0"/>
              <a:t>Computational science research center </a:t>
            </a:r>
          </a:p>
        </p:txBody>
      </p:sp>
    </p:spTree>
    <p:extLst>
      <p:ext uri="{BB962C8B-B14F-4D97-AF65-F5344CB8AC3E}">
        <p14:creationId xmlns:p14="http://schemas.microsoft.com/office/powerpoint/2010/main" val="26799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7571"/>
            <a:ext cx="10364451" cy="1186220"/>
          </a:xfrm>
        </p:spPr>
        <p:txBody>
          <a:bodyPr/>
          <a:lstStyle/>
          <a:p>
            <a:r>
              <a:rPr lang="en-US" dirty="0" smtClean="0"/>
              <a:t>Results-simulations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F9A214-FE41-4FA9-9F25-04487DDEA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526"/>
            <a:ext cx="4476373" cy="4178611"/>
          </a:xfrm>
        </p:spPr>
        <p:txBody>
          <a:bodyPr>
            <a:normAutofit/>
          </a:bodyPr>
          <a:lstStyle/>
          <a:p>
            <a:endParaRPr lang="en-US" sz="2800" cap="none" dirty="0" smtClean="0"/>
          </a:p>
          <a:p>
            <a:r>
              <a:rPr lang="en-US" sz="2800" cap="none" dirty="0" smtClean="0"/>
              <a:t>With higher morphine, the wild-type virus dominates but a small amount of mutant persists due to mutation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56" y="1780675"/>
            <a:ext cx="5085921" cy="42471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365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7571"/>
            <a:ext cx="10364451" cy="1186220"/>
          </a:xfrm>
        </p:spPr>
        <p:txBody>
          <a:bodyPr/>
          <a:lstStyle/>
          <a:p>
            <a:r>
              <a:rPr lang="en-US" dirty="0" smtClean="0"/>
              <a:t>Results-basic reproduction number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04" y="1804738"/>
            <a:ext cx="5561396" cy="42268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F9A214-FE41-4FA9-9F25-04487DDEA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526"/>
            <a:ext cx="4476373" cy="4178611"/>
          </a:xfrm>
        </p:spPr>
        <p:txBody>
          <a:bodyPr>
            <a:normAutofit lnSpcReduction="10000"/>
          </a:bodyPr>
          <a:lstStyle/>
          <a:p>
            <a:r>
              <a:rPr lang="en-US" sz="2800" cap="none" dirty="0" smtClean="0"/>
              <a:t>Basic reproduction number: average number of infections resulting form one initial infection</a:t>
            </a:r>
          </a:p>
          <a:p>
            <a:r>
              <a:rPr lang="en-US" sz="2800" cap="none" dirty="0" smtClean="0"/>
              <a:t>Calculated for two viral populations using next-generation operator method</a:t>
            </a:r>
          </a:p>
          <a:p>
            <a:r>
              <a:rPr lang="en-US" sz="2800" cap="none" dirty="0" smtClean="0"/>
              <a:t>Calculated as function of </a:t>
            </a:r>
            <a:r>
              <a:rPr lang="en-US" sz="2800" i="1" cap="none" dirty="0" smtClean="0"/>
              <a:t>M</a:t>
            </a:r>
            <a:endParaRPr lang="en-US" sz="2800" cap="none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01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7571"/>
            <a:ext cx="10364451" cy="1186220"/>
          </a:xfrm>
        </p:spPr>
        <p:txBody>
          <a:bodyPr/>
          <a:lstStyle/>
          <a:p>
            <a:r>
              <a:rPr lang="en-US" dirty="0" smtClean="0"/>
              <a:t>Results-basic reproduction number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9A214-FE41-4FA9-9F25-04487DDEAC6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969526"/>
                <a:ext cx="4476373" cy="4178611"/>
              </a:xfrm>
            </p:spPr>
            <p:txBody>
              <a:bodyPr>
                <a:normAutofit/>
              </a:bodyPr>
              <a:lstStyle/>
              <a:p>
                <a:r>
                  <a:rPr lang="en-US" sz="2800" cap="none" dirty="0" smtClean="0"/>
                  <a:t>Population switch occurs at </a:t>
                </a:r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𝑡h𝑟𝑒𝑠h</m:t>
                        </m:r>
                      </m:sub>
                    </m:sSub>
                  </m:oMath>
                </a14:m>
                <a:endParaRPr lang="en-US" sz="2800" b="0" cap="non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𝑡h𝑟𝑒𝑠h</m:t>
                        </m:r>
                      </m:sub>
                    </m:sSub>
                  </m:oMath>
                </a14:m>
                <a:r>
                  <a:rPr lang="en-US" sz="2800" cap="none" dirty="0" smtClean="0"/>
                  <a:t> is affected by changes in </a:t>
                </a:r>
                <a:r>
                  <a:rPr lang="en-US" sz="2800" i="1" cap="none" dirty="0" smtClean="0"/>
                  <a:t>F</a:t>
                </a:r>
                <a:r>
                  <a:rPr lang="en-US" sz="2800" cap="none" dirty="0" smtClean="0"/>
                  <a:t> and </a:t>
                </a:r>
                <a:r>
                  <a:rPr lang="en-US" sz="2800" i="1" cap="none" dirty="0" smtClean="0"/>
                  <a:t>B</a:t>
                </a:r>
              </a:p>
              <a:p>
                <a:r>
                  <a:rPr lang="en-US" sz="2800" cap="none" dirty="0" smtClean="0"/>
                  <a:t>Mutant virus is favored by low </a:t>
                </a:r>
                <a:r>
                  <a:rPr lang="en-US" sz="2800" i="1" cap="none" dirty="0" smtClean="0"/>
                  <a:t>F</a:t>
                </a:r>
                <a:r>
                  <a:rPr lang="en-US" sz="2800" cap="none" dirty="0" smtClean="0"/>
                  <a:t> and high </a:t>
                </a:r>
                <a:r>
                  <a:rPr lang="en-US" sz="2800" i="1" cap="none" dirty="0" smtClean="0"/>
                  <a:t>B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9A214-FE41-4FA9-9F25-04487DDEA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969526"/>
                <a:ext cx="4476373" cy="4178611"/>
              </a:xfrm>
              <a:blipFill>
                <a:blip r:embed="rId2"/>
                <a:stretch>
                  <a:fillRect l="-2452"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560" y="1732549"/>
            <a:ext cx="5402098" cy="42712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074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7571"/>
            <a:ext cx="10364451" cy="1186220"/>
          </a:xfrm>
        </p:spPr>
        <p:txBody>
          <a:bodyPr/>
          <a:lstStyle/>
          <a:p>
            <a:r>
              <a:rPr lang="en-US" dirty="0" smtClean="0"/>
              <a:t>Results- local stability analysis of equilibria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F9A214-FE41-4FA9-9F25-04487DDEA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2484"/>
            <a:ext cx="10364451" cy="4178611"/>
          </a:xfrm>
        </p:spPr>
        <p:txBody>
          <a:bodyPr>
            <a:normAutofit fontScale="92500" lnSpcReduction="10000"/>
          </a:bodyPr>
          <a:lstStyle/>
          <a:p>
            <a:r>
              <a:rPr lang="en-US" sz="2800" cap="none" dirty="0" smtClean="0"/>
              <a:t>Three biologically relevant equilibria: infection free (IFE), mutant only (MOE), and coexistence</a:t>
            </a:r>
          </a:p>
          <a:p>
            <a:endParaRPr lang="en-US" sz="2800" cap="none" dirty="0"/>
          </a:p>
          <a:p>
            <a:r>
              <a:rPr lang="en-US" sz="2800" cap="none" dirty="0" smtClean="0"/>
              <a:t>Stability of IFE is determined by basic reproduction number </a:t>
            </a:r>
          </a:p>
          <a:p>
            <a:endParaRPr lang="en-US" sz="2800" cap="none" dirty="0" smtClean="0"/>
          </a:p>
          <a:p>
            <a:r>
              <a:rPr lang="en-US" sz="2800" cap="none" dirty="0" smtClean="0"/>
              <a:t>Stability of MOE and coexistence equilibrium is determined by linearizing the model and calculating eigenvalues, in coordination with basic reproduction number</a:t>
            </a:r>
            <a:endParaRPr lang="en-US" sz="2800" cap="none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668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7571"/>
            <a:ext cx="10364451" cy="1186220"/>
          </a:xfrm>
        </p:spPr>
        <p:txBody>
          <a:bodyPr/>
          <a:lstStyle/>
          <a:p>
            <a:r>
              <a:rPr lang="en-US" dirty="0" smtClean="0"/>
              <a:t>Results-</a:t>
            </a:r>
            <a:r>
              <a:rPr lang="en-US" dirty="0"/>
              <a:t>local stability analysis of equilibria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F9A214-FE41-4FA9-9F25-04487DDEA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526"/>
            <a:ext cx="4476373" cy="4178611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MOE is stable for low morphine</a:t>
            </a:r>
          </a:p>
          <a:p>
            <a:r>
              <a:rPr lang="en-US" sz="2800" cap="none" dirty="0" smtClean="0"/>
              <a:t>Increasing morphine causes the MOE to become unstable and appearance of the stable coexistence equilibrium  </a:t>
            </a:r>
            <a:endParaRPr lang="en-US" sz="2800" b="0" cap="non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15" y="1804737"/>
            <a:ext cx="5467350" cy="4343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530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7571"/>
            <a:ext cx="10364451" cy="1186220"/>
          </a:xfrm>
        </p:spPr>
        <p:txBody>
          <a:bodyPr/>
          <a:lstStyle/>
          <a:p>
            <a:r>
              <a:rPr lang="en-US" dirty="0" smtClean="0"/>
              <a:t>Results-</a:t>
            </a:r>
            <a:r>
              <a:rPr lang="en-US" dirty="0"/>
              <a:t>local stability analysis of equilibria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F9A214-FE41-4FA9-9F25-04487DDEA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526"/>
            <a:ext cx="4476373" cy="4178611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High fitness cost and low morphine gives the IFE</a:t>
            </a:r>
          </a:p>
          <a:p>
            <a:r>
              <a:rPr lang="en-US" sz="2800" cap="none" dirty="0" smtClean="0"/>
              <a:t>Low fitness cost and low morphine gives the MOE</a:t>
            </a:r>
          </a:p>
          <a:p>
            <a:r>
              <a:rPr lang="en-US" sz="2800" cap="none" dirty="0" smtClean="0"/>
              <a:t>High morphine gives the coexistence equilibrium</a:t>
            </a:r>
            <a:endParaRPr lang="en-US" sz="2800" cap="none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47" y="1969526"/>
            <a:ext cx="4947174" cy="40065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549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7571"/>
            <a:ext cx="10364451" cy="1186220"/>
          </a:xfrm>
        </p:spPr>
        <p:txBody>
          <a:bodyPr/>
          <a:lstStyle/>
          <a:p>
            <a:r>
              <a:rPr lang="en-US" dirty="0" smtClean="0"/>
              <a:t>Results-</a:t>
            </a:r>
            <a:r>
              <a:rPr lang="en-US" dirty="0"/>
              <a:t>local stability analysis of equilibria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F9A214-FE41-4FA9-9F25-04487DDEA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526"/>
            <a:ext cx="4476373" cy="4178611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High escape ratio and low morphine gives MOE</a:t>
            </a:r>
            <a:endParaRPr lang="en-US" sz="2800" cap="none" dirty="0"/>
          </a:p>
          <a:p>
            <a:r>
              <a:rPr lang="en-US" sz="2800" cap="none" dirty="0" smtClean="0"/>
              <a:t>Low escape ratio and low morphine gives the IFE</a:t>
            </a:r>
          </a:p>
          <a:p>
            <a:r>
              <a:rPr lang="en-US" sz="2800" cap="none" dirty="0" smtClean="0"/>
              <a:t>High morphine gives the coexistence equilibrium</a:t>
            </a:r>
            <a:endParaRPr lang="en-US" sz="2800" cap="non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77021"/>
            <a:ext cx="5025699" cy="42147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314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7571"/>
            <a:ext cx="10364451" cy="1186220"/>
          </a:xfrm>
        </p:spPr>
        <p:txBody>
          <a:bodyPr/>
          <a:lstStyle/>
          <a:p>
            <a:r>
              <a:rPr lang="en-US" dirty="0" smtClean="0"/>
              <a:t>Results-</a:t>
            </a:r>
            <a:r>
              <a:rPr lang="en-US" dirty="0"/>
              <a:t>local stability analysis of equilibria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70" y="1888362"/>
            <a:ext cx="9466458" cy="43334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316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6A1B-7371-4BB7-88C3-63496C81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C390-80A2-4CCC-B322-9421900797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smtClean="0"/>
              <a:t>By decreasing the cellular immune response and viral evolution, morphine allows the wild-type virus to out compete the mutant and establish infection</a:t>
            </a:r>
            <a:endParaRPr lang="en-US" sz="2400" cap="none" dirty="0"/>
          </a:p>
          <a:p>
            <a:r>
              <a:rPr lang="en-US" sz="2400" cap="none" dirty="0" smtClean="0"/>
              <a:t>With the weakened immune response, </a:t>
            </a:r>
            <a:r>
              <a:rPr lang="en-US" sz="2400" cap="none" dirty="0" smtClean="0"/>
              <a:t>the wild-type virus achieves a higher set-point viral load when morphine is present</a:t>
            </a:r>
          </a:p>
          <a:p>
            <a:r>
              <a:rPr lang="en-US" sz="2400" cap="none" dirty="0" smtClean="0"/>
              <a:t>The long-term make up of the infection is determined by the morphine concentration and fitness of the mutant population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0408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ED94-14BF-4478-9FB8-6ED0024C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en-US" dirty="0"/>
              <a:t>Acknowledgements: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290F-BF01-45A5-8FED-BE877A415F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This work was supported by a STEM scholarship award funded by the national science foundation GRANT DUE- 1259951</a:t>
            </a:r>
          </a:p>
          <a:p>
            <a:r>
              <a:rPr lang="en-US" sz="2400" cap="none" dirty="0"/>
              <a:t>NSF grant DMS-1616299</a:t>
            </a:r>
          </a:p>
          <a:p>
            <a:r>
              <a:rPr lang="en-US" sz="2400" cap="none" dirty="0"/>
              <a:t>NSF grant DMS-1836647</a:t>
            </a:r>
          </a:p>
        </p:txBody>
      </p:sp>
    </p:spTree>
    <p:extLst>
      <p:ext uri="{BB962C8B-B14F-4D97-AF65-F5344CB8AC3E}">
        <p14:creationId xmlns:p14="http://schemas.microsoft.com/office/powerpoint/2010/main" val="18430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848E-5D36-4D81-84D5-9F9C27F5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HIV epidemiology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D236-23F7-4B5B-9E52-CE5CF5776A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810500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HIV </a:t>
            </a:r>
            <a:r>
              <a:rPr lang="en-US" sz="2800" cap="none" dirty="0"/>
              <a:t>is a viral infection that over time causes acquired immune deficiency syndrome (AIDS)</a:t>
            </a:r>
          </a:p>
          <a:p>
            <a:endParaRPr lang="en-US" sz="2800" cap="none" dirty="0"/>
          </a:p>
          <a:p>
            <a:r>
              <a:rPr lang="en-US" sz="2800" cap="none" dirty="0"/>
              <a:t>~37 million carriers world wide, with 940,000 deaths in 2017 (WHO)</a:t>
            </a:r>
          </a:p>
          <a:p>
            <a:endParaRPr lang="en-US" sz="2800" cap="none" dirty="0"/>
          </a:p>
          <a:p>
            <a:r>
              <a:rPr lang="en-US" sz="2800" cap="none" dirty="0"/>
              <a:t>Transmitted mostly through sexual transmission and needle sharing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9" name="Picture 2" descr="Image result for hiv life cycle">
            <a:extLst>
              <a:ext uri="{FF2B5EF4-FFF2-40B4-BE49-F238E27FC236}">
                <a16:creationId xmlns:a16="http://schemas.microsoft.com/office/drawing/2014/main" id="{D7151F32-ECD3-49D7-8D54-88CDE6B0A67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6149" y="337624"/>
            <a:ext cx="6479701" cy="6020972"/>
          </a:xfrm>
          <a:prstGeom prst="roundRect">
            <a:avLst>
              <a:gd name="adj" fmla="val 5301"/>
            </a:avLst>
          </a:prstGeom>
          <a:noFill/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7106E3-D0E6-4D80-A1F6-30848BCAA149}"/>
              </a:ext>
            </a:extLst>
          </p:cNvPr>
          <p:cNvSpPr txBox="1"/>
          <p:nvPr/>
        </p:nvSpPr>
        <p:spPr>
          <a:xfrm>
            <a:off x="2945243" y="6423632"/>
            <a:ext cx="716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https://www.niaid.nih.gov/diseases-conditions/hiv-replication-cycle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238F-88DF-4A95-890C-71FB015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73349"/>
            <a:ext cx="10364451" cy="1596177"/>
          </a:xfrm>
        </p:spPr>
        <p:txBody>
          <a:bodyPr/>
          <a:lstStyle/>
          <a:p>
            <a:r>
              <a:rPr lang="en-US" dirty="0" smtClean="0"/>
              <a:t>Background-CELLULAR IMMUNE 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A214-FE41-4FA9-9F25-04487DDEA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526"/>
            <a:ext cx="10363826" cy="3980699"/>
          </a:xfrm>
        </p:spPr>
        <p:txBody>
          <a:bodyPr>
            <a:normAutofit fontScale="92500"/>
          </a:bodyPr>
          <a:lstStyle/>
          <a:p>
            <a:r>
              <a:rPr lang="en-US" sz="2800" cap="none" dirty="0" smtClean="0"/>
              <a:t>Infected cells signal a cellular immune response by the host’s immune system</a:t>
            </a:r>
          </a:p>
          <a:p>
            <a:endParaRPr lang="en-US" sz="2800" cap="none" dirty="0"/>
          </a:p>
          <a:p>
            <a:r>
              <a:rPr lang="en-US" sz="2800" cap="none" dirty="0" smtClean="0"/>
              <a:t>Cytotoxic T-lymphocytes (CTLS) recognize epitopes on infected cells and destroy them</a:t>
            </a:r>
            <a:endParaRPr lang="en-US" sz="2800" cap="none" dirty="0"/>
          </a:p>
          <a:p>
            <a:endParaRPr lang="en-US" sz="2800" cap="none" dirty="0"/>
          </a:p>
          <a:p>
            <a:r>
              <a:rPr lang="en-US" sz="2800" cap="none" dirty="0" smtClean="0"/>
              <a:t>Killing by CTLs puts pressure on the virus to mutate to a from that is not detected by the immune response</a:t>
            </a:r>
            <a:endParaRPr lang="en-US" sz="2800" cap="none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3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238F-88DF-4A95-890C-71FB015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73349"/>
            <a:ext cx="10364451" cy="1596177"/>
          </a:xfrm>
        </p:spPr>
        <p:txBody>
          <a:bodyPr/>
          <a:lstStyle/>
          <a:p>
            <a:r>
              <a:rPr lang="en-US" dirty="0" smtClean="0"/>
              <a:t>Background-viral evolution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A214-FE41-4FA9-9F25-04487DDEA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526"/>
            <a:ext cx="10363826" cy="4178611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Cytotoxic T-lymphocytes (CTLs) recognize epitopes on infected cells and destroy them</a:t>
            </a:r>
            <a:endParaRPr lang="en-US" sz="2800" cap="none" dirty="0"/>
          </a:p>
          <a:p>
            <a:r>
              <a:rPr lang="en-US" sz="2800" cap="none" dirty="0" smtClean="0"/>
              <a:t>Killing by CTLs puts pressure on the virus to mutate to a from that is not detected by the immune response</a:t>
            </a:r>
          </a:p>
          <a:p>
            <a:r>
              <a:rPr lang="en-US" sz="2800" cap="none" dirty="0" smtClean="0"/>
              <a:t>Mutant viruses are distinguished from founder virus by i) fitness cost of mutation, ii) ratio of escape from immune response</a:t>
            </a:r>
            <a:endParaRPr lang="en-US" sz="2800" cap="none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17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C133-EF0D-4CB0-B68F-90E6DB69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676"/>
            <a:ext cx="10364451" cy="971447"/>
          </a:xfrm>
        </p:spPr>
        <p:txBody>
          <a:bodyPr/>
          <a:lstStyle/>
          <a:p>
            <a:r>
              <a:rPr lang="en-US" dirty="0"/>
              <a:t>Background-drug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D8B6-BCF9-4DD7-9C15-8826FE80D6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35122"/>
            <a:ext cx="10363826" cy="29643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</a:t>
            </a:r>
            <a:r>
              <a:rPr lang="en-US" sz="2400" cap="none" dirty="0"/>
              <a:t>rugs of abuse, such as morphine, have been shown to cause adverse effects with regard to HIV infections including: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cap="none" dirty="0"/>
              <a:t>Increased viral load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cap="none" dirty="0"/>
              <a:t>Weakened immune response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cap="none" dirty="0"/>
              <a:t>Increased </a:t>
            </a:r>
            <a:r>
              <a:rPr lang="en-US" sz="2400" cap="none" dirty="0" smtClean="0"/>
              <a:t>pathogenesis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Decreased viral evolution</a:t>
            </a:r>
            <a:endParaRPr lang="en-US" sz="2400" cap="none" dirty="0"/>
          </a:p>
          <a:p>
            <a:pPr marL="457200" lvl="1" indent="0">
              <a:buNone/>
            </a:pPr>
            <a:endParaRPr lang="en-US" sz="2400" cap="none" dirty="0"/>
          </a:p>
          <a:p>
            <a:pPr marL="457200" lvl="1" indent="0">
              <a:buNone/>
            </a:pPr>
            <a:endParaRPr lang="en-US" sz="2400" cap="non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26772E-C55C-45E0-AB19-311D4F21A674}"/>
              </a:ext>
            </a:extLst>
          </p:cNvPr>
          <p:cNvSpPr txBox="1">
            <a:spLocks/>
          </p:cNvSpPr>
          <p:nvPr/>
        </p:nvSpPr>
        <p:spPr>
          <a:xfrm>
            <a:off x="913774" y="4067033"/>
            <a:ext cx="10363826" cy="1897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US" sz="2400" i="1" dirty="0" smtClean="0"/>
              <a:t>Research </a:t>
            </a:r>
            <a:r>
              <a:rPr lang="en-US" sz="2400" i="1" dirty="0"/>
              <a:t>Question: </a:t>
            </a:r>
          </a:p>
          <a:p>
            <a:pPr marL="0" indent="0" algn="ctr">
              <a:buNone/>
            </a:pPr>
            <a:r>
              <a:rPr lang="en-US" sz="2400" i="1" cap="none" dirty="0" smtClean="0"/>
              <a:t>Can the altered viral evolution and weakened immune response caused by morphine use explain the increased viral load? </a:t>
            </a:r>
            <a:endParaRPr lang="en-US" sz="2400" i="1" cap="non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 cap="non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 cap="non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9EEB21-D3BD-481D-8F4A-5B8E1C59FCD9}"/>
              </a:ext>
            </a:extLst>
          </p:cNvPr>
          <p:cNvSpPr/>
          <p:nvPr/>
        </p:nvSpPr>
        <p:spPr>
          <a:xfrm>
            <a:off x="714532" y="4199495"/>
            <a:ext cx="10959152" cy="216999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BF6F-A9E0-4BFF-8443-7D532D8F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5740"/>
            <a:ext cx="10364451" cy="908506"/>
          </a:xfrm>
        </p:spPr>
        <p:txBody>
          <a:bodyPr/>
          <a:lstStyle/>
          <a:p>
            <a:r>
              <a:rPr lang="en-US" dirty="0"/>
              <a:t>Mathematical model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1" y="1322765"/>
            <a:ext cx="3849980" cy="5149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23"/>
              <p:cNvSpPr txBox="1"/>
              <p:nvPr/>
            </p:nvSpPr>
            <p:spPr>
              <a:xfrm>
                <a:off x="1563479" y="1481284"/>
                <a:ext cx="4108048" cy="4832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  <m:sup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𝜆</m:t>
                      </m:r>
                      <m:r>
                        <a:rPr lang="en-US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𝑞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𝑀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i="1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r>
                  <a:rPr lang="en-US" b="0" kern="1200" dirty="0">
                    <a:solidFill>
                      <a:srgbClr val="000000"/>
                    </a:solidFill>
                    <a:effectLst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kern="12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𝜂</m:t>
                              </m:r>
                              <m:r>
                                <a:rPr lang="en-US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sSub>
                      <m:sSubPr>
                        <m:ctrlP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kern="12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𝜂</m:t>
                          </m:r>
                          <m:r>
                            <a:rPr lang="en-US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i="1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b="0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1−</m:t>
                        </m:r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</m:d>
                    <m:d>
                      <m:dPr>
                        <m:ctrlP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sSub>
                      <m:sSubPr>
                        <m:ctrlPr>
                          <a:rPr lang="en-US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sSub>
                      <m:sSubPr>
                        <m:ctrlP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𝜔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𝑀</m:t>
                      </m:r>
                      <m:r>
                        <a:rPr lang="en-US" b="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 kern="12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7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79" y="1481284"/>
                <a:ext cx="4108048" cy="4832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7571"/>
            <a:ext cx="10364451" cy="1186220"/>
          </a:xfrm>
        </p:spPr>
        <p:txBody>
          <a:bodyPr/>
          <a:lstStyle/>
          <a:p>
            <a:r>
              <a:rPr lang="en-US" dirty="0" smtClean="0"/>
              <a:t>Results-simulations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F9A214-FE41-4FA9-9F25-04487DDEA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526"/>
            <a:ext cx="4476373" cy="4178611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Adding morphine to the dynamics causes an increase in viral load and pathogenesis</a:t>
            </a:r>
          </a:p>
          <a:p>
            <a:r>
              <a:rPr lang="en-US" sz="2800" cap="none" dirty="0" smtClean="0"/>
              <a:t>Morphine case causes a two-log increase in set-point viral load</a:t>
            </a:r>
          </a:p>
          <a:p>
            <a:endParaRPr lang="en-US" sz="2800" cap="none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004" y="1815527"/>
            <a:ext cx="5322221" cy="43326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871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7571"/>
            <a:ext cx="10364451" cy="1186220"/>
          </a:xfrm>
        </p:spPr>
        <p:txBody>
          <a:bodyPr/>
          <a:lstStyle/>
          <a:p>
            <a:r>
              <a:rPr lang="en-US" dirty="0" smtClean="0"/>
              <a:t>Results-simulations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F9A214-FE41-4FA9-9F25-04487DDEA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526"/>
            <a:ext cx="4476373" cy="4178611"/>
          </a:xfrm>
        </p:spPr>
        <p:txBody>
          <a:bodyPr>
            <a:normAutofit/>
          </a:bodyPr>
          <a:lstStyle/>
          <a:p>
            <a:endParaRPr lang="en-US" sz="2800" cap="none" dirty="0" smtClean="0"/>
          </a:p>
          <a:p>
            <a:r>
              <a:rPr lang="en-US" sz="2800" cap="none" dirty="0" smtClean="0"/>
              <a:t>With no morphine, the mutant virus dominates and the wild-type virus goes extinct</a:t>
            </a:r>
            <a:endParaRPr lang="en-US" sz="2800" cap="none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58" y="1726798"/>
            <a:ext cx="5256046" cy="44213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64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564</Words>
  <Application>Microsoft Office PowerPoint</Application>
  <PresentationFormat>Widescreen</PresentationFormat>
  <Paragraphs>87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Times New Roman</vt:lpstr>
      <vt:lpstr>Tw Cen MT</vt:lpstr>
      <vt:lpstr>Wingdings</vt:lpstr>
      <vt:lpstr>Droplet</vt:lpstr>
      <vt:lpstr>MODELING THE EFFECTS OF DRUGS OF ABUSE ON HIV INFECTIONS WITH TWO VIRAL SPECIES</vt:lpstr>
      <vt:lpstr>HIV epidemiology</vt:lpstr>
      <vt:lpstr>PowerPoint Presentation</vt:lpstr>
      <vt:lpstr>Background-CELLULAR IMMUNE RESPONSE</vt:lpstr>
      <vt:lpstr>Background-viral evolution</vt:lpstr>
      <vt:lpstr>Background-drug conditioning</vt:lpstr>
      <vt:lpstr>Mathematical model</vt:lpstr>
      <vt:lpstr>Results-simulations</vt:lpstr>
      <vt:lpstr>Results-simulations</vt:lpstr>
      <vt:lpstr>Results-simulations</vt:lpstr>
      <vt:lpstr>Results-basic reproduction number</vt:lpstr>
      <vt:lpstr>Results-basic reproduction number</vt:lpstr>
      <vt:lpstr>Results- local stability analysis of equilibria</vt:lpstr>
      <vt:lpstr>Results-local stability analysis of equilibria</vt:lpstr>
      <vt:lpstr>Results-local stability analysis of equilibria</vt:lpstr>
      <vt:lpstr>Results-local stability analysis of equilibria</vt:lpstr>
      <vt:lpstr>Results-local stability analysis of equilibria</vt:lpstr>
      <vt:lpstr>Conclusions:</vt:lpstr>
      <vt:lpstr>Acknowledgements: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Post-treatment control of HIV under of conditioning of drugs of abuse</dc:title>
  <dc:creator>Peter Uhl</dc:creator>
  <cp:lastModifiedBy>Peter Uhl</cp:lastModifiedBy>
  <cp:revision>37</cp:revision>
  <dcterms:created xsi:type="dcterms:W3CDTF">2019-04-25T20:11:16Z</dcterms:created>
  <dcterms:modified xsi:type="dcterms:W3CDTF">2019-07-31T21:43:11Z</dcterms:modified>
</cp:coreProperties>
</file>