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32"/>
  </p:notesMasterIdLst>
  <p:handoutMasterIdLst>
    <p:handoutMasterId r:id="rId33"/>
  </p:handoutMasterIdLst>
  <p:sldIdLst>
    <p:sldId id="448" r:id="rId5"/>
    <p:sldId id="605" r:id="rId6"/>
    <p:sldId id="606" r:id="rId7"/>
    <p:sldId id="607" r:id="rId8"/>
    <p:sldId id="608" r:id="rId9"/>
    <p:sldId id="609" r:id="rId10"/>
    <p:sldId id="610" r:id="rId11"/>
    <p:sldId id="611" r:id="rId12"/>
    <p:sldId id="586" r:id="rId13"/>
    <p:sldId id="587" r:id="rId14"/>
    <p:sldId id="589" r:id="rId15"/>
    <p:sldId id="588" r:id="rId16"/>
    <p:sldId id="591" r:id="rId17"/>
    <p:sldId id="590" r:id="rId18"/>
    <p:sldId id="592" r:id="rId19"/>
    <p:sldId id="594" r:id="rId20"/>
    <p:sldId id="595" r:id="rId21"/>
    <p:sldId id="612" r:id="rId22"/>
    <p:sldId id="614" r:id="rId23"/>
    <p:sldId id="613" r:id="rId24"/>
    <p:sldId id="615" r:id="rId25"/>
    <p:sldId id="616" r:id="rId26"/>
    <p:sldId id="618" r:id="rId27"/>
    <p:sldId id="619" r:id="rId28"/>
    <p:sldId id="620" r:id="rId29"/>
    <p:sldId id="621" r:id="rId30"/>
    <p:sldId id="604" r:id="rId31"/>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2658">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863">
          <p15:clr>
            <a:srgbClr val="A4A3A4"/>
          </p15:clr>
        </p15:guide>
        <p15:guide id="25" pos="2922">
          <p15:clr>
            <a:srgbClr val="A4A3A4"/>
          </p15:clr>
        </p15:guide>
        <p15:guide id="26" pos="391">
          <p15:clr>
            <a:srgbClr val="A4A3A4"/>
          </p15:clr>
        </p15:guide>
        <p15:guide id="27" pos="3158">
          <p15:clr>
            <a:srgbClr val="A4A3A4"/>
          </p15:clr>
        </p15:guide>
        <p15:guide id="28" pos="5474">
          <p15:clr>
            <a:srgbClr val="A4A3A4"/>
          </p15:clr>
        </p15:guide>
        <p15:guide id="29" pos="3987">
          <p15:clr>
            <a:srgbClr val="A4A3A4"/>
          </p15:clr>
        </p15:guide>
        <p15:guide id="30" pos="218">
          <p15:clr>
            <a:srgbClr val="A4A3A4"/>
          </p15:clr>
        </p15:guide>
        <p15:guide id="31" pos="257">
          <p15:clr>
            <a:srgbClr val="A4A3A4"/>
          </p15:clr>
        </p15:guide>
        <p15:guide id="32" pos="5107">
          <p15:clr>
            <a:srgbClr val="A4A3A4"/>
          </p15:clr>
        </p15:guide>
        <p15:guide id="33" pos="5166">
          <p15:clr>
            <a:srgbClr val="A4A3A4"/>
          </p15:clr>
        </p15:guide>
        <p15:guide id="34" pos="48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746"/>
    <a:srgbClr val="464547"/>
    <a:srgbClr val="666666"/>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24" autoAdjust="0"/>
    <p:restoredTop sz="89036" autoAdjust="0"/>
  </p:normalViewPr>
  <p:slideViewPr>
    <p:cSldViewPr snapToGrid="0">
      <p:cViewPr>
        <p:scale>
          <a:sx n="93" d="100"/>
          <a:sy n="93" d="100"/>
        </p:scale>
        <p:origin x="1434" y="714"/>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2658"/>
        <p:guide orient="horz" pos="1619"/>
        <p:guide orient="horz" pos="1031"/>
        <p:guide orient="horz" pos="2774"/>
        <p:guide orient="horz" pos="863"/>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B15C2-0F65-4DDA-817F-0F2BD676630A}" type="datetimeFigureOut">
              <a:rPr lang="en-US" smtClean="0"/>
              <a:t>12/6/2017</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12/6/2017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a:t>
            </a:fld>
            <a:endParaRPr lang="en-US"/>
          </a:p>
        </p:txBody>
      </p:sp>
    </p:spTree>
    <p:extLst>
      <p:ext uri="{BB962C8B-B14F-4D97-AF65-F5344CB8AC3E}">
        <p14:creationId xmlns:p14="http://schemas.microsoft.com/office/powerpoint/2010/main" val="866436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3964193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2397898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28254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4" name="Rectangle 13"/>
          <p:cNvSpPr/>
          <p:nvPr userDrawn="1"/>
        </p:nvSpPr>
        <p:spPr>
          <a:xfrm>
            <a:off x="0" y="4762306"/>
            <a:ext cx="9144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a:p>
        </p:txBody>
      </p:sp>
      <p:sp>
        <p:nvSpPr>
          <p:cNvPr id="12" name="Picture Placeholder 5"/>
          <p:cNvSpPr>
            <a:spLocks noGrp="1"/>
          </p:cNvSpPr>
          <p:nvPr>
            <p:ph type="pic" sz="quarter" idx="10" hasCustomPrompt="1"/>
          </p:nvPr>
        </p:nvSpPr>
        <p:spPr>
          <a:xfrm>
            <a:off x="0" y="0"/>
            <a:ext cx="9144000" cy="5143500"/>
          </a:xfrm>
          <a:prstGeom prst="rect">
            <a:avLst/>
          </a:prstGeom>
        </p:spPr>
        <p:txBody>
          <a:bodyPr lIns="68580" tIns="34290" rIns="68580" bIns="34290" anchor="t"/>
          <a:lstStyle>
            <a:lvl1pPr marL="0" indent="0" algn="ctr">
              <a:buNone/>
              <a:defRPr/>
            </a:lvl1pPr>
          </a:lstStyle>
          <a:p>
            <a:pPr lvl="0"/>
            <a:r>
              <a:rPr lang="en-US" dirty="0" smtClean="0"/>
              <a:t>Insert Image</a:t>
            </a:r>
          </a:p>
        </p:txBody>
      </p:sp>
      <p:sp>
        <p:nvSpPr>
          <p:cNvPr id="7" name="Text Placeholder 12"/>
          <p:cNvSpPr>
            <a:spLocks noGrp="1"/>
          </p:cNvSpPr>
          <p:nvPr>
            <p:ph type="body" sz="quarter" idx="13" hasCustomPrompt="1"/>
          </p:nvPr>
        </p:nvSpPr>
        <p:spPr>
          <a:xfrm>
            <a:off x="872404" y="3947727"/>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872404" y="3394370"/>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872404" y="2869953"/>
            <a:ext cx="5285757" cy="647100"/>
          </a:xfrm>
          <a:prstGeom prst="rect">
            <a:avLst/>
          </a:prstGeom>
          <a:solidFill>
            <a:srgbClr val="2FC2D9"/>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781354" y="2496458"/>
            <a:ext cx="6488113" cy="692498"/>
          </a:xfrm>
          <a:prstGeom prst="rect">
            <a:avLst/>
          </a:prstGeom>
        </p:spPr>
        <p:txBody>
          <a:bodyPr lIns="68580" tIns="34290" rIns="68580" bIns="34290"/>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500" dirty="0"/>
          </a:p>
        </p:txBody>
      </p:sp>
      <p:sp>
        <p:nvSpPr>
          <p:cNvPr id="15" name="Text Placeholder 14"/>
          <p:cNvSpPr>
            <a:spLocks noGrp="1"/>
          </p:cNvSpPr>
          <p:nvPr>
            <p:ph type="body" sz="quarter" idx="14" hasCustomPrompt="1"/>
          </p:nvPr>
        </p:nvSpPr>
        <p:spPr>
          <a:xfrm>
            <a:off x="866628" y="2457127"/>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3832122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11" r:id="rId4"/>
    <p:sldLayoutId id="2147483749" r:id="rId5"/>
    <p:sldLayoutId id="2147483751" r:id="rId6"/>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hyperlink" Target="http://evhubudsd1a14:8080/" TargetMode="Externa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hyperlink" Target="http://localhost:8081/nexus" TargetMode="Externa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hyperlink" Target="http://evhubudsd1a14:8081/nexus" TargetMode="Externa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a:stretch>
            <a:fillRect/>
          </a:stretch>
        </p:blipFill>
        <p:spPr/>
      </p:pic>
      <p:sp>
        <p:nvSpPr>
          <p:cNvPr id="3" name="Text Placeholder 2"/>
          <p:cNvSpPr>
            <a:spLocks noGrp="1"/>
          </p:cNvSpPr>
          <p:nvPr>
            <p:ph type="body" sz="quarter" idx="15"/>
          </p:nvPr>
        </p:nvSpPr>
        <p:spPr>
          <a:xfrm>
            <a:off x="631825" y="1556683"/>
            <a:ext cx="6910388" cy="1165832"/>
          </a:xfrm>
        </p:spPr>
        <p:txBody>
          <a:bodyPr/>
          <a:lstStyle/>
          <a:p>
            <a:r>
              <a:rPr lang="en-US" sz="4400" noProof="0" dirty="0" smtClean="0"/>
              <a:t>Introduction to </a:t>
            </a:r>
            <a:br>
              <a:rPr lang="en-US" sz="4400" noProof="0" dirty="0" smtClean="0"/>
            </a:br>
            <a:r>
              <a:rPr lang="en-US" sz="4400" noProof="0" dirty="0" smtClean="0"/>
              <a:t>Continuous Integration</a:t>
            </a:r>
            <a:endParaRPr lang="en-US" noProof="0" dirty="0">
              <a:effectLst>
                <a:outerShdw blurRad="38100" dist="38100" dir="2700000" algn="tl">
                  <a:srgbClr val="000000">
                    <a:alpha val="43137"/>
                  </a:srgbClr>
                </a:outerShdw>
              </a:effectLst>
            </a:endParaRPr>
          </a:p>
        </p:txBody>
      </p:sp>
      <p:sp>
        <p:nvSpPr>
          <p:cNvPr id="4" name="Text Placeholder 3"/>
          <p:cNvSpPr>
            <a:spLocks noGrp="1"/>
          </p:cNvSpPr>
          <p:nvPr>
            <p:ph type="body" sz="quarter" idx="16"/>
          </p:nvPr>
        </p:nvSpPr>
        <p:spPr>
          <a:xfrm>
            <a:off x="660400" y="3340101"/>
            <a:ext cx="6488113" cy="500137"/>
          </a:xfrm>
        </p:spPr>
        <p:txBody>
          <a:bodyPr/>
          <a:lstStyle/>
          <a:p>
            <a:r>
              <a:rPr lang="hu-HU" dirty="0">
                <a:effectLst>
                  <a:outerShdw blurRad="38100" dist="38100" dir="2700000" algn="tl">
                    <a:srgbClr val="000000">
                      <a:alpha val="43137"/>
                    </a:srgbClr>
                  </a:outerShdw>
                </a:effectLst>
              </a:rPr>
              <a:t>Peter Veres</a:t>
            </a:r>
            <a:endParaRPr lang="en-US" dirty="0">
              <a:effectLst>
                <a:outerShdw blurRad="38100" dist="38100" dir="2700000" algn="tl">
                  <a:srgbClr val="000000">
                    <a:alpha val="43137"/>
                  </a:srgbClr>
                </a:outerShdw>
              </a:effectLst>
            </a:endParaRPr>
          </a:p>
          <a:p>
            <a:r>
              <a:rPr lang="hu-HU" dirty="0">
                <a:effectLst>
                  <a:outerShdw blurRad="38100" dist="38100" dir="2700000" algn="tl">
                    <a:srgbClr val="000000">
                      <a:alpha val="43137"/>
                    </a:srgbClr>
                  </a:outerShdw>
                </a:effectLst>
              </a:rPr>
              <a:t>peter_veres2@epam.com</a:t>
            </a:r>
            <a:endParaRPr lang="en-US" dirty="0">
              <a:effectLst>
                <a:outerShdw blurRad="38100" dist="38100" dir="2700000" algn="tl">
                  <a:srgbClr val="000000">
                    <a:alpha val="43137"/>
                  </a:srgbClr>
                </a:outerShdw>
              </a:effectLst>
            </a:endParaRPr>
          </a:p>
        </p:txBody>
      </p:sp>
      <p:sp>
        <p:nvSpPr>
          <p:cNvPr id="5" name="Text Placeholder 4"/>
          <p:cNvSpPr>
            <a:spLocks noGrp="1"/>
          </p:cNvSpPr>
          <p:nvPr>
            <p:ph type="body" sz="quarter" idx="17"/>
          </p:nvPr>
        </p:nvSpPr>
        <p:spPr/>
        <p:txBody>
          <a:bodyPr>
            <a:normAutofit lnSpcReduction="10000"/>
          </a:bodyPr>
          <a:lstStyle/>
          <a:p>
            <a:r>
              <a:rPr lang="en-US" noProof="0" dirty="0" smtClean="0">
                <a:effectLst>
                  <a:outerShdw blurRad="38100" dist="38100" dir="2700000" algn="tl">
                    <a:srgbClr val="000000">
                      <a:alpha val="43137"/>
                    </a:srgbClr>
                  </a:outerShdw>
                </a:effectLst>
                <a:latin typeface="Trebuchet MS"/>
                <a:cs typeface="Trebuchet MS"/>
              </a:rPr>
              <a:t>201</a:t>
            </a:r>
            <a:r>
              <a:rPr lang="hu-HU" noProof="0" dirty="0" smtClean="0">
                <a:effectLst>
                  <a:outerShdw blurRad="38100" dist="38100" dir="2700000" algn="tl">
                    <a:srgbClr val="000000">
                      <a:alpha val="43137"/>
                    </a:srgbClr>
                  </a:outerShdw>
                </a:effectLst>
                <a:latin typeface="Trebuchet MS"/>
                <a:cs typeface="Trebuchet MS"/>
              </a:rPr>
              <a:t>7</a:t>
            </a:r>
            <a:endParaRPr lang="en-US" noProof="0" dirty="0">
              <a:effectLst>
                <a:outerShdw blurRad="38100" dist="38100" dir="2700000" algn="tl">
                  <a:srgbClr val="000000">
                    <a:alpha val="43137"/>
                  </a:srgbClr>
                </a:outerShdw>
              </a:effectLst>
              <a:latin typeface="Trebuchet MS"/>
              <a:cs typeface="Trebuchet MS"/>
            </a:endParaRPr>
          </a:p>
        </p:txBody>
      </p:sp>
      <p:pic>
        <p:nvPicPr>
          <p:cNvPr id="18" name="Picture Placeholder 17" descr="logo_cover_5.png"/>
          <p:cNvPicPr>
            <a:picLocks noGrp="1" noChangeAspect="1"/>
          </p:cNvPicPr>
          <p:nvPr>
            <p:ph type="pic" sz="quarter" idx="19"/>
          </p:nvPr>
        </p:nvPicPr>
        <p:blipFill>
          <a:blip r:embed="rId4" cstate="screen">
            <a:extLst>
              <a:ext uri="{28A0092B-C50C-407E-A947-70E740481C1C}">
                <a14:useLocalDpi xmlns:a14="http://schemas.microsoft.com/office/drawing/2010/main"/>
              </a:ext>
            </a:extLst>
          </a:blip>
          <a:srcRect t="3538" b="3538"/>
          <a:stretch>
            <a:fillRect/>
          </a:stretch>
        </p:blipFill>
        <p:spPr>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noProof="0" dirty="0" smtClean="0"/>
          </a:p>
          <a:p>
            <a:pPr marL="0" indent="0" algn="ctr">
              <a:buNone/>
            </a:pPr>
            <a:r>
              <a:rPr lang="en-US" noProof="0" dirty="0" smtClean="0"/>
              <a:t>Jenkins is an award-winning, cross-platform, </a:t>
            </a:r>
            <a:r>
              <a:rPr lang="en-US" b="1" noProof="0" dirty="0" smtClean="0"/>
              <a:t>continuous integration and continuous delivery</a:t>
            </a:r>
            <a:r>
              <a:rPr lang="en-US" noProof="0" dirty="0" smtClean="0"/>
              <a:t> application that increases your productivity. Use Jenkins to </a:t>
            </a:r>
            <a:r>
              <a:rPr lang="en-US" b="1" noProof="0" dirty="0" smtClean="0"/>
              <a:t>build and test your software projects continuously</a:t>
            </a:r>
            <a:r>
              <a:rPr lang="en-US" noProof="0" dirty="0" smtClean="0"/>
              <a:t> making it easier for developers to integrate changes to the project, and making it easier for users to obtain a fresh build. It also allows you to </a:t>
            </a:r>
            <a:r>
              <a:rPr lang="en-US" b="1" noProof="0" dirty="0" smtClean="0"/>
              <a:t>continuously deliver</a:t>
            </a:r>
            <a:r>
              <a:rPr lang="en-US" noProof="0" dirty="0" smtClean="0"/>
              <a:t> your software by providing powerful ways to define your build pipelines and integrating with a large number of testing and deployment technologies.</a:t>
            </a:r>
            <a:endParaRPr lang="en-US" noProof="0" dirty="0"/>
          </a:p>
        </p:txBody>
      </p:sp>
      <p:sp>
        <p:nvSpPr>
          <p:cNvPr id="3" name="Text Placeholder 2"/>
          <p:cNvSpPr>
            <a:spLocks noGrp="1"/>
          </p:cNvSpPr>
          <p:nvPr>
            <p:ph type="body" sz="quarter" idx="10"/>
          </p:nvPr>
        </p:nvSpPr>
        <p:spPr/>
        <p:txBody>
          <a:bodyPr/>
          <a:lstStyle/>
          <a:p>
            <a:r>
              <a:rPr lang="en-US" noProof="0" dirty="0" smtClean="0"/>
              <a:t>Jenkins</a:t>
            </a:r>
            <a:endParaRPr lang="en-US" noProof="0" dirty="0"/>
          </a:p>
        </p:txBody>
      </p:sp>
    </p:spTree>
    <p:extLst>
      <p:ext uri="{BB962C8B-B14F-4D97-AF65-F5344CB8AC3E}">
        <p14:creationId xmlns:p14="http://schemas.microsoft.com/office/powerpoint/2010/main" val="1822664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63" y="1036354"/>
            <a:ext cx="8339328" cy="3383280"/>
          </a:xfrm>
        </p:spPr>
        <p:txBody>
          <a:bodyPr/>
          <a:lstStyle/>
          <a:p>
            <a:r>
              <a:rPr lang="en-US" noProof="0" dirty="0" smtClean="0"/>
              <a:t>Free</a:t>
            </a:r>
          </a:p>
          <a:p>
            <a:endParaRPr lang="en-US" noProof="0" dirty="0" smtClean="0"/>
          </a:p>
          <a:p>
            <a:r>
              <a:rPr lang="en-US" noProof="0" dirty="0" smtClean="0"/>
              <a:t>Core distribution</a:t>
            </a:r>
          </a:p>
          <a:p>
            <a:endParaRPr lang="en-US" noProof="0" dirty="0" smtClean="0"/>
          </a:p>
          <a:p>
            <a:r>
              <a:rPr lang="en-US" noProof="0" dirty="0" smtClean="0"/>
              <a:t>Lots of public plugins</a:t>
            </a:r>
          </a:p>
          <a:p>
            <a:endParaRPr lang="en-US" noProof="0" dirty="0" smtClean="0"/>
          </a:p>
          <a:p>
            <a:r>
              <a:rPr lang="en-US" noProof="0" dirty="0" smtClean="0"/>
              <a:t>Extensibility - team can develop their own plugins with Jenkins API</a:t>
            </a:r>
          </a:p>
          <a:p>
            <a:endParaRPr lang="en-US" noProof="0" dirty="0" smtClean="0"/>
          </a:p>
          <a:p>
            <a:r>
              <a:rPr lang="en-US" noProof="0" dirty="0" smtClean="0"/>
              <a:t>Scalability – multiple slaves (agents)</a:t>
            </a:r>
          </a:p>
          <a:p>
            <a:endParaRPr lang="en-US" noProof="0" dirty="0"/>
          </a:p>
        </p:txBody>
      </p:sp>
      <p:sp>
        <p:nvSpPr>
          <p:cNvPr id="3" name="Text Placeholder 2"/>
          <p:cNvSpPr>
            <a:spLocks noGrp="1"/>
          </p:cNvSpPr>
          <p:nvPr>
            <p:ph type="body" sz="quarter" idx="10"/>
          </p:nvPr>
        </p:nvSpPr>
        <p:spPr/>
        <p:txBody>
          <a:bodyPr/>
          <a:lstStyle/>
          <a:p>
            <a:r>
              <a:rPr lang="en-US" noProof="0" dirty="0" smtClean="0"/>
              <a:t>Jenkins features</a:t>
            </a:r>
            <a:endParaRPr lang="en-US" noProof="0" dirty="0"/>
          </a:p>
        </p:txBody>
      </p:sp>
      <p:pic>
        <p:nvPicPr>
          <p:cNvPr id="7170" name="Picture 2" descr="https://wiki.jenkins-ci.org/download/attachments/2916393/logo.png?version=1&amp;modificationDate=13027539470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2488508"/>
            <a:ext cx="1395187" cy="1930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241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noProof="0" dirty="0" smtClean="0"/>
              <a:t>URL: </a:t>
            </a:r>
            <a:r>
              <a:rPr lang="en-US" noProof="0" dirty="0" smtClean="0">
                <a:hlinkClick r:id="rId2"/>
              </a:rPr>
              <a:t>http://localhost:8080</a:t>
            </a:r>
            <a:endParaRPr lang="en-US" noProof="0" dirty="0" smtClean="0"/>
          </a:p>
          <a:p>
            <a:r>
              <a:rPr lang="en-US" noProof="0" dirty="0" smtClean="0"/>
              <a:t>Admin credentials: admin/*****</a:t>
            </a:r>
          </a:p>
          <a:p>
            <a:endParaRPr lang="en-US" noProof="0" dirty="0"/>
          </a:p>
        </p:txBody>
      </p:sp>
      <p:sp>
        <p:nvSpPr>
          <p:cNvPr id="3" name="Text Placeholder 2"/>
          <p:cNvSpPr>
            <a:spLocks noGrp="1"/>
          </p:cNvSpPr>
          <p:nvPr>
            <p:ph type="body" sz="quarter" idx="10"/>
          </p:nvPr>
        </p:nvSpPr>
        <p:spPr/>
        <p:txBody>
          <a:bodyPr/>
          <a:lstStyle/>
          <a:p>
            <a:r>
              <a:rPr lang="en-US" noProof="0" dirty="0" smtClean="0"/>
              <a:t>Login to Jenkins</a:t>
            </a:r>
            <a:endParaRPr lang="en-US" noProof="0" dirty="0"/>
          </a:p>
        </p:txBody>
      </p:sp>
      <p:grpSp>
        <p:nvGrpSpPr>
          <p:cNvPr id="5" name="Group 4"/>
          <p:cNvGrpSpPr/>
          <p:nvPr/>
        </p:nvGrpSpPr>
        <p:grpSpPr>
          <a:xfrm>
            <a:off x="359844" y="3989489"/>
            <a:ext cx="3569899" cy="645459"/>
            <a:chOff x="609204" y="3833157"/>
            <a:chExt cx="3337724" cy="645459"/>
          </a:xfrm>
        </p:grpSpPr>
        <p:sp>
          <p:nvSpPr>
            <p:cNvPr id="6" name="Rectangle 5"/>
            <p:cNvSpPr/>
            <p:nvPr/>
          </p:nvSpPr>
          <p:spPr>
            <a:xfrm>
              <a:off x="609204" y="3833157"/>
              <a:ext cx="3337724"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r"/>
              <a:r>
                <a:rPr lang="hu-HU" dirty="0" smtClean="0"/>
                <a:t>Login to Jenkins with admin rights!</a:t>
              </a:r>
              <a:endParaRPr lang="en-GB" dirty="0"/>
            </a:p>
          </p:txBody>
        </p:sp>
        <p:pic>
          <p:nvPicPr>
            <p:cNvPr id="7" name="Picture 6"/>
            <p:cNvPicPr>
              <a:picLocks noChangeAspect="1"/>
            </p:cNvPicPr>
            <p:nvPr/>
          </p:nvPicPr>
          <p:blipFill>
            <a:blip r:embed="rId3"/>
            <a:stretch>
              <a:fillRect/>
            </a:stretch>
          </p:blipFill>
          <p:spPr>
            <a:xfrm>
              <a:off x="722587" y="3983158"/>
              <a:ext cx="279938" cy="345455"/>
            </a:xfrm>
            <a:prstGeom prst="rect">
              <a:avLst/>
            </a:prstGeom>
          </p:spPr>
        </p:pic>
      </p:grpSp>
      <p:pic>
        <p:nvPicPr>
          <p:cNvPr id="4" name="Picture 3"/>
          <p:cNvPicPr>
            <a:picLocks noChangeAspect="1"/>
          </p:cNvPicPr>
          <p:nvPr/>
        </p:nvPicPr>
        <p:blipFill>
          <a:blip r:embed="rId4"/>
          <a:stretch>
            <a:fillRect/>
          </a:stretch>
        </p:blipFill>
        <p:spPr>
          <a:xfrm>
            <a:off x="3360927" y="959755"/>
            <a:ext cx="5689355" cy="2478389"/>
          </a:xfrm>
          <a:prstGeom prst="rect">
            <a:avLst/>
          </a:prstGeom>
        </p:spPr>
      </p:pic>
    </p:spTree>
    <p:extLst>
      <p:ext uri="{BB962C8B-B14F-4D97-AF65-F5344CB8AC3E}">
        <p14:creationId xmlns:p14="http://schemas.microsoft.com/office/powerpoint/2010/main" val="875572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3274038" y="1769248"/>
            <a:ext cx="3232898" cy="1512478"/>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hu-HU" dirty="0" smtClean="0"/>
              <a:t>Jenkins Agent</a:t>
            </a:r>
            <a:endParaRPr lang="en-US" dirty="0"/>
          </a:p>
        </p:txBody>
      </p:sp>
      <p:sp>
        <p:nvSpPr>
          <p:cNvPr id="2" name="Content Placeholder 1"/>
          <p:cNvSpPr>
            <a:spLocks noGrp="1"/>
          </p:cNvSpPr>
          <p:nvPr>
            <p:ph idx="1"/>
          </p:nvPr>
        </p:nvSpPr>
        <p:spPr/>
        <p:txBody>
          <a:bodyPr/>
          <a:lstStyle/>
          <a:p>
            <a:r>
              <a:rPr lang="en-US" noProof="0" dirty="0" smtClean="0"/>
              <a:t>How does it work?</a:t>
            </a:r>
          </a:p>
          <a:p>
            <a:endParaRPr lang="en-US" noProof="0" dirty="0" smtClean="0"/>
          </a:p>
          <a:p>
            <a:endParaRPr lang="en-US" noProof="0" dirty="0"/>
          </a:p>
        </p:txBody>
      </p:sp>
      <p:sp>
        <p:nvSpPr>
          <p:cNvPr id="3" name="Text Placeholder 2"/>
          <p:cNvSpPr>
            <a:spLocks noGrp="1"/>
          </p:cNvSpPr>
          <p:nvPr>
            <p:ph type="body" sz="quarter" idx="10"/>
          </p:nvPr>
        </p:nvSpPr>
        <p:spPr/>
        <p:txBody>
          <a:bodyPr/>
          <a:lstStyle/>
          <a:p>
            <a:pPr marL="0" lvl="1" indent="0">
              <a:buNone/>
            </a:pPr>
            <a:r>
              <a:rPr lang="en-US" sz="2000" noProof="0" dirty="0" smtClean="0">
                <a:latin typeface="Arial Black"/>
                <a:cs typeface="Arial Black"/>
              </a:rPr>
              <a:t>Jenkins - Junior Program CI – Build</a:t>
            </a:r>
            <a:endParaRPr lang="en-US" sz="2000" noProof="0" dirty="0">
              <a:latin typeface="Arial Black"/>
              <a:cs typeface="Arial Black"/>
            </a:endParaRPr>
          </a:p>
        </p:txBody>
      </p:sp>
      <p:sp>
        <p:nvSpPr>
          <p:cNvPr id="8" name="Rounded Rectangle 7"/>
          <p:cNvSpPr/>
          <p:nvPr/>
        </p:nvSpPr>
        <p:spPr>
          <a:xfrm>
            <a:off x="1125551" y="2424343"/>
            <a:ext cx="1137237" cy="58398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hu-HU" dirty="0" smtClean="0"/>
              <a:t>Git Repo</a:t>
            </a:r>
            <a:endParaRPr lang="en-US" dirty="0"/>
          </a:p>
        </p:txBody>
      </p:sp>
      <p:sp>
        <p:nvSpPr>
          <p:cNvPr id="9" name="Rounded Rectangle 8"/>
          <p:cNvSpPr/>
          <p:nvPr/>
        </p:nvSpPr>
        <p:spPr>
          <a:xfrm>
            <a:off x="3368007" y="2414341"/>
            <a:ext cx="1289638" cy="59398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hu-HU" dirty="0" smtClean="0"/>
              <a:t>workspace</a:t>
            </a:r>
            <a:endParaRPr lang="en-US" dirty="0"/>
          </a:p>
        </p:txBody>
      </p:sp>
      <p:cxnSp>
        <p:nvCxnSpPr>
          <p:cNvPr id="10" name="Straight Arrow Connector 9"/>
          <p:cNvCxnSpPr/>
          <p:nvPr/>
        </p:nvCxnSpPr>
        <p:spPr>
          <a:xfrm flipH="1">
            <a:off x="2262788" y="2608242"/>
            <a:ext cx="1105219" cy="5001"/>
          </a:xfrm>
          <a:prstGeom prst="straightConnector1">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1" name="Rounded Rectangle 10"/>
          <p:cNvSpPr/>
          <p:nvPr/>
        </p:nvSpPr>
        <p:spPr>
          <a:xfrm>
            <a:off x="5109081" y="2424343"/>
            <a:ext cx="1137237" cy="58398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Local repository</a:t>
            </a:r>
            <a:endParaRPr lang="en-US" dirty="0"/>
          </a:p>
        </p:txBody>
      </p:sp>
      <p:sp>
        <p:nvSpPr>
          <p:cNvPr id="17" name="TextBox 16"/>
          <p:cNvSpPr txBox="1"/>
          <p:nvPr/>
        </p:nvSpPr>
        <p:spPr>
          <a:xfrm>
            <a:off x="2356756" y="2320804"/>
            <a:ext cx="917282" cy="307777"/>
          </a:xfrm>
          <a:prstGeom prst="rect">
            <a:avLst/>
          </a:prstGeom>
          <a:noFill/>
        </p:spPr>
        <p:txBody>
          <a:bodyPr wrap="square" rtlCol="0">
            <a:spAutoFit/>
          </a:bodyPr>
          <a:lstStyle/>
          <a:p>
            <a:r>
              <a:rPr lang="hu-HU" dirty="0" smtClean="0"/>
              <a:t>Git fetch</a:t>
            </a:r>
            <a:endParaRPr lang="hu-HU" dirty="0"/>
          </a:p>
        </p:txBody>
      </p:sp>
      <p:sp>
        <p:nvSpPr>
          <p:cNvPr id="29" name="Rounded Rectangle 28"/>
          <p:cNvSpPr/>
          <p:nvPr/>
        </p:nvSpPr>
        <p:spPr>
          <a:xfrm>
            <a:off x="6960293" y="2424343"/>
            <a:ext cx="1289638" cy="5939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hu-HU" dirty="0" smtClean="0"/>
              <a:t>Remote Nexus</a:t>
            </a:r>
            <a:endParaRPr lang="en-US" dirty="0"/>
          </a:p>
        </p:txBody>
      </p:sp>
      <p:cxnSp>
        <p:nvCxnSpPr>
          <p:cNvPr id="30" name="Straight Arrow Connector 29"/>
          <p:cNvCxnSpPr>
            <a:stCxn id="9" idx="3"/>
            <a:endCxn id="11" idx="1"/>
          </p:cNvCxnSpPr>
          <p:nvPr/>
        </p:nvCxnSpPr>
        <p:spPr>
          <a:xfrm>
            <a:off x="4657645" y="2711336"/>
            <a:ext cx="451436" cy="50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11" idx="3"/>
            <a:endCxn id="29" idx="1"/>
          </p:cNvCxnSpPr>
          <p:nvPr/>
        </p:nvCxnSpPr>
        <p:spPr>
          <a:xfrm>
            <a:off x="6246318" y="2716337"/>
            <a:ext cx="713975" cy="50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p:cNvCxnSpPr/>
          <p:nvPr/>
        </p:nvCxnSpPr>
        <p:spPr>
          <a:xfrm>
            <a:off x="2262788" y="2825862"/>
            <a:ext cx="110521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p:cNvCxnSpPr/>
          <p:nvPr/>
        </p:nvCxnSpPr>
        <p:spPr>
          <a:xfrm flipV="1">
            <a:off x="4883363" y="2721338"/>
            <a:ext cx="0" cy="1018924"/>
          </a:xfrm>
          <a:prstGeom prst="straightConnector1">
            <a:avLst/>
          </a:prstGeom>
          <a:ln w="12700">
            <a:solidFill>
              <a:schemeClr val="bg2"/>
            </a:solidFill>
            <a:tailEnd type="none"/>
          </a:ln>
        </p:spPr>
        <p:style>
          <a:lnRef idx="2">
            <a:schemeClr val="dk1"/>
          </a:lnRef>
          <a:fillRef idx="0">
            <a:schemeClr val="dk1"/>
          </a:fillRef>
          <a:effectRef idx="1">
            <a:schemeClr val="dk1"/>
          </a:effectRef>
          <a:fontRef idx="minor">
            <a:schemeClr val="tx1"/>
          </a:fontRef>
        </p:style>
      </p:cxnSp>
      <p:sp>
        <p:nvSpPr>
          <p:cNvPr id="9224" name="TextBox 9223"/>
          <p:cNvSpPr txBox="1"/>
          <p:nvPr/>
        </p:nvSpPr>
        <p:spPr>
          <a:xfrm>
            <a:off x="4245429" y="3740262"/>
            <a:ext cx="1567542" cy="307777"/>
          </a:xfrm>
          <a:prstGeom prst="rect">
            <a:avLst/>
          </a:prstGeom>
          <a:noFill/>
          <a:ln>
            <a:solidFill>
              <a:schemeClr val="bg1">
                <a:lumMod val="75000"/>
              </a:schemeClr>
            </a:solidFill>
          </a:ln>
        </p:spPr>
        <p:txBody>
          <a:bodyPr wrap="square" rtlCol="0">
            <a:spAutoFit/>
          </a:bodyPr>
          <a:lstStyle/>
          <a:p>
            <a:r>
              <a:rPr lang="hu-HU" dirty="0" smtClean="0"/>
              <a:t>mvn clean install</a:t>
            </a:r>
            <a:endParaRPr lang="hu-HU" dirty="0"/>
          </a:p>
        </p:txBody>
      </p:sp>
      <p:cxnSp>
        <p:nvCxnSpPr>
          <p:cNvPr id="44" name="Straight Arrow Connector 43"/>
          <p:cNvCxnSpPr/>
          <p:nvPr/>
        </p:nvCxnSpPr>
        <p:spPr>
          <a:xfrm flipV="1">
            <a:off x="6603305" y="2728720"/>
            <a:ext cx="0" cy="1018924"/>
          </a:xfrm>
          <a:prstGeom prst="straightConnector1">
            <a:avLst/>
          </a:prstGeom>
          <a:ln w="12700">
            <a:solidFill>
              <a:schemeClr val="bg2"/>
            </a:solidFill>
            <a:tailEnd type="none"/>
          </a:ln>
        </p:spPr>
        <p:style>
          <a:lnRef idx="2">
            <a:schemeClr val="dk1"/>
          </a:lnRef>
          <a:fillRef idx="0">
            <a:schemeClr val="dk1"/>
          </a:fillRef>
          <a:effectRef idx="1">
            <a:schemeClr val="dk1"/>
          </a:effectRef>
          <a:fontRef idx="minor">
            <a:schemeClr val="tx1"/>
          </a:fontRef>
        </p:style>
      </p:cxnSp>
      <p:sp>
        <p:nvSpPr>
          <p:cNvPr id="45" name="TextBox 44"/>
          <p:cNvSpPr txBox="1"/>
          <p:nvPr/>
        </p:nvSpPr>
        <p:spPr>
          <a:xfrm>
            <a:off x="5965370" y="3736758"/>
            <a:ext cx="1730829" cy="307777"/>
          </a:xfrm>
          <a:prstGeom prst="rect">
            <a:avLst/>
          </a:prstGeom>
          <a:noFill/>
          <a:ln>
            <a:solidFill>
              <a:schemeClr val="bg1">
                <a:lumMod val="75000"/>
              </a:schemeClr>
            </a:solidFill>
          </a:ln>
        </p:spPr>
        <p:txBody>
          <a:bodyPr wrap="square" rtlCol="0">
            <a:spAutoFit/>
          </a:bodyPr>
          <a:lstStyle/>
          <a:p>
            <a:r>
              <a:rPr lang="hu-HU" dirty="0" smtClean="0"/>
              <a:t>mvn clean deploy</a:t>
            </a:r>
            <a:endParaRPr lang="hu-HU" dirty="0"/>
          </a:p>
        </p:txBody>
      </p:sp>
      <p:grpSp>
        <p:nvGrpSpPr>
          <p:cNvPr id="46" name="Group 45"/>
          <p:cNvGrpSpPr/>
          <p:nvPr/>
        </p:nvGrpSpPr>
        <p:grpSpPr>
          <a:xfrm>
            <a:off x="240100" y="3875635"/>
            <a:ext cx="2699043" cy="645459"/>
            <a:chOff x="609204" y="3833157"/>
            <a:chExt cx="3337724" cy="645459"/>
          </a:xfrm>
        </p:grpSpPr>
        <p:sp>
          <p:nvSpPr>
            <p:cNvPr id="47" name="Rectangle 46"/>
            <p:cNvSpPr/>
            <p:nvPr/>
          </p:nvSpPr>
          <p:spPr>
            <a:xfrm>
              <a:off x="609204" y="3833157"/>
              <a:ext cx="3337724"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r"/>
              <a:r>
                <a:rPr lang="hu-HU" dirty="0" smtClean="0"/>
                <a:t>Try to run build manually!</a:t>
              </a:r>
              <a:endParaRPr lang="en-GB" dirty="0"/>
            </a:p>
          </p:txBody>
        </p:sp>
        <p:pic>
          <p:nvPicPr>
            <p:cNvPr id="48" name="Picture 47"/>
            <p:cNvPicPr>
              <a:picLocks noChangeAspect="1"/>
            </p:cNvPicPr>
            <p:nvPr/>
          </p:nvPicPr>
          <p:blipFill>
            <a:blip r:embed="rId2"/>
            <a:stretch>
              <a:fillRect/>
            </a:stretch>
          </p:blipFill>
          <p:spPr>
            <a:xfrm>
              <a:off x="722587" y="3983158"/>
              <a:ext cx="279938" cy="345455"/>
            </a:xfrm>
            <a:prstGeom prst="rect">
              <a:avLst/>
            </a:prstGeom>
          </p:spPr>
        </p:pic>
      </p:grpSp>
    </p:spTree>
    <p:extLst>
      <p:ext uri="{BB962C8B-B14F-4D97-AF65-F5344CB8AC3E}">
        <p14:creationId xmlns:p14="http://schemas.microsoft.com/office/powerpoint/2010/main" val="40991245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1600" b="1" noProof="0" dirty="0" smtClean="0">
                <a:solidFill>
                  <a:schemeClr val="accent3"/>
                </a:solidFill>
              </a:rPr>
              <a:t>Main sections:</a:t>
            </a:r>
          </a:p>
          <a:p>
            <a:r>
              <a:rPr lang="en-US" noProof="0" dirty="0" smtClean="0"/>
              <a:t>Header (Maven project name, Project description, etc.)</a:t>
            </a:r>
          </a:p>
          <a:p>
            <a:r>
              <a:rPr lang="en-US" noProof="0" dirty="0" smtClean="0"/>
              <a:t>Source Code Management (Git, URL, credentials, Branch Specifier – </a:t>
            </a:r>
            <a:r>
              <a:rPr lang="en-US" b="1" noProof="0" dirty="0" smtClean="0"/>
              <a:t>master</a:t>
            </a:r>
            <a:r>
              <a:rPr lang="en-US" noProof="0" dirty="0" smtClean="0"/>
              <a:t>)</a:t>
            </a:r>
          </a:p>
          <a:p>
            <a:r>
              <a:rPr lang="en-US" noProof="0" dirty="0" smtClean="0"/>
              <a:t>Build trigger (Poll </a:t>
            </a:r>
            <a:r>
              <a:rPr lang="en-US" noProof="0" dirty="0" err="1" smtClean="0"/>
              <a:t>scm</a:t>
            </a:r>
            <a:r>
              <a:rPr lang="en-US" noProof="0" dirty="0" smtClean="0"/>
              <a:t> – </a:t>
            </a:r>
            <a:r>
              <a:rPr lang="en-US" noProof="0" dirty="0" err="1" smtClean="0"/>
              <a:t>Cron</a:t>
            </a:r>
            <a:r>
              <a:rPr lang="en-US" noProof="0" dirty="0" smtClean="0"/>
              <a:t> trigger)</a:t>
            </a:r>
          </a:p>
          <a:p>
            <a:r>
              <a:rPr lang="en-US" noProof="0" dirty="0" smtClean="0"/>
              <a:t>Build commands („mvn clean deploy”)</a:t>
            </a:r>
          </a:p>
          <a:p>
            <a:pPr marL="0" indent="0">
              <a:buNone/>
            </a:pPr>
            <a:endParaRPr lang="en-US" sz="1600" b="1" noProof="0" dirty="0">
              <a:solidFill>
                <a:schemeClr val="accent3"/>
              </a:solidFill>
            </a:endParaRPr>
          </a:p>
        </p:txBody>
      </p:sp>
      <p:sp>
        <p:nvSpPr>
          <p:cNvPr id="3" name="Text Placeholder 2"/>
          <p:cNvSpPr>
            <a:spLocks noGrp="1"/>
          </p:cNvSpPr>
          <p:nvPr>
            <p:ph type="body" sz="quarter" idx="10"/>
          </p:nvPr>
        </p:nvSpPr>
        <p:spPr/>
        <p:txBody>
          <a:bodyPr/>
          <a:lstStyle/>
          <a:p>
            <a:r>
              <a:rPr lang="en-US" noProof="0" dirty="0" smtClean="0"/>
              <a:t>Configure Jenkins Job</a:t>
            </a:r>
            <a:endParaRPr lang="en-US" noProof="0" dirty="0"/>
          </a:p>
        </p:txBody>
      </p:sp>
      <p:grpSp>
        <p:nvGrpSpPr>
          <p:cNvPr id="4" name="Group 3"/>
          <p:cNvGrpSpPr/>
          <p:nvPr/>
        </p:nvGrpSpPr>
        <p:grpSpPr>
          <a:xfrm>
            <a:off x="4844758" y="3816760"/>
            <a:ext cx="3569899" cy="645459"/>
            <a:chOff x="609204" y="3833157"/>
            <a:chExt cx="3337724" cy="645459"/>
          </a:xfrm>
        </p:grpSpPr>
        <p:sp>
          <p:nvSpPr>
            <p:cNvPr id="5" name="Rectangle 4"/>
            <p:cNvSpPr/>
            <p:nvPr/>
          </p:nvSpPr>
          <p:spPr>
            <a:xfrm>
              <a:off x="609204" y="3833157"/>
              <a:ext cx="3337724"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r"/>
              <a:r>
                <a:rPr lang="hu-HU" dirty="0"/>
                <a:t>Let’s check </a:t>
              </a:r>
              <a:r>
                <a:rPr lang="hu-HU" dirty="0" smtClean="0"/>
                <a:t>Calculator </a:t>
              </a:r>
              <a:r>
                <a:rPr lang="hu-HU" dirty="0"/>
                <a:t>CI – Build</a:t>
              </a:r>
              <a:endParaRPr lang="en-GB" dirty="0"/>
            </a:p>
          </p:txBody>
        </p:sp>
        <p:pic>
          <p:nvPicPr>
            <p:cNvPr id="6" name="Picture 5"/>
            <p:cNvPicPr>
              <a:picLocks noChangeAspect="1"/>
            </p:cNvPicPr>
            <p:nvPr/>
          </p:nvPicPr>
          <p:blipFill>
            <a:blip r:embed="rId2"/>
            <a:stretch>
              <a:fillRect/>
            </a:stretch>
          </p:blipFill>
          <p:spPr>
            <a:xfrm>
              <a:off x="722587" y="3983158"/>
              <a:ext cx="279938" cy="345455"/>
            </a:xfrm>
            <a:prstGeom prst="rect">
              <a:avLst/>
            </a:prstGeom>
          </p:spPr>
        </p:pic>
      </p:grpSp>
    </p:spTree>
    <p:extLst>
      <p:ext uri="{BB962C8B-B14F-4D97-AF65-F5344CB8AC3E}">
        <p14:creationId xmlns:p14="http://schemas.microsoft.com/office/powerpoint/2010/main" val="8020478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noProof="0" dirty="0" smtClean="0"/>
              <a:t>Polls periodically SCM (</a:t>
            </a:r>
            <a:r>
              <a:rPr lang="en-US" noProof="0" dirty="0" err="1" smtClean="0"/>
              <a:t>Cron</a:t>
            </a:r>
            <a:r>
              <a:rPr lang="en-US" noProof="0" dirty="0" smtClean="0"/>
              <a:t> trigger)</a:t>
            </a:r>
          </a:p>
          <a:p>
            <a:r>
              <a:rPr lang="en-US" noProof="0" dirty="0" smtClean="0"/>
              <a:t>Upon code change, it initiates a build</a:t>
            </a:r>
          </a:p>
          <a:p>
            <a:r>
              <a:rPr lang="en-US" b="1" noProof="0" dirty="0" smtClean="0"/>
              <a:t>Only when branch filter matches</a:t>
            </a:r>
            <a:endParaRPr lang="en-US" b="1" noProof="0" dirty="0"/>
          </a:p>
        </p:txBody>
      </p:sp>
      <p:sp>
        <p:nvSpPr>
          <p:cNvPr id="3" name="Text Placeholder 2"/>
          <p:cNvSpPr>
            <a:spLocks noGrp="1"/>
          </p:cNvSpPr>
          <p:nvPr>
            <p:ph type="body" sz="quarter" idx="10"/>
          </p:nvPr>
        </p:nvSpPr>
        <p:spPr/>
        <p:txBody>
          <a:bodyPr/>
          <a:lstStyle/>
          <a:p>
            <a:r>
              <a:rPr lang="en-US" noProof="0" dirty="0" smtClean="0"/>
              <a:t>Jenkins Build trigger</a:t>
            </a:r>
            <a:endParaRPr lang="en-US" noProof="0" dirty="0"/>
          </a:p>
        </p:txBody>
      </p:sp>
    </p:spTree>
    <p:extLst>
      <p:ext uri="{BB962C8B-B14F-4D97-AF65-F5344CB8AC3E}">
        <p14:creationId xmlns:p14="http://schemas.microsoft.com/office/powerpoint/2010/main" val="5523536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a:xfrm>
            <a:off x="866628" y="2457127"/>
            <a:ext cx="2384627" cy="284693"/>
          </a:xfrm>
        </p:spPr>
        <p:txBody>
          <a:bodyPr/>
          <a:lstStyle/>
          <a:p>
            <a:r>
              <a:rPr lang="en-US" noProof="0" dirty="0"/>
              <a:t>Maven in Real Projects</a:t>
            </a:r>
          </a:p>
        </p:txBody>
      </p:sp>
      <p:pic>
        <p:nvPicPr>
          <p:cNvPr id="10" name="Picture Placeholder 9" descr="regent_street.jpg"/>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l="62" r="62"/>
          <a:stretch>
            <a:fillRect/>
          </a:stretch>
        </p:blipFill>
        <p:spPr/>
      </p:pic>
      <p:sp>
        <p:nvSpPr>
          <p:cNvPr id="5" name="Title 4"/>
          <p:cNvSpPr>
            <a:spLocks noGrp="1"/>
          </p:cNvSpPr>
          <p:nvPr>
            <p:ph type="title"/>
          </p:nvPr>
        </p:nvSpPr>
        <p:spPr>
          <a:xfrm>
            <a:off x="872404" y="2869953"/>
            <a:ext cx="3162404" cy="647100"/>
          </a:xfrm>
        </p:spPr>
        <p:txBody>
          <a:bodyPr/>
          <a:lstStyle/>
          <a:p>
            <a:r>
              <a:rPr lang="en-US" noProof="0" dirty="0" smtClean="0"/>
              <a:t>Deployment</a:t>
            </a:r>
            <a:endParaRPr lang="en-US" noProof="0" dirty="0"/>
          </a:p>
        </p:txBody>
      </p:sp>
    </p:spTree>
    <p:extLst>
      <p:ext uri="{BB962C8B-B14F-4D97-AF65-F5344CB8AC3E}">
        <p14:creationId xmlns:p14="http://schemas.microsoft.com/office/powerpoint/2010/main" val="39883587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noProof="0" dirty="0" smtClean="0"/>
              <a:t>Jenkins controls the process</a:t>
            </a:r>
          </a:p>
          <a:p>
            <a:endParaRPr lang="en-US" noProof="0" dirty="0" smtClean="0"/>
          </a:p>
          <a:p>
            <a:r>
              <a:rPr lang="en-US" noProof="0" dirty="0" smtClean="0"/>
              <a:t>Downloads binaries from Nexus</a:t>
            </a:r>
          </a:p>
          <a:p>
            <a:endParaRPr lang="en-US" noProof="0" dirty="0" smtClean="0"/>
          </a:p>
          <a:p>
            <a:r>
              <a:rPr lang="en-US" noProof="0" dirty="0" smtClean="0"/>
              <a:t>Deploys binaries to target environment</a:t>
            </a:r>
          </a:p>
          <a:p>
            <a:endParaRPr lang="en-US" noProof="0" dirty="0" smtClean="0"/>
          </a:p>
          <a:p>
            <a:r>
              <a:rPr lang="en-US" noProof="0" dirty="0" smtClean="0"/>
              <a:t>Stops/restarts remote process if needed</a:t>
            </a:r>
          </a:p>
          <a:p>
            <a:pPr marL="0" indent="0">
              <a:buNone/>
            </a:pPr>
            <a:endParaRPr lang="en-US" noProof="0" dirty="0" smtClean="0"/>
          </a:p>
          <a:p>
            <a:pPr marL="0" indent="0">
              <a:buNone/>
            </a:pPr>
            <a:r>
              <a:rPr lang="en-US" b="1" noProof="0" dirty="0" smtClean="0"/>
              <a:t>											Maven can help in automating deployment!</a:t>
            </a:r>
            <a:endParaRPr lang="en-US" b="1" noProof="0" dirty="0"/>
          </a:p>
        </p:txBody>
      </p:sp>
      <p:sp>
        <p:nvSpPr>
          <p:cNvPr id="3" name="Text Placeholder 2"/>
          <p:cNvSpPr>
            <a:spLocks noGrp="1"/>
          </p:cNvSpPr>
          <p:nvPr>
            <p:ph type="body" sz="quarter" idx="10"/>
          </p:nvPr>
        </p:nvSpPr>
        <p:spPr/>
        <p:txBody>
          <a:bodyPr/>
          <a:lstStyle/>
          <a:p>
            <a:r>
              <a:rPr lang="en-US" noProof="0" dirty="0" smtClean="0"/>
              <a:t>Deployment with Jenkins</a:t>
            </a:r>
            <a:endParaRPr lang="en-US" noProof="0" dirty="0"/>
          </a:p>
        </p:txBody>
      </p:sp>
      <p:sp>
        <p:nvSpPr>
          <p:cNvPr id="7" name="Rounded Rectangle 6"/>
          <p:cNvSpPr/>
          <p:nvPr/>
        </p:nvSpPr>
        <p:spPr>
          <a:xfrm>
            <a:off x="5302461" y="2597014"/>
            <a:ext cx="1137237" cy="58398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hu-HU" dirty="0" smtClean="0"/>
              <a:t>Jenkins</a:t>
            </a:r>
            <a:endParaRPr lang="en-US" dirty="0"/>
          </a:p>
        </p:txBody>
      </p:sp>
      <p:sp>
        <p:nvSpPr>
          <p:cNvPr id="8" name="Rounded Rectangle 7"/>
          <p:cNvSpPr/>
          <p:nvPr/>
        </p:nvSpPr>
        <p:spPr>
          <a:xfrm>
            <a:off x="4091585" y="1554121"/>
            <a:ext cx="1289638" cy="5939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hu-HU" dirty="0" smtClean="0"/>
              <a:t>Remote Nexus</a:t>
            </a:r>
            <a:endParaRPr lang="en-US" dirty="0"/>
          </a:p>
        </p:txBody>
      </p:sp>
      <p:cxnSp>
        <p:nvCxnSpPr>
          <p:cNvPr id="9" name="Straight Arrow Connector 8"/>
          <p:cNvCxnSpPr>
            <a:stCxn id="7" idx="1"/>
            <a:endCxn id="8" idx="2"/>
          </p:cNvCxnSpPr>
          <p:nvPr/>
        </p:nvCxnSpPr>
        <p:spPr>
          <a:xfrm flipH="1" flipV="1">
            <a:off x="4736404" y="2148110"/>
            <a:ext cx="566057" cy="740898"/>
          </a:xfrm>
          <a:prstGeom prst="straightConnector1">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8" name="Rounded Rectangle 17"/>
          <p:cNvSpPr/>
          <p:nvPr/>
        </p:nvSpPr>
        <p:spPr>
          <a:xfrm>
            <a:off x="6330841" y="1571469"/>
            <a:ext cx="1289158" cy="58398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hu-HU" dirty="0" smtClean="0"/>
              <a:t>Target Environment</a:t>
            </a:r>
            <a:endParaRPr lang="en-US" dirty="0"/>
          </a:p>
        </p:txBody>
      </p:sp>
      <p:cxnSp>
        <p:nvCxnSpPr>
          <p:cNvPr id="19" name="Straight Arrow Connector 18"/>
          <p:cNvCxnSpPr/>
          <p:nvPr/>
        </p:nvCxnSpPr>
        <p:spPr>
          <a:xfrm>
            <a:off x="4876799" y="2148110"/>
            <a:ext cx="425662" cy="5404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7" idx="3"/>
          </p:cNvCxnSpPr>
          <p:nvPr/>
        </p:nvCxnSpPr>
        <p:spPr>
          <a:xfrm flipV="1">
            <a:off x="6439698" y="2155457"/>
            <a:ext cx="535722" cy="7335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076781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a:xfrm>
            <a:off x="866628" y="2457127"/>
            <a:ext cx="2384627" cy="284693"/>
          </a:xfrm>
        </p:spPr>
        <p:txBody>
          <a:bodyPr/>
          <a:lstStyle/>
          <a:p>
            <a:r>
              <a:rPr lang="en-US" dirty="0"/>
              <a:t>Maven in Real Projects</a:t>
            </a:r>
          </a:p>
        </p:txBody>
      </p:sp>
      <p:pic>
        <p:nvPicPr>
          <p:cNvPr id="10" name="Picture Placeholder 9" descr="regent_street.jpg"/>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l="62" r="62"/>
          <a:stretch>
            <a:fillRect/>
          </a:stretch>
        </p:blipFill>
        <p:spPr/>
      </p:pic>
      <p:sp>
        <p:nvSpPr>
          <p:cNvPr id="5" name="Title 4"/>
          <p:cNvSpPr>
            <a:spLocks noGrp="1"/>
          </p:cNvSpPr>
          <p:nvPr>
            <p:ph type="title"/>
          </p:nvPr>
        </p:nvSpPr>
        <p:spPr>
          <a:xfrm>
            <a:off x="872404" y="2869953"/>
            <a:ext cx="7959936" cy="647100"/>
          </a:xfrm>
        </p:spPr>
        <p:txBody>
          <a:bodyPr/>
          <a:lstStyle/>
          <a:p>
            <a:r>
              <a:rPr lang="hu-HU" dirty="0" smtClean="0"/>
              <a:t>Repository Management (NexuS)</a:t>
            </a:r>
            <a:endParaRPr lang="en-US" dirty="0"/>
          </a:p>
        </p:txBody>
      </p:sp>
    </p:spTree>
    <p:extLst>
      <p:ext uri="{BB962C8B-B14F-4D97-AF65-F5344CB8AC3E}">
        <p14:creationId xmlns:p14="http://schemas.microsoft.com/office/powerpoint/2010/main" val="5796510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hu-HU" dirty="0" smtClean="0"/>
          </a:p>
          <a:p>
            <a:pPr marL="0" indent="0" algn="ctr">
              <a:buNone/>
            </a:pPr>
            <a:r>
              <a:rPr lang="en-US" dirty="0" smtClean="0"/>
              <a:t>A </a:t>
            </a:r>
            <a:r>
              <a:rPr lang="en-US" dirty="0"/>
              <a:t>repository manager is a dedicated server application designed to </a:t>
            </a:r>
            <a:r>
              <a:rPr lang="en-US" b="1" dirty="0"/>
              <a:t>manage repositories of binary components</a:t>
            </a:r>
            <a:r>
              <a:rPr lang="en-US" dirty="0"/>
              <a:t>. The usage of a repository manager is considered an essential best practice for any significant usage of Maven.</a:t>
            </a:r>
            <a:endParaRPr lang="hu-HU" dirty="0"/>
          </a:p>
        </p:txBody>
      </p:sp>
      <p:sp>
        <p:nvSpPr>
          <p:cNvPr id="3" name="Text Placeholder 2"/>
          <p:cNvSpPr>
            <a:spLocks noGrp="1"/>
          </p:cNvSpPr>
          <p:nvPr>
            <p:ph type="body" sz="quarter" idx="10"/>
          </p:nvPr>
        </p:nvSpPr>
        <p:spPr/>
        <p:txBody>
          <a:bodyPr/>
          <a:lstStyle/>
          <a:p>
            <a:r>
              <a:rPr lang="hu-HU" dirty="0" smtClean="0"/>
              <a:t>Nexus</a:t>
            </a:r>
            <a:endParaRPr lang="hu-HU" dirty="0"/>
          </a:p>
        </p:txBody>
      </p:sp>
    </p:spTree>
    <p:extLst>
      <p:ext uri="{BB962C8B-B14F-4D97-AF65-F5344CB8AC3E}">
        <p14:creationId xmlns:p14="http://schemas.microsoft.com/office/powerpoint/2010/main" val="760166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p:txBody>
          <a:bodyPr/>
          <a:lstStyle/>
          <a:p>
            <a:endParaRPr lang="en-US"/>
          </a:p>
        </p:txBody>
      </p:sp>
      <p:pic>
        <p:nvPicPr>
          <p:cNvPr id="10" name="Picture Placeholder 9" descr="regent_street.jpg"/>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l="62" r="62"/>
          <a:stretch>
            <a:fillRect/>
          </a:stretch>
        </p:blipFill>
        <p:spPr/>
      </p:pic>
      <p:sp>
        <p:nvSpPr>
          <p:cNvPr id="5" name="Title 4"/>
          <p:cNvSpPr>
            <a:spLocks noGrp="1"/>
          </p:cNvSpPr>
          <p:nvPr>
            <p:ph type="title"/>
          </p:nvPr>
        </p:nvSpPr>
        <p:spPr>
          <a:xfrm>
            <a:off x="534947" y="2869660"/>
            <a:ext cx="8174319" cy="647393"/>
          </a:xfrm>
        </p:spPr>
        <p:txBody>
          <a:bodyPr/>
          <a:lstStyle/>
          <a:p>
            <a:r>
              <a:rPr lang="en-US" noProof="0" dirty="0" smtClean="0"/>
              <a:t>What is Continuous Integration?</a:t>
            </a:r>
            <a:endParaRPr lang="en-US" noProof="0" dirty="0"/>
          </a:p>
        </p:txBody>
      </p:sp>
    </p:spTree>
    <p:extLst>
      <p:ext uri="{BB962C8B-B14F-4D97-AF65-F5344CB8AC3E}">
        <p14:creationId xmlns:p14="http://schemas.microsoft.com/office/powerpoint/2010/main" val="2702617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hu-HU" dirty="0" smtClean="0"/>
              <a:t>„deploy” instructs Maven do deploy artifact(s) to remote repository defined in distribution management</a:t>
            </a:r>
            <a:endParaRPr lang="hu-HU" dirty="0"/>
          </a:p>
        </p:txBody>
      </p:sp>
      <p:sp>
        <p:nvSpPr>
          <p:cNvPr id="3" name="Text Placeholder 2"/>
          <p:cNvSpPr>
            <a:spLocks noGrp="1"/>
          </p:cNvSpPr>
          <p:nvPr>
            <p:ph type="body" sz="quarter" idx="10"/>
          </p:nvPr>
        </p:nvSpPr>
        <p:spPr/>
        <p:txBody>
          <a:bodyPr/>
          <a:lstStyle/>
          <a:p>
            <a:r>
              <a:rPr lang="hu-HU" dirty="0" smtClean="0"/>
              <a:t>Deployment to remote repository</a:t>
            </a:r>
            <a:endParaRPr lang="hu-HU" dirty="0"/>
          </a:p>
        </p:txBody>
      </p:sp>
      <p:sp>
        <p:nvSpPr>
          <p:cNvPr id="4" name="Rectangle 3"/>
          <p:cNvSpPr/>
          <p:nvPr/>
        </p:nvSpPr>
        <p:spPr>
          <a:xfrm>
            <a:off x="517703" y="1740083"/>
            <a:ext cx="1798890" cy="338554"/>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1600" dirty="0" err="1"/>
              <a:t>mvn</a:t>
            </a:r>
            <a:r>
              <a:rPr lang="en-US" sz="1600" dirty="0"/>
              <a:t> </a:t>
            </a:r>
            <a:r>
              <a:rPr lang="en-US" sz="1600" dirty="0" smtClean="0">
                <a:solidFill>
                  <a:srgbClr val="C00000"/>
                </a:solidFill>
              </a:rPr>
              <a:t>clean </a:t>
            </a:r>
            <a:r>
              <a:rPr lang="hu-HU" sz="1600" dirty="0" smtClean="0">
                <a:solidFill>
                  <a:srgbClr val="C00000"/>
                </a:solidFill>
              </a:rPr>
              <a:t>deploy</a:t>
            </a:r>
            <a:endParaRPr lang="en-US" sz="1600" dirty="0">
              <a:solidFill>
                <a:srgbClr val="C00000"/>
              </a:solidFill>
            </a:endParaRPr>
          </a:p>
        </p:txBody>
      </p:sp>
      <p:sp>
        <p:nvSpPr>
          <p:cNvPr id="5" name="Rectangle 4"/>
          <p:cNvSpPr/>
          <p:nvPr/>
        </p:nvSpPr>
        <p:spPr>
          <a:xfrm>
            <a:off x="1197430" y="2577303"/>
            <a:ext cx="7320322"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900" dirty="0" smtClean="0">
                <a:latin typeface="Consolas" panose="020B0609020204030204" pitchFamily="49" charset="0"/>
                <a:cs typeface="Consolas" panose="020B0609020204030204" pitchFamily="49" charset="0"/>
              </a:rPr>
              <a:t>&lt;project&gt;</a:t>
            </a:r>
            <a:endParaRPr lang="fr-FR" sz="900" dirty="0">
              <a:latin typeface="Consolas" panose="020B0609020204030204" pitchFamily="49" charset="0"/>
              <a:cs typeface="Consolas" panose="020B0609020204030204" pitchFamily="49" charset="0"/>
            </a:endParaRPr>
          </a:p>
          <a:p>
            <a:r>
              <a:rPr lang="fr-FR" sz="900" dirty="0">
                <a:latin typeface="Consolas" panose="020B0609020204030204" pitchFamily="49" charset="0"/>
                <a:cs typeface="Consolas" panose="020B0609020204030204" pitchFamily="49" charset="0"/>
              </a:rPr>
              <a:t>  &lt;</a:t>
            </a:r>
            <a:r>
              <a:rPr lang="fr-FR" sz="900" dirty="0" err="1">
                <a:latin typeface="Consolas" panose="020B0609020204030204" pitchFamily="49" charset="0"/>
                <a:cs typeface="Consolas" panose="020B0609020204030204" pitchFamily="49" charset="0"/>
              </a:rPr>
              <a:t>distributionManagement</a:t>
            </a:r>
            <a:r>
              <a:rPr lang="fr-FR" sz="900" dirty="0">
                <a:latin typeface="Consolas" panose="020B0609020204030204" pitchFamily="49" charset="0"/>
                <a:cs typeface="Consolas" panose="020B0609020204030204" pitchFamily="49" charset="0"/>
              </a:rPr>
              <a:t>&gt;</a:t>
            </a:r>
          </a:p>
          <a:p>
            <a:r>
              <a:rPr lang="fr-FR" sz="900" dirty="0">
                <a:latin typeface="Consolas" panose="020B0609020204030204" pitchFamily="49" charset="0"/>
                <a:cs typeface="Consolas" panose="020B0609020204030204" pitchFamily="49" charset="0"/>
              </a:rPr>
              <a:t>    &lt;</a:t>
            </a:r>
            <a:r>
              <a:rPr lang="fr-FR" sz="900" dirty="0" err="1">
                <a:latin typeface="Consolas" panose="020B0609020204030204" pitchFamily="49" charset="0"/>
                <a:cs typeface="Consolas" panose="020B0609020204030204" pitchFamily="49" charset="0"/>
              </a:rPr>
              <a:t>repository</a:t>
            </a:r>
            <a:r>
              <a:rPr lang="fr-FR" sz="900" dirty="0">
                <a:latin typeface="Consolas" panose="020B0609020204030204" pitchFamily="49" charset="0"/>
                <a:cs typeface="Consolas" panose="020B0609020204030204" pitchFamily="49" charset="0"/>
              </a:rPr>
              <a:t>&gt;</a:t>
            </a:r>
          </a:p>
          <a:p>
            <a:r>
              <a:rPr lang="hu-HU" sz="900" dirty="0" smtClean="0">
                <a:latin typeface="Consolas" panose="020B0609020204030204" pitchFamily="49" charset="0"/>
                <a:cs typeface="Consolas" panose="020B0609020204030204" pitchFamily="49" charset="0"/>
              </a:rPr>
              <a:t>		</a:t>
            </a:r>
            <a:r>
              <a:rPr lang="fr-FR" sz="900" dirty="0" smtClean="0">
                <a:latin typeface="Consolas" panose="020B0609020204030204" pitchFamily="49" charset="0"/>
                <a:cs typeface="Consolas" panose="020B0609020204030204" pitchFamily="49" charset="0"/>
              </a:rPr>
              <a:t>&lt;</a:t>
            </a:r>
            <a:r>
              <a:rPr lang="fr-FR" sz="900" dirty="0">
                <a:latin typeface="Consolas" panose="020B0609020204030204" pitchFamily="49" charset="0"/>
                <a:cs typeface="Consolas" panose="020B0609020204030204" pitchFamily="49" charset="0"/>
              </a:rPr>
              <a:t>id&gt;</a:t>
            </a:r>
            <a:r>
              <a:rPr lang="fr-FR" sz="900" dirty="0" err="1">
                <a:latin typeface="Consolas" panose="020B0609020204030204" pitchFamily="49" charset="0"/>
                <a:cs typeface="Consolas" panose="020B0609020204030204" pitchFamily="49" charset="0"/>
              </a:rPr>
              <a:t>juniorprogram_ci</a:t>
            </a:r>
            <a:r>
              <a:rPr lang="fr-FR" sz="900" dirty="0">
                <a:latin typeface="Consolas" panose="020B0609020204030204" pitchFamily="49" charset="0"/>
                <a:cs typeface="Consolas" panose="020B0609020204030204" pitchFamily="49" charset="0"/>
              </a:rPr>
              <a:t>&lt;/id&gt;</a:t>
            </a:r>
          </a:p>
          <a:p>
            <a:r>
              <a:rPr lang="hu-HU" sz="900" dirty="0" smtClean="0">
                <a:latin typeface="Consolas" panose="020B0609020204030204" pitchFamily="49" charset="0"/>
                <a:cs typeface="Consolas" panose="020B0609020204030204" pitchFamily="49" charset="0"/>
              </a:rPr>
              <a:t>		</a:t>
            </a:r>
            <a:r>
              <a:rPr lang="fr-FR" sz="900" dirty="0" smtClean="0">
                <a:latin typeface="Consolas" panose="020B0609020204030204" pitchFamily="49" charset="0"/>
                <a:cs typeface="Consolas" panose="020B0609020204030204" pitchFamily="49" charset="0"/>
              </a:rPr>
              <a:t>&lt;</a:t>
            </a:r>
            <a:r>
              <a:rPr lang="fr-FR" sz="900" dirty="0">
                <a:latin typeface="Consolas" panose="020B0609020204030204" pitchFamily="49" charset="0"/>
                <a:cs typeface="Consolas" panose="020B0609020204030204" pitchFamily="49" charset="0"/>
              </a:rPr>
              <a:t>url&gt;http</a:t>
            </a:r>
            <a:r>
              <a:rPr lang="fr-FR" sz="900" dirty="0" smtClean="0">
                <a:latin typeface="Consolas" panose="020B0609020204030204" pitchFamily="49" charset="0"/>
                <a:cs typeface="Consolas" panose="020B0609020204030204" pitchFamily="49" charset="0"/>
              </a:rPr>
              <a:t>://</a:t>
            </a:r>
            <a:r>
              <a:rPr lang="hu-HU" sz="900" dirty="0" smtClean="0">
                <a:latin typeface="Consolas" panose="020B0609020204030204" pitchFamily="49" charset="0"/>
                <a:cs typeface="Consolas" panose="020B0609020204030204" pitchFamily="49" charset="0"/>
              </a:rPr>
              <a:t>localhost</a:t>
            </a:r>
            <a:r>
              <a:rPr lang="fr-FR" sz="900" dirty="0" smtClean="0">
                <a:latin typeface="Consolas" panose="020B0609020204030204" pitchFamily="49" charset="0"/>
                <a:cs typeface="Consolas" panose="020B0609020204030204" pitchFamily="49" charset="0"/>
              </a:rPr>
              <a:t>:8081/nexus/content/</a:t>
            </a:r>
            <a:r>
              <a:rPr lang="fr-FR" sz="900" dirty="0" err="1" smtClean="0">
                <a:latin typeface="Consolas" panose="020B0609020204030204" pitchFamily="49" charset="0"/>
                <a:cs typeface="Consolas" panose="020B0609020204030204" pitchFamily="49" charset="0"/>
              </a:rPr>
              <a:t>repositories</a:t>
            </a:r>
            <a:r>
              <a:rPr lang="fr-FR" sz="900" dirty="0" smtClean="0">
                <a:latin typeface="Consolas" panose="020B0609020204030204" pitchFamily="49" charset="0"/>
                <a:cs typeface="Consolas" panose="020B0609020204030204" pitchFamily="49" charset="0"/>
              </a:rPr>
              <a:t>/</a:t>
            </a:r>
            <a:r>
              <a:rPr lang="fr-FR" sz="900" dirty="0" err="1" smtClean="0">
                <a:latin typeface="Consolas" panose="020B0609020204030204" pitchFamily="49" charset="0"/>
                <a:cs typeface="Consolas" panose="020B0609020204030204" pitchFamily="49" charset="0"/>
              </a:rPr>
              <a:t>juniorprogram_ci_releases</a:t>
            </a:r>
            <a:r>
              <a:rPr lang="fr-FR" sz="900" dirty="0">
                <a:latin typeface="Consolas" panose="020B0609020204030204" pitchFamily="49" charset="0"/>
                <a:cs typeface="Consolas" panose="020B0609020204030204" pitchFamily="49" charset="0"/>
              </a:rPr>
              <a:t>&lt;/url&gt;</a:t>
            </a:r>
          </a:p>
          <a:p>
            <a:r>
              <a:rPr lang="hu-HU" sz="900" dirty="0" smtClean="0">
                <a:latin typeface="Consolas" panose="020B0609020204030204" pitchFamily="49" charset="0"/>
                <a:cs typeface="Consolas" panose="020B0609020204030204" pitchFamily="49" charset="0"/>
              </a:rPr>
              <a:t>	</a:t>
            </a:r>
            <a:r>
              <a:rPr lang="fr-FR" sz="900" dirty="0" smtClean="0">
                <a:latin typeface="Consolas" panose="020B0609020204030204" pitchFamily="49" charset="0"/>
                <a:cs typeface="Consolas" panose="020B0609020204030204" pitchFamily="49" charset="0"/>
              </a:rPr>
              <a:t>&lt;/</a:t>
            </a:r>
            <a:r>
              <a:rPr lang="fr-FR" sz="900" dirty="0" err="1">
                <a:latin typeface="Consolas" panose="020B0609020204030204" pitchFamily="49" charset="0"/>
                <a:cs typeface="Consolas" panose="020B0609020204030204" pitchFamily="49" charset="0"/>
              </a:rPr>
              <a:t>repository</a:t>
            </a:r>
            <a:r>
              <a:rPr lang="fr-FR" sz="900" dirty="0">
                <a:latin typeface="Consolas" panose="020B0609020204030204" pitchFamily="49" charset="0"/>
                <a:cs typeface="Consolas" panose="020B0609020204030204" pitchFamily="49" charset="0"/>
              </a:rPr>
              <a:t>&gt;</a:t>
            </a:r>
          </a:p>
          <a:p>
            <a:r>
              <a:rPr lang="hu-HU" sz="900" dirty="0" smtClean="0">
                <a:latin typeface="Consolas" panose="020B0609020204030204" pitchFamily="49" charset="0"/>
                <a:cs typeface="Consolas" panose="020B0609020204030204" pitchFamily="49" charset="0"/>
              </a:rPr>
              <a:t>	</a:t>
            </a:r>
            <a:r>
              <a:rPr lang="fr-FR" sz="900" dirty="0" smtClean="0">
                <a:latin typeface="Consolas" panose="020B0609020204030204" pitchFamily="49" charset="0"/>
                <a:cs typeface="Consolas" panose="020B0609020204030204" pitchFamily="49" charset="0"/>
              </a:rPr>
              <a:t>&lt;</a:t>
            </a:r>
            <a:r>
              <a:rPr lang="fr-FR" sz="900" dirty="0" err="1">
                <a:latin typeface="Consolas" panose="020B0609020204030204" pitchFamily="49" charset="0"/>
                <a:cs typeface="Consolas" panose="020B0609020204030204" pitchFamily="49" charset="0"/>
              </a:rPr>
              <a:t>snapshotRepository</a:t>
            </a:r>
            <a:r>
              <a:rPr lang="fr-FR" sz="900" dirty="0">
                <a:latin typeface="Consolas" panose="020B0609020204030204" pitchFamily="49" charset="0"/>
                <a:cs typeface="Consolas" panose="020B0609020204030204" pitchFamily="49" charset="0"/>
              </a:rPr>
              <a:t>&gt;</a:t>
            </a:r>
          </a:p>
          <a:p>
            <a:r>
              <a:rPr lang="hu-HU" sz="900" dirty="0" smtClean="0">
                <a:latin typeface="Consolas" panose="020B0609020204030204" pitchFamily="49" charset="0"/>
                <a:cs typeface="Consolas" panose="020B0609020204030204" pitchFamily="49" charset="0"/>
              </a:rPr>
              <a:t>		</a:t>
            </a:r>
            <a:r>
              <a:rPr lang="fr-FR" sz="900" dirty="0" smtClean="0">
                <a:latin typeface="Consolas" panose="020B0609020204030204" pitchFamily="49" charset="0"/>
                <a:cs typeface="Consolas" panose="020B0609020204030204" pitchFamily="49" charset="0"/>
              </a:rPr>
              <a:t>&lt;</a:t>
            </a:r>
            <a:r>
              <a:rPr lang="fr-FR" sz="900" dirty="0">
                <a:latin typeface="Consolas" panose="020B0609020204030204" pitchFamily="49" charset="0"/>
                <a:cs typeface="Consolas" panose="020B0609020204030204" pitchFamily="49" charset="0"/>
              </a:rPr>
              <a:t>id&gt;</a:t>
            </a:r>
            <a:r>
              <a:rPr lang="fr-FR" sz="900" dirty="0" err="1">
                <a:latin typeface="Consolas" panose="020B0609020204030204" pitchFamily="49" charset="0"/>
                <a:cs typeface="Consolas" panose="020B0609020204030204" pitchFamily="49" charset="0"/>
              </a:rPr>
              <a:t>juniorprogram_ci</a:t>
            </a:r>
            <a:r>
              <a:rPr lang="fr-FR" sz="900" dirty="0">
                <a:latin typeface="Consolas" panose="020B0609020204030204" pitchFamily="49" charset="0"/>
                <a:cs typeface="Consolas" panose="020B0609020204030204" pitchFamily="49" charset="0"/>
              </a:rPr>
              <a:t>&lt;/id&gt;</a:t>
            </a:r>
          </a:p>
          <a:p>
            <a:r>
              <a:rPr lang="hu-HU" sz="900" dirty="0" smtClean="0">
                <a:latin typeface="Consolas" panose="020B0609020204030204" pitchFamily="49" charset="0"/>
                <a:cs typeface="Consolas" panose="020B0609020204030204" pitchFamily="49" charset="0"/>
              </a:rPr>
              <a:t>		</a:t>
            </a:r>
            <a:r>
              <a:rPr lang="fr-FR" sz="900" dirty="0" smtClean="0">
                <a:latin typeface="Consolas" panose="020B0609020204030204" pitchFamily="49" charset="0"/>
                <a:cs typeface="Consolas" panose="020B0609020204030204" pitchFamily="49" charset="0"/>
              </a:rPr>
              <a:t>&lt;</a:t>
            </a:r>
            <a:r>
              <a:rPr lang="fr-FR" sz="900" dirty="0">
                <a:latin typeface="Consolas" panose="020B0609020204030204" pitchFamily="49" charset="0"/>
                <a:cs typeface="Consolas" panose="020B0609020204030204" pitchFamily="49" charset="0"/>
              </a:rPr>
              <a:t>url&gt;http</a:t>
            </a:r>
            <a:r>
              <a:rPr lang="fr-FR" sz="900" dirty="0" smtClean="0">
                <a:latin typeface="Consolas" panose="020B0609020204030204" pitchFamily="49" charset="0"/>
                <a:cs typeface="Consolas" panose="020B0609020204030204" pitchFamily="49" charset="0"/>
              </a:rPr>
              <a:t>://</a:t>
            </a:r>
            <a:r>
              <a:rPr lang="hu-HU" sz="900" dirty="0">
                <a:latin typeface="Consolas" panose="020B0609020204030204" pitchFamily="49" charset="0"/>
                <a:cs typeface="Consolas" panose="020B0609020204030204" pitchFamily="49" charset="0"/>
              </a:rPr>
              <a:t> localhost </a:t>
            </a:r>
            <a:r>
              <a:rPr lang="fr-FR" sz="900" dirty="0" smtClean="0">
                <a:latin typeface="Consolas" panose="020B0609020204030204" pitchFamily="49" charset="0"/>
                <a:cs typeface="Consolas" panose="020B0609020204030204" pitchFamily="49" charset="0"/>
              </a:rPr>
              <a:t>:</a:t>
            </a:r>
            <a:r>
              <a:rPr lang="fr-FR" sz="900" dirty="0">
                <a:latin typeface="Consolas" panose="020B0609020204030204" pitchFamily="49" charset="0"/>
                <a:cs typeface="Consolas" panose="020B0609020204030204" pitchFamily="49" charset="0"/>
              </a:rPr>
              <a:t>8081/nexus/content/repositories/juniorprogram_ci_snapshots&lt;/url&gt;</a:t>
            </a:r>
          </a:p>
          <a:p>
            <a:r>
              <a:rPr lang="hu-HU" sz="900" dirty="0" smtClean="0">
                <a:latin typeface="Consolas" panose="020B0609020204030204" pitchFamily="49" charset="0"/>
                <a:cs typeface="Consolas" panose="020B0609020204030204" pitchFamily="49" charset="0"/>
              </a:rPr>
              <a:t>	</a:t>
            </a:r>
            <a:r>
              <a:rPr lang="fr-FR" sz="900" dirty="0" smtClean="0">
                <a:latin typeface="Consolas" panose="020B0609020204030204" pitchFamily="49" charset="0"/>
                <a:cs typeface="Consolas" panose="020B0609020204030204" pitchFamily="49" charset="0"/>
              </a:rPr>
              <a:t>&lt;/</a:t>
            </a:r>
            <a:r>
              <a:rPr lang="fr-FR" sz="900" dirty="0" err="1">
                <a:latin typeface="Consolas" panose="020B0609020204030204" pitchFamily="49" charset="0"/>
                <a:cs typeface="Consolas" panose="020B0609020204030204" pitchFamily="49" charset="0"/>
              </a:rPr>
              <a:t>snapshotRepository</a:t>
            </a:r>
            <a:r>
              <a:rPr lang="fr-FR" sz="900" dirty="0" smtClean="0">
                <a:latin typeface="Consolas" panose="020B0609020204030204" pitchFamily="49" charset="0"/>
                <a:cs typeface="Consolas" panose="020B0609020204030204" pitchFamily="49" charset="0"/>
              </a:rPr>
              <a:t>&gt;</a:t>
            </a:r>
            <a:endParaRPr lang="fr-FR" sz="900" dirty="0">
              <a:latin typeface="Consolas" panose="020B0609020204030204" pitchFamily="49" charset="0"/>
              <a:cs typeface="Consolas" panose="020B0609020204030204" pitchFamily="49" charset="0"/>
            </a:endParaRPr>
          </a:p>
          <a:p>
            <a:r>
              <a:rPr lang="fr-FR" sz="900" dirty="0">
                <a:latin typeface="Consolas" panose="020B0609020204030204" pitchFamily="49" charset="0"/>
                <a:cs typeface="Consolas" panose="020B0609020204030204" pitchFamily="49" charset="0"/>
              </a:rPr>
              <a:t>  &lt;/</a:t>
            </a:r>
            <a:r>
              <a:rPr lang="fr-FR" sz="900" dirty="0" err="1">
                <a:latin typeface="Consolas" panose="020B0609020204030204" pitchFamily="49" charset="0"/>
                <a:cs typeface="Consolas" panose="020B0609020204030204" pitchFamily="49" charset="0"/>
              </a:rPr>
              <a:t>distributionManagement</a:t>
            </a:r>
            <a:r>
              <a:rPr lang="fr-FR" sz="900" dirty="0">
                <a:latin typeface="Consolas" panose="020B0609020204030204" pitchFamily="49" charset="0"/>
                <a:cs typeface="Consolas" panose="020B0609020204030204" pitchFamily="49" charset="0"/>
              </a:rPr>
              <a:t>&gt;</a:t>
            </a:r>
          </a:p>
          <a:p>
            <a:r>
              <a:rPr lang="en-US" sz="900" dirty="0" smtClean="0">
                <a:latin typeface="Consolas" panose="020B0609020204030204" pitchFamily="49" charset="0"/>
                <a:cs typeface="Consolas" panose="020B0609020204030204" pitchFamily="49" charset="0"/>
              </a:rPr>
              <a:t>&lt;/project&gt;</a:t>
            </a:r>
            <a:endParaRPr lang="en-US" sz="900" dirty="0">
              <a:latin typeface="Consolas" panose="020B0609020204030204" pitchFamily="49" charset="0"/>
              <a:cs typeface="Consolas" panose="020B0609020204030204" pitchFamily="49" charset="0"/>
            </a:endParaRPr>
          </a:p>
        </p:txBody>
      </p:sp>
      <p:sp>
        <p:nvSpPr>
          <p:cNvPr id="6" name="Rounded Rectangle 5"/>
          <p:cNvSpPr/>
          <p:nvPr/>
        </p:nvSpPr>
        <p:spPr>
          <a:xfrm>
            <a:off x="3304135" y="1594315"/>
            <a:ext cx="1137237" cy="58398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Local repository</a:t>
            </a:r>
            <a:endParaRPr lang="en-US" dirty="0"/>
          </a:p>
        </p:txBody>
      </p:sp>
      <p:sp>
        <p:nvSpPr>
          <p:cNvPr id="7" name="Rounded Rectangle 6"/>
          <p:cNvSpPr/>
          <p:nvPr/>
        </p:nvSpPr>
        <p:spPr>
          <a:xfrm>
            <a:off x="5263562" y="1587788"/>
            <a:ext cx="1137237" cy="58398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Remote repository</a:t>
            </a:r>
            <a:endParaRPr lang="en-US" dirty="0"/>
          </a:p>
        </p:txBody>
      </p:sp>
      <p:cxnSp>
        <p:nvCxnSpPr>
          <p:cNvPr id="8" name="Straight Arrow Connector 7"/>
          <p:cNvCxnSpPr>
            <a:stCxn id="6" idx="3"/>
            <a:endCxn id="7" idx="1"/>
          </p:cNvCxnSpPr>
          <p:nvPr/>
        </p:nvCxnSpPr>
        <p:spPr>
          <a:xfrm flipV="1">
            <a:off x="4441372" y="1879782"/>
            <a:ext cx="822190" cy="65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425479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significantly reduced number of downloads </a:t>
            </a:r>
            <a:r>
              <a:rPr lang="hu-HU" dirty="0" smtClean="0"/>
              <a:t>fron non-internal repos</a:t>
            </a:r>
            <a:endParaRPr lang="en-US" dirty="0"/>
          </a:p>
          <a:p>
            <a:r>
              <a:rPr lang="en-US" dirty="0"/>
              <a:t>improved build stability due to reduced reliance on external repositories</a:t>
            </a:r>
          </a:p>
          <a:p>
            <a:r>
              <a:rPr lang="en-US" dirty="0"/>
              <a:t>increased performance for interaction with remote SNAPSHOT repositories</a:t>
            </a:r>
          </a:p>
          <a:p>
            <a:r>
              <a:rPr lang="en-US" dirty="0"/>
              <a:t>potential for control of consumed and provided artifacts</a:t>
            </a:r>
          </a:p>
          <a:p>
            <a:r>
              <a:rPr lang="en-US" dirty="0"/>
              <a:t>creates a central storage and access to artifacts and meta data about them exposing build outputs to consumer such as other projects and developers, but also QA or operations teams or even customers</a:t>
            </a:r>
          </a:p>
          <a:p>
            <a:r>
              <a:rPr lang="en-US" dirty="0"/>
              <a:t>provides an effective platform for exchanging binary artifacts within your organization and beyond without the need for building artifact from source</a:t>
            </a:r>
          </a:p>
          <a:p>
            <a:endParaRPr lang="hu-HU" dirty="0"/>
          </a:p>
        </p:txBody>
      </p:sp>
      <p:sp>
        <p:nvSpPr>
          <p:cNvPr id="3" name="Text Placeholder 2"/>
          <p:cNvSpPr>
            <a:spLocks noGrp="1"/>
          </p:cNvSpPr>
          <p:nvPr>
            <p:ph type="body" sz="quarter" idx="10"/>
          </p:nvPr>
        </p:nvSpPr>
        <p:spPr/>
        <p:txBody>
          <a:bodyPr/>
          <a:lstStyle/>
          <a:p>
            <a:r>
              <a:rPr lang="hu-HU" dirty="0" smtClean="0"/>
              <a:t>Nexus characterisrics</a:t>
            </a:r>
            <a:endParaRPr lang="hu-HU" dirty="0"/>
          </a:p>
        </p:txBody>
      </p:sp>
    </p:spTree>
    <p:extLst>
      <p:ext uri="{BB962C8B-B14F-4D97-AF65-F5344CB8AC3E}">
        <p14:creationId xmlns:p14="http://schemas.microsoft.com/office/powerpoint/2010/main" val="37446810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hu-HU" dirty="0" smtClean="0"/>
              <a:t>URL: </a:t>
            </a:r>
            <a:r>
              <a:rPr lang="hu-HU" dirty="0">
                <a:hlinkClick r:id="rId2"/>
              </a:rPr>
              <a:t>http</a:t>
            </a:r>
            <a:r>
              <a:rPr lang="hu-HU" dirty="0" smtClean="0">
                <a:hlinkClick r:id="rId2"/>
              </a:rPr>
              <a:t>://localhost:8081/nexus</a:t>
            </a:r>
            <a:endParaRPr lang="hu-HU" dirty="0" smtClean="0"/>
          </a:p>
          <a:p>
            <a:r>
              <a:rPr lang="hu-HU" dirty="0" smtClean="0"/>
              <a:t>Credentials</a:t>
            </a:r>
            <a:r>
              <a:rPr lang="hu-HU" dirty="0" smtClean="0"/>
              <a:t>: </a:t>
            </a:r>
            <a:r>
              <a:rPr lang="hu-HU" dirty="0" smtClean="0"/>
              <a:t>admin/******</a:t>
            </a:r>
            <a:endParaRPr lang="hu-HU" dirty="0" smtClean="0"/>
          </a:p>
        </p:txBody>
      </p:sp>
      <p:sp>
        <p:nvSpPr>
          <p:cNvPr id="3" name="Text Placeholder 2"/>
          <p:cNvSpPr>
            <a:spLocks noGrp="1"/>
          </p:cNvSpPr>
          <p:nvPr>
            <p:ph type="body" sz="quarter" idx="10"/>
          </p:nvPr>
        </p:nvSpPr>
        <p:spPr/>
        <p:txBody>
          <a:bodyPr/>
          <a:lstStyle/>
          <a:p>
            <a:r>
              <a:rPr lang="hu-HU" dirty="0" smtClean="0"/>
              <a:t>Nexus Frontend with developer rights</a:t>
            </a:r>
            <a:endParaRPr lang="hu-HU" dirty="0"/>
          </a:p>
        </p:txBody>
      </p:sp>
      <p:grpSp>
        <p:nvGrpSpPr>
          <p:cNvPr id="4" name="Group 3"/>
          <p:cNvGrpSpPr/>
          <p:nvPr/>
        </p:nvGrpSpPr>
        <p:grpSpPr>
          <a:xfrm>
            <a:off x="664645" y="3989489"/>
            <a:ext cx="1947926" cy="645459"/>
            <a:chOff x="609204" y="3833157"/>
            <a:chExt cx="3337724" cy="645459"/>
          </a:xfrm>
        </p:grpSpPr>
        <p:sp>
          <p:nvSpPr>
            <p:cNvPr id="5" name="Rectangle 4"/>
            <p:cNvSpPr/>
            <p:nvPr/>
          </p:nvSpPr>
          <p:spPr>
            <a:xfrm>
              <a:off x="609204" y="3833157"/>
              <a:ext cx="3337724"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r"/>
              <a:r>
                <a:rPr lang="hu-HU" dirty="0" smtClean="0"/>
                <a:t>Login to Nexus!</a:t>
              </a:r>
              <a:endParaRPr lang="en-GB" dirty="0"/>
            </a:p>
          </p:txBody>
        </p:sp>
        <p:pic>
          <p:nvPicPr>
            <p:cNvPr id="6" name="Picture 5"/>
            <p:cNvPicPr>
              <a:picLocks noChangeAspect="1"/>
            </p:cNvPicPr>
            <p:nvPr/>
          </p:nvPicPr>
          <p:blipFill>
            <a:blip r:embed="rId3"/>
            <a:stretch>
              <a:fillRect/>
            </a:stretch>
          </p:blipFill>
          <p:spPr>
            <a:xfrm>
              <a:off x="722587" y="3983158"/>
              <a:ext cx="279938" cy="345455"/>
            </a:xfrm>
            <a:prstGeom prst="rect">
              <a:avLst/>
            </a:prstGeom>
          </p:spPr>
        </p:pic>
      </p:gr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3940" y="2049650"/>
            <a:ext cx="5664233" cy="2588759"/>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7699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hu-HU" dirty="0" smtClean="0"/>
              <a:t>URL: </a:t>
            </a:r>
            <a:r>
              <a:rPr lang="hu-HU" dirty="0">
                <a:hlinkClick r:id="rId2"/>
              </a:rPr>
              <a:t>http</a:t>
            </a:r>
            <a:r>
              <a:rPr lang="hu-HU" dirty="0" smtClean="0">
                <a:hlinkClick r:id="rId2"/>
              </a:rPr>
              <a:t>://localhost:8081/nexus</a:t>
            </a:r>
            <a:endParaRPr lang="hu-HU" dirty="0" smtClean="0"/>
          </a:p>
          <a:p>
            <a:r>
              <a:rPr lang="hu-HU" dirty="0" smtClean="0"/>
              <a:t>Admin credentials: admin/admin123</a:t>
            </a:r>
          </a:p>
        </p:txBody>
      </p:sp>
      <p:sp>
        <p:nvSpPr>
          <p:cNvPr id="3" name="Text Placeholder 2"/>
          <p:cNvSpPr>
            <a:spLocks noGrp="1"/>
          </p:cNvSpPr>
          <p:nvPr>
            <p:ph type="body" sz="quarter" idx="10"/>
          </p:nvPr>
        </p:nvSpPr>
        <p:spPr/>
        <p:txBody>
          <a:bodyPr/>
          <a:lstStyle/>
          <a:p>
            <a:r>
              <a:rPr lang="hu-HU" dirty="0" smtClean="0"/>
              <a:t>Nexus Frontend with admin rights</a:t>
            </a:r>
            <a:endParaRPr lang="hu-HU" dirty="0"/>
          </a:p>
        </p:txBody>
      </p:sp>
      <p:grpSp>
        <p:nvGrpSpPr>
          <p:cNvPr id="4" name="Group 3"/>
          <p:cNvGrpSpPr/>
          <p:nvPr/>
        </p:nvGrpSpPr>
        <p:grpSpPr>
          <a:xfrm>
            <a:off x="664644" y="3989489"/>
            <a:ext cx="3569899" cy="645459"/>
            <a:chOff x="609204" y="3833157"/>
            <a:chExt cx="3337724" cy="645459"/>
          </a:xfrm>
        </p:grpSpPr>
        <p:sp>
          <p:nvSpPr>
            <p:cNvPr id="5" name="Rectangle 4"/>
            <p:cNvSpPr/>
            <p:nvPr/>
          </p:nvSpPr>
          <p:spPr>
            <a:xfrm>
              <a:off x="609204" y="3833157"/>
              <a:ext cx="3337724"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r"/>
              <a:r>
                <a:rPr lang="hu-HU" dirty="0" smtClean="0"/>
                <a:t>Login to Nexus with admin rights!</a:t>
              </a:r>
              <a:endParaRPr lang="en-GB" dirty="0"/>
            </a:p>
          </p:txBody>
        </p:sp>
        <p:pic>
          <p:nvPicPr>
            <p:cNvPr id="6" name="Picture 5"/>
            <p:cNvPicPr>
              <a:picLocks noChangeAspect="1"/>
            </p:cNvPicPr>
            <p:nvPr/>
          </p:nvPicPr>
          <p:blipFill>
            <a:blip r:embed="rId3"/>
            <a:stretch>
              <a:fillRect/>
            </a:stretch>
          </p:blipFill>
          <p:spPr>
            <a:xfrm>
              <a:off x="722587" y="3983158"/>
              <a:ext cx="279938" cy="345455"/>
            </a:xfrm>
            <a:prstGeom prst="rect">
              <a:avLst/>
            </a:prstGeom>
          </p:spPr>
        </p:pic>
      </p:gr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6886" y="1826888"/>
            <a:ext cx="6509655" cy="2064629"/>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42783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lvl="1" indent="0">
              <a:lnSpc>
                <a:spcPct val="110000"/>
              </a:lnSpc>
              <a:buNone/>
              <a:defRPr/>
            </a:pPr>
            <a:r>
              <a:rPr lang="hu-HU" sz="2500" b="1" dirty="0">
                <a:solidFill>
                  <a:schemeClr val="accent3"/>
                </a:solidFill>
              </a:rPr>
              <a:t>Repository</a:t>
            </a:r>
          </a:p>
          <a:p>
            <a:pPr lvl="3" indent="-342900">
              <a:buFont typeface="Wingdings" pitchFamily="2" charset="2"/>
              <a:buChar char="§"/>
              <a:defRPr/>
            </a:pPr>
            <a:r>
              <a:rPr lang="hu-HU" sz="2400" b="1" dirty="0"/>
              <a:t>Hosted</a:t>
            </a:r>
            <a:r>
              <a:rPr lang="hu-HU" sz="2400" dirty="0"/>
              <a:t> – hosted by Nexus</a:t>
            </a:r>
          </a:p>
          <a:p>
            <a:pPr lvl="3" indent="-342900">
              <a:buFont typeface="Wingdings" pitchFamily="2" charset="2"/>
              <a:buChar char="§"/>
              <a:defRPr/>
            </a:pPr>
            <a:r>
              <a:rPr lang="hu-HU" sz="2400" b="1" dirty="0"/>
              <a:t>Proxy</a:t>
            </a:r>
            <a:r>
              <a:rPr lang="hu-HU" sz="2400" dirty="0"/>
              <a:t> – gateway to external repositories</a:t>
            </a:r>
          </a:p>
          <a:p>
            <a:pPr lvl="3" indent="-342900">
              <a:buFont typeface="Wingdings" pitchFamily="2" charset="2"/>
              <a:buChar char="§"/>
              <a:defRPr/>
            </a:pPr>
            <a:r>
              <a:rPr lang="hu-HU" sz="2400" b="1" dirty="0"/>
              <a:t>Virtual</a:t>
            </a:r>
            <a:r>
              <a:rPr lang="hu-HU" sz="2400" dirty="0"/>
              <a:t> – adaptor for different type of repositories</a:t>
            </a:r>
          </a:p>
          <a:p>
            <a:pPr marL="400050" lvl="2">
              <a:defRPr/>
            </a:pPr>
            <a:endParaRPr lang="hu-HU" sz="2400" dirty="0"/>
          </a:p>
          <a:p>
            <a:pPr marL="0" lvl="1" indent="0">
              <a:lnSpc>
                <a:spcPct val="110000"/>
              </a:lnSpc>
              <a:buNone/>
              <a:defRPr/>
            </a:pPr>
            <a:r>
              <a:rPr lang="hu-HU" sz="2500" b="1" dirty="0">
                <a:solidFill>
                  <a:schemeClr val="accent3"/>
                </a:solidFill>
              </a:rPr>
              <a:t>Repository Groups</a:t>
            </a:r>
          </a:p>
          <a:p>
            <a:pPr lvl="3" indent="-342900">
              <a:buFont typeface="Wingdings" pitchFamily="2" charset="2"/>
              <a:buChar char="§"/>
              <a:defRPr/>
            </a:pPr>
            <a:r>
              <a:rPr lang="hu-HU" sz="2400" dirty="0"/>
              <a:t>Ordered list of repositories</a:t>
            </a:r>
          </a:p>
          <a:p>
            <a:pPr lvl="3" indent="-342900">
              <a:buFont typeface="Wingdings" pitchFamily="2" charset="2"/>
              <a:buChar char="§"/>
              <a:defRPr/>
            </a:pPr>
            <a:r>
              <a:rPr lang="hu-HU" sz="2400" dirty="0"/>
              <a:t>Determines artifact resolution order</a:t>
            </a:r>
          </a:p>
          <a:p>
            <a:endParaRPr lang="hu-HU" dirty="0"/>
          </a:p>
        </p:txBody>
      </p:sp>
      <p:sp>
        <p:nvSpPr>
          <p:cNvPr id="3" name="Text Placeholder 2"/>
          <p:cNvSpPr>
            <a:spLocks noGrp="1"/>
          </p:cNvSpPr>
          <p:nvPr>
            <p:ph type="body" sz="quarter" idx="10"/>
          </p:nvPr>
        </p:nvSpPr>
        <p:spPr/>
        <p:txBody>
          <a:bodyPr>
            <a:normAutofit/>
          </a:bodyPr>
          <a:lstStyle/>
          <a:p>
            <a:r>
              <a:rPr lang="hu-HU" dirty="0"/>
              <a:t>Nexus Repositories types</a:t>
            </a:r>
          </a:p>
        </p:txBody>
      </p:sp>
    </p:spTree>
    <p:extLst>
      <p:ext uri="{BB962C8B-B14F-4D97-AF65-F5344CB8AC3E}">
        <p14:creationId xmlns:p14="http://schemas.microsoft.com/office/powerpoint/2010/main" val="16919531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1" indent="0">
              <a:lnSpc>
                <a:spcPct val="100000"/>
              </a:lnSpc>
              <a:buNone/>
              <a:defRPr/>
            </a:pPr>
            <a:r>
              <a:rPr lang="hu-HU" sz="1600" b="1" dirty="0" smtClean="0">
                <a:solidFill>
                  <a:schemeClr val="accent3"/>
                </a:solidFill>
              </a:rPr>
              <a:t>ELTE-CI </a:t>
            </a:r>
            <a:r>
              <a:rPr lang="hu-HU" sz="1600" b="1" dirty="0" smtClean="0">
                <a:solidFill>
                  <a:schemeClr val="accent3"/>
                </a:solidFill>
              </a:rPr>
              <a:t>Snapshots</a:t>
            </a:r>
          </a:p>
          <a:p>
            <a:pPr marL="130302" lvl="1" indent="-130302">
              <a:spcBef>
                <a:spcPts val="0"/>
              </a:spcBef>
              <a:spcAft>
                <a:spcPts val="750"/>
              </a:spcAft>
              <a:buClr>
                <a:schemeClr val="accent2"/>
              </a:buClr>
              <a:buSzTx/>
              <a:buFont typeface="Arial"/>
              <a:buChar char="•"/>
              <a:defRPr/>
            </a:pPr>
            <a:r>
              <a:rPr lang="hu-HU" sz="1400" dirty="0" smtClean="0"/>
              <a:t>Repository Policy: Snapshot</a:t>
            </a:r>
          </a:p>
          <a:p>
            <a:pPr marL="130302" lvl="1" indent="-130302">
              <a:spcBef>
                <a:spcPts val="0"/>
              </a:spcBef>
              <a:spcAft>
                <a:spcPts val="750"/>
              </a:spcAft>
              <a:buClr>
                <a:schemeClr val="accent2"/>
              </a:buClr>
              <a:buSzTx/>
              <a:buFont typeface="Arial"/>
              <a:buChar char="•"/>
              <a:defRPr/>
            </a:pPr>
            <a:r>
              <a:rPr lang="hu-HU" sz="1400" dirty="0" smtClean="0"/>
              <a:t>Deployment Policy: Allow redeploy</a:t>
            </a:r>
          </a:p>
          <a:p>
            <a:pPr marL="0" lvl="1" indent="0">
              <a:lnSpc>
                <a:spcPct val="100000"/>
              </a:lnSpc>
              <a:spcAft>
                <a:spcPts val="750"/>
              </a:spcAft>
              <a:buNone/>
              <a:defRPr/>
            </a:pPr>
            <a:r>
              <a:rPr lang="hu-HU" sz="1600" b="1" dirty="0" smtClean="0">
                <a:solidFill>
                  <a:schemeClr val="accent3"/>
                </a:solidFill>
              </a:rPr>
              <a:t>ELTE-CI Releases</a:t>
            </a:r>
            <a:endParaRPr lang="hu-HU" sz="1600" b="1" dirty="0" smtClean="0">
              <a:solidFill>
                <a:schemeClr val="accent3"/>
              </a:solidFill>
            </a:endParaRPr>
          </a:p>
          <a:p>
            <a:pPr marL="130302" lvl="1" indent="-130302">
              <a:spcBef>
                <a:spcPts val="0"/>
              </a:spcBef>
              <a:spcAft>
                <a:spcPts val="750"/>
              </a:spcAft>
              <a:buClr>
                <a:schemeClr val="accent2"/>
              </a:buClr>
              <a:buSzTx/>
              <a:buFont typeface="Arial"/>
              <a:buChar char="•"/>
              <a:defRPr/>
            </a:pPr>
            <a:r>
              <a:rPr lang="hu-HU" sz="1400" dirty="0"/>
              <a:t>Repository Policy: </a:t>
            </a:r>
            <a:r>
              <a:rPr lang="hu-HU" sz="1400" dirty="0" smtClean="0"/>
              <a:t>Release</a:t>
            </a:r>
          </a:p>
          <a:p>
            <a:pPr marL="130302" lvl="1" indent="-130302">
              <a:spcBef>
                <a:spcPts val="0"/>
              </a:spcBef>
              <a:spcAft>
                <a:spcPts val="750"/>
              </a:spcAft>
              <a:buClr>
                <a:schemeClr val="accent2"/>
              </a:buClr>
              <a:buSzTx/>
              <a:buFont typeface="Arial"/>
              <a:buChar char="•"/>
              <a:defRPr/>
            </a:pPr>
            <a:r>
              <a:rPr lang="hu-HU" sz="1400" dirty="0" smtClean="0"/>
              <a:t>Deployment Policy: Disable redeploy</a:t>
            </a:r>
            <a:endParaRPr lang="hu-HU" sz="1400" dirty="0"/>
          </a:p>
          <a:p>
            <a:pPr marL="0" lvl="1" indent="0">
              <a:lnSpc>
                <a:spcPct val="100000"/>
              </a:lnSpc>
              <a:spcAft>
                <a:spcPts val="750"/>
              </a:spcAft>
              <a:buNone/>
              <a:defRPr/>
            </a:pPr>
            <a:endParaRPr lang="hu-HU" sz="1600" b="1" dirty="0">
              <a:solidFill>
                <a:schemeClr val="accent3"/>
              </a:solidFill>
            </a:endParaRPr>
          </a:p>
          <a:p>
            <a:pPr marL="130302" lvl="1" indent="-130302">
              <a:spcBef>
                <a:spcPts val="0"/>
              </a:spcBef>
              <a:spcAft>
                <a:spcPts val="750"/>
              </a:spcAft>
              <a:buClr>
                <a:schemeClr val="accent2"/>
              </a:buClr>
              <a:buSzTx/>
              <a:buFont typeface="Arial"/>
              <a:buChar char="•"/>
              <a:defRPr/>
            </a:pPr>
            <a:endParaRPr lang="hu-HU" sz="1400" dirty="0" smtClean="0"/>
          </a:p>
          <a:p>
            <a:pPr marL="130302" lvl="1" indent="-130302">
              <a:spcBef>
                <a:spcPts val="0"/>
              </a:spcBef>
              <a:spcAft>
                <a:spcPts val="750"/>
              </a:spcAft>
              <a:buClr>
                <a:schemeClr val="accent2"/>
              </a:buClr>
              <a:buSzTx/>
              <a:buFont typeface="Arial"/>
              <a:buChar char="•"/>
              <a:defRPr/>
            </a:pPr>
            <a:endParaRPr lang="hu-HU" sz="1400" dirty="0"/>
          </a:p>
          <a:p>
            <a:pPr marL="0" lvl="1" indent="0">
              <a:lnSpc>
                <a:spcPct val="100000"/>
              </a:lnSpc>
              <a:buNone/>
              <a:defRPr/>
            </a:pPr>
            <a:endParaRPr lang="hu-HU" sz="1600" b="1" dirty="0" smtClean="0">
              <a:solidFill>
                <a:schemeClr val="accent3"/>
              </a:solidFill>
            </a:endParaRPr>
          </a:p>
          <a:p>
            <a:pPr marL="0" lvl="1" indent="0">
              <a:lnSpc>
                <a:spcPct val="100000"/>
              </a:lnSpc>
              <a:buNone/>
              <a:defRPr/>
            </a:pPr>
            <a:endParaRPr lang="hu-HU" sz="1600" b="1" dirty="0">
              <a:solidFill>
                <a:schemeClr val="accent3"/>
              </a:solidFill>
            </a:endParaRPr>
          </a:p>
          <a:p>
            <a:endParaRPr lang="hu-HU" dirty="0"/>
          </a:p>
          <a:p>
            <a:endParaRPr lang="hu-HU" dirty="0"/>
          </a:p>
        </p:txBody>
      </p:sp>
      <p:sp>
        <p:nvSpPr>
          <p:cNvPr id="3" name="Text Placeholder 2"/>
          <p:cNvSpPr>
            <a:spLocks noGrp="1"/>
          </p:cNvSpPr>
          <p:nvPr>
            <p:ph type="body" sz="quarter" idx="10"/>
          </p:nvPr>
        </p:nvSpPr>
        <p:spPr/>
        <p:txBody>
          <a:bodyPr/>
          <a:lstStyle/>
          <a:p>
            <a:r>
              <a:rPr lang="hu-HU" dirty="0" smtClean="0"/>
              <a:t>Nexus hosted repositories</a:t>
            </a:r>
            <a:endParaRPr lang="hu-HU" dirty="0"/>
          </a:p>
        </p:txBody>
      </p:sp>
      <p:grpSp>
        <p:nvGrpSpPr>
          <p:cNvPr id="4" name="Group 3"/>
          <p:cNvGrpSpPr/>
          <p:nvPr/>
        </p:nvGrpSpPr>
        <p:grpSpPr>
          <a:xfrm>
            <a:off x="414269" y="3919092"/>
            <a:ext cx="6498157" cy="645459"/>
            <a:chOff x="609204" y="3833157"/>
            <a:chExt cx="3337724" cy="645459"/>
          </a:xfrm>
        </p:grpSpPr>
        <p:sp>
          <p:nvSpPr>
            <p:cNvPr id="5" name="Rectangle 4"/>
            <p:cNvSpPr/>
            <p:nvPr/>
          </p:nvSpPr>
          <p:spPr>
            <a:xfrm>
              <a:off x="609204" y="3833157"/>
              <a:ext cx="3337724"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r"/>
              <a:r>
                <a:rPr lang="hu-HU" dirty="0"/>
                <a:t>Check Nexus </a:t>
              </a:r>
              <a:r>
                <a:rPr lang="hu-HU" dirty="0" smtClean="0"/>
                <a:t>ELTE-CI </a:t>
              </a:r>
              <a:r>
                <a:rPr lang="hu-HU" dirty="0" smtClean="0"/>
                <a:t>Releases and Snapshots Repositories!</a:t>
              </a:r>
              <a:endParaRPr lang="en-GB" dirty="0"/>
            </a:p>
          </p:txBody>
        </p:sp>
        <p:pic>
          <p:nvPicPr>
            <p:cNvPr id="6" name="Picture 5"/>
            <p:cNvPicPr>
              <a:picLocks noChangeAspect="1"/>
            </p:cNvPicPr>
            <p:nvPr/>
          </p:nvPicPr>
          <p:blipFill>
            <a:blip r:embed="rId2"/>
            <a:stretch>
              <a:fillRect/>
            </a:stretch>
          </p:blipFill>
          <p:spPr>
            <a:xfrm>
              <a:off x="722587" y="3983158"/>
              <a:ext cx="279938" cy="345455"/>
            </a:xfrm>
            <a:prstGeom prst="rect">
              <a:avLst/>
            </a:prstGeom>
          </p:spPr>
        </p:pic>
      </p:grpSp>
      <p:pic>
        <p:nvPicPr>
          <p:cNvPr id="8" name="Picture 7"/>
          <p:cNvPicPr>
            <a:picLocks noChangeAspect="1"/>
          </p:cNvPicPr>
          <p:nvPr/>
        </p:nvPicPr>
        <p:blipFill>
          <a:blip r:embed="rId3"/>
          <a:stretch>
            <a:fillRect/>
          </a:stretch>
        </p:blipFill>
        <p:spPr>
          <a:xfrm>
            <a:off x="3818128" y="922585"/>
            <a:ext cx="5056224" cy="2616125"/>
          </a:xfrm>
          <a:prstGeom prst="rect">
            <a:avLst/>
          </a:prstGeom>
        </p:spPr>
      </p:pic>
    </p:spTree>
    <p:extLst>
      <p:ext uri="{BB962C8B-B14F-4D97-AF65-F5344CB8AC3E}">
        <p14:creationId xmlns:p14="http://schemas.microsoft.com/office/powerpoint/2010/main" val="39324436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hu-HU" dirty="0" smtClean="0"/>
              <a:t>Navigate to first-project!</a:t>
            </a:r>
          </a:p>
          <a:p>
            <a:r>
              <a:rPr lang="hu-HU" dirty="0" smtClean="0"/>
              <a:t>Alter version to 1.0 by Maven Versions plugin</a:t>
            </a:r>
          </a:p>
          <a:p>
            <a:endParaRPr lang="hu-HU" dirty="0"/>
          </a:p>
          <a:p>
            <a:r>
              <a:rPr lang="hu-HU" dirty="0" smtClean="0"/>
              <a:t>Deploy it!</a:t>
            </a:r>
          </a:p>
          <a:p>
            <a:endParaRPr lang="hu-HU" dirty="0"/>
          </a:p>
        </p:txBody>
      </p:sp>
      <p:sp>
        <p:nvSpPr>
          <p:cNvPr id="3" name="Text Placeholder 2"/>
          <p:cNvSpPr>
            <a:spLocks noGrp="1"/>
          </p:cNvSpPr>
          <p:nvPr>
            <p:ph type="body" sz="quarter" idx="10"/>
          </p:nvPr>
        </p:nvSpPr>
        <p:spPr/>
        <p:txBody>
          <a:bodyPr/>
          <a:lstStyle/>
          <a:p>
            <a:r>
              <a:rPr lang="hu-HU" dirty="0" smtClean="0"/>
              <a:t>Nexus deploy non-snapshot version</a:t>
            </a:r>
            <a:endParaRPr lang="hu-HU" dirty="0"/>
          </a:p>
        </p:txBody>
      </p:sp>
      <p:sp>
        <p:nvSpPr>
          <p:cNvPr id="4" name="Rectangle 3"/>
          <p:cNvSpPr/>
          <p:nvPr/>
        </p:nvSpPr>
        <p:spPr>
          <a:xfrm>
            <a:off x="506817" y="1740083"/>
            <a:ext cx="4086954" cy="33855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err="1">
                <a:solidFill>
                  <a:srgbClr val="C00000"/>
                </a:solidFill>
              </a:rPr>
              <a:t>mvn</a:t>
            </a:r>
            <a:r>
              <a:rPr lang="en-US" sz="1600" dirty="0"/>
              <a:t> </a:t>
            </a:r>
            <a:r>
              <a:rPr lang="hu-HU" sz="1600" dirty="0" smtClean="0">
                <a:solidFill>
                  <a:srgbClr val="C00000"/>
                </a:solidFill>
              </a:rPr>
              <a:t>versions:set –DnewVersion=1.0</a:t>
            </a:r>
            <a:endParaRPr lang="en-US" sz="1600" dirty="0">
              <a:solidFill>
                <a:srgbClr val="C00000"/>
              </a:solidFill>
            </a:endParaRPr>
          </a:p>
        </p:txBody>
      </p:sp>
      <p:sp>
        <p:nvSpPr>
          <p:cNvPr id="5" name="Rectangle 4"/>
          <p:cNvSpPr/>
          <p:nvPr/>
        </p:nvSpPr>
        <p:spPr>
          <a:xfrm>
            <a:off x="506817" y="2480312"/>
            <a:ext cx="1798890" cy="338554"/>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1600" dirty="0" err="1"/>
              <a:t>mvn</a:t>
            </a:r>
            <a:r>
              <a:rPr lang="en-US" sz="1600" dirty="0"/>
              <a:t> </a:t>
            </a:r>
            <a:r>
              <a:rPr lang="en-US" sz="1600" dirty="0" smtClean="0">
                <a:solidFill>
                  <a:srgbClr val="C00000"/>
                </a:solidFill>
              </a:rPr>
              <a:t>clean </a:t>
            </a:r>
            <a:r>
              <a:rPr lang="hu-HU" sz="1600" dirty="0" smtClean="0">
                <a:solidFill>
                  <a:srgbClr val="C00000"/>
                </a:solidFill>
              </a:rPr>
              <a:t>deploy</a:t>
            </a:r>
            <a:endParaRPr lang="en-US" sz="1600" dirty="0">
              <a:solidFill>
                <a:srgbClr val="C00000"/>
              </a:solidFill>
            </a:endParaRPr>
          </a:p>
        </p:txBody>
      </p:sp>
      <p:grpSp>
        <p:nvGrpSpPr>
          <p:cNvPr id="6" name="Group 5"/>
          <p:cNvGrpSpPr/>
          <p:nvPr/>
        </p:nvGrpSpPr>
        <p:grpSpPr>
          <a:xfrm>
            <a:off x="3973900" y="3839485"/>
            <a:ext cx="4059757" cy="645459"/>
            <a:chOff x="609204" y="3833157"/>
            <a:chExt cx="3337724" cy="645459"/>
          </a:xfrm>
        </p:grpSpPr>
        <p:sp>
          <p:nvSpPr>
            <p:cNvPr id="7" name="Rectangle 6"/>
            <p:cNvSpPr/>
            <p:nvPr/>
          </p:nvSpPr>
          <p:spPr>
            <a:xfrm>
              <a:off x="609204" y="3833157"/>
              <a:ext cx="3337724"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r"/>
              <a:r>
                <a:rPr lang="hu-HU" dirty="0" smtClean="0"/>
                <a:t>Try how Nexus handles released versions!</a:t>
              </a:r>
              <a:endParaRPr lang="en-GB" dirty="0"/>
            </a:p>
          </p:txBody>
        </p:sp>
        <p:pic>
          <p:nvPicPr>
            <p:cNvPr id="8" name="Picture 7"/>
            <p:cNvPicPr>
              <a:picLocks noChangeAspect="1"/>
            </p:cNvPicPr>
            <p:nvPr/>
          </p:nvPicPr>
          <p:blipFill>
            <a:blip r:embed="rId2"/>
            <a:stretch>
              <a:fillRect/>
            </a:stretch>
          </p:blipFill>
          <p:spPr>
            <a:xfrm>
              <a:off x="722587" y="3983158"/>
              <a:ext cx="279938" cy="345455"/>
            </a:xfrm>
            <a:prstGeom prst="rect">
              <a:avLst/>
            </a:prstGeom>
          </p:spPr>
        </p:pic>
      </p:grpSp>
    </p:spTree>
    <p:extLst>
      <p:ext uri="{BB962C8B-B14F-4D97-AF65-F5344CB8AC3E}">
        <p14:creationId xmlns:p14="http://schemas.microsoft.com/office/powerpoint/2010/main" val="29690964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a:xfrm>
            <a:off x="866628" y="2457127"/>
            <a:ext cx="2384627" cy="284693"/>
          </a:xfrm>
        </p:spPr>
        <p:txBody>
          <a:bodyPr/>
          <a:lstStyle/>
          <a:p>
            <a:r>
              <a:rPr lang="en-US" noProof="0" dirty="0"/>
              <a:t>Maven in Real Projects</a:t>
            </a:r>
          </a:p>
        </p:txBody>
      </p:sp>
      <p:pic>
        <p:nvPicPr>
          <p:cNvPr id="10" name="Picture Placeholder 9" descr="regent_street.jpg"/>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l="62" r="62"/>
          <a:stretch>
            <a:fillRect/>
          </a:stretch>
        </p:blipFill>
        <p:spPr/>
      </p:pic>
      <p:sp>
        <p:nvSpPr>
          <p:cNvPr id="5" name="Title 4"/>
          <p:cNvSpPr>
            <a:spLocks noGrp="1"/>
          </p:cNvSpPr>
          <p:nvPr>
            <p:ph type="title"/>
          </p:nvPr>
        </p:nvSpPr>
        <p:spPr>
          <a:xfrm>
            <a:off x="872404" y="2869953"/>
            <a:ext cx="2996526" cy="647100"/>
          </a:xfrm>
        </p:spPr>
        <p:txBody>
          <a:bodyPr/>
          <a:lstStyle/>
          <a:p>
            <a:r>
              <a:rPr lang="en-US" noProof="0" dirty="0" smtClean="0"/>
              <a:t>Thank you!</a:t>
            </a:r>
            <a:endParaRPr lang="en-US" noProof="0" dirty="0"/>
          </a:p>
        </p:txBody>
      </p:sp>
    </p:spTree>
    <p:extLst>
      <p:ext uri="{BB962C8B-B14F-4D97-AF65-F5344CB8AC3E}">
        <p14:creationId xmlns:p14="http://schemas.microsoft.com/office/powerpoint/2010/main" val="4253022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i="1" noProof="0" dirty="0" smtClean="0"/>
          </a:p>
          <a:p>
            <a:pPr marL="0" indent="0" algn="ctr">
              <a:buNone/>
            </a:pPr>
            <a:r>
              <a:rPr lang="en-US" noProof="0" dirty="0" smtClean="0"/>
              <a:t>Continuous Integration is a software development practice where members of a team </a:t>
            </a:r>
            <a:r>
              <a:rPr lang="en-US" b="1" u="sng" noProof="0" dirty="0" smtClean="0"/>
              <a:t>integrate their work frequently</a:t>
            </a:r>
            <a:r>
              <a:rPr lang="en-US" noProof="0" dirty="0" smtClean="0"/>
              <a:t>, usually each person integrates at least daily - leading to multiple integrations per day. Each integration is verified by an </a:t>
            </a:r>
            <a:r>
              <a:rPr lang="en-US" b="1" u="sng" noProof="0" dirty="0" smtClean="0"/>
              <a:t>automated build (including test)</a:t>
            </a:r>
            <a:r>
              <a:rPr lang="en-US" noProof="0" dirty="0" smtClean="0"/>
              <a:t> to detect integration errors as quickly as possible. Many teams find that this approach leads to significantly reduced integration problems and allows a team to develop cohesive software more rapidly. </a:t>
            </a:r>
          </a:p>
          <a:p>
            <a:endParaRPr lang="en-US" i="1" noProof="0" dirty="0" smtClean="0"/>
          </a:p>
          <a:p>
            <a:pPr marL="0" indent="0" algn="r">
              <a:buNone/>
            </a:pPr>
            <a:r>
              <a:rPr lang="en-US" i="1" noProof="0" dirty="0" smtClean="0"/>
              <a:t>Martin Fowler</a:t>
            </a:r>
            <a:endParaRPr lang="en-US" noProof="0" dirty="0"/>
          </a:p>
        </p:txBody>
      </p:sp>
      <p:sp>
        <p:nvSpPr>
          <p:cNvPr id="3" name="Text Placeholder 2"/>
          <p:cNvSpPr>
            <a:spLocks noGrp="1"/>
          </p:cNvSpPr>
          <p:nvPr>
            <p:ph type="body" sz="quarter" idx="10"/>
          </p:nvPr>
        </p:nvSpPr>
        <p:spPr/>
        <p:txBody>
          <a:bodyPr/>
          <a:lstStyle/>
          <a:p>
            <a:r>
              <a:rPr lang="en-US" noProof="0" dirty="0" smtClean="0"/>
              <a:t>What is Continuous Integration?</a:t>
            </a:r>
            <a:endParaRPr lang="en-US" noProof="0" dirty="0"/>
          </a:p>
        </p:txBody>
      </p:sp>
    </p:spTree>
    <p:extLst>
      <p:ext uri="{BB962C8B-B14F-4D97-AF65-F5344CB8AC3E}">
        <p14:creationId xmlns:p14="http://schemas.microsoft.com/office/powerpoint/2010/main" val="1576935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noProof="0" dirty="0" smtClean="0"/>
              <a:t>CI Phases</a:t>
            </a:r>
            <a:endParaRPr lang="en-US" noProof="0" dirty="0"/>
          </a:p>
        </p:txBody>
      </p:sp>
      <p:pic>
        <p:nvPicPr>
          <p:cNvPr id="1026" name="Picture 2" descr="http://america.pink/images/1/0/7/4/5/1/3/en/3-continuous-integr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6332" y="796421"/>
            <a:ext cx="5311336" cy="3936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470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7704" y="865889"/>
            <a:ext cx="8468592" cy="3383280"/>
          </a:xfrm>
        </p:spPr>
        <p:txBody>
          <a:bodyPr anchor="ctr">
            <a:normAutofit/>
          </a:bodyPr>
          <a:lstStyle/>
          <a:p>
            <a:pPr marL="742950" lvl="2" indent="-342900">
              <a:buFont typeface="Wingdings" pitchFamily="2" charset="2"/>
              <a:buChar char="§"/>
              <a:defRPr/>
            </a:pPr>
            <a:r>
              <a:rPr lang="en-US" sz="2200" noProof="0" dirty="0" smtClean="0"/>
              <a:t>Maintain common code repository</a:t>
            </a:r>
          </a:p>
          <a:p>
            <a:pPr marL="742950" lvl="2" indent="-342900">
              <a:buFont typeface="Wingdings" pitchFamily="2" charset="2"/>
              <a:buChar char="§"/>
              <a:defRPr/>
            </a:pPr>
            <a:r>
              <a:rPr lang="en-US" sz="2200" noProof="0" dirty="0" smtClean="0"/>
              <a:t>Frequent integration with mainline</a:t>
            </a:r>
          </a:p>
          <a:p>
            <a:pPr marL="742950" lvl="2" indent="-342900">
              <a:buFont typeface="Wingdings" pitchFamily="2" charset="2"/>
              <a:buChar char="§"/>
              <a:defRPr/>
            </a:pPr>
            <a:r>
              <a:rPr lang="en-US" sz="2200" noProof="0" dirty="0" smtClean="0"/>
              <a:t>Automated, fast build</a:t>
            </a:r>
          </a:p>
          <a:p>
            <a:pPr marL="742950" lvl="2" indent="-342900">
              <a:buFont typeface="Wingdings" pitchFamily="2" charset="2"/>
              <a:buChar char="§"/>
              <a:defRPr/>
            </a:pPr>
            <a:r>
              <a:rPr lang="en-US" sz="2200" noProof="0" dirty="0" smtClean="0"/>
              <a:t>Automated unit-testing as part of build</a:t>
            </a:r>
          </a:p>
          <a:p>
            <a:pPr marL="742950" lvl="2" indent="-342900">
              <a:buFont typeface="Wingdings" pitchFamily="2" charset="2"/>
              <a:buChar char="§"/>
              <a:defRPr/>
            </a:pPr>
            <a:r>
              <a:rPr lang="en-US" sz="2200" noProof="0" dirty="0" smtClean="0"/>
              <a:t>Dev, Test environments as clone of production</a:t>
            </a:r>
            <a:endParaRPr lang="en-US" sz="2200" noProof="0" dirty="0"/>
          </a:p>
        </p:txBody>
      </p:sp>
      <p:sp>
        <p:nvSpPr>
          <p:cNvPr id="3" name="Text Placeholder 2"/>
          <p:cNvSpPr>
            <a:spLocks noGrp="1"/>
          </p:cNvSpPr>
          <p:nvPr>
            <p:ph type="body" sz="quarter" idx="10"/>
          </p:nvPr>
        </p:nvSpPr>
        <p:spPr/>
        <p:txBody>
          <a:bodyPr/>
          <a:lstStyle/>
          <a:p>
            <a:r>
              <a:rPr lang="en-US" noProof="0" dirty="0" smtClean="0"/>
              <a:t>CI Principles</a:t>
            </a:r>
            <a:endParaRPr lang="en-US" noProof="0" dirty="0"/>
          </a:p>
        </p:txBody>
      </p:sp>
    </p:spTree>
    <p:extLst>
      <p:ext uri="{BB962C8B-B14F-4D97-AF65-F5344CB8AC3E}">
        <p14:creationId xmlns:p14="http://schemas.microsoft.com/office/powerpoint/2010/main" val="3980315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lvl="1" indent="0">
              <a:buNone/>
              <a:defRPr/>
            </a:pPr>
            <a:r>
              <a:rPr lang="en-US" sz="3000" b="1" noProof="0" dirty="0" smtClean="0">
                <a:solidFill>
                  <a:schemeClr val="accent3"/>
                </a:solidFill>
              </a:rPr>
              <a:t>Continuous Integration </a:t>
            </a:r>
          </a:p>
          <a:p>
            <a:pPr marL="742950" lvl="2" indent="-342900">
              <a:buFont typeface="Wingdings" pitchFamily="2" charset="2"/>
              <a:buChar char="§"/>
              <a:defRPr/>
            </a:pPr>
            <a:r>
              <a:rPr lang="en-US" sz="2300" noProof="0" dirty="0" smtClean="0"/>
              <a:t>General idea of frequent integration, automated unit tests, build automation, etc.</a:t>
            </a:r>
            <a:endParaRPr lang="en-US" sz="2300" noProof="0" dirty="0" smtClean="0">
              <a:solidFill>
                <a:schemeClr val="tx2"/>
              </a:solidFill>
            </a:endParaRPr>
          </a:p>
          <a:p>
            <a:pPr marL="0" lvl="1" indent="0">
              <a:buNone/>
              <a:defRPr/>
            </a:pPr>
            <a:r>
              <a:rPr lang="en-US" sz="3000" b="1" noProof="0" dirty="0" smtClean="0">
                <a:solidFill>
                  <a:schemeClr val="accent3"/>
                </a:solidFill>
              </a:rPr>
              <a:t>Continuous Delivery</a:t>
            </a:r>
          </a:p>
          <a:p>
            <a:pPr marL="742950" lvl="2" indent="-342900">
              <a:buFont typeface="Wingdings" pitchFamily="2" charset="2"/>
              <a:buChar char="§"/>
              <a:defRPr/>
            </a:pPr>
            <a:r>
              <a:rPr lang="en-US" sz="2300" noProof="0" dirty="0" smtClean="0"/>
              <a:t>Product in mainline is always ready to be shipped to UAT/QA</a:t>
            </a:r>
          </a:p>
          <a:p>
            <a:pPr marL="742950" lvl="2" indent="-342900">
              <a:buFont typeface="Wingdings" pitchFamily="2" charset="2"/>
              <a:buChar char="§"/>
              <a:defRPr/>
            </a:pPr>
            <a:r>
              <a:rPr lang="en-US" sz="2300" noProof="0" dirty="0" smtClean="0"/>
              <a:t>Continuous deployment to UAT</a:t>
            </a:r>
          </a:p>
          <a:p>
            <a:pPr marL="742950" lvl="2" indent="-342900">
              <a:buFont typeface="Wingdings" pitchFamily="2" charset="2"/>
              <a:buChar char="§"/>
              <a:defRPr/>
            </a:pPr>
            <a:r>
              <a:rPr lang="en-US" sz="2300" noProof="0" dirty="0" smtClean="0"/>
              <a:t>Batched deployment to PROD</a:t>
            </a:r>
          </a:p>
          <a:p>
            <a:pPr marL="0" lvl="1" indent="0">
              <a:buNone/>
              <a:defRPr/>
            </a:pPr>
            <a:r>
              <a:rPr lang="en-US" sz="3000" b="1" noProof="0" dirty="0" smtClean="0">
                <a:solidFill>
                  <a:schemeClr val="accent3"/>
                </a:solidFill>
              </a:rPr>
              <a:t>Continuous Deployment</a:t>
            </a:r>
          </a:p>
          <a:p>
            <a:pPr marL="742950" lvl="2" indent="-342900">
              <a:buFont typeface="Wingdings" pitchFamily="2" charset="2"/>
              <a:buChar char="§"/>
              <a:defRPr/>
            </a:pPr>
            <a:r>
              <a:rPr lang="en-US" sz="2300" noProof="0" dirty="0" smtClean="0"/>
              <a:t>Automated deployment to PROD</a:t>
            </a:r>
          </a:p>
          <a:p>
            <a:pPr marL="742950" lvl="2" indent="-342900">
              <a:buFont typeface="Wingdings" pitchFamily="2" charset="2"/>
              <a:buChar char="§"/>
              <a:defRPr/>
            </a:pPr>
            <a:r>
              <a:rPr lang="en-US" sz="2300" noProof="0" dirty="0" smtClean="0"/>
              <a:t>Might not be in line with company policy</a:t>
            </a:r>
          </a:p>
          <a:p>
            <a:endParaRPr lang="en-US" noProof="0" dirty="0"/>
          </a:p>
        </p:txBody>
      </p:sp>
      <p:sp>
        <p:nvSpPr>
          <p:cNvPr id="3" name="Text Placeholder 2"/>
          <p:cNvSpPr>
            <a:spLocks noGrp="1"/>
          </p:cNvSpPr>
          <p:nvPr>
            <p:ph type="body" sz="quarter" idx="10"/>
          </p:nvPr>
        </p:nvSpPr>
        <p:spPr/>
        <p:txBody>
          <a:bodyPr/>
          <a:lstStyle/>
          <a:p>
            <a:r>
              <a:rPr lang="en-US" noProof="0" dirty="0" smtClean="0"/>
              <a:t>Continuous Delivery &amp; Deployment</a:t>
            </a:r>
            <a:endParaRPr lang="en-US" noProof="0" dirty="0"/>
          </a:p>
        </p:txBody>
      </p:sp>
    </p:spTree>
    <p:extLst>
      <p:ext uri="{BB962C8B-B14F-4D97-AF65-F5344CB8AC3E}">
        <p14:creationId xmlns:p14="http://schemas.microsoft.com/office/powerpoint/2010/main" val="2810650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742950" lvl="2" indent="-342900">
              <a:buFont typeface="Wingdings" pitchFamily="2" charset="2"/>
              <a:buChar char="§"/>
              <a:defRPr/>
            </a:pPr>
            <a:r>
              <a:rPr lang="en-US" sz="2000" noProof="0" dirty="0" smtClean="0"/>
              <a:t>Version Control System (</a:t>
            </a:r>
            <a:r>
              <a:rPr lang="en-US" sz="2000" b="1" noProof="0" dirty="0" smtClean="0"/>
              <a:t>Git</a:t>
            </a:r>
            <a:r>
              <a:rPr lang="en-US" sz="2000" noProof="0" dirty="0" smtClean="0"/>
              <a:t>, SVN, CVS, Mercurial)</a:t>
            </a:r>
          </a:p>
          <a:p>
            <a:pPr marL="742950" lvl="2" indent="-342900">
              <a:buFont typeface="Wingdings" pitchFamily="2" charset="2"/>
              <a:buChar char="§"/>
              <a:defRPr/>
            </a:pPr>
            <a:r>
              <a:rPr lang="en-US" sz="2000" noProof="0" dirty="0" smtClean="0"/>
              <a:t>VCS Manager (</a:t>
            </a:r>
            <a:r>
              <a:rPr lang="en-US" sz="2000" b="1" noProof="0" dirty="0" smtClean="0"/>
              <a:t>GitHub</a:t>
            </a:r>
            <a:r>
              <a:rPr lang="en-US" sz="2000" noProof="0" dirty="0" smtClean="0"/>
              <a:t>)</a:t>
            </a:r>
          </a:p>
          <a:p>
            <a:pPr marL="742950" lvl="2" indent="-342900">
              <a:buFont typeface="Wingdings" pitchFamily="2" charset="2"/>
              <a:buChar char="§"/>
              <a:defRPr/>
            </a:pPr>
            <a:r>
              <a:rPr lang="en-US" sz="2000" noProof="0" dirty="0" smtClean="0"/>
              <a:t>Software Project Management (</a:t>
            </a:r>
            <a:r>
              <a:rPr lang="en-US" sz="2000" b="1" noProof="0" dirty="0" smtClean="0"/>
              <a:t>Maven</a:t>
            </a:r>
            <a:r>
              <a:rPr lang="en-US" sz="2000" noProof="0" dirty="0" smtClean="0"/>
              <a:t>, Ant, </a:t>
            </a:r>
            <a:r>
              <a:rPr lang="en-US" sz="2000" noProof="0" dirty="0" err="1" smtClean="0"/>
              <a:t>Graddle</a:t>
            </a:r>
            <a:r>
              <a:rPr lang="en-US" sz="2000" noProof="0" dirty="0" smtClean="0"/>
              <a:t>)</a:t>
            </a:r>
          </a:p>
          <a:p>
            <a:pPr marL="742950" lvl="2" indent="-342900">
              <a:buFont typeface="Wingdings" pitchFamily="2" charset="2"/>
              <a:buChar char="§"/>
              <a:defRPr/>
            </a:pPr>
            <a:r>
              <a:rPr lang="en-US" sz="2000" noProof="0" dirty="0" smtClean="0"/>
              <a:t>CI Servers (</a:t>
            </a:r>
            <a:r>
              <a:rPr lang="en-US" sz="2000" b="1" noProof="0" dirty="0" smtClean="0"/>
              <a:t>Jenkins</a:t>
            </a:r>
            <a:r>
              <a:rPr lang="en-US" sz="2000" noProof="0" dirty="0" smtClean="0"/>
              <a:t>, TeamCity, Bamboo)</a:t>
            </a:r>
          </a:p>
          <a:p>
            <a:pPr marL="742950" lvl="2" indent="-342900">
              <a:buFont typeface="Wingdings" pitchFamily="2" charset="2"/>
              <a:buChar char="§"/>
              <a:defRPr/>
            </a:pPr>
            <a:r>
              <a:rPr lang="en-US" sz="2000" noProof="0" dirty="0" smtClean="0"/>
              <a:t>Repository Management (</a:t>
            </a:r>
            <a:r>
              <a:rPr lang="en-US" sz="2000" b="1" noProof="0" dirty="0" smtClean="0"/>
              <a:t>Nexus</a:t>
            </a:r>
            <a:r>
              <a:rPr lang="en-US" sz="2000" noProof="0" dirty="0" smtClean="0"/>
              <a:t>, </a:t>
            </a:r>
            <a:r>
              <a:rPr lang="en-US" sz="2000" noProof="0" dirty="0" err="1" smtClean="0"/>
              <a:t>Artifactory</a:t>
            </a:r>
            <a:r>
              <a:rPr lang="en-US" sz="2000" noProof="0" dirty="0" smtClean="0"/>
              <a:t>)</a:t>
            </a:r>
          </a:p>
          <a:p>
            <a:pPr marL="742950" lvl="2" indent="-342900">
              <a:buFont typeface="Wingdings" pitchFamily="2" charset="2"/>
              <a:buChar char="§"/>
              <a:defRPr/>
            </a:pPr>
            <a:r>
              <a:rPr lang="en-US" sz="2000" noProof="0" dirty="0" smtClean="0">
                <a:solidFill>
                  <a:schemeClr val="bg1">
                    <a:lumMod val="50000"/>
                  </a:schemeClr>
                </a:solidFill>
              </a:rPr>
              <a:t>Code Review, Documentation, Issue Tracking</a:t>
            </a:r>
          </a:p>
          <a:p>
            <a:pPr marL="400050" lvl="2" indent="0">
              <a:buNone/>
              <a:defRPr/>
            </a:pPr>
            <a:endParaRPr lang="en-US" sz="3200" noProof="0" dirty="0" smtClean="0">
              <a:solidFill>
                <a:schemeClr val="bg1">
                  <a:lumMod val="50000"/>
                </a:schemeClr>
              </a:solidFill>
            </a:endParaRPr>
          </a:p>
          <a:p>
            <a:endParaRPr lang="en-US" noProof="0" dirty="0"/>
          </a:p>
        </p:txBody>
      </p:sp>
      <p:sp>
        <p:nvSpPr>
          <p:cNvPr id="3" name="Text Placeholder 2"/>
          <p:cNvSpPr>
            <a:spLocks noGrp="1"/>
          </p:cNvSpPr>
          <p:nvPr>
            <p:ph type="body" sz="quarter" idx="10"/>
          </p:nvPr>
        </p:nvSpPr>
        <p:spPr/>
        <p:txBody>
          <a:bodyPr>
            <a:normAutofit/>
          </a:bodyPr>
          <a:lstStyle/>
          <a:p>
            <a:pPr marL="0" lvl="1" indent="0">
              <a:buNone/>
              <a:defRPr/>
            </a:pPr>
            <a:r>
              <a:rPr lang="en-US" sz="2000" noProof="0" dirty="0" smtClean="0">
                <a:latin typeface="Arial Black"/>
                <a:cs typeface="Arial Black"/>
              </a:rPr>
              <a:t>CI Stack components &amp; tools</a:t>
            </a:r>
            <a:endParaRPr lang="en-US" sz="2000" noProof="0" dirty="0">
              <a:latin typeface="Arial Black"/>
              <a:cs typeface="Arial Black"/>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63" y="3850993"/>
            <a:ext cx="914400" cy="379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9250" y="3872606"/>
            <a:ext cx="1178948" cy="336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6809" y="3862319"/>
            <a:ext cx="10287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4120" y="3807949"/>
            <a:ext cx="1450815" cy="465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1513" y="3872606"/>
            <a:ext cx="1371600" cy="336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4925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noProof="0" dirty="0" smtClean="0"/>
              <a:t>CI Pipeline</a:t>
            </a:r>
            <a:endParaRPr lang="en-US" noProof="0" dirty="0"/>
          </a:p>
        </p:txBody>
      </p:sp>
      <p:pic>
        <p:nvPicPr>
          <p:cNvPr id="1026" name="Picture 2" descr="http://upload.wikimedia.org/wikipedia/commons/7/74/Continuous_Delivery_process_diagra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9433" y="729344"/>
            <a:ext cx="5635767" cy="4036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334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a:xfrm>
            <a:off x="866628" y="2457127"/>
            <a:ext cx="2384627" cy="284693"/>
          </a:xfrm>
        </p:spPr>
        <p:txBody>
          <a:bodyPr/>
          <a:lstStyle/>
          <a:p>
            <a:r>
              <a:rPr lang="en-US" noProof="0" dirty="0"/>
              <a:t>Maven in Real Projects</a:t>
            </a:r>
          </a:p>
        </p:txBody>
      </p:sp>
      <p:pic>
        <p:nvPicPr>
          <p:cNvPr id="10" name="Picture Placeholder 9" descr="regent_street.jpg"/>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l="62" r="62"/>
          <a:stretch>
            <a:fillRect/>
          </a:stretch>
        </p:blipFill>
        <p:spPr/>
      </p:pic>
      <p:sp>
        <p:nvSpPr>
          <p:cNvPr id="5" name="Title 4"/>
          <p:cNvSpPr>
            <a:spLocks noGrp="1"/>
          </p:cNvSpPr>
          <p:nvPr>
            <p:ph type="title"/>
          </p:nvPr>
        </p:nvSpPr>
        <p:spPr>
          <a:xfrm>
            <a:off x="872404" y="2869953"/>
            <a:ext cx="4850430" cy="647100"/>
          </a:xfrm>
        </p:spPr>
        <p:txBody>
          <a:bodyPr/>
          <a:lstStyle/>
          <a:p>
            <a:r>
              <a:rPr lang="en-US" noProof="0" dirty="0" smtClean="0"/>
              <a:t>CI SERVER (JENKIINS)</a:t>
            </a:r>
            <a:endParaRPr lang="en-US" noProof="0" dirty="0"/>
          </a:p>
        </p:txBody>
      </p:sp>
    </p:spTree>
    <p:extLst>
      <p:ext uri="{BB962C8B-B14F-4D97-AF65-F5344CB8AC3E}">
        <p14:creationId xmlns:p14="http://schemas.microsoft.com/office/powerpoint/2010/main" val="99028145"/>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E3C081-4081-47AD-A9A6-9F18F525DA1D}">
  <ds:schemaRefs>
    <ds:schemaRef ds:uri="http://schemas.microsoft.com/office/infopath/2007/PartnerControls"/>
    <ds:schemaRef ds:uri="http://purl.org/dc/terms/"/>
    <ds:schemaRef ds:uri="http://schemas.microsoft.com/sharepoint/v3"/>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883F0F-DE57-4ECA-B9BB-F22E8C5B5D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25261</TotalTime>
  <Words>842</Words>
  <Application>Microsoft Office PowerPoint</Application>
  <PresentationFormat>On-screen Show (16:9)</PresentationFormat>
  <Paragraphs>163</Paragraphs>
  <Slides>27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 Black</vt:lpstr>
      <vt:lpstr>Calibri</vt:lpstr>
      <vt:lpstr>Consolas</vt:lpstr>
      <vt:lpstr>Lucida Grande</vt:lpstr>
      <vt:lpstr>Trebuchet MS</vt:lpstr>
      <vt:lpstr>Wingdings</vt:lpstr>
      <vt:lpstr>Cover Slides</vt:lpstr>
      <vt:lpstr>PowerPoint Presentation</vt:lpstr>
      <vt:lpstr>What is Continuous Integration?</vt:lpstr>
      <vt:lpstr>PowerPoint Presentation</vt:lpstr>
      <vt:lpstr>PowerPoint Presentation</vt:lpstr>
      <vt:lpstr>PowerPoint Presentation</vt:lpstr>
      <vt:lpstr>PowerPoint Presentation</vt:lpstr>
      <vt:lpstr>PowerPoint Presentation</vt:lpstr>
      <vt:lpstr>PowerPoint Presentation</vt:lpstr>
      <vt:lpstr>CI SERVER (JENKIINS)</vt:lpstr>
      <vt:lpstr>PowerPoint Presentation</vt:lpstr>
      <vt:lpstr>PowerPoint Presentation</vt:lpstr>
      <vt:lpstr>PowerPoint Presentation</vt:lpstr>
      <vt:lpstr>PowerPoint Presentation</vt:lpstr>
      <vt:lpstr>PowerPoint Presentation</vt:lpstr>
      <vt:lpstr>PowerPoint Presentation</vt:lpstr>
      <vt:lpstr>Deployment</vt:lpstr>
      <vt:lpstr>PowerPoint Presentation</vt:lpstr>
      <vt:lpstr>Repository Management (NexuS)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Peter Veres2</cp:lastModifiedBy>
  <cp:revision>1512</cp:revision>
  <cp:lastPrinted>2014-07-09T13:30:36Z</cp:lastPrinted>
  <dcterms:created xsi:type="dcterms:W3CDTF">2014-07-08T13:27:24Z</dcterms:created>
  <dcterms:modified xsi:type="dcterms:W3CDTF">2017-12-06T22:01:07Z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