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2"/>
  </p:notesMasterIdLst>
  <p:handoutMasterIdLst>
    <p:handoutMasterId r:id="rId33"/>
  </p:handoutMasterIdLst>
  <p:sldIdLst>
    <p:sldId id="448" r:id="rId5"/>
    <p:sldId id="507" r:id="rId6"/>
    <p:sldId id="514" r:id="rId7"/>
    <p:sldId id="521" r:id="rId8"/>
    <p:sldId id="515" r:id="rId9"/>
    <p:sldId id="516" r:id="rId10"/>
    <p:sldId id="517" r:id="rId11"/>
    <p:sldId id="518" r:id="rId12"/>
    <p:sldId id="511" r:id="rId13"/>
    <p:sldId id="519" r:id="rId14"/>
    <p:sldId id="509" r:id="rId15"/>
    <p:sldId id="520" r:id="rId16"/>
    <p:sldId id="523" r:id="rId17"/>
    <p:sldId id="522" r:id="rId18"/>
    <p:sldId id="524" r:id="rId19"/>
    <p:sldId id="549" r:id="rId20"/>
    <p:sldId id="525" r:id="rId21"/>
    <p:sldId id="526" r:id="rId22"/>
    <p:sldId id="528" r:id="rId23"/>
    <p:sldId id="529" r:id="rId24"/>
    <p:sldId id="550" r:id="rId25"/>
    <p:sldId id="530" r:id="rId26"/>
    <p:sldId id="536" r:id="rId27"/>
    <p:sldId id="537" r:id="rId28"/>
    <p:sldId id="538" r:id="rId29"/>
    <p:sldId id="547" r:id="rId30"/>
    <p:sldId id="465" r:id="rId31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2746"/>
    <a:srgbClr val="464547"/>
    <a:srgbClr val="66666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7" autoAdjust="0"/>
    <p:restoredTop sz="58394" autoAdjust="0"/>
  </p:normalViewPr>
  <p:slideViewPr>
    <p:cSldViewPr snapToGrid="0">
      <p:cViewPr varScale="1">
        <p:scale>
          <a:sx n="56" d="100"/>
          <a:sy n="56" d="100"/>
        </p:scale>
        <p:origin x="1734" y="6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B15C2-0F65-4DDA-817F-0F2BD676630A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3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smtClean="0"/>
              <a:t>Maven</a:t>
            </a:r>
            <a:r>
              <a:rPr lang="hu-HU" baseline="0" dirty="0" smtClean="0"/>
              <a:t> is only a framework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Some core plugins exists, which be used (compiler, etc.)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Additional plugins can be added (pl. Checksyle, cobertura, etc)</a:t>
            </a:r>
          </a:p>
          <a:p>
            <a:pPr marL="171450" indent="-171450">
              <a:buFontTx/>
              <a:buChar char="-"/>
            </a:pPr>
            <a:endParaRPr lang="hu-HU" baseline="0" dirty="0" smtClean="0"/>
          </a:p>
          <a:p>
            <a:pPr marL="171450" indent="-171450">
              <a:buFontTx/>
              <a:buChar char="-"/>
            </a:pP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5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a different mind-set – can be challenging at first, if you are used to Ant (or Make)</a:t>
            </a:r>
          </a:p>
          <a:p>
            <a:r>
              <a:rPr lang="en-GB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things are indeed more complicated </a:t>
            </a:r>
          </a:p>
          <a:p>
            <a:endParaRPr lang="en-GB" sz="9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It's the best documentation on how to build your 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</a:t>
            </a:r>
          </a:p>
          <a:p>
            <a:r>
              <a:rPr lang="en-GB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to decipher that from an Ant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6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smtClean="0"/>
              <a:t>phases: some dedicated phases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Default</a:t>
            </a:r>
            <a:r>
              <a:rPr lang="hu-HU" baseline="0" dirty="0" smtClean="0"/>
              <a:t> lifecycle</a:t>
            </a:r>
            <a:endParaRPr lang="hu-HU" dirty="0" smtClean="0"/>
          </a:p>
          <a:p>
            <a:pPr marL="514350" lvl="1" indent="-171450">
              <a:buFontTx/>
              <a:buChar char="-"/>
            </a:pPr>
            <a:r>
              <a:rPr lang="hu-HU" dirty="0" smtClean="0"/>
              <a:t>Validate: pom.xml is OK</a:t>
            </a:r>
          </a:p>
          <a:p>
            <a:pPr marL="514350" lvl="1" indent="-171450">
              <a:buFontTx/>
              <a:buChar char="-"/>
            </a:pPr>
            <a:r>
              <a:rPr lang="hu-HU" dirty="0" smtClean="0"/>
              <a:t>Compile</a:t>
            </a:r>
          </a:p>
          <a:p>
            <a:pPr marL="514350" lvl="1" indent="-171450">
              <a:buFontTx/>
              <a:buChar char="-"/>
            </a:pPr>
            <a:r>
              <a:rPr lang="hu-HU" dirty="0" smtClean="0"/>
              <a:t>Test</a:t>
            </a:r>
          </a:p>
          <a:p>
            <a:pPr marL="514350" lvl="1" indent="-171450">
              <a:buFontTx/>
              <a:buChar char="-"/>
            </a:pPr>
            <a:r>
              <a:rPr lang="hu-HU" dirty="0" smtClean="0"/>
              <a:t>Package</a:t>
            </a:r>
          </a:p>
          <a:p>
            <a:pPr marL="514350" lvl="1" indent="-171450">
              <a:buFontTx/>
              <a:buChar char="-"/>
            </a:pPr>
            <a:r>
              <a:rPr lang="hu-HU" dirty="0" smtClean="0"/>
              <a:t>Integration test</a:t>
            </a:r>
          </a:p>
          <a:p>
            <a:pPr marL="514350" lvl="1" indent="-171450">
              <a:buFontTx/>
              <a:buChar char="-"/>
            </a:pPr>
            <a:r>
              <a:rPr lang="hu-HU" dirty="0" smtClean="0"/>
              <a:t>Verify</a:t>
            </a:r>
          </a:p>
          <a:p>
            <a:pPr marL="514350" lvl="1" indent="-171450">
              <a:buFontTx/>
              <a:buChar char="-"/>
            </a:pPr>
            <a:r>
              <a:rPr lang="hu-HU" dirty="0" smtClean="0"/>
              <a:t>Install</a:t>
            </a:r>
          </a:p>
          <a:p>
            <a:pPr marL="514350" lvl="1" indent="-171450">
              <a:buFontTx/>
              <a:buChar char="-"/>
            </a:pPr>
            <a:r>
              <a:rPr lang="hu-HU" dirty="0" smtClean="0"/>
              <a:t>Deploy</a:t>
            </a:r>
          </a:p>
          <a:p>
            <a:pPr marL="171450" lvl="0" indent="-171450">
              <a:buFontTx/>
              <a:buChar char="-"/>
            </a:pPr>
            <a:r>
              <a:rPr lang="hu-HU" dirty="0" smtClean="0"/>
              <a:t>Clean lifecycle</a:t>
            </a:r>
          </a:p>
          <a:p>
            <a:pPr marL="171450" lvl="0" indent="-171450">
              <a:buFontTx/>
              <a:buChar char="-"/>
            </a:pPr>
            <a:r>
              <a:rPr lang="hu-HU" dirty="0" smtClean="0"/>
              <a:t>Site</a:t>
            </a:r>
            <a:r>
              <a:rPr lang="hu-HU" baseline="0" dirty="0" smtClean="0"/>
              <a:t> lifecycle</a:t>
            </a:r>
          </a:p>
          <a:p>
            <a:pPr marL="171450" lvl="0" indent="-171450">
              <a:buFontTx/>
              <a:buChar char="-"/>
            </a:pPr>
            <a:endParaRPr lang="hu-HU" baseline="0" dirty="0" smtClean="0"/>
          </a:p>
          <a:p>
            <a:pPr marL="0" lvl="0" indent="0">
              <a:buFontTx/>
              <a:buNone/>
            </a:pPr>
            <a:r>
              <a:rPr lang="hu-HU" baseline="0" dirty="0" smtClean="0"/>
              <a:t>Also can call the goals explicitly.</a:t>
            </a:r>
          </a:p>
          <a:p>
            <a:pPr marL="0" lvl="0" indent="0">
              <a:buFontTx/>
              <a:buNone/>
            </a:pPr>
            <a:endParaRPr lang="hu-HU" baseline="0" dirty="0" smtClean="0"/>
          </a:p>
          <a:p>
            <a:pPr marL="0" lvl="0" indent="0">
              <a:buFontTx/>
              <a:buNone/>
            </a:pPr>
            <a:endParaRPr lang="hu-HU" dirty="0" smtClean="0"/>
          </a:p>
          <a:p>
            <a:pPr marL="342900" lvl="1" indent="0">
              <a:buFontTx/>
              <a:buNone/>
            </a:pPr>
            <a:endParaRPr lang="hu-HU" dirty="0" smtClean="0"/>
          </a:p>
          <a:p>
            <a:pPr marL="0" lvl="0" indent="0">
              <a:buFontTx/>
              <a:buNone/>
            </a:pPr>
            <a:r>
              <a:rPr lang="hu-HU" dirty="0" smtClean="0"/>
              <a:t>In</a:t>
            </a:r>
            <a:r>
              <a:rPr lang="hu-HU" baseline="0" dirty="0" smtClean="0"/>
              <a:t> evey .phase the plugins can do something</a:t>
            </a:r>
          </a:p>
          <a:p>
            <a:pPr marL="0" lvl="0" indent="0">
              <a:buFontTx/>
              <a:buNone/>
            </a:pPr>
            <a:endParaRPr lang="hu-HU" baseline="0" dirty="0" smtClean="0"/>
          </a:p>
          <a:p>
            <a:pPr marL="0" lvl="0" indent="0">
              <a:buFontTx/>
              <a:buNone/>
            </a:pPr>
            <a:r>
              <a:rPr lang="hu-HU" baseline="0" dirty="0" smtClean="0"/>
              <a:t>Also mention 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5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79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8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2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2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emf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hu-HU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400" y="3340101"/>
            <a:ext cx="6488113" cy="500137"/>
          </a:xfrm>
        </p:spPr>
        <p:txBody>
          <a:bodyPr/>
          <a:lstStyle/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Veres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peter_veres2@epam.com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2017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7260336" y="1154006"/>
            <a:ext cx="1554480" cy="1463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5495544" y="1154006"/>
            <a:ext cx="1554480" cy="1005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3712996" y="1154006"/>
            <a:ext cx="1554480" cy="3291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920240" y="1154006"/>
            <a:ext cx="1554480" cy="3291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Default lifecycle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6324" y="1258865"/>
            <a:ext cx="1371600" cy="3657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  <a:r>
              <a:rPr lang="en-US" sz="1200" dirty="0" smtClean="0"/>
              <a:t>alidate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2020824" y="126241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initialize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020824" y="170264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generate-sources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020824" y="215984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process-sources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2020824" y="261704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generate-resources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020824" y="307424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process-resources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020824" y="3531446"/>
            <a:ext cx="1371600" cy="3657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020824" y="398864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process-classes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822192" y="1249178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generate-test-resources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822192" y="170264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process-test-sources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822192" y="215984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generate-test-resources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822192" y="261704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process-test-resources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822192" y="307424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test-compile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822192" y="353144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process-test-classes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822192" y="3988646"/>
            <a:ext cx="1371600" cy="3657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569228" y="1258865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prepare-package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580681" y="1702646"/>
            <a:ext cx="1371600" cy="3657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package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351776" y="1258865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pre-integration-test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351776" y="1702646"/>
            <a:ext cx="1371600" cy="3657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integration-test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7351776" y="215984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post-integration-test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351776" y="2813345"/>
            <a:ext cx="1371600" cy="3657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verify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7351776" y="3400995"/>
            <a:ext cx="1371600" cy="3657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install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351776" y="3988646"/>
            <a:ext cx="1371600" cy="3657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</a:t>
            </a:r>
          </a:p>
        </p:txBody>
      </p:sp>
      <p:cxnSp>
        <p:nvCxnSpPr>
          <p:cNvPr id="87" name="Elbow Connector 86"/>
          <p:cNvCxnSpPr>
            <a:stCxn id="66" idx="2"/>
            <a:endCxn id="67" idx="0"/>
          </p:cNvCxnSpPr>
          <p:nvPr/>
        </p:nvCxnSpPr>
        <p:spPr>
          <a:xfrm rot="5400000" flipH="1" flipV="1">
            <a:off x="1947938" y="1903548"/>
            <a:ext cx="3291840" cy="1792756"/>
          </a:xfrm>
          <a:prstGeom prst="bentConnector5">
            <a:avLst>
              <a:gd name="adj1" fmla="val -6944"/>
              <a:gd name="adj2" fmla="val 50000"/>
              <a:gd name="adj3" fmla="val 10694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7" idx="2"/>
            <a:endCxn id="68" idx="0"/>
          </p:cNvCxnSpPr>
          <p:nvPr/>
        </p:nvCxnSpPr>
        <p:spPr>
          <a:xfrm rot="5400000" flipH="1" flipV="1">
            <a:off x="3735590" y="1908652"/>
            <a:ext cx="3291840" cy="1782548"/>
          </a:xfrm>
          <a:prstGeom prst="bentConnector5">
            <a:avLst>
              <a:gd name="adj1" fmla="val -6944"/>
              <a:gd name="adj2" fmla="val 50000"/>
              <a:gd name="adj3" fmla="val 10694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8" idx="2"/>
            <a:endCxn id="69" idx="0"/>
          </p:cNvCxnSpPr>
          <p:nvPr/>
        </p:nvCxnSpPr>
        <p:spPr>
          <a:xfrm rot="5400000" flipH="1" flipV="1">
            <a:off x="6652260" y="774530"/>
            <a:ext cx="1005840" cy="1764792"/>
          </a:xfrm>
          <a:prstGeom prst="bentConnector5">
            <a:avLst>
              <a:gd name="adj1" fmla="val -22727"/>
              <a:gd name="adj2" fmla="val 50000"/>
              <a:gd name="adj3" fmla="val 122727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2"/>
            <a:endCxn id="60" idx="0"/>
          </p:cNvCxnSpPr>
          <p:nvPr/>
        </p:nvCxnSpPr>
        <p:spPr>
          <a:xfrm>
            <a:off x="8037576" y="2617046"/>
            <a:ext cx="0" cy="196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0" idx="2"/>
            <a:endCxn id="62" idx="0"/>
          </p:cNvCxnSpPr>
          <p:nvPr/>
        </p:nvCxnSpPr>
        <p:spPr>
          <a:xfrm>
            <a:off x="8037576" y="3179105"/>
            <a:ext cx="0" cy="221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2" idx="2"/>
            <a:endCxn id="64" idx="0"/>
          </p:cNvCxnSpPr>
          <p:nvPr/>
        </p:nvCxnSpPr>
        <p:spPr>
          <a:xfrm>
            <a:off x="8037576" y="3766755"/>
            <a:ext cx="0" cy="221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4" idx="2"/>
            <a:endCxn id="66" idx="0"/>
          </p:cNvCxnSpPr>
          <p:nvPr/>
        </p:nvCxnSpPr>
        <p:spPr>
          <a:xfrm rot="5400000" flipH="1" flipV="1">
            <a:off x="1609492" y="536638"/>
            <a:ext cx="470619" cy="1705356"/>
          </a:xfrm>
          <a:prstGeom prst="bentConnector5">
            <a:avLst>
              <a:gd name="adj1" fmla="val -48574"/>
              <a:gd name="adj2" fmla="val 47319"/>
              <a:gd name="adj3" fmla="val 14857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8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regent_street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2404" y="2869953"/>
            <a:ext cx="6839693" cy="647100"/>
          </a:xfrm>
        </p:spPr>
        <p:txBody>
          <a:bodyPr/>
          <a:lstStyle/>
          <a:p>
            <a:r>
              <a:rPr lang="en-US" dirty="0" smtClean="0"/>
              <a:t>Installing and using maven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2384627" cy="284693"/>
          </a:xfrm>
        </p:spPr>
        <p:txBody>
          <a:bodyPr/>
          <a:lstStyle/>
          <a:p>
            <a:r>
              <a:rPr lang="en-US" dirty="0"/>
              <a:t>Maven in Real Projects</a:t>
            </a:r>
          </a:p>
        </p:txBody>
      </p:sp>
    </p:spTree>
    <p:extLst>
      <p:ext uri="{BB962C8B-B14F-4D97-AF65-F5344CB8AC3E}">
        <p14:creationId xmlns:p14="http://schemas.microsoft.com/office/powerpoint/2010/main" val="120064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85137" y="2164289"/>
            <a:ext cx="147668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--version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Extract the distribution </a:t>
            </a:r>
            <a:r>
              <a:rPr lang="en-US" dirty="0" smtClean="0"/>
              <a:t>archive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the </a:t>
            </a:r>
            <a:r>
              <a:rPr lang="en-US" i="1" dirty="0" smtClean="0"/>
              <a:t>bin </a:t>
            </a:r>
            <a:r>
              <a:rPr lang="en-US" dirty="0" smtClean="0"/>
              <a:t>directory to your </a:t>
            </a:r>
            <a:r>
              <a:rPr lang="en-US" i="1" dirty="0" smtClean="0"/>
              <a:t>PATH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i="1" dirty="0" smtClean="0"/>
              <a:t>JAVA_HOME</a:t>
            </a:r>
            <a:r>
              <a:rPr lang="en-US" dirty="0" smtClean="0"/>
              <a:t> to the location of your </a:t>
            </a:r>
            <a:r>
              <a:rPr lang="en-US" i="1" dirty="0" smtClean="0"/>
              <a:t>JDK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To verify installation run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Optional</a:t>
            </a:r>
            <a:r>
              <a:rPr lang="en-GB" b="1" dirty="0"/>
              <a:t>:</a:t>
            </a:r>
            <a:r>
              <a:rPr lang="en-GB" dirty="0"/>
              <a:t> to specify JVM </a:t>
            </a:r>
            <a:r>
              <a:rPr lang="en-GB" dirty="0" smtClean="0"/>
              <a:t>properties use </a:t>
            </a:r>
            <a:r>
              <a:rPr lang="en-GB" dirty="0"/>
              <a:t>the </a:t>
            </a:r>
            <a:r>
              <a:rPr lang="en-GB" i="1" dirty="0"/>
              <a:t>MAVEN_OPTS</a:t>
            </a:r>
            <a:r>
              <a:rPr lang="en-GB" dirty="0"/>
              <a:t> environment variable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Installing maven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88243" y="3509071"/>
            <a:ext cx="5167513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unzip apache-maven-3.3.3-bin.zip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export PATH=$PATH:/.../apache-maven-3.3.3/bin/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export JAVA_HOME=/.../Java/jdk1.8.0_45/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-version</a:t>
            </a:r>
          </a:p>
        </p:txBody>
      </p:sp>
    </p:spTree>
    <p:extLst>
      <p:ext uri="{BB962C8B-B14F-4D97-AF65-F5344CB8AC3E}">
        <p14:creationId xmlns:p14="http://schemas.microsoft.com/office/powerpoint/2010/main" val="412971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a simple Java project with maven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0701" y="1026109"/>
            <a:ext cx="5155699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archetype:generate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DgroupId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com.epam.training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DartifactId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=first-project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DarchetypeArtifactId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=maven-archetype-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quickstart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24894" y="1026109"/>
            <a:ext cx="2981116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first-project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|-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pom.xml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|---main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|-----java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|-------com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|---------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epam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|-----------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training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|-------------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App.java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|---test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|-----java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|-------com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|---------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epam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|-----------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training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|-------------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AppTest.java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Elbow Connector 9"/>
          <p:cNvCxnSpPr>
            <a:stCxn id="5" idx="2"/>
            <a:endCxn id="8" idx="1"/>
          </p:cNvCxnSpPr>
          <p:nvPr/>
        </p:nvCxnSpPr>
        <p:spPr>
          <a:xfrm rot="16200000" flipH="1">
            <a:off x="3962779" y="925987"/>
            <a:ext cx="707887" cy="281634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0701" y="3704637"/>
            <a:ext cx="2996773" cy="645459"/>
            <a:chOff x="599355" y="3833157"/>
            <a:chExt cx="2996773" cy="645459"/>
          </a:xfrm>
        </p:grpSpPr>
        <p:sp>
          <p:nvSpPr>
            <p:cNvPr id="4" name="Rectangle 3"/>
            <p:cNvSpPr/>
            <p:nvPr/>
          </p:nvSpPr>
          <p:spPr>
            <a:xfrm>
              <a:off x="599355" y="3833157"/>
              <a:ext cx="2996773" cy="6454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Also try the interactive mode!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587" y="3983158"/>
              <a:ext cx="279938" cy="345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04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Available help goals: 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help:describe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Dplugin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=help</a:t>
            </a:r>
          </a:p>
          <a:p>
            <a:r>
              <a:rPr lang="en-US" dirty="0" smtClean="0"/>
              <a:t>Effective POM: 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help:effective-pom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Compiler plugin goals: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help:describe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Dplugin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=compiler</a:t>
            </a:r>
          </a:p>
          <a:p>
            <a:r>
              <a:rPr lang="en-US" dirty="0"/>
              <a:t>Compiler plugin compile goal parameters: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help:describe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Dplugin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=compiler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Dmojo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=compile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Ddetail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Using the Maven Help Plugin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372" y="2200038"/>
            <a:ext cx="1676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7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Compile project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2697" y="1444861"/>
            <a:ext cx="193514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clean package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22697" y="2606836"/>
            <a:ext cx="772184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3"/>
                </a:solidFill>
              </a:rPr>
              <a:t>clean</a:t>
            </a:r>
            <a:r>
              <a:rPr lang="en-US" sz="1600" dirty="0" err="1"/>
              <a:t>:</a:t>
            </a:r>
            <a:r>
              <a:rPr lang="en-US" sz="1600" dirty="0" err="1">
                <a:solidFill>
                  <a:schemeClr val="accent5"/>
                </a:solidFill>
              </a:rPr>
              <a:t>clean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3"/>
                </a:solidFill>
              </a:rPr>
              <a:t>compiler</a:t>
            </a:r>
            <a:r>
              <a:rPr lang="en-US" sz="1600" dirty="0" err="1"/>
              <a:t>:</a:t>
            </a:r>
            <a:r>
              <a:rPr lang="en-US" sz="1600" dirty="0" err="1">
                <a:solidFill>
                  <a:schemeClr val="accent5"/>
                </a:solidFill>
              </a:rPr>
              <a:t>compile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3"/>
                </a:solidFill>
              </a:rPr>
              <a:t>compiler</a:t>
            </a:r>
            <a:r>
              <a:rPr lang="en-US" sz="1600" dirty="0" err="1"/>
              <a:t>:</a:t>
            </a:r>
            <a:r>
              <a:rPr lang="en-US" sz="1600" dirty="0" err="1">
                <a:solidFill>
                  <a:schemeClr val="accent5"/>
                </a:solidFill>
              </a:rPr>
              <a:t>testCompile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surefire</a:t>
            </a:r>
            <a:r>
              <a:rPr lang="en-US" sz="1600" dirty="0" err="1"/>
              <a:t>:</a:t>
            </a:r>
            <a:r>
              <a:rPr lang="en-US" sz="1600" dirty="0" err="1">
                <a:solidFill>
                  <a:schemeClr val="accent5"/>
                </a:solidFill>
              </a:rPr>
              <a:t>test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3"/>
                </a:solidFill>
              </a:rPr>
              <a:t>jar</a:t>
            </a:r>
            <a:r>
              <a:rPr lang="en-US" sz="1600" dirty="0" err="1"/>
              <a:t>:</a:t>
            </a:r>
            <a:r>
              <a:rPr lang="en-US" sz="1600" dirty="0" err="1">
                <a:solidFill>
                  <a:schemeClr val="accent5"/>
                </a:solidFill>
              </a:rPr>
              <a:t>jar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33" name="Content Placeholder 6"/>
          <p:cNvSpPr>
            <a:spLocks noGrp="1"/>
          </p:cNvSpPr>
          <p:nvPr>
            <p:ph idx="1"/>
          </p:nvPr>
        </p:nvSpPr>
        <p:spPr>
          <a:xfrm>
            <a:off x="360363" y="1079898"/>
            <a:ext cx="8339328" cy="3383280"/>
          </a:xfrm>
        </p:spPr>
        <p:txBody>
          <a:bodyPr/>
          <a:lstStyle/>
          <a:p>
            <a:r>
              <a:rPr lang="en-US" dirty="0" smtClean="0"/>
              <a:t>With lifecycle phases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With plugin goals (mojos)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Check Effective POM for lifecycle bindings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30701" y="3704637"/>
            <a:ext cx="4602449" cy="645459"/>
            <a:chOff x="599355" y="3833157"/>
            <a:chExt cx="4602449" cy="645459"/>
          </a:xfrm>
        </p:grpSpPr>
        <p:sp>
          <p:nvSpPr>
            <p:cNvPr id="12" name="Rectangle 11"/>
            <p:cNvSpPr/>
            <p:nvPr/>
          </p:nvSpPr>
          <p:spPr>
            <a:xfrm>
              <a:off x="599355" y="3833157"/>
              <a:ext cx="4602449" cy="6454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GB" dirty="0"/>
                <a:t>Compile and run the generated default archetype!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587" y="3983158"/>
              <a:ext cx="279938" cy="345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1082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79898"/>
            <a:ext cx="3858171" cy="2737819"/>
          </a:xfrm>
        </p:spPr>
        <p:txBody>
          <a:bodyPr anchor="ctr"/>
          <a:lstStyle/>
          <a:p>
            <a:r>
              <a:rPr lang="en-GB" dirty="0" smtClean="0"/>
              <a:t>Add </a:t>
            </a:r>
            <a:r>
              <a:rPr lang="en-GB" dirty="0"/>
              <a:t>your </a:t>
            </a:r>
            <a:r>
              <a:rPr lang="en-GB" dirty="0" err="1" smtClean="0"/>
              <a:t>artifact</a:t>
            </a:r>
            <a:r>
              <a:rPr lang="en-GB" dirty="0" smtClean="0"/>
              <a:t> </a:t>
            </a:r>
            <a:r>
              <a:rPr lang="en-GB" dirty="0"/>
              <a:t>to a remote repository for sharing with other developers and </a:t>
            </a:r>
            <a:r>
              <a:rPr lang="en-GB" dirty="0" smtClean="0"/>
              <a:t>projects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Deploy project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87475" y="1079898"/>
            <a:ext cx="2989089" cy="26356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Internal network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94945" y="1871352"/>
            <a:ext cx="1137237" cy="583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94945" y="2634714"/>
            <a:ext cx="1137237" cy="583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85754" y="2186397"/>
            <a:ext cx="1137237" cy="58398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684034" y="2186397"/>
            <a:ext cx="1137237" cy="5839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repository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>
            <a:off x="5832182" y="2163346"/>
            <a:ext cx="253572" cy="315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5832182" y="2478391"/>
            <a:ext cx="253572" cy="448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>
            <a:off x="7222991" y="2478391"/>
            <a:ext cx="461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2"/>
            <a:endCxn id="9" idx="2"/>
          </p:cNvCxnSpPr>
          <p:nvPr/>
        </p:nvCxnSpPr>
        <p:spPr>
          <a:xfrm rot="5400000" flipH="1" flipV="1">
            <a:off x="6533949" y="1499998"/>
            <a:ext cx="448317" cy="2989089"/>
          </a:xfrm>
          <a:prstGeom prst="bentConnector3">
            <a:avLst>
              <a:gd name="adj1" fmla="val -184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30701" y="3704637"/>
            <a:ext cx="4364244" cy="645459"/>
            <a:chOff x="599355" y="3833157"/>
            <a:chExt cx="4364244" cy="645459"/>
          </a:xfrm>
        </p:grpSpPr>
        <p:sp>
          <p:nvSpPr>
            <p:cNvPr id="26" name="Rectangle 25"/>
            <p:cNvSpPr/>
            <p:nvPr/>
          </p:nvSpPr>
          <p:spPr>
            <a:xfrm>
              <a:off x="599355" y="3833157"/>
              <a:ext cx="4364244" cy="6454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GB" dirty="0"/>
                <a:t>Deploy our first project to a remote repository!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587" y="3983158"/>
              <a:ext cx="279938" cy="345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6147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regent_street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2404" y="2869953"/>
            <a:ext cx="4008405" cy="647100"/>
          </a:xfrm>
        </p:spPr>
        <p:txBody>
          <a:bodyPr/>
          <a:lstStyle/>
          <a:p>
            <a:r>
              <a:rPr lang="en-US" dirty="0" smtClean="0"/>
              <a:t>Maven features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2384627" cy="284693"/>
          </a:xfrm>
        </p:spPr>
        <p:txBody>
          <a:bodyPr/>
          <a:lstStyle/>
          <a:p>
            <a:r>
              <a:rPr lang="en-US" dirty="0"/>
              <a:t>Maven in Real Projects</a:t>
            </a:r>
          </a:p>
        </p:txBody>
      </p:sp>
    </p:spTree>
    <p:extLst>
      <p:ext uri="{BB962C8B-B14F-4D97-AF65-F5344CB8AC3E}">
        <p14:creationId xmlns:p14="http://schemas.microsoft.com/office/powerpoint/2010/main" val="17462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 err="1"/>
              <a:t>groupId</a:t>
            </a:r>
            <a:endParaRPr lang="en-US" b="1" dirty="0"/>
          </a:p>
          <a:p>
            <a:r>
              <a:rPr lang="en-US" b="1" dirty="0" err="1"/>
              <a:t>artifactId</a:t>
            </a:r>
            <a:endParaRPr lang="en-US" b="1" dirty="0"/>
          </a:p>
          <a:p>
            <a:r>
              <a:rPr lang="en-US" b="1" dirty="0" smtClean="0"/>
              <a:t>version</a:t>
            </a:r>
          </a:p>
          <a:p>
            <a:r>
              <a:rPr lang="en-US" dirty="0" smtClean="0"/>
              <a:t>packaging</a:t>
            </a:r>
          </a:p>
          <a:p>
            <a:r>
              <a:rPr lang="en-US" dirty="0" smtClean="0"/>
              <a:t>[classifier]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46363" y="1971319"/>
            <a:ext cx="3483344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&lt;project&gt;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&gt;…&lt;/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&gt;...&lt;/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version&gt;...&lt;/version&gt;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packaging&gt;...&lt;/packaging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&lt;/project&gt;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54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Transitive Dependencies</a:t>
            </a:r>
          </a:p>
          <a:p>
            <a:r>
              <a:rPr lang="en-US" dirty="0"/>
              <a:t>Dependency </a:t>
            </a:r>
            <a:r>
              <a:rPr lang="en-US" dirty="0" smtClean="0"/>
              <a:t>mediation</a:t>
            </a:r>
          </a:p>
          <a:p>
            <a:r>
              <a:rPr lang="en-US" dirty="0" smtClean="0"/>
              <a:t>Excluded dependencies</a:t>
            </a:r>
          </a:p>
          <a:p>
            <a:r>
              <a:rPr lang="en-US" dirty="0"/>
              <a:t>Optional </a:t>
            </a:r>
            <a:r>
              <a:rPr lang="en-US" dirty="0" smtClean="0"/>
              <a:t>dependencies</a:t>
            </a:r>
          </a:p>
          <a:p>
            <a:r>
              <a:rPr lang="en-US" dirty="0"/>
              <a:t>Dependency </a:t>
            </a:r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Compile</a:t>
            </a:r>
          </a:p>
          <a:p>
            <a:pPr lvl="1"/>
            <a:r>
              <a:rPr lang="en-US" dirty="0" smtClean="0"/>
              <a:t>Provided</a:t>
            </a:r>
          </a:p>
          <a:p>
            <a:pPr lvl="1"/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Dependency resolution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90888" y="1432710"/>
            <a:ext cx="3407868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&lt;project&gt;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dependencies&gt;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&lt;dependency&gt;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&gt;test&lt;/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&gt;a&lt;/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&lt;version&gt;1.0&lt;/version&gt;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&lt;scope&gt;runtime&lt;/scope&gt;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&lt;/dependency&gt;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dependencies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&lt;/project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0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regent_street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2404" y="2869953"/>
            <a:ext cx="3818481" cy="647100"/>
          </a:xfrm>
        </p:spPr>
        <p:txBody>
          <a:bodyPr/>
          <a:lstStyle/>
          <a:p>
            <a:r>
              <a:rPr lang="en-US" dirty="0"/>
              <a:t>What is maven?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2384627" cy="284693"/>
          </a:xfrm>
        </p:spPr>
        <p:txBody>
          <a:bodyPr/>
          <a:lstStyle/>
          <a:p>
            <a:r>
              <a:rPr lang="en-US" dirty="0"/>
              <a:t>Maven in Real Projects</a:t>
            </a:r>
          </a:p>
        </p:txBody>
      </p:sp>
    </p:spTree>
    <p:extLst>
      <p:ext uri="{BB962C8B-B14F-4D97-AF65-F5344CB8AC3E}">
        <p14:creationId xmlns:p14="http://schemas.microsoft.com/office/powerpoint/2010/main" val="29722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Multi-module projects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1972997"/>
            <a:ext cx="4166111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&lt;project&gt; 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modules&gt;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module&gt;simple-module1&lt;/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module&gt;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module&gt;simple-module2&lt;/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module&gt;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modules&gt;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[...]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&lt;/project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9338" y="1648734"/>
            <a:ext cx="1244813" cy="599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7253" y="3298345"/>
            <a:ext cx="1244813" cy="599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72590" y="3298345"/>
            <a:ext cx="1244813" cy="599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Module2</a:t>
            </a:r>
            <a:endParaRPr lang="en-US" dirty="0"/>
          </a:p>
        </p:txBody>
      </p:sp>
      <p:cxnSp>
        <p:nvCxnSpPr>
          <p:cNvPr id="13" name="Elbow Connector 12"/>
          <p:cNvCxnSpPr>
            <a:stCxn id="8" idx="0"/>
            <a:endCxn id="5" idx="2"/>
          </p:cNvCxnSpPr>
          <p:nvPr/>
        </p:nvCxnSpPr>
        <p:spPr>
          <a:xfrm rot="5400000" flipH="1" flipV="1">
            <a:off x="965574" y="2312175"/>
            <a:ext cx="1050256" cy="922085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0"/>
            <a:endCxn id="5" idx="2"/>
          </p:cNvCxnSpPr>
          <p:nvPr/>
        </p:nvCxnSpPr>
        <p:spPr>
          <a:xfrm rot="16200000" flipV="1">
            <a:off x="1948243" y="2251591"/>
            <a:ext cx="1050256" cy="1043252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Multi-module </a:t>
            </a:r>
            <a:r>
              <a:rPr lang="en-US" dirty="0" smtClean="0"/>
              <a:t>projects demo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34249" y="1156957"/>
            <a:ext cx="4141708" cy="3007644"/>
            <a:chOff x="2689411" y="1226113"/>
            <a:chExt cx="4141708" cy="3007644"/>
          </a:xfrm>
        </p:grpSpPr>
        <p:sp>
          <p:nvSpPr>
            <p:cNvPr id="4" name="Rectangle 3"/>
            <p:cNvSpPr/>
            <p:nvPr/>
          </p:nvSpPr>
          <p:spPr>
            <a:xfrm>
              <a:off x="3611496" y="1226113"/>
              <a:ext cx="1244813" cy="5993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alculator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89411" y="2875724"/>
              <a:ext cx="1244813" cy="5993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calculator-web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54748" y="2875724"/>
              <a:ext cx="1244813" cy="5993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calculator-service</a:t>
              </a:r>
              <a:endParaRPr lang="en-US" dirty="0"/>
            </a:p>
          </p:txBody>
        </p:sp>
        <p:cxnSp>
          <p:nvCxnSpPr>
            <p:cNvPr id="7" name="Elbow Connector 6"/>
            <p:cNvCxnSpPr>
              <a:stCxn id="5" idx="0"/>
              <a:endCxn id="4" idx="2"/>
            </p:cNvCxnSpPr>
            <p:nvPr/>
          </p:nvCxnSpPr>
          <p:spPr>
            <a:xfrm rot="5400000" flipH="1" flipV="1">
              <a:off x="3247732" y="1889554"/>
              <a:ext cx="1050256" cy="922085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6" idx="0"/>
              <a:endCxn id="4" idx="2"/>
            </p:cNvCxnSpPr>
            <p:nvPr/>
          </p:nvCxnSpPr>
          <p:spPr>
            <a:xfrm rot="16200000" flipV="1">
              <a:off x="4230401" y="1828970"/>
              <a:ext cx="1050256" cy="1043252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3934224" y="3175402"/>
              <a:ext cx="720524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19641" y="3925980"/>
              <a:ext cx="2271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maven-archetype-</a:t>
              </a:r>
              <a:r>
                <a:rPr lang="en-US" dirty="0" err="1"/>
                <a:t>webapp</a:t>
              </a:r>
              <a:endParaRPr lang="en-US" dirty="0"/>
            </a:p>
          </p:txBody>
        </p:sp>
        <p:cxnSp>
          <p:nvCxnSpPr>
            <p:cNvPr id="13" name="Elbow Connector 12"/>
            <p:cNvCxnSpPr>
              <a:stCxn id="5" idx="2"/>
              <a:endCxn id="11" idx="1"/>
            </p:cNvCxnSpPr>
            <p:nvPr/>
          </p:nvCxnSpPr>
          <p:spPr>
            <a:xfrm rot="16200000" flipH="1">
              <a:off x="3163334" y="3623562"/>
              <a:ext cx="604790" cy="3078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386493" y="1825467"/>
              <a:ext cx="1444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ackaging: </a:t>
              </a:r>
              <a:r>
                <a:rPr lang="en-US" dirty="0" err="1" smtClean="0"/>
                <a:t>pom</a:t>
              </a:r>
              <a:endParaRPr lang="en-US" dirty="0"/>
            </a:p>
          </p:txBody>
        </p:sp>
        <p:cxnSp>
          <p:nvCxnSpPr>
            <p:cNvPr id="25" name="Elbow Connector 24"/>
            <p:cNvCxnSpPr>
              <a:stCxn id="4" idx="3"/>
              <a:endCxn id="24" idx="0"/>
            </p:cNvCxnSpPr>
            <p:nvPr/>
          </p:nvCxnSpPr>
          <p:spPr>
            <a:xfrm>
              <a:off x="4856309" y="1525791"/>
              <a:ext cx="1252497" cy="2996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5450042" y="1465874"/>
            <a:ext cx="280261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Set Java version</a:t>
            </a:r>
            <a:endParaRPr lang="en-US" b="1" dirty="0"/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properties&gt;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maven.compiler.source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1.8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maven.compiler.source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maven.compiler.target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1.8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maven.compiler.target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&lt;/properties&gt;</a:t>
            </a:r>
          </a:p>
        </p:txBody>
      </p:sp>
    </p:spTree>
    <p:extLst>
      <p:ext uri="{BB962C8B-B14F-4D97-AF65-F5344CB8AC3E}">
        <p14:creationId xmlns:p14="http://schemas.microsoft.com/office/powerpoint/2010/main" val="1604235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IDE independence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365795" y="983578"/>
            <a:ext cx="6412409" cy="2676524"/>
            <a:chOff x="1344704" y="1475356"/>
            <a:chExt cx="6412409" cy="2676524"/>
          </a:xfrm>
        </p:grpSpPr>
        <p:pic>
          <p:nvPicPr>
            <p:cNvPr id="3074" name="Picture 2" descr="Eclipse.org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704" y="1512500"/>
              <a:ext cx="2143179" cy="503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6185" y="1475356"/>
              <a:ext cx="2070928" cy="57793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5889" y="3632761"/>
              <a:ext cx="2696532" cy="51911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188426" y="2538548"/>
              <a:ext cx="683200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/>
                <a:t>POM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4871626" y="2159213"/>
              <a:ext cx="638402" cy="3793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3550024" y="2159213"/>
              <a:ext cx="638402" cy="37933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7" idx="0"/>
            </p:cNvCxnSpPr>
            <p:nvPr/>
          </p:nvCxnSpPr>
          <p:spPr>
            <a:xfrm>
              <a:off x="4530026" y="2938658"/>
              <a:ext cx="14129" cy="69410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73209" y="3965836"/>
            <a:ext cx="4083638" cy="645459"/>
            <a:chOff x="599355" y="3833157"/>
            <a:chExt cx="4083638" cy="645459"/>
          </a:xfrm>
        </p:grpSpPr>
        <p:sp>
          <p:nvSpPr>
            <p:cNvPr id="12" name="Rectangle 11"/>
            <p:cNvSpPr/>
            <p:nvPr/>
          </p:nvSpPr>
          <p:spPr>
            <a:xfrm>
              <a:off x="599355" y="3833157"/>
              <a:ext cx="4083638" cy="6454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GB" dirty="0" smtClean="0"/>
                <a:t>Import the multi-module project in eclipse!</a:t>
              </a:r>
              <a:endParaRPr lang="en-GB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587" y="3983158"/>
              <a:ext cx="279938" cy="345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6741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regent_street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419830" cy="647100"/>
          </a:xfrm>
        </p:spPr>
        <p:txBody>
          <a:bodyPr/>
          <a:lstStyle/>
          <a:p>
            <a:r>
              <a:rPr lang="en-US" dirty="0" smtClean="0"/>
              <a:t>How to…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2384627" cy="284693"/>
          </a:xfrm>
        </p:spPr>
        <p:txBody>
          <a:bodyPr/>
          <a:lstStyle/>
          <a:p>
            <a:r>
              <a:rPr lang="en-US" dirty="0"/>
              <a:t>Maven in Real Projects</a:t>
            </a:r>
          </a:p>
        </p:txBody>
      </p:sp>
    </p:spTree>
    <p:extLst>
      <p:ext uri="{BB962C8B-B14F-4D97-AF65-F5344CB8AC3E}">
        <p14:creationId xmlns:p14="http://schemas.microsoft.com/office/powerpoint/2010/main" val="25490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0363" y="1079898"/>
            <a:ext cx="4265425" cy="338328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Unit tests</a:t>
            </a:r>
          </a:p>
          <a:p>
            <a:pPr lvl="1"/>
            <a:r>
              <a:rPr lang="en-US" dirty="0" smtClean="0"/>
              <a:t>Part of the default build lifecycle</a:t>
            </a:r>
          </a:p>
          <a:p>
            <a:pPr lvl="1"/>
            <a:r>
              <a:rPr lang="en-US" dirty="0" smtClean="0"/>
              <a:t>Plugin: </a:t>
            </a:r>
            <a:r>
              <a:rPr lang="en-US" b="1" dirty="0" smtClean="0"/>
              <a:t>surefire</a:t>
            </a:r>
          </a:p>
          <a:p>
            <a:endParaRPr lang="en-US" dirty="0"/>
          </a:p>
          <a:p>
            <a:r>
              <a:rPr lang="en-US" dirty="0" smtClean="0"/>
              <a:t>Integration tests</a:t>
            </a:r>
          </a:p>
          <a:p>
            <a:pPr lvl="1"/>
            <a:r>
              <a:rPr lang="en-US" dirty="0"/>
              <a:t>Part of the default build lifecycle</a:t>
            </a:r>
          </a:p>
          <a:p>
            <a:pPr lvl="1"/>
            <a:r>
              <a:rPr lang="en-US" dirty="0" smtClean="0"/>
              <a:t>Plugin: </a:t>
            </a:r>
            <a:r>
              <a:rPr lang="en-US" b="1" dirty="0" smtClean="0"/>
              <a:t>failsafe</a:t>
            </a:r>
          </a:p>
          <a:p>
            <a:pPr lvl="1"/>
            <a:r>
              <a:rPr lang="en-US" dirty="0" smtClean="0"/>
              <a:t>Not active by default</a:t>
            </a:r>
          </a:p>
          <a:p>
            <a:pPr lvl="1"/>
            <a:endParaRPr lang="en-US" dirty="0"/>
          </a:p>
          <a:p>
            <a:r>
              <a:rPr lang="en-US" dirty="0" smtClean="0"/>
              <a:t>Convention: Fail the build when a test is broken</a:t>
            </a:r>
          </a:p>
          <a:p>
            <a:r>
              <a:rPr lang="en-US" dirty="0" smtClean="0"/>
              <a:t>Consider generating coverage reports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25465" y="2109818"/>
            <a:ext cx="3365024" cy="15388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 smtClean="0"/>
              <a:t>Useful options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fail-at-end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-fae</a:t>
            </a:r>
            <a:endParaRPr 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--fail-never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-fn</a:t>
            </a:r>
            <a:endParaRPr 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Dmaven.test.failure.ignore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Dmaven.test.skip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DskipTests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4114688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79898"/>
            <a:ext cx="4703415" cy="3383280"/>
          </a:xfrm>
        </p:spPr>
        <p:txBody>
          <a:bodyPr anchor="ctr"/>
          <a:lstStyle/>
          <a:p>
            <a:r>
              <a:rPr lang="en-US" dirty="0" smtClean="0"/>
              <a:t>How to organize test sources?</a:t>
            </a:r>
          </a:p>
          <a:p>
            <a:pPr lvl="1"/>
            <a:r>
              <a:rPr lang="en-US" dirty="0" smtClean="0"/>
              <a:t>Besides unit tests</a:t>
            </a:r>
          </a:p>
          <a:p>
            <a:pPr lvl="1"/>
            <a:r>
              <a:rPr lang="en-US" dirty="0" smtClean="0"/>
              <a:t>In separate modules</a:t>
            </a:r>
          </a:p>
          <a:p>
            <a:pPr lvl="1"/>
            <a:r>
              <a:rPr lang="en-US" dirty="0" smtClean="0"/>
              <a:t>Separate source folders (with build-helper-maven-plugin)</a:t>
            </a:r>
          </a:p>
          <a:p>
            <a:endParaRPr lang="en-US" dirty="0" smtClean="0"/>
          </a:p>
          <a:p>
            <a:r>
              <a:rPr lang="en-US" dirty="0" smtClean="0"/>
              <a:t>Use separate profile for long running integration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Integration tests effectively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957" y="1950291"/>
            <a:ext cx="1739110" cy="164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68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Consider using </a:t>
            </a:r>
            <a:r>
              <a:rPr lang="en-US" dirty="0"/>
              <a:t>the </a:t>
            </a:r>
            <a:r>
              <a:rPr lang="en-US" b="1" dirty="0" err="1" smtClean="0"/>
              <a:t>checkstyle</a:t>
            </a:r>
            <a:r>
              <a:rPr lang="en-US" b="1" dirty="0"/>
              <a:t>, </a:t>
            </a:r>
            <a:r>
              <a:rPr lang="en-US" b="1" dirty="0" err="1" smtClean="0"/>
              <a:t>findbugs</a:t>
            </a:r>
            <a:r>
              <a:rPr lang="en-US" b="1" dirty="0" smtClean="0"/>
              <a:t>, </a:t>
            </a:r>
            <a:r>
              <a:rPr lang="en-US" b="1" dirty="0" err="1" smtClean="0"/>
              <a:t>pmd</a:t>
            </a:r>
            <a:r>
              <a:rPr lang="en-US" b="1" dirty="0" smtClean="0"/>
              <a:t> </a:t>
            </a:r>
            <a:r>
              <a:rPr lang="en-US" dirty="0" smtClean="0"/>
              <a:t>plugins</a:t>
            </a:r>
          </a:p>
          <a:p>
            <a:endParaRPr lang="en-US" dirty="0" smtClean="0"/>
          </a:p>
          <a:p>
            <a:r>
              <a:rPr lang="en-US" dirty="0" smtClean="0"/>
              <a:t>Can be integrated with </a:t>
            </a:r>
          </a:p>
          <a:p>
            <a:pPr lvl="1"/>
            <a:r>
              <a:rPr lang="en-US" dirty="0" smtClean="0"/>
              <a:t>the default build lifecycle</a:t>
            </a:r>
          </a:p>
          <a:p>
            <a:pPr lvl="1"/>
            <a:r>
              <a:rPr lang="en-US" dirty="0" smtClean="0"/>
              <a:t>the reporting (site) lifecycle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Source code quality checks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338" y="1183293"/>
            <a:ext cx="2809972" cy="317649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60363" y="3817719"/>
            <a:ext cx="4657311" cy="645459"/>
            <a:chOff x="599355" y="3833157"/>
            <a:chExt cx="4657311" cy="645459"/>
          </a:xfrm>
        </p:grpSpPr>
        <p:sp>
          <p:nvSpPr>
            <p:cNvPr id="7" name="Rectangle 6"/>
            <p:cNvSpPr/>
            <p:nvPr/>
          </p:nvSpPr>
          <p:spPr>
            <a:xfrm>
              <a:off x="599355" y="3833157"/>
              <a:ext cx="4657311" cy="6454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GB" dirty="0" smtClean="0"/>
                <a:t>Run the </a:t>
              </a:r>
              <a:r>
                <a:rPr lang="en-GB" dirty="0" err="1" smtClean="0"/>
                <a:t>checkstyle</a:t>
              </a:r>
              <a:r>
                <a:rPr lang="en-GB" dirty="0" smtClean="0"/>
                <a:t> plugin on one of the projects!</a:t>
              </a:r>
              <a:endParaRPr lang="en-GB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587" y="3983158"/>
              <a:ext cx="279938" cy="345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5715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79898"/>
            <a:ext cx="3842803" cy="3383280"/>
          </a:xfrm>
        </p:spPr>
        <p:txBody>
          <a:bodyPr anchor="ctr"/>
          <a:lstStyle/>
          <a:p>
            <a:r>
              <a:rPr lang="en-GB" b="1" dirty="0"/>
              <a:t>Mastering Apache Maven 3 </a:t>
            </a:r>
            <a:r>
              <a:rPr lang="en-GB" dirty="0"/>
              <a:t>by </a:t>
            </a:r>
            <a:r>
              <a:rPr lang="en-GB" dirty="0" err="1"/>
              <a:t>Prabath</a:t>
            </a:r>
            <a:r>
              <a:rPr lang="en-GB" dirty="0"/>
              <a:t> </a:t>
            </a:r>
            <a:r>
              <a:rPr lang="en-GB" dirty="0" err="1"/>
              <a:t>Siriwardena</a:t>
            </a:r>
            <a:endParaRPr lang="en-GB" dirty="0"/>
          </a:p>
          <a:p>
            <a:r>
              <a:rPr lang="en-GB" b="1" dirty="0" smtClean="0"/>
              <a:t>Maven</a:t>
            </a:r>
            <a:r>
              <a:rPr lang="en-GB" b="1" dirty="0"/>
              <a:t>: The Definitive Guide </a:t>
            </a:r>
            <a:r>
              <a:rPr lang="en-GB" dirty="0"/>
              <a:t>by </a:t>
            </a:r>
            <a:r>
              <a:rPr lang="en-GB" dirty="0" err="1"/>
              <a:t>Sonatype</a:t>
            </a:r>
            <a:r>
              <a:rPr lang="en-GB" dirty="0"/>
              <a:t> Company</a:t>
            </a:r>
          </a:p>
          <a:p>
            <a:r>
              <a:rPr lang="en-GB" b="1" dirty="0" smtClean="0"/>
              <a:t>Apache </a:t>
            </a:r>
            <a:r>
              <a:rPr lang="en-GB" b="1" dirty="0"/>
              <a:t>Maven 3 Cookbook </a:t>
            </a:r>
            <a:r>
              <a:rPr lang="en-GB" dirty="0"/>
              <a:t>(Quick Answers to Common Problems</a:t>
            </a:r>
            <a:r>
              <a:rPr lang="en-GB" dirty="0" smtClean="0"/>
              <a:t>) </a:t>
            </a:r>
            <a:r>
              <a:rPr lang="en-GB" dirty="0"/>
              <a:t>by </a:t>
            </a:r>
            <a:r>
              <a:rPr lang="en-GB" dirty="0" err="1" smtClean="0"/>
              <a:t>Srirangan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Recommended material</a:t>
            </a:r>
            <a:endParaRPr lang="en-US" dirty="0"/>
          </a:p>
        </p:txBody>
      </p:sp>
      <p:pic>
        <p:nvPicPr>
          <p:cNvPr id="7170" name="Picture 2" descr="http://akamaicovers.oreilly.com/images/9780596517335/ca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659" y="1172107"/>
            <a:ext cx="1095017" cy="14356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akamaicovers.oreilly.com/images/9781783983865/ca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700" y="1172107"/>
            <a:ext cx="1381947" cy="14356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d255esdrn735hr.cloudfront.net/sites/default/files/imagecache/ppv4_main_book_cover/2442OS_Apache%20Maven%203%20Cookboo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761" y="2895970"/>
            <a:ext cx="1162408" cy="14356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0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79898"/>
            <a:ext cx="8468592" cy="338328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dirty="0" smtClean="0"/>
              <a:t>“Maven </a:t>
            </a:r>
            <a:r>
              <a:rPr lang="en-GB" dirty="0"/>
              <a:t>is a project management </a:t>
            </a:r>
            <a:r>
              <a:rPr lang="en-GB" dirty="0" smtClean="0"/>
              <a:t>tool which </a:t>
            </a:r>
            <a:r>
              <a:rPr lang="en-GB" dirty="0"/>
              <a:t>encompasses a </a:t>
            </a:r>
            <a:r>
              <a:rPr lang="en-GB" b="1" dirty="0"/>
              <a:t>project object model</a:t>
            </a:r>
            <a:r>
              <a:rPr lang="en-GB" dirty="0"/>
              <a:t>, a set of standards, a </a:t>
            </a:r>
            <a:r>
              <a:rPr lang="en-GB" b="1" dirty="0"/>
              <a:t>project lifecycle</a:t>
            </a:r>
            <a:r>
              <a:rPr lang="en-GB" dirty="0"/>
              <a:t>, </a:t>
            </a:r>
            <a:r>
              <a:rPr lang="en-GB" dirty="0" smtClean="0"/>
              <a:t>a </a:t>
            </a:r>
            <a:r>
              <a:rPr lang="en-GB" b="1" dirty="0" smtClean="0"/>
              <a:t>dependency </a:t>
            </a:r>
            <a:r>
              <a:rPr lang="en-GB" b="1" dirty="0"/>
              <a:t>management </a:t>
            </a:r>
            <a:r>
              <a:rPr lang="en-GB" dirty="0"/>
              <a:t>system, and logic for executing plugin goals at </a:t>
            </a:r>
            <a:r>
              <a:rPr lang="en-GB" dirty="0" smtClean="0"/>
              <a:t>defined phases </a:t>
            </a:r>
            <a:r>
              <a:rPr lang="en-GB" dirty="0"/>
              <a:t>in a lifecycle. When you use Maven, you describe your project using </a:t>
            </a:r>
            <a:r>
              <a:rPr lang="en-GB" dirty="0" smtClean="0"/>
              <a:t>a well-defined </a:t>
            </a:r>
            <a:r>
              <a:rPr lang="en-GB" dirty="0"/>
              <a:t>project object model, Maven can then apply </a:t>
            </a:r>
            <a:r>
              <a:rPr lang="en-GB" b="1" dirty="0"/>
              <a:t>cross-cutting logic </a:t>
            </a:r>
            <a:r>
              <a:rPr lang="en-GB" dirty="0" smtClean="0"/>
              <a:t>from a </a:t>
            </a:r>
            <a:r>
              <a:rPr lang="en-GB" dirty="0"/>
              <a:t>set of shared (or custom) plugins</a:t>
            </a:r>
            <a:r>
              <a:rPr lang="en-GB" dirty="0" smtClean="0"/>
              <a:t>.”</a:t>
            </a:r>
          </a:p>
          <a:p>
            <a:pPr marL="0" indent="0" algn="ctr">
              <a:buNone/>
            </a:pPr>
            <a:r>
              <a:rPr lang="en-GB" dirty="0"/>
              <a:t>From </a:t>
            </a:r>
            <a:r>
              <a:rPr lang="en-GB" dirty="0">
                <a:hlinkClick r:id="rId2"/>
              </a:rPr>
              <a:t>http://maven.apache.org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maven?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regent_street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550057" cy="647100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2384627" cy="284693"/>
          </a:xfrm>
        </p:spPr>
        <p:txBody>
          <a:bodyPr/>
          <a:lstStyle/>
          <a:p>
            <a:r>
              <a:rPr lang="en-US" dirty="0"/>
              <a:t>Maven in Real Projects</a:t>
            </a:r>
          </a:p>
        </p:txBody>
      </p:sp>
    </p:spTree>
    <p:extLst>
      <p:ext uri="{BB962C8B-B14F-4D97-AF65-F5344CB8AC3E}">
        <p14:creationId xmlns:p14="http://schemas.microsoft.com/office/powerpoint/2010/main" val="18642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Convention Over Configuration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19" y="963781"/>
            <a:ext cx="2052961" cy="350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5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79898"/>
            <a:ext cx="8339328" cy="2559947"/>
          </a:xfrm>
        </p:spPr>
        <p:txBody>
          <a:bodyPr anchor="ctr"/>
          <a:lstStyle/>
          <a:p>
            <a:r>
              <a:rPr lang="en-GB" dirty="0"/>
              <a:t>How </a:t>
            </a:r>
            <a:r>
              <a:rPr lang="en-GB" dirty="0" smtClean="0"/>
              <a:t>do you </a:t>
            </a:r>
            <a:r>
              <a:rPr lang="en-GB" dirty="0"/>
              <a:t>run unit tests</a:t>
            </a:r>
            <a:r>
              <a:rPr lang="en-GB" dirty="0" smtClean="0"/>
              <a:t>?</a:t>
            </a:r>
          </a:p>
          <a:p>
            <a:r>
              <a:rPr lang="en-GB" dirty="0"/>
              <a:t>What does the project need to build?</a:t>
            </a:r>
            <a:endParaRPr lang="en-GB" dirty="0" smtClean="0"/>
          </a:p>
          <a:p>
            <a:r>
              <a:rPr lang="en-US" dirty="0"/>
              <a:t>What libraries do </a:t>
            </a:r>
            <a:r>
              <a:rPr lang="en-US" dirty="0" smtClean="0"/>
              <a:t>I need </a:t>
            </a:r>
            <a:r>
              <a:rPr lang="en-US" dirty="0"/>
              <a:t>to download</a:t>
            </a:r>
            <a:r>
              <a:rPr lang="en-US" dirty="0" smtClean="0"/>
              <a:t>?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Common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965" y="1377979"/>
            <a:ext cx="2414726" cy="278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5885" y="3332068"/>
            <a:ext cx="127791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99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Delegate </a:t>
            </a:r>
            <a:r>
              <a:rPr lang="en-GB" dirty="0"/>
              <a:t>most responsibility to a set of Maven </a:t>
            </a:r>
            <a:r>
              <a:rPr lang="en-GB" dirty="0" smtClean="0"/>
              <a:t>Plugins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Maven </a:t>
            </a:r>
            <a:r>
              <a:rPr lang="en-US" dirty="0"/>
              <a:t>Plugins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2130" y="1809649"/>
            <a:ext cx="2095129" cy="24806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1800" b="1" dirty="0" smtClean="0"/>
              <a:t>Core plugins</a:t>
            </a:r>
          </a:p>
          <a:p>
            <a:pPr algn="ctr"/>
            <a:r>
              <a:rPr lang="en-US" dirty="0" smtClean="0"/>
              <a:t>clean</a:t>
            </a:r>
            <a:endParaRPr lang="en-US" dirty="0"/>
          </a:p>
          <a:p>
            <a:pPr algn="ctr"/>
            <a:r>
              <a:rPr lang="en-US" dirty="0"/>
              <a:t>compiler</a:t>
            </a:r>
          </a:p>
          <a:p>
            <a:pPr algn="ctr"/>
            <a:r>
              <a:rPr lang="en-US" dirty="0"/>
              <a:t>deploy</a:t>
            </a:r>
          </a:p>
          <a:p>
            <a:pPr algn="ctr"/>
            <a:r>
              <a:rPr lang="en-US" dirty="0"/>
              <a:t>failsafe</a:t>
            </a:r>
          </a:p>
          <a:p>
            <a:pPr algn="ctr"/>
            <a:r>
              <a:rPr lang="en-US" dirty="0"/>
              <a:t>install</a:t>
            </a:r>
          </a:p>
          <a:p>
            <a:pPr algn="ctr"/>
            <a:r>
              <a:rPr lang="en-US" dirty="0"/>
              <a:t>resources</a:t>
            </a:r>
          </a:p>
          <a:p>
            <a:pPr algn="ctr"/>
            <a:r>
              <a:rPr lang="en-US" dirty="0"/>
              <a:t>site</a:t>
            </a:r>
          </a:p>
          <a:p>
            <a:pPr algn="ctr"/>
            <a:r>
              <a:rPr lang="en-US" dirty="0"/>
              <a:t>surefire</a:t>
            </a:r>
          </a:p>
          <a:p>
            <a:pPr algn="ctr"/>
            <a:r>
              <a:rPr lang="en-US" dirty="0"/>
              <a:t>verifier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800960" y="2031862"/>
            <a:ext cx="2095129" cy="20362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1200"/>
              </a:spcAft>
            </a:pPr>
            <a:r>
              <a:rPr lang="en-US" sz="1800" b="1" dirty="0" smtClean="0"/>
              <a:t>Compiler plugin goals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22947" y="2759254"/>
            <a:ext cx="851155" cy="3405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66813" y="3183192"/>
            <a:ext cx="563419" cy="3405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help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62566" y="3642927"/>
            <a:ext cx="1171911" cy="3405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testCompile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3088187" y="2659073"/>
            <a:ext cx="2712773" cy="390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31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 smtClean="0"/>
              <a:t>Description </a:t>
            </a:r>
            <a:r>
              <a:rPr lang="en-GB" dirty="0"/>
              <a:t>of a software </a:t>
            </a:r>
            <a:r>
              <a:rPr lang="en-GB" dirty="0" smtClean="0"/>
              <a:t>project</a:t>
            </a:r>
          </a:p>
          <a:p>
            <a:r>
              <a:rPr lang="en-US" dirty="0" smtClean="0"/>
              <a:t>Attributes </a:t>
            </a:r>
            <a:r>
              <a:rPr lang="en-US" dirty="0"/>
              <a:t>of </a:t>
            </a:r>
            <a:r>
              <a:rPr lang="en-US" dirty="0" smtClean="0"/>
              <a:t>the project</a:t>
            </a:r>
          </a:p>
          <a:p>
            <a:endParaRPr lang="en-US" dirty="0"/>
          </a:p>
          <a:p>
            <a:r>
              <a:rPr lang="en-US" dirty="0" smtClean="0"/>
              <a:t>Enables features such as:</a:t>
            </a:r>
          </a:p>
          <a:p>
            <a:pPr lvl="1"/>
            <a:r>
              <a:rPr lang="en-US" dirty="0" smtClean="0"/>
              <a:t>Dependency management</a:t>
            </a:r>
          </a:p>
          <a:p>
            <a:pPr lvl="1"/>
            <a:r>
              <a:rPr lang="en-US" dirty="0" smtClean="0"/>
              <a:t>Remote repositories</a:t>
            </a:r>
          </a:p>
          <a:p>
            <a:pPr lvl="1"/>
            <a:r>
              <a:rPr lang="en-US" dirty="0" smtClean="0"/>
              <a:t>Universal reuse of build logic</a:t>
            </a:r>
          </a:p>
          <a:p>
            <a:pPr lvl="1"/>
            <a:r>
              <a:rPr lang="en-US" dirty="0"/>
              <a:t>Tool Portability / </a:t>
            </a:r>
            <a:r>
              <a:rPr lang="en-US" dirty="0" smtClean="0"/>
              <a:t>Integration</a:t>
            </a:r>
          </a:p>
          <a:p>
            <a:pPr lvl="1"/>
            <a:r>
              <a:rPr lang="en-GB" dirty="0"/>
              <a:t>Easy Searching and </a:t>
            </a:r>
            <a:r>
              <a:rPr lang="en-GB" dirty="0" smtClean="0"/>
              <a:t>Filtering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Conceptual Model of a "Project"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49553" y="2079040"/>
            <a:ext cx="395013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&lt;project&gt;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modelVersion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&gt;4.0.0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modelVersion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com.epam.app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&gt;best-app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version&gt;1&lt;/version&gt;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&lt;/project&gt;</a:t>
            </a:r>
            <a:endParaRPr lang="en-US" b="0" i="0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5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Declarative vs. Imperative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28817" y="1592163"/>
            <a:ext cx="6686365" cy="2706296"/>
            <a:chOff x="861135" y="1512264"/>
            <a:chExt cx="6686365" cy="2706296"/>
          </a:xfrm>
        </p:grpSpPr>
        <p:sp>
          <p:nvSpPr>
            <p:cNvPr id="6" name="Rounded Rectangle 5"/>
            <p:cNvSpPr/>
            <p:nvPr/>
          </p:nvSpPr>
          <p:spPr>
            <a:xfrm>
              <a:off x="861135" y="1624613"/>
              <a:ext cx="1686757" cy="8877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 state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860743" y="1624612"/>
              <a:ext cx="1686757" cy="8877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Results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 flipV="1">
              <a:off x="2547892" y="2068496"/>
              <a:ext cx="33128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744" y="1512264"/>
              <a:ext cx="1731146" cy="518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Program explicitly specifies process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61135" y="2993592"/>
              <a:ext cx="1686757" cy="8877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 state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860743" y="2993591"/>
              <a:ext cx="1686757" cy="8877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Results</a:t>
              </a:r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 flipV="1">
              <a:off x="2547892" y="3437475"/>
              <a:ext cx="33128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338744" y="2881243"/>
              <a:ext cx="1731146" cy="518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Program specifies desired final state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38744" y="2110918"/>
              <a:ext cx="1731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B22746"/>
                  </a:solidFill>
                </a:rPr>
                <a:t>What </a:t>
              </a:r>
              <a:r>
                <a:rPr lang="en-US" dirty="0">
                  <a:solidFill>
                    <a:srgbClr val="B22746"/>
                  </a:solidFill>
                </a:rPr>
                <a:t>to </a:t>
              </a:r>
              <a:r>
                <a:rPr lang="en-US" dirty="0" smtClean="0">
                  <a:solidFill>
                    <a:srgbClr val="B22746"/>
                  </a:solidFill>
                </a:rPr>
                <a:t>do?</a:t>
              </a:r>
              <a:endParaRPr lang="en-US" dirty="0">
                <a:solidFill>
                  <a:srgbClr val="B22746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38744" y="3479896"/>
              <a:ext cx="17311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B22746"/>
                  </a:solidFill>
                </a:rPr>
                <a:t>What </a:t>
              </a:r>
              <a:r>
                <a:rPr lang="en-GB" dirty="0">
                  <a:solidFill>
                    <a:srgbClr val="B22746"/>
                  </a:solidFill>
                </a:rPr>
                <a:t>we would like to have as the result</a:t>
              </a:r>
              <a:r>
                <a:rPr lang="en-US" dirty="0" smtClean="0">
                  <a:solidFill>
                    <a:srgbClr val="B22746"/>
                  </a:solidFill>
                </a:rPr>
                <a:t>?</a:t>
              </a:r>
              <a:endParaRPr lang="en-US" dirty="0">
                <a:solidFill>
                  <a:srgbClr val="B2274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28198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sharepoint/v3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24972</TotalTime>
  <Words>914</Words>
  <Application>Microsoft Office PowerPoint</Application>
  <PresentationFormat>On-screen Show (16:9)</PresentationFormat>
  <Paragraphs>283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PowerPoint Presentation</vt:lpstr>
      <vt:lpstr>What is maven?</vt:lpstr>
      <vt:lpstr>PowerPoint Presentation</vt:lpstr>
      <vt:lpstr>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Installing and using maven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Maven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to…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Peter Veres2</cp:lastModifiedBy>
  <cp:revision>1333</cp:revision>
  <cp:lastPrinted>2014-07-09T13:30:36Z</cp:lastPrinted>
  <dcterms:created xsi:type="dcterms:W3CDTF">2014-07-08T13:27:24Z</dcterms:created>
  <dcterms:modified xsi:type="dcterms:W3CDTF">2017-11-30T14:57:33Z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