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710" r:id="rId5"/>
    <p:sldId id="711" r:id="rId6"/>
    <p:sldId id="704" r:id="rId7"/>
    <p:sldId id="705" r:id="rId8"/>
    <p:sldId id="706" r:id="rId9"/>
    <p:sldId id="707" r:id="rId10"/>
    <p:sldId id="708" r:id="rId11"/>
    <p:sldId id="714" r:id="rId12"/>
    <p:sldId id="709" r:id="rId13"/>
    <p:sldId id="712" r:id="rId14"/>
    <p:sldId id="713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88416" autoAdjust="0"/>
  </p:normalViewPr>
  <p:slideViewPr>
    <p:cSldViewPr snapToGrid="0">
      <p:cViewPr varScale="1">
        <p:scale>
          <a:sx n="137" d="100"/>
          <a:sy n="137" d="100"/>
        </p:scale>
        <p:origin x="13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2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kezdünk…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JPA alapokon haladóknak</a:t>
            </a:r>
          </a:p>
          <a:p>
            <a:r>
              <a:rPr lang="hu-HU" dirty="0" smtClean="0"/>
              <a:t>Peter </a:t>
            </a:r>
            <a:r>
              <a:rPr lang="hu-HU" dirty="0"/>
              <a:t>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109106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Szünet,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folytatjuk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JPA alapokon haladóknak</a:t>
            </a:r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JPA alapokon haladóknak</a:t>
            </a:r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8372133" cy="1398844"/>
          </a:xfrm>
        </p:spPr>
        <p:txBody>
          <a:bodyPr/>
          <a:lstStyle/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 programozás JPA alapokon haladóknak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hu-HU" dirty="0" smtClean="0"/>
              <a:t>Peter Veres</a:t>
            </a:r>
            <a:endParaRPr lang="hu-HU" dirty="0" smtClean="0"/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Persistence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07878" y="881506"/>
            <a:ext cx="8412480" cy="3773819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Management of persistent data</a:t>
            </a:r>
          </a:p>
          <a:p>
            <a:pPr lvl="1"/>
            <a:r>
              <a:rPr lang="en-US" noProof="0" dirty="0" smtClean="0"/>
              <a:t>Data is stored in a (relational) database</a:t>
            </a:r>
          </a:p>
          <a:p>
            <a:pPr lvl="1"/>
            <a:r>
              <a:rPr lang="en-US" noProof="0" dirty="0" smtClean="0"/>
              <a:t>But we use Java (objects in the memory)</a:t>
            </a:r>
          </a:p>
        </p:txBody>
      </p:sp>
    </p:spTree>
    <p:extLst>
      <p:ext uri="{BB962C8B-B14F-4D97-AF65-F5344CB8AC3E}">
        <p14:creationId xmlns:p14="http://schemas.microsoft.com/office/powerpoint/2010/main" val="36254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24867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noProof="0" dirty="0" smtClean="0"/>
              <a:t>What is an entity?</a:t>
            </a:r>
          </a:p>
          <a:p>
            <a:pPr lvl="1"/>
            <a:r>
              <a:rPr lang="en-US" sz="2000" noProof="0" dirty="0" smtClean="0"/>
              <a:t>Peter Chen (1976): „Things that have attributes and relationships.”</a:t>
            </a:r>
          </a:p>
          <a:p>
            <a:pPr lvl="1"/>
            <a:r>
              <a:rPr lang="en-US" sz="2000" noProof="0" dirty="0" smtClean="0"/>
              <a:t>The expectation is that „the attributes and relationships would be persisted in a relational database.”</a:t>
            </a:r>
          </a:p>
        </p:txBody>
      </p:sp>
    </p:spTree>
    <p:extLst>
      <p:ext uri="{BB962C8B-B14F-4D97-AF65-F5344CB8AC3E}">
        <p14:creationId xmlns:p14="http://schemas.microsoft.com/office/powerpoint/2010/main" val="10196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-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2642839"/>
          </a:xfrm>
          <a:prstGeom prst="rect">
            <a:avLst/>
          </a:prstGeom>
        </p:spPr>
        <p:txBody>
          <a:bodyPr/>
          <a:lstStyle/>
          <a:p>
            <a:r>
              <a:rPr lang="en-US" sz="1800" noProof="0" dirty="0" smtClean="0"/>
              <a:t>JPA is</a:t>
            </a:r>
          </a:p>
          <a:p>
            <a:pPr lvl="1"/>
            <a:r>
              <a:rPr lang="en-US" sz="1800" dirty="0" smtClean="0"/>
              <a:t>Entity metadata</a:t>
            </a:r>
            <a:r>
              <a:rPr lang="hu-HU" sz="1800" dirty="0" smtClean="0"/>
              <a:t> (@Annotations)</a:t>
            </a:r>
            <a:endParaRPr lang="en-US" sz="1800" noProof="0" dirty="0" smtClean="0"/>
          </a:p>
          <a:p>
            <a:pPr lvl="1"/>
            <a:r>
              <a:rPr lang="en-US" sz="1800" noProof="0" dirty="0" smtClean="0"/>
              <a:t>API</a:t>
            </a:r>
          </a:p>
          <a:p>
            <a:pPr lvl="1"/>
            <a:r>
              <a:rPr lang="en-US" sz="1800" noProof="0" dirty="0" smtClean="0"/>
              <a:t>Queries (JPQL, criteria)</a:t>
            </a:r>
          </a:p>
          <a:p>
            <a:pPr lvl="1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62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- </a:t>
            </a:r>
            <a:r>
              <a:rPr lang="hu-HU" dirty="0" smtClean="0"/>
              <a:t>Relations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20" y="841742"/>
            <a:ext cx="3451687" cy="189282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sz="9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department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u-H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Department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List&lt;Employee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3535" y="841742"/>
            <a:ext cx="367505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en-US" sz="9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ParkingPlace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parkingPlace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hu-HU" sz="900" dirty="0" smtClean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ParkingPlace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parkingPlace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520020" y="2799939"/>
            <a:ext cx="345168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en-US" sz="9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List&lt;Phone&gt;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phones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4383535" y="2794395"/>
            <a:ext cx="367505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en-US" sz="9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List&lt;Project&gt;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projects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u-H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Project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hu-HU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"projects"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List&lt;Employee&gt;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036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object life-cycle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7042" y="1257539"/>
            <a:ext cx="8021744" cy="3137722"/>
            <a:chOff x="562334" y="1639230"/>
            <a:chExt cx="7629382" cy="2628188"/>
          </a:xfrm>
        </p:grpSpPr>
        <p:sp>
          <p:nvSpPr>
            <p:cNvPr id="3" name="Flowchart: Magnetic Disk 2"/>
            <p:cNvSpPr/>
            <p:nvPr/>
          </p:nvSpPr>
          <p:spPr>
            <a:xfrm>
              <a:off x="6844558" y="1639230"/>
              <a:ext cx="1347158" cy="262818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248936" y="1641376"/>
              <a:ext cx="1594624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796990" y="1639230"/>
              <a:ext cx="1594624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248936" y="3263591"/>
              <a:ext cx="1594624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DETACHED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96990" y="3263591"/>
              <a:ext cx="1594624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REMOVED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4" idx="2"/>
            </p:cNvCxnSpPr>
            <p:nvPr/>
          </p:nvCxnSpPr>
          <p:spPr>
            <a:xfrm flipV="1">
              <a:off x="562334" y="2098577"/>
              <a:ext cx="6866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6"/>
              <a:endCxn id="7" idx="2"/>
            </p:cNvCxnSpPr>
            <p:nvPr/>
          </p:nvCxnSpPr>
          <p:spPr>
            <a:xfrm flipV="1">
              <a:off x="2843560" y="2096430"/>
              <a:ext cx="953430" cy="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07226" y="2289079"/>
              <a:ext cx="1495138" cy="666734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49339" y="2553630"/>
              <a:ext cx="0" cy="7099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8" idx="7"/>
            </p:cNvCxnSpPr>
            <p:nvPr/>
          </p:nvCxnSpPr>
          <p:spPr>
            <a:xfrm flipH="1">
              <a:off x="2610033" y="2419719"/>
              <a:ext cx="1420484" cy="977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8" idx="6"/>
            </p:cNvCxnSpPr>
            <p:nvPr/>
          </p:nvCxnSpPr>
          <p:spPr>
            <a:xfrm flipH="1">
              <a:off x="2843560" y="3720791"/>
              <a:ext cx="953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6"/>
            </p:cNvCxnSpPr>
            <p:nvPr/>
          </p:nvCxnSpPr>
          <p:spPr>
            <a:xfrm flipV="1">
              <a:off x="5391614" y="3263591"/>
              <a:ext cx="141075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6"/>
            </p:cNvCxnSpPr>
            <p:nvPr/>
          </p:nvCxnSpPr>
          <p:spPr>
            <a:xfrm flipH="1" flipV="1">
              <a:off x="5391614" y="2096430"/>
              <a:ext cx="1410750" cy="60595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850775" y="2564781"/>
              <a:ext cx="0" cy="7099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607" y="1865970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53527" y="1773141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4230" y="2806392"/>
              <a:ext cx="683324" cy="25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persist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7284" y="2774966"/>
              <a:ext cx="745833" cy="25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remove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5742" y="3847520"/>
              <a:ext cx="1314508" cy="25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clear</a:t>
              </a:r>
              <a:r>
                <a:rPr lang="hu-HU" dirty="0" smtClean="0"/>
                <a:t>/</a:t>
              </a:r>
              <a:r>
                <a:rPr lang="en-US" dirty="0" smtClean="0"/>
                <a:t>close</a:t>
              </a:r>
              <a:r>
                <a:rPr lang="hu-HU" dirty="0" smtClean="0"/>
                <a:t>/...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81237" y="2955813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f</a:t>
              </a:r>
              <a:r>
                <a:rPr lang="en-US" dirty="0" smtClean="0"/>
                <a:t>lush/commit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282" y="2025352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find/query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</a:t>
            </a:r>
            <a:r>
              <a:rPr lang="en-US" dirty="0" smtClean="0"/>
              <a:t>– </a:t>
            </a:r>
            <a:r>
              <a:rPr lang="hu-HU" dirty="0" smtClean="0"/>
              <a:t>Lifecycle events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2" descr="http://java.boot.by/scbcd5-guide/images/0604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91" y="892091"/>
            <a:ext cx="5561451" cy="385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- </a:t>
            </a:r>
            <a:r>
              <a:rPr lang="hu-HU" dirty="0" smtClean="0"/>
              <a:t>@Repository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3" descr="Képtalálat a következőre: „@repository exception translation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7453"/>
            <a:ext cx="87249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25177</TotalTime>
  <Words>289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Peter Veres2</cp:lastModifiedBy>
  <cp:revision>1063</cp:revision>
  <cp:lastPrinted>2014-07-09T13:30:36Z</cp:lastPrinted>
  <dcterms:created xsi:type="dcterms:W3CDTF">2014-07-08T13:27:24Z</dcterms:created>
  <dcterms:modified xsi:type="dcterms:W3CDTF">2016-10-11T12:51:54Z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