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3"/>
  </p:notesMasterIdLst>
  <p:handoutMasterIdLst>
    <p:handoutMasterId r:id="rId14"/>
  </p:handoutMasterIdLst>
  <p:sldIdLst>
    <p:sldId id="710" r:id="rId5"/>
    <p:sldId id="711" r:id="rId6"/>
    <p:sldId id="704" r:id="rId7"/>
    <p:sldId id="714" r:id="rId8"/>
    <p:sldId id="715" r:id="rId9"/>
    <p:sldId id="716" r:id="rId10"/>
    <p:sldId id="712" r:id="rId11"/>
    <p:sldId id="713" r:id="rId1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666666"/>
    <a:srgbClr val="464547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88416" autoAdjust="0"/>
  </p:normalViewPr>
  <p:slideViewPr>
    <p:cSldViewPr snapToGrid="0">
      <p:cViewPr varScale="1">
        <p:scale>
          <a:sx n="92" d="100"/>
          <a:sy n="92" d="100"/>
        </p:scale>
        <p:origin x="1038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6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Mapping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Standard</a:t>
            </a:r>
            <a:r>
              <a:rPr lang="en-US" baseline="0" dirty="0" smtClean="0"/>
              <a:t> mappings, like JPA, OXM, etc.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Spring template pattern</a:t>
            </a:r>
            <a:endParaRPr lang="en-US" dirty="0" smtClean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High level API, like </a:t>
            </a:r>
            <a:r>
              <a:rPr lang="en-US" dirty="0" err="1" smtClean="0"/>
              <a:t>JdbcTemplate</a:t>
            </a:r>
            <a:r>
              <a:rPr lang="en-US" dirty="0" smtClean="0"/>
              <a:t>, many</a:t>
            </a:r>
            <a:r>
              <a:rPr lang="en-US" baseline="0" dirty="0" smtClean="0"/>
              <a:t> </a:t>
            </a:r>
            <a:r>
              <a:rPr lang="en-US" dirty="0" smtClean="0"/>
              <a:t>supported</a:t>
            </a:r>
            <a:r>
              <a:rPr lang="en-US" baseline="0" dirty="0" smtClean="0"/>
              <a:t> technology</a:t>
            </a:r>
            <a:endParaRPr lang="hu-H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dirty="0" smtClean="0"/>
              <a:t>Spring Data repository mode</a:t>
            </a:r>
            <a:r>
              <a:rPr lang="en-US" dirty="0" smtClean="0"/>
              <a:t>l</a:t>
            </a:r>
            <a:endParaRPr lang="hu-H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 smtClean="0"/>
              <a:t>Queries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Declarative native queries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 DSL: </a:t>
            </a:r>
            <a:r>
              <a:rPr lang="en-US" sz="9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Data converts DSL to native query of backend</a:t>
            </a:r>
            <a:endParaRPr lang="en-US" noProof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2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2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9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9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1556683"/>
            <a:ext cx="7589961" cy="586314"/>
          </a:xfrm>
        </p:spPr>
        <p:txBody>
          <a:bodyPr/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Hamarosan kezdünk…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3175344"/>
            <a:ext cx="6488113" cy="715581"/>
          </a:xfrm>
        </p:spPr>
        <p:txBody>
          <a:bodyPr/>
          <a:lstStyle/>
          <a:p>
            <a:r>
              <a:rPr lang="hu-HU" dirty="0"/>
              <a:t>Adatbázis programozás </a:t>
            </a:r>
            <a:r>
              <a:rPr lang="en-US" dirty="0"/>
              <a:t>Spring Data </a:t>
            </a:r>
            <a:r>
              <a:rPr lang="en-US" dirty="0" err="1"/>
              <a:t>segítségével</a:t>
            </a:r>
            <a:r>
              <a:rPr lang="hu-HU" dirty="0" smtClean="0"/>
              <a:t> </a:t>
            </a:r>
            <a:r>
              <a:rPr lang="hu-HU" dirty="0"/>
              <a:t>haladóknak</a:t>
            </a:r>
          </a:p>
          <a:p>
            <a:r>
              <a:rPr lang="hu-HU" dirty="0" smtClean="0"/>
              <a:t>Peter </a:t>
            </a:r>
            <a:r>
              <a:rPr lang="hu-HU" dirty="0"/>
              <a:t>Veres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peter_veres2@epam.com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Trebuchet MS"/>
                <a:cs typeface="Trebuchet MS"/>
              </a:rPr>
              <a:t>2016</a:t>
            </a:r>
            <a:endParaRPr lang="hu-HU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/>
        </p:spPr>
      </p:pic>
      <p:pic>
        <p:nvPicPr>
          <p:cNvPr id="12" name="Picture 2" descr="C:\Users\Endre_Ferencz@epam.com\Documents\hwsw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37" y="493350"/>
            <a:ext cx="1210983" cy="3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073088" y="504826"/>
            <a:ext cx="0" cy="34738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1556683"/>
            <a:ext cx="8372133" cy="1398844"/>
          </a:xfrm>
        </p:spPr>
        <p:txBody>
          <a:bodyPr/>
          <a:lstStyle/>
          <a:p>
            <a:r>
              <a:rPr lang="hu-H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Adatbázis programozás </a:t>
            </a:r>
            <a:r>
              <a:rPr lang="hu-H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Data segítségével </a:t>
            </a:r>
            <a:r>
              <a:rPr lang="hu-H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haladóknak</a:t>
            </a:r>
            <a:endParaRPr lang="hu-H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nap</a:t>
            </a:r>
            <a:endParaRPr lang="hu-H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400" y="3340101"/>
            <a:ext cx="6488113" cy="500137"/>
          </a:xfrm>
        </p:spPr>
        <p:txBody>
          <a:bodyPr/>
          <a:lstStyle/>
          <a:p>
            <a:r>
              <a:rPr lang="hu-HU" dirty="0" smtClean="0"/>
              <a:t>Peter Veres</a:t>
            </a:r>
          </a:p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peter_veres2@epam.com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Trebuchet MS"/>
                <a:cs typeface="Trebuchet MS"/>
              </a:rPr>
              <a:t>2016</a:t>
            </a:r>
            <a:endParaRPr lang="hu-HU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/>
        </p:spPr>
      </p:pic>
      <p:pic>
        <p:nvPicPr>
          <p:cNvPr id="12" name="Picture 2" descr="C:\Users\Endre_Ferencz@epam.com\Documents\hwsw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37" y="493350"/>
            <a:ext cx="1210983" cy="3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073088" y="504826"/>
            <a:ext cx="0" cy="34738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Data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207878" y="881506"/>
            <a:ext cx="8412480" cy="3773819"/>
          </a:xfrm>
          <a:prstGeom prst="rect">
            <a:avLst/>
          </a:prstGeom>
        </p:spPr>
        <p:txBody>
          <a:bodyPr/>
          <a:lstStyle/>
          <a:p>
            <a:r>
              <a:rPr lang="hu-HU" dirty="0" smtClean="0"/>
              <a:t>„</a:t>
            </a:r>
            <a:r>
              <a:rPr lang="en-US" dirty="0"/>
              <a:t>Familiar and consistent Spring based programming model for Big Data, No SQL and relational stores while </a:t>
            </a:r>
            <a:r>
              <a:rPr lang="en-US" dirty="0" smtClean="0"/>
              <a:t>retaining </a:t>
            </a:r>
            <a:r>
              <a:rPr lang="en-US" dirty="0"/>
              <a:t>store-specific features and </a:t>
            </a:r>
            <a:r>
              <a:rPr lang="en-US" dirty="0" smtClean="0"/>
              <a:t>capabilities</a:t>
            </a:r>
            <a:r>
              <a:rPr lang="hu-HU" dirty="0" smtClean="0"/>
              <a:t>”</a:t>
            </a:r>
          </a:p>
          <a:p>
            <a:r>
              <a:rPr lang="hu-HU" noProof="0" dirty="0" smtClean="0"/>
              <a:t>Supported technologies</a:t>
            </a:r>
          </a:p>
          <a:p>
            <a:pPr lvl="1"/>
            <a:r>
              <a:rPr lang="hu-HU" dirty="0" smtClean="0"/>
              <a:t>Relational databases</a:t>
            </a:r>
          </a:p>
          <a:p>
            <a:pPr lvl="1"/>
            <a:r>
              <a:rPr lang="hu-HU" noProof="0" dirty="0" smtClean="0"/>
              <a:t>No-SQL databases (eg. Mongo)</a:t>
            </a:r>
          </a:p>
          <a:p>
            <a:pPr lvl="1"/>
            <a:r>
              <a:rPr lang="hu-HU" dirty="0" smtClean="0"/>
              <a:t>Map-reduce frameworks  (eg. Hadoop)</a:t>
            </a:r>
          </a:p>
          <a:p>
            <a:pPr lvl="1"/>
            <a:r>
              <a:rPr lang="hu-HU" dirty="0" smtClean="0"/>
              <a:t>Cloud services</a:t>
            </a:r>
            <a:endParaRPr lang="en-US" dirty="0" smtClean="0"/>
          </a:p>
          <a:p>
            <a:pPr lvl="1"/>
            <a:r>
              <a:rPr lang="en-US" noProof="0" dirty="0" smtClean="0"/>
              <a:t>REST services</a:t>
            </a:r>
          </a:p>
        </p:txBody>
      </p:sp>
    </p:spTree>
    <p:extLst>
      <p:ext uri="{BB962C8B-B14F-4D97-AF65-F5344CB8AC3E}">
        <p14:creationId xmlns:p14="http://schemas.microsoft.com/office/powerpoint/2010/main" val="362540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Data</a:t>
            </a:r>
            <a:r>
              <a:rPr lang="hu-HU" dirty="0" smtClean="0"/>
              <a:t>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207878" y="881506"/>
            <a:ext cx="8412480" cy="377381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Mapping</a:t>
            </a:r>
          </a:p>
          <a:p>
            <a:r>
              <a:rPr lang="hu-HU" dirty="0" smtClean="0"/>
              <a:t>Spring template pattern</a:t>
            </a:r>
          </a:p>
          <a:p>
            <a:r>
              <a:rPr lang="hu-HU" dirty="0" smtClean="0"/>
              <a:t>Spring Data repository model</a:t>
            </a:r>
          </a:p>
          <a:p>
            <a:r>
              <a:rPr lang="en-US" noProof="0" dirty="0" smtClean="0"/>
              <a:t>Queries</a:t>
            </a:r>
          </a:p>
          <a:p>
            <a:pPr marL="342900" lvl="1" indent="0">
              <a:buNone/>
            </a:pP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150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Data</a:t>
            </a:r>
            <a:r>
              <a:rPr lang="hu-HU" dirty="0" smtClean="0"/>
              <a:t> </a:t>
            </a:r>
            <a:r>
              <a:rPr lang="en-US" dirty="0" smtClean="0"/>
              <a:t>subprojects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1622" y="1130785"/>
            <a:ext cx="3943786" cy="78177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Data Core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1622" y="2233648"/>
            <a:ext cx="1040043" cy="617265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 extensions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42962" y="2201919"/>
            <a:ext cx="914400" cy="648994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14028" y="2176306"/>
            <a:ext cx="914400" cy="679105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Hadoop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91622" y="3053817"/>
            <a:ext cx="994674" cy="575862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42962" y="3051509"/>
            <a:ext cx="914400" cy="575862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14028" y="3032877"/>
            <a:ext cx="914400" cy="598444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Key-value (Map)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91622" y="3946113"/>
            <a:ext cx="3936806" cy="575862"/>
          </a:xfrm>
          <a:prstGeom prst="rect">
            <a:avLst/>
          </a:prstGeom>
          <a:solidFill>
            <a:srgbClr val="B227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6177435" y="1064473"/>
            <a:ext cx="155448" cy="914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6177435" y="2201919"/>
            <a:ext cx="200817" cy="2305365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0479" y="1367784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project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05287" y="3200712"/>
            <a:ext cx="1194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Sub-projects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24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Data</a:t>
            </a:r>
            <a:r>
              <a:rPr lang="hu-HU" dirty="0" smtClean="0"/>
              <a:t> </a:t>
            </a:r>
            <a:r>
              <a:rPr lang="hu-HU" dirty="0" smtClean="0"/>
              <a:t>Query builder TODO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02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1556683"/>
            <a:ext cx="7589961" cy="1091068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Szünet,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Hamarosan folytatjuk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3175344"/>
            <a:ext cx="6488113" cy="715581"/>
          </a:xfrm>
        </p:spPr>
        <p:txBody>
          <a:bodyPr/>
          <a:lstStyle/>
          <a:p>
            <a:r>
              <a:rPr lang="hu-HU" dirty="0"/>
              <a:t>Adatbázis programozás </a:t>
            </a:r>
            <a:r>
              <a:rPr lang="en-US" dirty="0"/>
              <a:t>Spring Data </a:t>
            </a:r>
            <a:r>
              <a:rPr lang="en-US" dirty="0" err="1" smtClean="0"/>
              <a:t>segítségével</a:t>
            </a:r>
            <a:r>
              <a:rPr lang="en-US" dirty="0" smtClean="0"/>
              <a:t> </a:t>
            </a:r>
            <a:r>
              <a:rPr lang="hu-HU" dirty="0" smtClean="0"/>
              <a:t>haladóknak</a:t>
            </a:r>
            <a:endParaRPr lang="hu-HU" dirty="0"/>
          </a:p>
          <a:p>
            <a:r>
              <a:rPr lang="hu-HU" dirty="0"/>
              <a:t>Peter Veres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peter_veres2@epam.com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Trebuchet MS"/>
                <a:cs typeface="Trebuchet MS"/>
              </a:rPr>
              <a:t>2016</a:t>
            </a:r>
            <a:endParaRPr lang="hu-HU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/>
        </p:spPr>
      </p:pic>
      <p:pic>
        <p:nvPicPr>
          <p:cNvPr id="12" name="Picture 2" descr="C:\Users\Endre_Ferencz@epam.com\Documents\hwsw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37" y="493350"/>
            <a:ext cx="1210983" cy="3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073088" y="504826"/>
            <a:ext cx="0" cy="34738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0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4" y="1556683"/>
            <a:ext cx="7589961" cy="586314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Köszönöm a figyelmet!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399" y="3175344"/>
            <a:ext cx="6488113" cy="715581"/>
          </a:xfrm>
        </p:spPr>
        <p:txBody>
          <a:bodyPr/>
          <a:lstStyle/>
          <a:p>
            <a:r>
              <a:rPr lang="hu-HU" dirty="0"/>
              <a:t>Adatbázis programozás </a:t>
            </a:r>
            <a:r>
              <a:rPr lang="en-US" dirty="0"/>
              <a:t>Spring Data </a:t>
            </a:r>
            <a:r>
              <a:rPr lang="en-US" dirty="0" err="1" smtClean="0"/>
              <a:t>segítségével</a:t>
            </a:r>
            <a:r>
              <a:rPr lang="en-US" dirty="0" smtClean="0"/>
              <a:t> </a:t>
            </a:r>
            <a:r>
              <a:rPr lang="hu-HU" dirty="0" smtClean="0"/>
              <a:t>haladóknak</a:t>
            </a:r>
            <a:endParaRPr lang="hu-HU" dirty="0"/>
          </a:p>
          <a:p>
            <a:r>
              <a:rPr lang="hu-HU" dirty="0"/>
              <a:t>Peter Veres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peter_veres2@epam.com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latin typeface="Trebuchet MS"/>
                <a:cs typeface="Trebuchet MS"/>
              </a:rPr>
              <a:t>2016</a:t>
            </a:r>
            <a:endParaRPr lang="hu-HU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effectLst/>
        </p:spPr>
      </p:pic>
      <p:pic>
        <p:nvPicPr>
          <p:cNvPr id="12" name="Picture 2" descr="C:\Users\Endre_Ferencz@epam.com\Documents\hwsw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37" y="493350"/>
            <a:ext cx="1210983" cy="35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073088" y="504826"/>
            <a:ext cx="0" cy="34738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sharepoint/v3"/>
    <ds:schemaRef ds:uri="http://purl.org/dc/terms/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25211</TotalTime>
  <Words>195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Peter Veres2</cp:lastModifiedBy>
  <cp:revision>1068</cp:revision>
  <cp:lastPrinted>2014-07-09T13:30:36Z</cp:lastPrinted>
  <dcterms:created xsi:type="dcterms:W3CDTF">2014-07-08T13:27:24Z</dcterms:created>
  <dcterms:modified xsi:type="dcterms:W3CDTF">2016-10-12T17:32:04Z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