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500" r:id="rId3"/>
    <p:sldId id="479" r:id="rId4"/>
    <p:sldId id="470" r:id="rId5"/>
    <p:sldId id="471" r:id="rId6"/>
    <p:sldId id="473" r:id="rId7"/>
    <p:sldId id="472" r:id="rId8"/>
    <p:sldId id="501" r:id="rId9"/>
    <p:sldId id="474" r:id="rId10"/>
    <p:sldId id="502" r:id="rId11"/>
    <p:sldId id="503" r:id="rId12"/>
    <p:sldId id="504" r:id="rId13"/>
    <p:sldId id="468" r:id="rId14"/>
    <p:sldId id="463" r:id="rId15"/>
    <p:sldId id="511" r:id="rId16"/>
    <p:sldId id="465" r:id="rId17"/>
    <p:sldId id="466" r:id="rId18"/>
    <p:sldId id="467" r:id="rId19"/>
    <p:sldId id="444" r:id="rId20"/>
    <p:sldId id="445" r:id="rId21"/>
    <p:sldId id="446" r:id="rId22"/>
    <p:sldId id="447" r:id="rId23"/>
    <p:sldId id="448" r:id="rId24"/>
    <p:sldId id="449" r:id="rId25"/>
    <p:sldId id="518" r:id="rId26"/>
    <p:sldId id="519" r:id="rId27"/>
    <p:sldId id="520" r:id="rId28"/>
    <p:sldId id="521" r:id="rId29"/>
    <p:sldId id="515" r:id="rId30"/>
    <p:sldId id="517" r:id="rId31"/>
    <p:sldId id="484" r:id="rId32"/>
    <p:sldId id="485" r:id="rId33"/>
    <p:sldId id="486" r:id="rId34"/>
    <p:sldId id="487" r:id="rId35"/>
    <p:sldId id="488" r:id="rId36"/>
    <p:sldId id="489" r:id="rId37"/>
    <p:sldId id="505" r:id="rId38"/>
    <p:sldId id="506" r:id="rId39"/>
    <p:sldId id="507" r:id="rId40"/>
    <p:sldId id="508" r:id="rId41"/>
    <p:sldId id="509" r:id="rId42"/>
  </p:sldIdLst>
  <p:sldSz cx="9144000" cy="6858000" type="screen4x3"/>
  <p:notesSz cx="6858000" cy="9144000"/>
  <p:custDataLst>
    <p:tags r:id="rId4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3130" autoAdjust="0"/>
  </p:normalViewPr>
  <p:slideViewPr>
    <p:cSldViewPr>
      <p:cViewPr varScale="1">
        <p:scale>
          <a:sx n="55" d="100"/>
          <a:sy n="55" d="100"/>
        </p:scale>
        <p:origin x="11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E219-E959-4E94-9E0A-7B5F60EC2A3F}" type="datetimeFigureOut">
              <a:rPr lang="nl-NL" smtClean="0"/>
              <a:t>20-11-18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20A6-917B-47D1-9BC8-EEDBA08F7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20-11-18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nl-NL" dirty="0"/>
              <a:t>v</a:t>
            </a: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4B284A-28F0-524A-96F7-434FEEA255DA}" type="slidenum">
              <a:rPr lang="nl-NL" altLang="en-US"/>
              <a:pPr/>
              <a:t>41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9480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A7F81803-BFA0-694E-9816-54861BE7DBA7}" type="slidenum">
              <a:rPr lang="nl-NL" altLang="en-US"/>
              <a:pPr>
                <a:spcBef>
                  <a:spcPct val="0"/>
                </a:spcBef>
              </a:pPr>
              <a:t>4</a:t>
            </a:fld>
            <a:endParaRPr lang="nl-NL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7464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010F59C-A451-5A4B-8F7D-C1A9017B6936}" type="slidenum">
              <a:rPr lang="nl-NL" altLang="en-US"/>
              <a:pPr>
                <a:spcBef>
                  <a:spcPct val="0"/>
                </a:spcBef>
              </a:pPr>
              <a:t>5</a:t>
            </a:fld>
            <a:endParaRPr lang="nl-NL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7027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050F032C-3576-0746-9781-63CF8D5A3BFD}" type="slidenum">
              <a:rPr lang="nl-NL" altLang="en-US"/>
              <a:pPr>
                <a:spcBef>
                  <a:spcPct val="0"/>
                </a:spcBef>
              </a:pPr>
              <a:t>8</a:t>
            </a:fld>
            <a:endParaRPr lang="nl-NL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5205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4D7CD3B6-05DD-EC49-92E2-5ADA6015E59D}" type="slidenum">
              <a:rPr lang="nl-NL" altLang="en-US"/>
              <a:pPr>
                <a:spcBef>
                  <a:spcPct val="0"/>
                </a:spcBef>
              </a:pPr>
              <a:t>9</a:t>
            </a:fld>
            <a:endParaRPr lang="nl-NL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403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67663FF0-6838-0C4C-BE02-2D4FAFE8A33B}" type="slidenum">
              <a:rPr lang="nl-NL" altLang="en-US"/>
              <a:pPr>
                <a:spcBef>
                  <a:spcPct val="0"/>
                </a:spcBef>
              </a:pPr>
              <a:t>10</a:t>
            </a:fld>
            <a:endParaRPr lang="nl-NL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951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5B3FCD-2CDD-4E42-9A87-678554FC373B}" type="slidenum">
              <a:rPr lang="nl-NL" altLang="en-US"/>
              <a:pPr/>
              <a:t>11</a:t>
            </a:fld>
            <a:endParaRPr lang="nl-NL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6892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0F76ED1-3373-8743-9080-F79413068D80}" type="slidenum">
              <a:rPr lang="nl-NL" altLang="en-US"/>
              <a:pPr/>
              <a:t>12</a:t>
            </a:fld>
            <a:endParaRPr lang="nl-NL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9438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4182D6-794A-F441-82EB-F59EE7D84F14}" type="slidenum">
              <a:rPr lang="nl-NL" altLang="en-US"/>
              <a:pPr/>
              <a:t>40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944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67BBD7F-619A-E247-B6EC-6EA23F70B3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0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0AA8D-2442-5748-A2D1-F7D837CF7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BB7F10-BAF7-DF4D-82D8-D49C41DC4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B8207-8182-F34B-B73F-9E55B8B2A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B3305-C8EF-A14E-A190-6BBAC464A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3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F0E63D-BCE6-8A47-8E70-943DEA69C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15A62A-5B94-4241-8BA1-C35F6F477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EE28D0-8DE7-344A-ABD2-6FFB19F7A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8AFD1-EE69-3245-95C6-D8FAE374B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69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BC9D-59B5-7A40-AA92-D211BF27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5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/>
            </a:lvl3pPr>
            <a:lvl4pPr>
              <a:defRPr/>
            </a:lvl4pPr>
            <a:lvl5pPr>
              <a:defRPr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</p:sldLayoutIdLst>
  <p:hf hdr="0" ftr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32.229.155.189/DMT/SQL/index.php?file=sql9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news/datablog/2012/aug/09/best-selling-books-all-time-fifty-shades-grey-compa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052736"/>
            <a:ext cx="9143999" cy="1656184"/>
          </a:xfrm>
        </p:spPr>
        <p:txBody>
          <a:bodyPr/>
          <a:lstStyle/>
          <a:p>
            <a:pPr algn="ctr"/>
            <a:r>
              <a:rPr lang="en-US" sz="3600" dirty="0"/>
              <a:t>Digital Media Technology</a:t>
            </a:r>
            <a:br>
              <a:rPr lang="en-US" sz="3600" dirty="0"/>
            </a:br>
            <a:br>
              <a:rPr lang="en-US" sz="3600" i="1" dirty="0"/>
            </a:br>
            <a:r>
              <a:rPr lang="en-US" altLang="en-US" sz="3600" b="0" i="1" dirty="0"/>
              <a:t>Week 9: Introduction to SQL</a:t>
            </a:r>
            <a:endParaRPr lang="en-US" sz="3600" b="0" i="1" dirty="0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8243888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charset="0"/>
                <a:ea typeface="Courier New" charset="0"/>
                <a:cs typeface="Courier New" charset="0"/>
              </a:rPr>
              <a:t>ID	First Name	Last Name	Course	ECTS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charset="0"/>
                <a:ea typeface="Courier New" charset="0"/>
                <a:cs typeface="Courier New" charset="0"/>
              </a:rPr>
              <a:t>Id1	StudentF1	StudentL1	DMT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charset="0"/>
                <a:ea typeface="Courier New" charset="0"/>
                <a:cs typeface="Courier New" charset="0"/>
              </a:rPr>
              <a:t>Id2	StudentF2	StudentL2	DMT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charset="0"/>
                <a:ea typeface="Courier New" charset="0"/>
                <a:cs typeface="Courier New" charset="0"/>
              </a:rPr>
              <a:t>Id3	StudentF1	StudentL1	NMS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charset="0"/>
                <a:ea typeface="Courier New" charset="0"/>
                <a:cs typeface="Courier New" charset="0"/>
              </a:rPr>
              <a:t>Id4	StudentF4	StudentL4	NMS		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charset="0"/>
                <a:ea typeface="Courier New" charset="0"/>
                <a:cs typeface="Courier New" charset="0"/>
              </a:rPr>
              <a:t>Id5	StudentF2	StudentL2	L		5</a:t>
            </a:r>
            <a:r>
              <a:rPr lang="en-GB" altLang="en-US" sz="2000">
                <a:latin typeface="Verdana" charset="0"/>
              </a:rPr>
              <a:t>	</a:t>
            </a:r>
            <a:endParaRPr lang="en-US" altLang="en-US" sz="24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0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93775" y="2205038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107113" y="2133600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77875" y="90805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dirty="0">
                <a:latin typeface="Verdana" charset="0"/>
              </a:rPr>
              <a:t>STUDENT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011863" y="981075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dirty="0">
                <a:latin typeface="Verdana" charset="0"/>
              </a:rPr>
              <a:t>COURSE</a:t>
            </a: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2578100" y="3070225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946525" y="2278063"/>
            <a:ext cx="158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4400">
                <a:latin typeface="Verdana" charset="0"/>
              </a:rPr>
              <a:t>?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2722563" y="30702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 dirty="0" err="1">
                <a:latin typeface="Verdana" charset="0"/>
              </a:rPr>
              <a:t>many</a:t>
            </a:r>
            <a:endParaRPr lang="nl-NL" altLang="en-US" sz="2400" dirty="0">
              <a:latin typeface="Verdana" charset="0"/>
            </a:endParaRP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4954588" y="31416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>
                <a:latin typeface="Verdana" charset="0"/>
              </a:rPr>
              <a:t>many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1138238" y="234950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 dirty="0">
                <a:solidFill>
                  <a:srgbClr val="990000"/>
                </a:solidFill>
                <a:latin typeface="Verdana" charset="0"/>
              </a:rPr>
              <a:t>S_ID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6394450" y="23495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chemeClr val="accent2"/>
                </a:solidFill>
                <a:latin typeface="Verdana" charset="0"/>
              </a:rPr>
              <a:t>C_ID</a:t>
            </a: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6034088" y="2997200"/>
            <a:ext cx="216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1800">
                <a:latin typeface="Verdana" charset="0"/>
              </a:rPr>
              <a:t> [ DETAILS ]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922338" y="2997200"/>
            <a:ext cx="2519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1600">
                <a:latin typeface="Verdana" charset="0"/>
              </a:rPr>
              <a:t> </a:t>
            </a:r>
            <a:r>
              <a:rPr lang="nl-NL" altLang="en-US" sz="1800">
                <a:latin typeface="Verdana" charset="0"/>
              </a:rPr>
              <a:t>[ DETAILS ]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24535"/>
              </p:ext>
            </p:extLst>
          </p:nvPr>
        </p:nvGraphicFramePr>
        <p:xfrm>
          <a:off x="5314156" y="4632162"/>
          <a:ext cx="3600450" cy="8255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Students_enrolled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107956" marB="10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s1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; s2 ; s3 ; s4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107956" marB="10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  <p:bldP spid="153610" grpId="0"/>
      <p:bldP spid="1536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71550" y="1484313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084888" y="1412875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55650" y="676275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dirty="0">
                <a:latin typeface="Verdana" charset="0"/>
              </a:rPr>
              <a:t>STUDENT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989638" y="479425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dirty="0">
                <a:latin typeface="Verdana" charset="0"/>
              </a:rPr>
              <a:t>COURSE</a:t>
            </a: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2555875" y="2349500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924300" y="1557338"/>
            <a:ext cx="158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4400">
                <a:latin typeface="Verdana" charset="0"/>
              </a:rPr>
              <a:t>?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2700338" y="23495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 dirty="0" err="1">
                <a:latin typeface="Verdana" charset="0"/>
              </a:rPr>
              <a:t>many</a:t>
            </a:r>
            <a:endParaRPr lang="nl-NL" altLang="en-US" sz="2400" dirty="0">
              <a:latin typeface="Verdana" charset="0"/>
            </a:endParaRP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4932363" y="2420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>
                <a:latin typeface="Verdana" charset="0"/>
              </a:rPr>
              <a:t>many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276600" y="4077072"/>
            <a:ext cx="2303463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3024188" y="3284984"/>
            <a:ext cx="3382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dirty="0">
                <a:latin typeface="Verdana" charset="0"/>
              </a:rPr>
              <a:t>ENROLMENT</a:t>
            </a:r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1547813" y="3284538"/>
            <a:ext cx="1728787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 flipV="1">
            <a:off x="5580063" y="3213100"/>
            <a:ext cx="1296987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1116013" y="162877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 dirty="0">
                <a:solidFill>
                  <a:srgbClr val="990000"/>
                </a:solidFill>
                <a:latin typeface="Verdana" charset="0"/>
              </a:rPr>
              <a:t>S_ID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6372225" y="16287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chemeClr val="accent2"/>
                </a:solidFill>
                <a:latin typeface="Verdana" charset="0"/>
              </a:rPr>
              <a:t>C_ID</a:t>
            </a:r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3779838" y="4653334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 dirty="0">
                <a:solidFill>
                  <a:srgbClr val="990000"/>
                </a:solidFill>
                <a:latin typeface="Verdana" charset="0"/>
              </a:rPr>
              <a:t>S_ID</a:t>
            </a: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3779838" y="5085134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 b="1">
                <a:solidFill>
                  <a:schemeClr val="accent2"/>
                </a:solidFill>
                <a:latin typeface="Verdana" charset="0"/>
              </a:rPr>
              <a:t>C_ID</a:t>
            </a:r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3852863" y="4148509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800">
                <a:latin typeface="Verdana" charset="0"/>
              </a:rPr>
              <a:t>E_ID</a:t>
            </a:r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3348038" y="5661397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nl-NL" altLang="en-US" sz="1800">
                <a:latin typeface="Verdana" charset="0"/>
              </a:rPr>
              <a:t> [ DETAILS ]</a:t>
            </a:r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6011863" y="2276475"/>
            <a:ext cx="216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1800">
                <a:latin typeface="Verdana" charset="0"/>
              </a:rPr>
              <a:t> [ DETAILS ]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900113" y="2276475"/>
            <a:ext cx="2519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1600">
                <a:latin typeface="Verdana" charset="0"/>
              </a:rPr>
              <a:t> </a:t>
            </a:r>
            <a:r>
              <a:rPr lang="nl-NL" altLang="en-US" sz="1800">
                <a:latin typeface="Verdana" charset="0"/>
              </a:rPr>
              <a:t>[ DETAILS ]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835150" y="57356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>
                <a:latin typeface="Verdana" charset="0"/>
              </a:rPr>
              <a:t>many</a:t>
            </a:r>
            <a:endParaRPr lang="nl-NL" altLang="en-US" sz="2400" dirty="0">
              <a:latin typeface="Verdana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443663" y="55324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nl-NL" altLang="en-US" sz="2400">
                <a:latin typeface="Verdana" charset="0"/>
              </a:rPr>
              <a:t>many</a:t>
            </a:r>
            <a:endParaRPr lang="nl-NL" altLang="en-US" sz="24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0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  <p:bldP spid="153609" grpId="1"/>
      <p:bldP spid="153610" grpId="0"/>
      <p:bldP spid="153610" grpId="1"/>
      <p:bldP spid="153611" grpId="0"/>
      <p:bldP spid="153611" grpId="1"/>
      <p:bldP spid="153612" grpId="0" animBg="1"/>
      <p:bldP spid="153613" grpId="0"/>
      <p:bldP spid="153618" grpId="0"/>
      <p:bldP spid="153619" grpId="0"/>
      <p:bldP spid="153620" grpId="0"/>
      <p:bldP spid="153621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99592" y="886374"/>
            <a:ext cx="8027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Referential Integrity</a:t>
            </a:r>
            <a:endParaRPr lang="en-GB" altLang="en-US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059113" y="549275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>
              <a:solidFill>
                <a:schemeClr val="tx2"/>
              </a:solidFill>
            </a:endParaRPr>
          </a:p>
          <a:p>
            <a:pPr eaLnBrk="1" hangingPunct="1"/>
            <a:endParaRPr lang="en-GB" altLang="en-US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GB" altLang="en-US" sz="2800"/>
          </a:p>
          <a:p>
            <a:pPr eaLnBrk="1" hangingPunct="1"/>
            <a:endParaRPr lang="nl-NL" altLang="en-US" sz="2800">
              <a:latin typeface="Georgia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54175" y="1944721"/>
            <a:ext cx="6399137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charset="0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Each foreign key should correspond to an existing primary key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Most DBMSs take measures to prevents users or applications from entering inconsistent data </a:t>
            </a:r>
          </a:p>
          <a:p>
            <a:pPr eaLnBrk="1" hangingPunct="1"/>
            <a:endParaRPr lang="nl-NL" altLang="en-US" dirty="0">
              <a:latin typeface="Verdana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3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ChangeArrowheads="1"/>
          </p:cNvSpPr>
          <p:nvPr/>
        </p:nvSpPr>
        <p:spPr bwMode="auto">
          <a:xfrm>
            <a:off x="1475656" y="1964827"/>
            <a:ext cx="5832648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SQL: Structured Query Language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Supported by most DBMSs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Makes use of regular English words</a:t>
            </a:r>
          </a:p>
          <a:p>
            <a:pPr eaLnBrk="1" hangingPunct="1"/>
            <a:endParaRPr lang="nl-NL" altLang="en-US" dirty="0">
              <a:latin typeface="Verdana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00" y="801121"/>
            <a:ext cx="6897687" cy="1143000"/>
          </a:xfrm>
        </p:spPr>
        <p:txBody>
          <a:bodyPr/>
          <a:lstStyle/>
          <a:p>
            <a:pPr algn="ctr" defTabSz="914400">
              <a:spcBef>
                <a:spcPct val="50000"/>
              </a:spcBef>
            </a:pPr>
            <a:r>
              <a:rPr lang="en-US" altLang="en-US" dirty="0"/>
              <a:t>Data Analysis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93898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1403648" y="1340768"/>
            <a:ext cx="6912768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r>
              <a:rPr lang="en-US" sz="2800" i="1" dirty="0">
                <a:solidFill>
                  <a:schemeClr val="bg2"/>
                </a:solidFill>
                <a:latin typeface="+mn-lt"/>
                <a:cs typeface="+mn-cs"/>
              </a:rPr>
              <a:t>Open standards</a:t>
            </a:r>
            <a:endParaRPr lang="en-US" altLang="nl-NL" sz="2800" i="1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US" sz="2800" dirty="0">
                <a:solidFill>
                  <a:schemeClr val="bg2"/>
                </a:solidFill>
                <a:latin typeface="+mn-lt"/>
                <a:cs typeface="+mn-cs"/>
              </a:rPr>
              <a:t>Adopted and maintained by an </a:t>
            </a:r>
            <a:r>
              <a:rPr lang="en-US" sz="2800" dirty="0" err="1">
                <a:solidFill>
                  <a:schemeClr val="bg2"/>
                </a:solidFill>
                <a:latin typeface="+mn-lt"/>
                <a:cs typeface="+mn-cs"/>
              </a:rPr>
              <a:t>authorised</a:t>
            </a:r>
            <a:r>
              <a:rPr lang="en-US" sz="28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n-lt"/>
                <a:cs typeface="+mn-cs"/>
              </a:rPr>
              <a:t>standisation</a:t>
            </a:r>
            <a:r>
              <a:rPr lang="en-US" sz="2800" dirty="0">
                <a:solidFill>
                  <a:schemeClr val="bg2"/>
                </a:solidFill>
                <a:latin typeface="+mn-lt"/>
                <a:cs typeface="+mn-cs"/>
              </a:rPr>
              <a:t> organization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US" sz="2800" dirty="0">
                <a:solidFill>
                  <a:schemeClr val="bg2"/>
                </a:solidFill>
                <a:latin typeface="+mn-lt"/>
                <a:cs typeface="+mn-cs"/>
              </a:rPr>
              <a:t>Documentation is fully available</a:t>
            </a:r>
            <a:endParaRPr lang="nl-NL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US" sz="2800" dirty="0">
                <a:solidFill>
                  <a:schemeClr val="bg2"/>
                </a:solidFill>
                <a:latin typeface="+mn-lt"/>
                <a:cs typeface="+mn-cs"/>
              </a:rPr>
              <a:t>No constraints on the use or the re-use of the standard (interoperability)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  <a:defRPr/>
            </a:pPr>
            <a:endParaRPr 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r>
              <a:rPr lang="en-US" sz="2800" i="1" dirty="0">
                <a:solidFill>
                  <a:schemeClr val="bg2"/>
                </a:solidFill>
                <a:latin typeface="+mn-lt"/>
                <a:cs typeface="+mn-cs"/>
              </a:rPr>
              <a:t>Proprietary standards</a:t>
            </a:r>
            <a:endParaRPr lang="nl-NL" sz="2800" i="1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GB" altLang="nl-NL" sz="2800" dirty="0">
                <a:solidFill>
                  <a:schemeClr val="bg2"/>
                </a:solidFill>
                <a:latin typeface="+mn-lt"/>
                <a:cs typeface="+mn-cs"/>
              </a:rPr>
              <a:t>Risk of “vendor-lock in”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  <a:defRPr/>
            </a:pP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M</a:t>
            </a:r>
            <a:r>
              <a:rPr lang="en-US" sz="2800" dirty="0" err="1">
                <a:solidFill>
                  <a:schemeClr val="bg2"/>
                </a:solidFill>
                <a:latin typeface="+mn-lt"/>
                <a:cs typeface="+mn-cs"/>
              </a:rPr>
              <a:t>igration</a:t>
            </a:r>
            <a:r>
              <a:rPr lang="en-US" sz="2800" dirty="0">
                <a:solidFill>
                  <a:schemeClr val="bg2"/>
                </a:solidFill>
                <a:latin typeface="+mn-lt"/>
                <a:cs typeface="+mn-cs"/>
              </a:rPr>
              <a:t> and system integration is often complicated</a:t>
            </a:r>
            <a:endParaRPr lang="nl-NL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nl-NL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nl-NL" sz="2800" dirty="0">
              <a:latin typeface="Verdana" pitchFamily="34" charset="0"/>
              <a:ea typeface="+mn-ea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56356" y="260648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Open vs. Proprietary Standards</a:t>
            </a:r>
          </a:p>
        </p:txBody>
      </p:sp>
    </p:spTree>
    <p:extLst>
      <p:ext uri="{BB962C8B-B14F-4D97-AF65-F5344CB8AC3E}">
        <p14:creationId xmlns:p14="http://schemas.microsoft.com/office/powerpoint/2010/main" val="142712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900113" y="1125538"/>
            <a:ext cx="77406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CREATE TABLE TREASURE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(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TREASURE_ID INT (4) NOT NULL AUTO_INCREMENT,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TITLE VARCHAR (150),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CREATOR INT,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LIBRARY CHAR(6),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SUBJECT CHAR(3),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YEAR INT (4),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PRIMARY KEY (TREASURE_ID),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FOREIGN KEY (CREATOR) REFERENCES CREATOR ON DELETE RESTRICT ON UPDATE CASCADE,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FOREIGN KEY (LIBRARY) REFERENCES LIBRARY ON DELETE RESTRICT ON UPDATE CASCADE,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FOREIGN KEY (SUBJECT) REFERENCES SUBJECT ON DELETE RESTRICT ON UPDATE CASCADE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);</a:t>
            </a:r>
            <a:r>
              <a:rPr lang="en-GB" altLang="en-US" sz="2400">
                <a:latin typeface="Verdana" charset="0"/>
              </a:rPr>
              <a:t> </a:t>
            </a:r>
            <a:endParaRPr lang="en-US" altLang="en-US" sz="24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8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77406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INSERT INTO CREATOR VALUES ('1','Baudelaire','Charles','1821','1867','FR'), ('2','Mozart','Wolfgang Amadeus','1756','1791','AT'), ('3','Bruegel The Elder','Pieter','1525','1569','BE'), ('4','Sadler','William','1782','1839','IE'), ('5','Tiemann','Walter','1876','1951','DE'), ('6','Macchiavelli','Giacomo','1756','1811','IT'), ('7','Galilei','Galileo','1564','1642','IT'), ('8','Parker','Matthew','1504','1575','GB'), ('9','Wittel','Caspar van','1655','1736','NL'), ('10','Molyneux','Daniel','1568','1632','IE') ;</a:t>
            </a:r>
            <a:r>
              <a:rPr lang="en-GB" altLang="en-US" sz="1800"/>
              <a:t> </a:t>
            </a:r>
            <a:endParaRPr lang="en-US" altLang="en-US" sz="180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47813" y="4510088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UPDATE CREATOR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SET NAME_LAST='Charles Pierre'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WHERE PID= 1 ;</a:t>
            </a:r>
            <a:endParaRPr lang="en-US" altLang="en-US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7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1916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 </a:t>
            </a:r>
            <a:r>
              <a:rPr lang="en-GB" altLang="en-US" sz="2400">
                <a:latin typeface="Verdana" charset="0"/>
              </a:rPr>
              <a:t>DELETE DATABASE TREASURE ; </a:t>
            </a:r>
            <a:endParaRPr lang="en-US" altLang="en-US" sz="2400">
              <a:latin typeface="Verdana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4005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Verdana" charset="0"/>
              </a:rPr>
              <a:t> </a:t>
            </a:r>
            <a:r>
              <a:rPr lang="en-GB" altLang="en-US" sz="2400">
                <a:latin typeface="Verdana" charset="0"/>
              </a:rPr>
              <a:t>DROP TABLE CREATOR ;</a:t>
            </a:r>
            <a:endParaRPr lang="en-US" altLang="en-US" sz="24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41388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7544" y="291778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2400" b="1" dirty="0">
                <a:latin typeface="Verdana" charset="0"/>
              </a:rPr>
              <a:t>SELECT TITLE, YEAR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2400" b="1" dirty="0">
                <a:latin typeface="Verdana" charset="0"/>
              </a:rPr>
              <a:t>FROM TREASURE 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433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33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433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graphicFrame>
        <p:nvGraphicFramePr>
          <p:cNvPr id="209085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89029"/>
              </p:ext>
            </p:extLst>
          </p:nvPr>
        </p:nvGraphicFramePr>
        <p:xfrm>
          <a:off x="2708412" y="1412776"/>
          <a:ext cx="5616575" cy="5029200"/>
        </p:xfrm>
        <a:graphic>
          <a:graphicData uri="http://schemas.openxmlformats.org/drawingml/2006/table">
            <a:tbl>
              <a:tblPr/>
              <a:tblGrid>
                <a:gridCol w="39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TITLE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Sidereus Nuncius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Requiem KV 626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1791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Rabbit Hunt, in the lower left Brueghel 1560.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 antiquitate Britanicae Ecclesiae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1572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Vedute di Roma con scene di costume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Corrected page proofs of 'Les Fleurs du mal'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1857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Vinegar Hill, charge of the 5th Dragoon Guards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1880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Poster of "Internationale Ausstellung für Buchgewerbe und Graphik"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1914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Fontana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dei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Fiumi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 Piazza Navona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1734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ChangeArrowheads="1"/>
          </p:cNvSpPr>
          <p:nvPr/>
        </p:nvSpPr>
        <p:spPr bwMode="auto">
          <a:xfrm>
            <a:off x="1258888" y="1122363"/>
            <a:ext cx="691356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14400" indent="-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br>
              <a:rPr lang="en-US" altLang="en-US" sz="2800" dirty="0">
                <a:latin typeface="Verdana" charset="0"/>
              </a:rPr>
            </a:br>
            <a:endParaRPr lang="en-US" altLang="en-US" sz="2800" dirty="0"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Databases  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DBMS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Relational data model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Entity Relationship Diagrams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Phases: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Design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Implementation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Data entry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charset="0"/>
              <a:buAutoNum type="arabicPeriod"/>
            </a:pPr>
            <a:r>
              <a:rPr lang="en-US" altLang="en-US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Data analysis</a:t>
            </a:r>
            <a:br>
              <a:rPr lang="en-US" altLang="en-US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en-US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GB" altLang="en-US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nl-NL" altLang="en-US" dirty="0">
              <a:latin typeface="Verdana" charset="0"/>
            </a:endParaRPr>
          </a:p>
          <a:p>
            <a:pPr eaLnBrk="1" hangingPunct="1"/>
            <a:endParaRPr lang="en-GB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solidFill>
                <a:srgbClr val="0C2577"/>
              </a:solidFill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en-US" sz="2800" dirty="0">
              <a:latin typeface="Verdana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47625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Last week’s lecture</a:t>
            </a:r>
            <a:endParaRPr lang="en-GB" altLang="en-US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155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848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SELECT * </a:t>
            </a:r>
            <a:br>
              <a:rPr lang="nl-NL" altLang="en-US" sz="2400" b="1">
                <a:latin typeface="Verdana" charset="0"/>
              </a:rPr>
            </a:br>
            <a:r>
              <a:rPr lang="nl-NL" altLang="en-US" sz="2400" b="1">
                <a:latin typeface="Verdana" charset="0"/>
              </a:rPr>
              <a:t>FROM TREASURE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en-US" b="1" i="1">
              <a:solidFill>
                <a:srgbClr val="800000"/>
              </a:solidFill>
              <a:latin typeface="Courier New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33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graphicFrame>
        <p:nvGraphicFramePr>
          <p:cNvPr id="210386" name="Group 466"/>
          <p:cNvGraphicFramePr>
            <a:graphicFrameLocks noGrp="1"/>
          </p:cNvGraphicFramePr>
          <p:nvPr/>
        </p:nvGraphicFramePr>
        <p:xfrm>
          <a:off x="971550" y="1844675"/>
          <a:ext cx="7848600" cy="7224227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treasure_id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title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creator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library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subject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Sidereus Nuncius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Requiem KV 626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1791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Rabbit Hunt, in the lower left Brueghel 1560.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 antiquitate Britanicae Ecclesiae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1572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Vedute di Roma con scene di costume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HIS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Corrected page proofs of 'Les Fleurs du mal'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1857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HIS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Vinegar Hill, charge of the 5th Dragoon Guards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1880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HIS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Poster of "Internationale Ausstellung für Buchgewerbe und Graphik"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1914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Fontana dei Fiumi a Piazza Navona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1734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6" marB="4570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0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8486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SELECT TITLE, YEAR</a:t>
            </a:r>
            <a:br>
              <a:rPr lang="nl-NL" altLang="en-US" sz="2400" b="1">
                <a:latin typeface="Verdana" charset="0"/>
              </a:rPr>
            </a:br>
            <a:r>
              <a:rPr lang="nl-NL" altLang="en-US" sz="2400" b="1">
                <a:latin typeface="Verdana" charset="0"/>
              </a:rPr>
              <a:t>FROM TREASURE</a:t>
            </a:r>
            <a:br>
              <a:rPr lang="nl-NL" altLang="en-US" sz="2400" b="1">
                <a:latin typeface="Verdana" charset="0"/>
              </a:rPr>
            </a:br>
            <a:r>
              <a:rPr lang="nl-NL" altLang="en-US" sz="2400" b="1">
                <a:latin typeface="Verdana" charset="0"/>
              </a:rPr>
              <a:t>ORDER BY YEAR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en-US" b="1" i="1">
              <a:solidFill>
                <a:srgbClr val="800000"/>
              </a:solidFill>
              <a:latin typeface="Courier New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433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graphicFrame>
        <p:nvGraphicFramePr>
          <p:cNvPr id="215247" name="Group 207"/>
          <p:cNvGraphicFramePr>
            <a:graphicFrameLocks noGrp="1"/>
          </p:cNvGraphicFramePr>
          <p:nvPr/>
        </p:nvGraphicFramePr>
        <p:xfrm>
          <a:off x="2411413" y="2060575"/>
          <a:ext cx="5759450" cy="5029200"/>
        </p:xfrm>
        <a:graphic>
          <a:graphicData uri="http://schemas.openxmlformats.org/drawingml/2006/table">
            <a:tbl>
              <a:tblPr/>
              <a:tblGrid>
                <a:gridCol w="39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TITLE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Rabbit Hunt, in the lower left Brueghel 1560.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 antiquitate Britanicae Ecclesiae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1572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Sidereus Nuncius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Fontana dei Fiumi a Piazza Navona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1734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Requiem KV 626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1791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Vedute di Roma con scene di costume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Corrected page proofs of 'Les Fleurs du mal'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1857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Vinegar Hill, charge of the 5th Dragoon Guards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1880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Poster of "Internationale Ausstellung für Buchgewerbe und Graphik"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1914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04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179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36588" y="620713"/>
            <a:ext cx="68151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SELECT NAME_LAST, NAME_FIRST,        (YEAR_OF_DEATH - YEAR_OF_BIRTH) AS AGE  FROM CREATOR ;</a:t>
            </a:r>
          </a:p>
        </p:txBody>
      </p:sp>
      <p:graphicFrame>
        <p:nvGraphicFramePr>
          <p:cNvPr id="211449" name="Group 505"/>
          <p:cNvGraphicFramePr>
            <a:graphicFrameLocks noGrp="1"/>
          </p:cNvGraphicFramePr>
          <p:nvPr/>
        </p:nvGraphicFramePr>
        <p:xfrm>
          <a:off x="1331913" y="2276475"/>
          <a:ext cx="6192837" cy="4297482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NAME_LAST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NAME_FIRST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AGE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Baudelaire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Charles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Mozart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Wolfgang Amadeus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Bruegel The Elder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Pieter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Sadler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William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Tiemann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Walter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Macchiavelli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Giacomo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Galilei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Galileo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Parker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Matthew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Wittel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Caspar van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Molyneux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Daniel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78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179763" y="1595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36588" y="620713"/>
            <a:ext cx="68151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Verdana" charset="0"/>
              </a:rPr>
              <a:t>SELECT TITLE, YEAR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Verdana" charset="0"/>
              </a:rPr>
              <a:t>FROM TREASURE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Verdana" charset="0"/>
              </a:rPr>
              <a:t>WHERE YEAR &gt; 1800 ;</a:t>
            </a:r>
            <a:endParaRPr lang="nl-NL" altLang="en-US" sz="2400" b="1">
              <a:latin typeface="Verdana" charset="0"/>
            </a:endParaRPr>
          </a:p>
        </p:txBody>
      </p:sp>
      <p:graphicFrame>
        <p:nvGraphicFramePr>
          <p:cNvPr id="216182" name="Group 118"/>
          <p:cNvGraphicFramePr>
            <a:graphicFrameLocks noGrp="1"/>
          </p:cNvGraphicFramePr>
          <p:nvPr/>
        </p:nvGraphicFramePr>
        <p:xfrm>
          <a:off x="2627313" y="3213100"/>
          <a:ext cx="5545137" cy="2925920"/>
        </p:xfrm>
        <a:graphic>
          <a:graphicData uri="http://schemas.openxmlformats.org/drawingml/2006/table">
            <a:tbl>
              <a:tblPr/>
              <a:tblGrid>
                <a:gridCol w="39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TITLE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YEAR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Vedute di Roma con scene di costume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Corrected page proofs of 'Les Fleurs du mal'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1857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Vinegar Hill, charge of the 5th Dragoon Guards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1880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Poster of "Internationale Ausstellung für Buchgewerbe und Graphik"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1914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67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102100" y="294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918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Verdana" charset="0"/>
              </a:rPr>
              <a:t>SELECT DISTINCT SUBJECT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Verdana" charset="0"/>
              </a:rPr>
              <a:t>FROM TREASURE ;</a:t>
            </a:r>
          </a:p>
        </p:txBody>
      </p:sp>
      <p:graphicFrame>
        <p:nvGraphicFramePr>
          <p:cNvPr id="213099" name="Group 107"/>
          <p:cNvGraphicFramePr>
            <a:graphicFrameLocks noGrp="1"/>
          </p:cNvGraphicFramePr>
          <p:nvPr/>
        </p:nvGraphicFramePr>
        <p:xfrm>
          <a:off x="3492500" y="2924175"/>
          <a:ext cx="1727200" cy="18288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SUBJECT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HIS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95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923088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58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7064"/>
            <a:ext cx="3336313" cy="165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7664" y="1268760"/>
            <a:ext cx="367240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MySQL: open source RDBMS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Extensive documentation on MySQL website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Databases are built using SQL queries</a:t>
            </a: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nl-NL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en-GB" altLang="en-US" dirty="0">
              <a:solidFill>
                <a:schemeClr val="tx2"/>
              </a:solidFill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Verdana" panose="020B060403050404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52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5275"/>
            <a:ext cx="4945062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19250" y="2997200"/>
            <a:ext cx="576103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MySQL may be used via command prompt; 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Databases can also be accessed, for instance, via PHP (</a:t>
            </a:r>
            <a:r>
              <a:rPr lang="en-GB" altLang="en-US" sz="2800" dirty="0" err="1">
                <a:solidFill>
                  <a:schemeClr val="bg2"/>
                </a:solidFill>
                <a:latin typeface="+mn-lt"/>
                <a:cs typeface="+mn-cs"/>
              </a:rPr>
              <a:t>PHPmyAdmin</a:t>
            </a: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nl-NL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en-GB" altLang="en-US" dirty="0">
              <a:solidFill>
                <a:schemeClr val="tx2"/>
              </a:solidFill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Verdana" panose="020B060403050404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775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7624" y="980728"/>
            <a:ext cx="72374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Courier" pitchFamily="49" charset="0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r>
              <a:rPr lang="en-US" sz="1800" dirty="0">
                <a:latin typeface="Courier" pitchFamily="49" charset="0"/>
                <a:ea typeface="+mn-ea"/>
              </a:rPr>
              <a:t>&lt;html&gt;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    &lt;head&gt;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        &lt;title&gt;&lt;/title&gt;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    &lt;/head&gt;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    &lt;body&gt;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        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&lt;?</a:t>
            </a:r>
            <a:r>
              <a:rPr lang="en-US" sz="1800" dirty="0" err="1">
                <a:solidFill>
                  <a:schemeClr val="bg2"/>
                </a:solidFill>
                <a:latin typeface="Courier" pitchFamily="49" charset="0"/>
                <a:ea typeface="+mn-ea"/>
              </a:rPr>
              <a:t>php</a:t>
            </a:r>
            <a:b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</a:t>
            </a:r>
            <a:b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$time = date("h") ;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if ( $time &lt; 12 ) {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 	print "Good morning!" ;    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} </a:t>
            </a:r>
            <a:r>
              <a:rPr lang="en-US" sz="1800" b="1" dirty="0" err="1">
                <a:solidFill>
                  <a:schemeClr val="bg2"/>
                </a:solidFill>
                <a:latin typeface="Courier" pitchFamily="49" charset="0"/>
                <a:ea typeface="+mn-ea"/>
              </a:rPr>
              <a:t>elsif</a:t>
            </a: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( $time &lt; 18) {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 	print "Good afternoon!" ; 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} else {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 	print "Good evening!" ; </a:t>
            </a:r>
            <a:b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b="1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}</a:t>
            </a:r>
            <a:b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  </a:t>
            </a:r>
            <a:b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</a:t>
            </a:r>
            <a:b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</a:br>
            <a:r>
              <a:rPr lang="en-US" sz="1800" dirty="0">
                <a:solidFill>
                  <a:schemeClr val="bg2"/>
                </a:solidFill>
                <a:latin typeface="Courier" pitchFamily="49" charset="0"/>
                <a:ea typeface="+mn-ea"/>
              </a:rPr>
              <a:t>         ?&gt;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    &lt;/body&gt;</a:t>
            </a:r>
            <a:br>
              <a:rPr lang="en-US" sz="1800" dirty="0">
                <a:latin typeface="Courier" pitchFamily="49" charset="0"/>
                <a:ea typeface="+mn-ea"/>
              </a:rPr>
            </a:br>
            <a:r>
              <a:rPr lang="en-US" sz="1800" dirty="0">
                <a:latin typeface="Courier" pitchFamily="49" charset="0"/>
                <a:ea typeface="+mn-ea"/>
              </a:rPr>
              <a:t>&lt;/html&gt;</a:t>
            </a:r>
            <a:endParaRPr lang="en-GB" altLang="en-US" sz="1800" dirty="0">
              <a:latin typeface="Courier" pitchFamily="49" charset="0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sz="1800" dirty="0"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nl-NL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en-GB" altLang="en-US" dirty="0">
              <a:solidFill>
                <a:schemeClr val="tx2"/>
              </a:solidFill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476672"/>
            <a:ext cx="487505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8">
              <a:lnSpc>
                <a:spcPct val="80000"/>
              </a:lnSpc>
              <a:buClr>
                <a:srgbClr val="0C2577"/>
              </a:buClr>
              <a:defRPr/>
            </a:pPr>
            <a:r>
              <a:rPr lang="en-GB" altLang="en-US" sz="2800" dirty="0">
                <a:solidFill>
                  <a:schemeClr val="bg2"/>
                </a:solidFill>
              </a:rPr>
              <a:t>PHP: Hypertext </a:t>
            </a:r>
            <a:r>
              <a:rPr lang="en-GB" altLang="en-US" sz="2800" dirty="0" err="1">
                <a:solidFill>
                  <a:schemeClr val="bg2"/>
                </a:solidFill>
              </a:rPr>
              <a:t>Preprocessor</a:t>
            </a:r>
            <a:endParaRPr lang="en-GB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2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169025" y="1098550"/>
            <a:ext cx="2579688" cy="229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6875" y="973138"/>
            <a:ext cx="3794125" cy="338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397625" y="1458913"/>
            <a:ext cx="1371600" cy="1477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373813" y="1890713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HTML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1331913" y="1290638"/>
            <a:ext cx="13716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1331913" y="13620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 i="1">
                <a:latin typeface="Verdana" charset="0"/>
              </a:rPr>
              <a:t>PHP</a:t>
            </a:r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 flipH="1">
            <a:off x="2703513" y="1674813"/>
            <a:ext cx="366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4716463" y="19621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i="1">
                <a:latin typeface="Verdana" charset="0"/>
              </a:rPr>
              <a:t>http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>
            <a:off x="3348038" y="2632075"/>
            <a:ext cx="304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1476375" y="505936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 i="1">
                <a:latin typeface="Verdana" charset="0"/>
              </a:rPr>
              <a:t>SERVER</a:t>
            </a:r>
          </a:p>
        </p:txBody>
      </p:sp>
      <p:sp>
        <p:nvSpPr>
          <p:cNvPr id="16396" name="Text Box 15"/>
          <p:cNvSpPr txBox="1">
            <a:spLocks noChangeArrowheads="1"/>
          </p:cNvSpPr>
          <p:nvPr/>
        </p:nvSpPr>
        <p:spPr bwMode="auto">
          <a:xfrm>
            <a:off x="6445250" y="383381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 i="1">
                <a:latin typeface="Verdana" charset="0"/>
              </a:rPr>
              <a:t>CLIENT</a:t>
            </a:r>
          </a:p>
        </p:txBody>
      </p:sp>
      <p:sp>
        <p:nvSpPr>
          <p:cNvPr id="266256" name="Rectangle 16"/>
          <p:cNvSpPr>
            <a:spLocks noChangeArrowheads="1"/>
          </p:cNvSpPr>
          <p:nvPr/>
        </p:nvSpPr>
        <p:spPr bwMode="auto">
          <a:xfrm>
            <a:off x="2268538" y="2395538"/>
            <a:ext cx="1079500" cy="7921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2268538" y="26114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000" b="1">
                <a:latin typeface="Verdana" charset="0"/>
              </a:rPr>
              <a:t>HTML</a:t>
            </a:r>
          </a:p>
        </p:txBody>
      </p:sp>
      <p:sp>
        <p:nvSpPr>
          <p:cNvPr id="266259" name="Line 19"/>
          <p:cNvSpPr>
            <a:spLocks noChangeShapeType="1"/>
          </p:cNvSpPr>
          <p:nvPr/>
        </p:nvSpPr>
        <p:spPr bwMode="auto">
          <a:xfrm>
            <a:off x="2268538" y="1938338"/>
            <a:ext cx="236537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 animBg="1"/>
      <p:bldP spid="266248" grpId="0"/>
      <p:bldP spid="266249" grpId="0" animBg="1"/>
      <p:bldP spid="266250" grpId="0"/>
      <p:bldP spid="266252" grpId="0" animBg="1"/>
      <p:bldP spid="266256" grpId="0" animBg="1"/>
      <p:bldP spid="266257" grpId="0"/>
      <p:bldP spid="2662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inkeddata.org/static/images/lod-datasets_2009-07-14_crop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6120606" cy="4553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19672" y="5517232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e</a:t>
            </a:r>
            <a:r>
              <a:rPr lang="en-US" sz="2800" dirty="0">
                <a:solidFill>
                  <a:schemeClr val="bg2"/>
                </a:solidFill>
              </a:rPr>
              <a:t>.g. </a:t>
            </a:r>
            <a:r>
              <a:rPr lang="en-US" sz="2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Bestsellers data from The Guardian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10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096000" y="981075"/>
            <a:ext cx="2579688" cy="229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50825" y="836613"/>
            <a:ext cx="3794125" cy="338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684213" y="2060575"/>
            <a:ext cx="762000" cy="1066800"/>
          </a:xfrm>
          <a:prstGeom prst="can">
            <a:avLst>
              <a:gd name="adj" fmla="val 35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nl-NL" sz="2400">
              <a:latin typeface="Verdana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324600" y="1341438"/>
            <a:ext cx="1371600" cy="14779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300788" y="1773238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>
                <a:latin typeface="Verdana" charset="0"/>
              </a:rPr>
              <a:t>HTML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1692275" y="1196975"/>
            <a:ext cx="13716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1763713" y="12684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 i="1">
                <a:latin typeface="Verdana" charset="0"/>
              </a:rPr>
              <a:t>PHP</a:t>
            </a:r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 flipH="1">
            <a:off x="3059113" y="1557338"/>
            <a:ext cx="323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4643438" y="18446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i="1">
                <a:latin typeface="Verdana" charset="0"/>
              </a:rPr>
              <a:t>http</a:t>
            </a:r>
          </a:p>
        </p:txBody>
      </p:sp>
      <p:sp>
        <p:nvSpPr>
          <p:cNvPr id="266251" name="Line 11"/>
          <p:cNvSpPr>
            <a:spLocks noChangeShapeType="1"/>
          </p:cNvSpPr>
          <p:nvPr/>
        </p:nvSpPr>
        <p:spPr bwMode="auto">
          <a:xfrm flipH="1">
            <a:off x="1476375" y="1844675"/>
            <a:ext cx="11525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>
            <a:off x="3810000" y="251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384175" y="3276600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b="1" i="1">
                <a:solidFill>
                  <a:srgbClr val="800000"/>
                </a:solidFill>
                <a:latin typeface="Verdana" charset="0"/>
              </a:rPr>
              <a:t>MySQL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403350" y="4941888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 i="1">
                <a:latin typeface="Verdana" charset="0"/>
              </a:rPr>
              <a:t>SERVER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372225" y="371633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 i="1">
                <a:latin typeface="Verdana" charset="0"/>
              </a:rPr>
              <a:t>CLIENT</a:t>
            </a:r>
          </a:p>
        </p:txBody>
      </p:sp>
      <p:sp>
        <p:nvSpPr>
          <p:cNvPr id="266256" name="Rectangle 16"/>
          <p:cNvSpPr>
            <a:spLocks noChangeArrowheads="1"/>
          </p:cNvSpPr>
          <p:nvPr/>
        </p:nvSpPr>
        <p:spPr bwMode="auto">
          <a:xfrm>
            <a:off x="2700338" y="2133600"/>
            <a:ext cx="1079500" cy="7921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2771775" y="23495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000" b="1">
                <a:latin typeface="Verdana" charset="0"/>
              </a:rPr>
              <a:t>HTML</a:t>
            </a:r>
          </a:p>
        </p:txBody>
      </p:sp>
      <p:sp>
        <p:nvSpPr>
          <p:cNvPr id="266258" name="Line 18"/>
          <p:cNvSpPr>
            <a:spLocks noChangeShapeType="1"/>
          </p:cNvSpPr>
          <p:nvPr/>
        </p:nvSpPr>
        <p:spPr bwMode="auto">
          <a:xfrm flipV="1">
            <a:off x="1476375" y="1844675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9" name="Line 19"/>
          <p:cNvSpPr>
            <a:spLocks noChangeShapeType="1"/>
          </p:cNvSpPr>
          <p:nvPr/>
        </p:nvSpPr>
        <p:spPr bwMode="auto">
          <a:xfrm>
            <a:off x="2916238" y="184467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0" name="Text Box 20"/>
          <p:cNvSpPr txBox="1">
            <a:spLocks noChangeArrowheads="1"/>
          </p:cNvSpPr>
          <p:nvPr/>
        </p:nvSpPr>
        <p:spPr bwMode="auto">
          <a:xfrm>
            <a:off x="755650" y="242093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nl-NL" sz="2800">
                <a:latin typeface="Verdana" charset="0"/>
              </a:rPr>
              <a:t>db</a:t>
            </a:r>
            <a:endParaRPr lang="en-GB" altLang="nl-NL" sz="28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  <p:bldP spid="266247" grpId="0" animBg="1"/>
      <p:bldP spid="266248" grpId="0"/>
      <p:bldP spid="266249" grpId="0" animBg="1"/>
      <p:bldP spid="266250" grpId="0"/>
      <p:bldP spid="266251" grpId="0" animBg="1"/>
      <p:bldP spid="266252" grpId="0" animBg="1"/>
      <p:bldP spid="266253" grpId="0"/>
      <p:bldP spid="266256" grpId="0" animBg="1"/>
      <p:bldP spid="266257" grpId="0"/>
      <p:bldP spid="266258" grpId="0" animBg="1"/>
      <p:bldP spid="266259" grpId="0" animBg="1"/>
      <p:bldP spid="2662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-9525" y="47625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 year of the oldest treasure in the database</a:t>
            </a:r>
            <a:endParaRPr lang="nl-NL" altLang="en-US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763713" y="2420938"/>
            <a:ext cx="51117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SELECT MIN(YEAR)</a:t>
            </a:r>
            <a:endParaRPr lang="nl-NL" altLang="en-US" sz="2400" b="1">
              <a:latin typeface="Verdana" charset="0"/>
            </a:endParaRPr>
          </a:p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FROM TREASURE ;</a:t>
            </a:r>
            <a:endParaRPr lang="nl-NL" altLang="en-US" sz="2400" b="1">
              <a:latin typeface="Verdana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9300" y="4411663"/>
          <a:ext cx="1257300" cy="4572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1560</a:t>
                      </a:r>
                      <a:endParaRPr kumimoji="0" lang="nl-NL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8" name="Text Box 3"/>
          <p:cNvSpPr txBox="1">
            <a:spLocks noChangeArrowheads="1"/>
          </p:cNvSpPr>
          <p:nvPr/>
        </p:nvSpPr>
        <p:spPr bwMode="auto">
          <a:xfrm>
            <a:off x="1042988" y="1812925"/>
            <a:ext cx="2317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Query:</a:t>
            </a:r>
            <a:endParaRPr lang="nl-NL" altLang="en-US" sz="2400" i="1">
              <a:latin typeface="Verdana" charset="0"/>
            </a:endParaRPr>
          </a:p>
        </p:txBody>
      </p:sp>
      <p:sp>
        <p:nvSpPr>
          <p:cNvPr id="7179" name="Text Box 3"/>
          <p:cNvSpPr txBox="1">
            <a:spLocks noChangeArrowheads="1"/>
          </p:cNvSpPr>
          <p:nvPr/>
        </p:nvSpPr>
        <p:spPr bwMode="auto">
          <a:xfrm>
            <a:off x="1042988" y="3759200"/>
            <a:ext cx="231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Result:</a:t>
            </a:r>
            <a:endParaRPr lang="nl-NL" altLang="en-US" sz="2400" i="1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49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-9525" y="47625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 number of countries in the table CREATOR</a:t>
            </a:r>
            <a:endParaRPr lang="nl-NL" altLang="en-US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763713" y="2420938"/>
            <a:ext cx="7200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SELECT </a:t>
            </a:r>
            <a:br>
              <a:rPr lang="en-US" altLang="en-US" sz="2400" b="1">
                <a:latin typeface="Verdana" charset="0"/>
              </a:rPr>
            </a:br>
            <a:r>
              <a:rPr lang="en-US" altLang="en-US" sz="2400" b="1">
                <a:latin typeface="Verdana" charset="0"/>
              </a:rPr>
              <a:t>   COUNT( DISTINCT COUNTRY_BORN )</a:t>
            </a:r>
            <a:endParaRPr lang="nl-NL" altLang="en-US" sz="2400" b="1">
              <a:latin typeface="Verdana" charset="0"/>
            </a:endParaRPr>
          </a:p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FROM CREATOR ; </a:t>
            </a:r>
            <a:endParaRPr lang="nl-NL" altLang="en-US" sz="2400" b="1">
              <a:latin typeface="Verdana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9300" y="4627563"/>
          <a:ext cx="1257300" cy="4572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kumimoji="0" lang="nl-NL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1042988" y="1812925"/>
            <a:ext cx="2317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Query:</a:t>
            </a:r>
            <a:endParaRPr lang="nl-NL" altLang="en-US" sz="2400" i="1">
              <a:latin typeface="Verdana" charset="0"/>
            </a:endParaRPr>
          </a:p>
        </p:txBody>
      </p:sp>
      <p:sp>
        <p:nvSpPr>
          <p:cNvPr id="8203" name="Text Box 3"/>
          <p:cNvSpPr txBox="1">
            <a:spLocks noChangeArrowheads="1"/>
          </p:cNvSpPr>
          <p:nvPr/>
        </p:nvSpPr>
        <p:spPr bwMode="auto">
          <a:xfrm>
            <a:off x="1042988" y="3975100"/>
            <a:ext cx="231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Result:</a:t>
            </a:r>
            <a:endParaRPr lang="nl-NL" altLang="en-US" sz="2400" i="1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2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-9525" y="47625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 number of persons for each country in </a:t>
            </a:r>
            <a:b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the table CREATOR</a:t>
            </a:r>
            <a:endParaRPr lang="nl-NL" altLang="en-US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70538" y="1860550"/>
          <a:ext cx="873125" cy="401638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GB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IE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IE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IT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IT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NL</a:t>
                      </a:r>
                      <a:endParaRPr kumimoji="0" lang="nl-NL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107" marR="95107" marT="95258" marB="95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6588125" y="2278063"/>
            <a:ext cx="144463" cy="360362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1" name="Right Brace 10"/>
          <p:cNvSpPr/>
          <p:nvPr/>
        </p:nvSpPr>
        <p:spPr>
          <a:xfrm>
            <a:off x="6516688" y="1917700"/>
            <a:ext cx="142875" cy="360363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2" name="Right Brace 11"/>
          <p:cNvSpPr/>
          <p:nvPr/>
        </p:nvSpPr>
        <p:spPr>
          <a:xfrm>
            <a:off x="6516688" y="2638425"/>
            <a:ext cx="142875" cy="360363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3" name="Right Brace 12"/>
          <p:cNvSpPr/>
          <p:nvPr/>
        </p:nvSpPr>
        <p:spPr>
          <a:xfrm>
            <a:off x="6516688" y="2998788"/>
            <a:ext cx="215900" cy="358775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4" name="Right Brace 13"/>
          <p:cNvSpPr/>
          <p:nvPr/>
        </p:nvSpPr>
        <p:spPr>
          <a:xfrm>
            <a:off x="6551613" y="3398838"/>
            <a:ext cx="144462" cy="358775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5" name="Right Brace 14"/>
          <p:cNvSpPr/>
          <p:nvPr/>
        </p:nvSpPr>
        <p:spPr>
          <a:xfrm>
            <a:off x="6516688" y="3790950"/>
            <a:ext cx="107950" cy="7112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6" name="Right Brace 15"/>
          <p:cNvSpPr/>
          <p:nvPr/>
        </p:nvSpPr>
        <p:spPr>
          <a:xfrm>
            <a:off x="6516688" y="4583113"/>
            <a:ext cx="107950" cy="7112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7" name="Right Brace 16"/>
          <p:cNvSpPr/>
          <p:nvPr/>
        </p:nvSpPr>
        <p:spPr>
          <a:xfrm>
            <a:off x="6581775" y="5351463"/>
            <a:ext cx="144463" cy="360362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48488" y="1908175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1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48488" y="2246313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1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918325" y="2582863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1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18325" y="3005138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1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918325" y="3389313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1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18325" y="3962400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2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18325" y="4752975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2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42138" y="5294313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Verdana" charset="0"/>
              </a:rPr>
              <a:t>1</a:t>
            </a:r>
            <a:endParaRPr lang="nl-NL" altLang="en-US" sz="1800">
              <a:latin typeface="Verdana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25500" y="2540000"/>
            <a:ext cx="37433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SELECT COUNTRY_BORN , COUNT(*)</a:t>
            </a:r>
            <a:br>
              <a:rPr lang="en-US" altLang="en-US" sz="2400" b="1">
                <a:latin typeface="Verdana" charset="0"/>
              </a:rPr>
            </a:br>
            <a:br>
              <a:rPr lang="en-US" altLang="en-US" sz="2400" b="1">
                <a:latin typeface="Verdana" charset="0"/>
              </a:rPr>
            </a:br>
            <a:r>
              <a:rPr lang="en-US" altLang="en-US" sz="2400" b="1">
                <a:latin typeface="Verdana" charset="0"/>
              </a:rPr>
              <a:t>FROM CREATOR</a:t>
            </a:r>
          </a:p>
          <a:p>
            <a:pPr>
              <a:buFontTx/>
              <a:buNone/>
            </a:pPr>
            <a:br>
              <a:rPr lang="en-US" altLang="en-US" sz="2400" b="1">
                <a:latin typeface="Verdana" charset="0"/>
              </a:rPr>
            </a:br>
            <a:r>
              <a:rPr lang="en-US" altLang="en-US" sz="2400" b="1">
                <a:latin typeface="Verdana" charset="0"/>
              </a:rPr>
              <a:t>GROUP BY COUNTRY_BORN ;</a:t>
            </a:r>
            <a:endParaRPr lang="nl-NL" altLang="en-US" sz="2400" b="1">
              <a:latin typeface="Verdana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68313" y="1898650"/>
            <a:ext cx="231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Query:</a:t>
            </a:r>
            <a:endParaRPr lang="nl-NL" altLang="en-US" sz="2400" i="1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-36513" y="401638"/>
            <a:ext cx="91440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Libraries that are represented by </a:t>
            </a:r>
            <a:b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two or more treasures.</a:t>
            </a:r>
            <a:endParaRPr lang="en-US" altLang="nl-NL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763713" y="2309813"/>
            <a:ext cx="72009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SELECT LIBRARY , COUNT(*) </a:t>
            </a:r>
            <a:br>
              <a:rPr lang="en-US" altLang="en-US" sz="2400" b="1">
                <a:latin typeface="Verdana" charset="0"/>
              </a:rPr>
            </a:br>
            <a:r>
              <a:rPr lang="en-US" altLang="en-US" sz="2400" b="1">
                <a:latin typeface="Verdana" charset="0"/>
              </a:rPr>
              <a:t>FROM TREASURE </a:t>
            </a:r>
            <a:endParaRPr lang="nl-NL" altLang="en-US" sz="2400" b="1">
              <a:latin typeface="Verdana" charset="0"/>
            </a:endParaRPr>
          </a:p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GROUP BY LIBRARY </a:t>
            </a:r>
          </a:p>
          <a:p>
            <a:pPr>
              <a:buFontTx/>
              <a:buNone/>
            </a:pPr>
            <a:r>
              <a:rPr lang="en-US" altLang="en-US" sz="2400" b="1">
                <a:latin typeface="Verdana" charset="0"/>
              </a:rPr>
              <a:t>HAVING COUNT(*) &gt;= 2 ;</a:t>
            </a:r>
            <a:endParaRPr lang="nl-NL" altLang="en-US" sz="2400" b="1">
              <a:latin typeface="Verdana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19300" y="5059363"/>
          <a:ext cx="2913063" cy="457200"/>
        </p:xfrm>
        <a:graphic>
          <a:graphicData uri="http://schemas.openxmlformats.org/drawingml/2006/table">
            <a:tbl>
              <a:tblPr/>
              <a:tblGrid>
                <a:gridCol w="15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kumimoji="0" lang="nl-NL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kumimoji="0" lang="nl-NL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91426" marR="91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2" name="Text Box 3"/>
          <p:cNvSpPr txBox="1">
            <a:spLocks noChangeArrowheads="1"/>
          </p:cNvSpPr>
          <p:nvPr/>
        </p:nvSpPr>
        <p:spPr bwMode="auto">
          <a:xfrm>
            <a:off x="1042988" y="1700213"/>
            <a:ext cx="231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Query:</a:t>
            </a:r>
            <a:endParaRPr lang="nl-NL" altLang="en-US" sz="2400" i="1">
              <a:latin typeface="Verdana" charset="0"/>
            </a:endParaRPr>
          </a:p>
        </p:txBody>
      </p:sp>
      <p:sp>
        <p:nvSpPr>
          <p:cNvPr id="10253" name="Text Box 3"/>
          <p:cNvSpPr txBox="1">
            <a:spLocks noChangeArrowheads="1"/>
          </p:cNvSpPr>
          <p:nvPr/>
        </p:nvSpPr>
        <p:spPr bwMode="auto">
          <a:xfrm>
            <a:off x="1042988" y="4406900"/>
            <a:ext cx="231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Result:</a:t>
            </a:r>
            <a:endParaRPr lang="nl-NL" altLang="en-US" sz="2400" i="1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1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-36513" y="401638"/>
            <a:ext cx="91440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Joining tables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71550" y="1341438"/>
            <a:ext cx="69119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800" dirty="0"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US" altLang="nl-NL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After “FROM”: Mention the two tables that you want to join</a:t>
            </a:r>
            <a:br>
              <a:rPr lang="en-US" altLang="nl-NL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altLang="nl-NL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GB" altLang="nl-NL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After “WHERE”: Explain HOW the tables are related (PK = FK)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endParaRPr lang="en-GB" altLang="nl-NL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charset="0"/>
              <a:buChar char="□"/>
            </a:pPr>
            <a:r>
              <a:rPr lang="en-GB" altLang="nl-NL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INNER JOIN May result in a loss of information</a:t>
            </a:r>
            <a:br>
              <a:rPr lang="en-GB" altLang="nl-NL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GB" altLang="nl-NL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800" dirty="0">
              <a:solidFill>
                <a:srgbClr val="0C2577"/>
              </a:solidFill>
              <a:latin typeface="Verdana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8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-36513" y="401638"/>
            <a:ext cx="91440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Subjects that have been assigned to two or more treasures in the database</a:t>
            </a:r>
            <a:endParaRPr lang="en-US" altLang="nl-NL" sz="2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763713" y="2060575"/>
            <a:ext cx="72009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SELECT </a:t>
            </a:r>
            <a:r>
              <a:rPr lang="en-US" altLang="en-US" sz="2400" b="1"/>
              <a:t>S.</a:t>
            </a:r>
            <a:r>
              <a:rPr lang="en-US" altLang="en-US" sz="2400"/>
              <a:t>SUBJECT , COUNT(*)</a:t>
            </a:r>
            <a:br>
              <a:rPr lang="en-US" altLang="en-US" sz="2400"/>
            </a:br>
            <a:r>
              <a:rPr lang="en-US" altLang="en-US" sz="2400"/>
              <a:t>FROM TREASURE </a:t>
            </a:r>
            <a:r>
              <a:rPr lang="en-US" altLang="en-US" sz="2400" b="1"/>
              <a:t>T</a:t>
            </a:r>
            <a:r>
              <a:rPr lang="en-US" altLang="en-US" sz="2400"/>
              <a:t>, SUBJECT </a:t>
            </a:r>
            <a:r>
              <a:rPr lang="en-US" altLang="en-US" sz="2400" b="1"/>
              <a:t>S</a:t>
            </a:r>
            <a:endParaRPr lang="nl-NL" altLang="en-US" sz="2400" b="1"/>
          </a:p>
          <a:p>
            <a:pPr>
              <a:buFontTx/>
              <a:buNone/>
            </a:pPr>
            <a:r>
              <a:rPr lang="en-US" altLang="en-US" sz="2400"/>
              <a:t>WHERE </a:t>
            </a:r>
            <a:r>
              <a:rPr lang="en-US" altLang="en-US" sz="2400" b="1"/>
              <a:t>T.</a:t>
            </a:r>
            <a:r>
              <a:rPr lang="en-US" altLang="en-US" sz="2400"/>
              <a:t>SUBJECT = </a:t>
            </a:r>
            <a:r>
              <a:rPr lang="en-US" altLang="en-US" sz="2400" b="1"/>
              <a:t>S.</a:t>
            </a:r>
            <a:r>
              <a:rPr lang="en-US" altLang="en-US" sz="2400"/>
              <a:t>CODE </a:t>
            </a:r>
          </a:p>
          <a:p>
            <a:pPr>
              <a:buFontTx/>
              <a:buNone/>
            </a:pPr>
            <a:r>
              <a:rPr lang="en-US" altLang="en-US" sz="2400"/>
              <a:t>GROUP BY  </a:t>
            </a:r>
            <a:r>
              <a:rPr lang="en-US" altLang="en-US" sz="2400" b="1"/>
              <a:t>S.</a:t>
            </a:r>
            <a:r>
              <a:rPr lang="en-US" altLang="en-US" sz="2400"/>
              <a:t>SUBJECT </a:t>
            </a:r>
            <a:br>
              <a:rPr lang="en-US" altLang="en-US" sz="2400"/>
            </a:br>
            <a:r>
              <a:rPr lang="en-US" altLang="en-US" sz="2400"/>
              <a:t>HAVING COUNT(*) &gt; 1</a:t>
            </a:r>
            <a:endParaRPr lang="nl-NL" altLang="en-US" sz="24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2317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Query:</a:t>
            </a:r>
            <a:endParaRPr lang="nl-NL" altLang="en-US" sz="2400" i="1">
              <a:latin typeface="Verdana" charset="0"/>
            </a:endParaRP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1042988" y="4406900"/>
            <a:ext cx="231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Verdana" charset="0"/>
              </a:rPr>
              <a:t>Result:</a:t>
            </a:r>
            <a:endParaRPr lang="nl-NL" altLang="en-US" sz="2400" i="1">
              <a:latin typeface="Verdana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8175" y="5013325"/>
          <a:ext cx="5472113" cy="1222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 </a:t>
                      </a:r>
                      <a:r>
                        <a:rPr lang="nl-NL" sz="2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</a:t>
                      </a:r>
                      <a:r>
                        <a:rPr lang="nl-NL" sz="2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nl-NL" sz="2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architecture</a:t>
                      </a:r>
                      <a:endParaRPr lang="nl-NL" sz="24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41" marR="95241" marT="95260" marB="95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95241" marR="95241" marT="95260" marB="95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History</a:t>
                      </a:r>
                      <a:endParaRPr lang="nl-NL" sz="24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41" marR="95241" marT="95260" marB="95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41" marR="95241" marT="95260" marB="95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47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69850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31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092325"/>
            <a:ext cx="85217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605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916113"/>
            <a:ext cx="85217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6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33375"/>
          <a:ext cx="7981951" cy="606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Da Vinci </a:t>
                      </a:r>
                      <a:r>
                        <a:rPr lang="en-GB" sz="1400" u="none" strike="noStrike" dirty="0" err="1">
                          <a:effectLst/>
                        </a:rPr>
                        <a:t>Code,The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Dan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Brown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5,094,805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Transworld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2004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Crime, Thriller &amp; Adventure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Harry Potter and the Deathly Hallows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Rowling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4,475,152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Bloomsbury Grp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Harry Potter and the Philosopher's Stone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Rowling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4,200,654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Bloomsbury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1997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Harry Potter and the Order of the Phoenix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Rowling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4,179,479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Bloomsbury Grp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Fifty Shades of Grey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E.L.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James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3,758,936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Random House Grp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Romance &amp; Sagas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Harry Potter and the Goblet of Fire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Rowling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3,583,215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Bloomsbury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Harry Potter and the Chamber of Secrets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Rowling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3,484,047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Bloomsbury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1999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Harry Potter and the Prisoner of Azkaban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Rowling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3,377,906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Bloomsbury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Angels and Demons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Brown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3,193,946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Transworld Grp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Crime, Thriller &amp; Adventure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73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Harry Potter and the Half-blood </a:t>
                      </a:r>
                      <a:r>
                        <a:rPr lang="en-GB" sz="1400" u="none" strike="noStrike" dirty="0" err="1">
                          <a:effectLst/>
                        </a:rPr>
                        <a:t>Prince:Children's</a:t>
                      </a:r>
                      <a:r>
                        <a:rPr lang="en-GB" sz="1400" u="none" strike="noStrike" dirty="0">
                          <a:effectLst/>
                        </a:rPr>
                        <a:t> Edition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J.K.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Rowling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2,950,264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Bloomsbury Grp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Children's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Fifty Shades Darker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E.L.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James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2,479,784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Random House Grp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Romance &amp; Sagas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Twilight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Stephenie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Meyer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2,315,405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Little, Brown Book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2006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Young Adult Fiction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73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Girl with the Dragon Tattoo,The:Millennium Trilogy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Stieg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Larsson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2,233,570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Quercus</a:t>
                      </a:r>
                      <a:r>
                        <a:rPr lang="en-GB" sz="1400" u="none" strike="noStrike" dirty="0">
                          <a:effectLst/>
                        </a:rPr>
                        <a:t> Grp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Crime, Thriller &amp; Adventure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4" marR="7304" marT="730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16238" y="692150"/>
            <a:ext cx="1871662" cy="1512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524750" y="160338"/>
            <a:ext cx="1493838" cy="7556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92775" y="1989138"/>
            <a:ext cx="1358900" cy="576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524750" y="5661025"/>
            <a:ext cx="1493838" cy="576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524750" y="3689350"/>
            <a:ext cx="1493838" cy="6032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64213" y="4868863"/>
            <a:ext cx="1328737" cy="576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16238" y="2492375"/>
            <a:ext cx="1871662" cy="127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90838" y="4184650"/>
            <a:ext cx="1873250" cy="612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373188"/>
            <a:ext cx="85217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01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388" y="188913"/>
            <a:ext cx="8640762" cy="648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76250"/>
            <a:ext cx="827405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827088" y="2997200"/>
            <a:ext cx="0" cy="201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27088" y="5013325"/>
            <a:ext cx="1081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92275" y="5013325"/>
            <a:ext cx="215900" cy="14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92275" y="4868863"/>
            <a:ext cx="215900" cy="14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2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87450" y="2772494"/>
            <a:ext cx="2952750" cy="3392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331913" y="2863850"/>
            <a:ext cx="2160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BOOK</a:t>
            </a:r>
          </a:p>
        </p:txBody>
      </p:sp>
      <p:sp>
        <p:nvSpPr>
          <p:cNvPr id="8196" name="Rectangle 12"/>
          <p:cNvSpPr>
            <a:spLocks noChangeArrowheads="1"/>
          </p:cNvSpPr>
          <p:nvPr/>
        </p:nvSpPr>
        <p:spPr bwMode="auto">
          <a:xfrm>
            <a:off x="250825" y="138113"/>
            <a:ext cx="2736850" cy="186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481013" y="228600"/>
            <a:ext cx="2305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AUTHOR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1547813" y="3602038"/>
            <a:ext cx="23764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u="sng" dirty="0">
                <a:latin typeface="Verdana" charset="0"/>
              </a:rPr>
              <a:t>B_ID</a:t>
            </a:r>
            <a:br>
              <a:rPr lang="nl-NL" altLang="en-US" sz="2400" dirty="0">
                <a:latin typeface="Verdana" charset="0"/>
              </a:rPr>
            </a:br>
            <a:r>
              <a:rPr lang="nl-NL" altLang="en-US" sz="2400" dirty="0">
                <a:latin typeface="Verdana" charset="0"/>
              </a:rPr>
              <a:t>PUBLISHER (FK)</a:t>
            </a:r>
            <a:br>
              <a:rPr lang="nl-NL" altLang="en-US" sz="2400" dirty="0">
                <a:latin typeface="Verdana" charset="0"/>
              </a:rPr>
            </a:br>
            <a:r>
              <a:rPr lang="nl-NL" altLang="en-US" sz="2400" dirty="0">
                <a:latin typeface="Verdana" charset="0"/>
              </a:rPr>
              <a:t>AUTHOR (FK)</a:t>
            </a:r>
            <a:br>
              <a:rPr lang="nl-NL" altLang="en-US" sz="2400" dirty="0">
                <a:latin typeface="Verdana" charset="0"/>
              </a:rPr>
            </a:br>
            <a:r>
              <a:rPr lang="nl-NL" altLang="en-US" sz="2400" dirty="0">
                <a:latin typeface="Verdana" charset="0"/>
              </a:rPr>
              <a:t>GENRE (FK)</a:t>
            </a:r>
            <a:br>
              <a:rPr lang="nl-NL" altLang="en-US" sz="2400" dirty="0">
                <a:latin typeface="Verdana" charset="0"/>
              </a:rPr>
            </a:br>
            <a:r>
              <a:rPr lang="nl-NL" altLang="en-US" sz="2400" dirty="0">
                <a:latin typeface="Verdana" charset="0"/>
              </a:rPr>
              <a:t>SOLD</a:t>
            </a:r>
          </a:p>
        </p:txBody>
      </p:sp>
      <p:sp>
        <p:nvSpPr>
          <p:cNvPr id="8199" name="Text Box 20"/>
          <p:cNvSpPr txBox="1">
            <a:spLocks noChangeArrowheads="1"/>
          </p:cNvSpPr>
          <p:nvPr/>
        </p:nvSpPr>
        <p:spPr bwMode="auto">
          <a:xfrm>
            <a:off x="438150" y="903288"/>
            <a:ext cx="2549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u="sng" dirty="0">
                <a:latin typeface="Verdana" charset="0"/>
              </a:rPr>
              <a:t>AUTHOR_ID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5508625" y="349250"/>
            <a:ext cx="3297238" cy="1865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710238" y="439738"/>
            <a:ext cx="2894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PUBLISHER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6142038" y="1116013"/>
            <a:ext cx="2663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u="sng">
                <a:latin typeface="Verdana" charset="0"/>
              </a:rPr>
              <a:t>PUBL_ID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5219700" y="3213100"/>
            <a:ext cx="3298825" cy="1865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5421313" y="3303588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b="1">
                <a:latin typeface="Verdana" charset="0"/>
              </a:rPr>
              <a:t>GENRE</a:t>
            </a:r>
          </a:p>
        </p:txBody>
      </p:sp>
      <p:sp>
        <p:nvSpPr>
          <p:cNvPr id="8205" name="Text Box 20"/>
          <p:cNvSpPr txBox="1">
            <a:spLocks noChangeArrowheads="1"/>
          </p:cNvSpPr>
          <p:nvPr/>
        </p:nvSpPr>
        <p:spPr bwMode="auto">
          <a:xfrm>
            <a:off x="5854700" y="3978275"/>
            <a:ext cx="2663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sz="2400" u="sng">
                <a:latin typeface="Verdana" charset="0"/>
              </a:rPr>
              <a:t>GENRE_ID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140200" y="4724400"/>
            <a:ext cx="1079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79613" y="2003425"/>
            <a:ext cx="0" cy="735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778250" y="1852613"/>
            <a:ext cx="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778250" y="1844675"/>
            <a:ext cx="1730375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92500" y="2476500"/>
            <a:ext cx="265113" cy="29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779838" y="2468563"/>
            <a:ext cx="239712" cy="269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738313" y="2478088"/>
            <a:ext cx="238125" cy="290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976438" y="2470150"/>
            <a:ext cx="239712" cy="269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149725" y="4724400"/>
            <a:ext cx="266700" cy="29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22738" y="4459288"/>
            <a:ext cx="293687" cy="28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8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13466372"/>
              </p:ext>
            </p:extLst>
          </p:nvPr>
        </p:nvGraphicFramePr>
        <p:xfrm>
          <a:off x="539750" y="1988840"/>
          <a:ext cx="8229600" cy="2590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code</a:t>
                      </a:r>
                      <a:endParaRPr kumimoji="0" lang="en-GB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Arial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name</a:t>
                      </a:r>
                      <a:endParaRPr kumimoji="0" lang="en-GB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Arial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uk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United Kingdom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Arial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fr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France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Arial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The Netherlands</a:t>
                      </a: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Arial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" charset="0"/>
                          <a:cs typeface="Courier New" panose="02070309020205020404" pitchFamily="49" charset="0"/>
                        </a:rPr>
                        <a:t>Belgium</a:t>
                      </a:r>
                      <a:endParaRPr kumimoji="0" lang="en-GB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Arial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611188" y="333375"/>
            <a:ext cx="7921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Look-up tables</a:t>
            </a:r>
            <a:endParaRPr lang="en-GB" altLang="en-US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1509985" y="5162034"/>
            <a:ext cx="705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(based on </a:t>
            </a:r>
            <a:r>
              <a:rPr lang="en-GB" alt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ISO 3166-1993 )</a:t>
            </a:r>
          </a:p>
        </p:txBody>
      </p:sp>
    </p:spTree>
    <p:extLst>
      <p:ext uri="{BB962C8B-B14F-4D97-AF65-F5344CB8AC3E}">
        <p14:creationId xmlns:p14="http://schemas.microsoft.com/office/powerpoint/2010/main" val="4410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063" y="333375"/>
            <a:ext cx="7777162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r>
              <a:rPr lang="en-GB" altLang="en-US" sz="2800" dirty="0">
                <a:solidFill>
                  <a:schemeClr val="bg2"/>
                </a:solidFill>
                <a:latin typeface="+mn-lt"/>
                <a:cs typeface="+mn-cs"/>
              </a:rPr>
              <a:t>Note the “direction” of the relation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nl-NL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marL="0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marL="457200" lvl="1" indent="0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GB" altLang="en-US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solidFill>
                <a:schemeClr val="tx2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nl-NL" altLang="en-US" dirty="0">
              <a:latin typeface="Verdana" panose="020B0604030504040204" pitchFamily="34" charset="0"/>
              <a:ea typeface="+mn-ea"/>
            </a:endParaRPr>
          </a:p>
          <a:p>
            <a:pPr eaLnBrk="1" hangingPunct="1">
              <a:defRPr/>
            </a:pPr>
            <a:endParaRPr lang="en-GB" altLang="en-US" dirty="0">
              <a:solidFill>
                <a:schemeClr val="tx2"/>
              </a:solidFill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solidFill>
                <a:srgbClr val="0C2577"/>
              </a:solidFill>
              <a:latin typeface="Verdana" panose="020B0604030504040204" pitchFamily="34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  <a:defRPr/>
            </a:pPr>
            <a:endParaRPr lang="en-US" altLang="en-US" sz="2800" dirty="0">
              <a:latin typeface="Verdana" panose="020B0604030504040204" pitchFamily="34" charset="0"/>
              <a:ea typeface="+mn-ea"/>
            </a:endParaRP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112963"/>
            <a:ext cx="5610225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8050" y="3476625"/>
            <a:ext cx="504825" cy="528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19700" y="4149725"/>
            <a:ext cx="1944688" cy="5032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2"/>
          <p:cNvSpPr>
            <a:spLocks noChangeArrowheads="1"/>
          </p:cNvSpPr>
          <p:nvPr/>
        </p:nvSpPr>
        <p:spPr bwMode="auto">
          <a:xfrm>
            <a:off x="2987675" y="908050"/>
            <a:ext cx="3097213" cy="97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25602" name="Text Box 13"/>
          <p:cNvSpPr txBox="1">
            <a:spLocks noChangeArrowheads="1"/>
          </p:cNvSpPr>
          <p:nvPr/>
        </p:nvSpPr>
        <p:spPr bwMode="auto">
          <a:xfrm>
            <a:off x="2990850" y="1104900"/>
            <a:ext cx="3097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b="1">
                <a:latin typeface="Verdana" charset="0"/>
              </a:rPr>
              <a:t>STUDENT</a:t>
            </a:r>
          </a:p>
        </p:txBody>
      </p:sp>
      <p:sp>
        <p:nvSpPr>
          <p:cNvPr id="25603" name="Rectangle 12"/>
          <p:cNvSpPr>
            <a:spLocks noChangeArrowheads="1"/>
          </p:cNvSpPr>
          <p:nvPr/>
        </p:nvSpPr>
        <p:spPr bwMode="auto">
          <a:xfrm>
            <a:off x="2987675" y="5084763"/>
            <a:ext cx="3097213" cy="766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25604" name="Text Box 13"/>
          <p:cNvSpPr txBox="1">
            <a:spLocks noChangeArrowheads="1"/>
          </p:cNvSpPr>
          <p:nvPr/>
        </p:nvSpPr>
        <p:spPr bwMode="auto">
          <a:xfrm>
            <a:off x="2987675" y="5175250"/>
            <a:ext cx="3097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nl-NL" altLang="en-US" b="1">
                <a:latin typeface="Verdana" charset="0"/>
              </a:rPr>
              <a:t>COURSE</a:t>
            </a:r>
          </a:p>
        </p:txBody>
      </p:sp>
      <p:cxnSp>
        <p:nvCxnSpPr>
          <p:cNvPr id="3" name="Straight Connector 2"/>
          <p:cNvCxnSpPr>
            <a:stCxn id="25601" idx="2"/>
            <a:endCxn id="25603" idx="0"/>
          </p:cNvCxnSpPr>
          <p:nvPr/>
        </p:nvCxnSpPr>
        <p:spPr>
          <a:xfrm>
            <a:off x="4537075" y="1885950"/>
            <a:ext cx="0" cy="3198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37075" y="1885950"/>
            <a:ext cx="419100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116388" y="1885950"/>
            <a:ext cx="423862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124325" y="4637088"/>
            <a:ext cx="431800" cy="447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556125" y="4637088"/>
            <a:ext cx="447675" cy="447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Atomic values</a:t>
            </a:r>
            <a:endParaRPr lang="en-GB" altLang="en-US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995"/>
              </p:ext>
            </p:extLst>
          </p:nvPr>
        </p:nvGraphicFramePr>
        <p:xfrm>
          <a:off x="900113" y="1446213"/>
          <a:ext cx="3298825" cy="52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lived</a:t>
                      </a:r>
                    </a:p>
                  </a:txBody>
                  <a:tcPr marL="91421" marR="91421" marT="107960" marB="107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1865 - 1937</a:t>
                      </a:r>
                    </a:p>
                  </a:txBody>
                  <a:tcPr marL="91421" marR="91421" marT="107960" marB="107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8664"/>
              </p:ext>
            </p:extLst>
          </p:nvPr>
        </p:nvGraphicFramePr>
        <p:xfrm>
          <a:off x="5089525" y="1268413"/>
          <a:ext cx="3298825" cy="104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Year_birth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1" marR="91421" marT="107960" marB="107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1865</a:t>
                      </a:r>
                    </a:p>
                  </a:txBody>
                  <a:tcPr marL="91421" marR="91421" marT="107960" marB="107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Year_death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1" marR="91421" marT="107960" marB="107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1937</a:t>
                      </a:r>
                    </a:p>
                  </a:txBody>
                  <a:tcPr marL="91421" marR="91421" marT="107960" marB="107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91718"/>
              </p:ext>
            </p:extLst>
          </p:nvPr>
        </p:nvGraphicFramePr>
        <p:xfrm>
          <a:off x="827088" y="2814638"/>
          <a:ext cx="3300412" cy="11303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place</a:t>
                      </a:r>
                    </a:p>
                  </a:txBody>
                  <a:tcPr marL="91465" marR="91465" marT="107976" marB="107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London, United Kingdom</a:t>
                      </a:r>
                    </a:p>
                  </a:txBody>
                  <a:tcPr marL="91465" marR="91465" marT="107976" marB="107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69452"/>
              </p:ext>
            </p:extLst>
          </p:nvPr>
        </p:nvGraphicFramePr>
        <p:xfrm>
          <a:off x="5089525" y="2781300"/>
          <a:ext cx="3803650" cy="13462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1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</a:t>
                      </a:r>
                    </a:p>
                  </a:txBody>
                  <a:tcPr marL="91442" marR="91442" marT="107966" marB="10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London</a:t>
                      </a:r>
                    </a:p>
                  </a:txBody>
                  <a:tcPr marL="91442" marR="91442" marT="107966" marB="10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49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country</a:t>
                      </a:r>
                    </a:p>
                  </a:txBody>
                  <a:tcPr marL="91442" marR="91442" marT="107966" marB="10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United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Kingdom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2" marR="91442" marT="107966" marB="107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35585"/>
              </p:ext>
            </p:extLst>
          </p:nvPr>
        </p:nvGraphicFramePr>
        <p:xfrm>
          <a:off x="684213" y="4652963"/>
          <a:ext cx="3600450" cy="825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Students_enrolled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107970" marB="10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s1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; s2 ; s3 ; s4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1" marR="91441" marT="107970" marB="10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4716463" y="1268413"/>
            <a:ext cx="0" cy="460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76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91503b78eef4dbc509238ebde2b79163865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4-3-windows-en-zonder-slidenr</Template>
  <TotalTime>6490</TotalTime>
  <Words>1330</Words>
  <Application>Microsoft Macintosh PowerPoint</Application>
  <PresentationFormat>On-screen Show (4:3)</PresentationFormat>
  <Paragraphs>511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Georgia</vt:lpstr>
      <vt:lpstr>Minion</vt:lpstr>
      <vt:lpstr>Verdana</vt:lpstr>
      <vt:lpstr>Corporate template-set Universiteit Leiden</vt:lpstr>
      <vt:lpstr>Digital Media Technology  Week 9: Introduction 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Peter Verhaar</dc:creator>
  <cp:lastModifiedBy>Peter Verhaar</cp:lastModifiedBy>
  <cp:revision>116</cp:revision>
  <dcterms:created xsi:type="dcterms:W3CDTF">2017-06-05T20:40:23Z</dcterms:created>
  <dcterms:modified xsi:type="dcterms:W3CDTF">2018-11-20T08:20:38Z</dcterms:modified>
</cp:coreProperties>
</file>