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416" r:id="rId3"/>
    <p:sldId id="512" r:id="rId4"/>
    <p:sldId id="513" r:id="rId5"/>
    <p:sldId id="514" r:id="rId6"/>
    <p:sldId id="325" r:id="rId7"/>
    <p:sldId id="366" r:id="rId8"/>
    <p:sldId id="367" r:id="rId9"/>
    <p:sldId id="417" r:id="rId10"/>
    <p:sldId id="418" r:id="rId11"/>
    <p:sldId id="437" r:id="rId12"/>
    <p:sldId id="373" r:id="rId13"/>
    <p:sldId id="374" r:id="rId14"/>
    <p:sldId id="375" r:id="rId15"/>
    <p:sldId id="377" r:id="rId16"/>
    <p:sldId id="378" r:id="rId17"/>
    <p:sldId id="419" r:id="rId18"/>
    <p:sldId id="420" r:id="rId19"/>
    <p:sldId id="411" r:id="rId20"/>
    <p:sldId id="382" r:id="rId21"/>
    <p:sldId id="381" r:id="rId22"/>
    <p:sldId id="412" r:id="rId23"/>
    <p:sldId id="387" r:id="rId24"/>
    <p:sldId id="434" r:id="rId25"/>
    <p:sldId id="435" r:id="rId26"/>
    <p:sldId id="436" r:id="rId27"/>
  </p:sldIdLst>
  <p:sldSz cx="9144000" cy="6858000" type="screen4x3"/>
  <p:notesSz cx="6858000" cy="9144000"/>
  <p:custDataLst>
    <p:tags r:id="rId30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 autoAdjust="0"/>
    <p:restoredTop sz="93164" autoAdjust="0"/>
  </p:normalViewPr>
  <p:slideViewPr>
    <p:cSldViewPr>
      <p:cViewPr>
        <p:scale>
          <a:sx n="110" d="100"/>
          <a:sy n="110" d="100"/>
        </p:scale>
        <p:origin x="150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299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2E219-E959-4E94-9E0A-7B5F60EC2A3F}" type="datetimeFigureOut">
              <a:rPr lang="nl-NL" smtClean="0"/>
              <a:t>12-11-18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F20A6-917B-47D1-9BC8-EEDBA08F72D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515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12-11-18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nl-NL" dirty="0"/>
              <a:t>v</a:t>
            </a:r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990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3E0AA1C4-3443-F149-B280-6BA9D8C14C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B13EF8-458A-E449-B3DA-51E0196651F8}" type="slidenum">
              <a:rPr lang="nl-NL" altLang="en-US"/>
              <a:pPr>
                <a:spcBef>
                  <a:spcPct val="0"/>
                </a:spcBef>
              </a:pPr>
              <a:t>14</a:t>
            </a:fld>
            <a:endParaRPr lang="nl-NL" altLang="en-US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041246D0-F152-1343-87A3-11E7979D4F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69BBE005-4062-0B43-8D67-52F250633F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NL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355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A6C319AE-D50F-EB42-85DD-425E4F49DB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E3A50D-F455-8B42-9C49-2F98B3173F9A}" type="slidenum">
              <a:rPr lang="nl-NL" altLang="en-US"/>
              <a:pPr>
                <a:spcBef>
                  <a:spcPct val="0"/>
                </a:spcBef>
              </a:pPr>
              <a:t>15</a:t>
            </a:fld>
            <a:endParaRPr lang="nl-NL" alt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D1746AD0-EA8C-4342-ACF0-12F944B8BE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C05E1144-411D-B344-A577-9285AA489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NL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929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CC287757-DFC5-E541-B8C1-11F14CE7B6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EF2935-C8CB-5548-9784-D41A17AF8CB3}" type="slidenum">
              <a:rPr lang="nl-NL" altLang="en-US"/>
              <a:pPr>
                <a:spcBef>
                  <a:spcPct val="0"/>
                </a:spcBef>
              </a:pPr>
              <a:t>16</a:t>
            </a:fld>
            <a:endParaRPr lang="nl-NL" alt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23DEDDB1-E461-BB48-8301-09ED18BF23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77BFF281-1C15-3245-969E-35C5CCA5A8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NL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794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18A7B8D0-6DC9-3A48-80DE-EECE9DAD75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59D8A4-EA51-C241-AEBE-3A015BF1FDE5}" type="slidenum">
              <a:rPr lang="nl-NL" altLang="en-US"/>
              <a:pPr>
                <a:spcBef>
                  <a:spcPct val="0"/>
                </a:spcBef>
              </a:pPr>
              <a:t>17</a:t>
            </a:fld>
            <a:endParaRPr lang="nl-NL" altLang="en-US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1D2CA55F-411F-444C-8A4D-347F04BAAD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333715FB-C764-6D44-A8F7-19E9D068CE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NL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000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672E5DE8-49CE-1940-AD3E-CA725ADBD6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0510740-3FF8-4A42-8F9C-E8D3938E3C46}" type="slidenum">
              <a:rPr lang="nl-NL" altLang="en-US"/>
              <a:pPr>
                <a:spcBef>
                  <a:spcPct val="0"/>
                </a:spcBef>
              </a:pPr>
              <a:t>18</a:t>
            </a:fld>
            <a:endParaRPr lang="nl-NL" altLang="en-US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80273EFA-15D6-584D-BBA8-5A64213DEA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67D3E764-24FD-F347-8D5B-8D917A27C3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NL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761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E6FE35B6-168F-BA41-B0FC-5DA42D5322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373A97-D106-1642-BC5E-9B6E8F0CE0BC}" type="slidenum">
              <a:rPr lang="nl-NL" altLang="en-US"/>
              <a:pPr>
                <a:spcBef>
                  <a:spcPct val="0"/>
                </a:spcBef>
              </a:pPr>
              <a:t>19</a:t>
            </a:fld>
            <a:endParaRPr lang="nl-NL" altLang="en-US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B558716A-7D28-254A-8D5D-44D24E2190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E49B2C5A-7504-3D4B-B7C3-EE5EBE5A8A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NL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914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E0035A53-A71D-084B-8A87-51ED41A634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053CF99-7103-3B4D-97A1-E65D404A392F}" type="slidenum">
              <a:rPr lang="nl-NL" altLang="en-US"/>
              <a:pPr>
                <a:spcBef>
                  <a:spcPct val="0"/>
                </a:spcBef>
              </a:pPr>
              <a:t>20</a:t>
            </a:fld>
            <a:endParaRPr lang="nl-NL" altLang="en-US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66AAD7FA-4748-9543-9FCF-4E26655501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04ED53E7-2013-6842-9CD7-3CE37BD7C2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NL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883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776BA017-81C8-B74F-9B3A-674606BE5A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3A0DC9-7AC4-8244-A457-FCCE243B9018}" type="slidenum">
              <a:rPr lang="nl-NL" altLang="en-US"/>
              <a:pPr>
                <a:spcBef>
                  <a:spcPct val="0"/>
                </a:spcBef>
              </a:pPr>
              <a:t>21</a:t>
            </a:fld>
            <a:endParaRPr lang="nl-NL" altLang="en-US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616641D6-249B-B047-A126-E70FFD9376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0F5FFEDE-F847-084A-8501-85FC7AD8C4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NL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441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AE0A699E-99CD-6A49-8008-0604FA80E8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B46F05-8C12-7343-8BE8-3B28CBCE9FF8}" type="slidenum">
              <a:rPr lang="nl-NL" altLang="en-US"/>
              <a:pPr>
                <a:spcBef>
                  <a:spcPct val="0"/>
                </a:spcBef>
              </a:pPr>
              <a:t>22</a:t>
            </a:fld>
            <a:endParaRPr lang="nl-NL" altLang="en-US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3E4068F4-50E3-A041-95D8-C9A2763D5F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183B1926-1FA6-3547-85A2-D8F1C789CC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NL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9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AB75176E-6062-164C-A570-78C2BE3A36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C4F24D-1B0E-644F-B9C0-B15433A42BAB}" type="slidenum">
              <a:rPr lang="nl-NL" altLang="en-US"/>
              <a:pPr>
                <a:spcBef>
                  <a:spcPct val="0"/>
                </a:spcBef>
              </a:pPr>
              <a:t>23</a:t>
            </a:fld>
            <a:endParaRPr lang="nl-NL" altLang="en-US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A9EF2260-82A2-944E-9E22-FFF2290E0B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EFACD1D9-9F96-B74E-B58F-2A394EC5F6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NL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636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FF1C112E-FBE1-D949-BC0C-441A035E4B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7481FA-31A0-EC48-A313-367BF4727844}" type="slidenum">
              <a:rPr lang="nl-NL" altLang="en-US"/>
              <a:pPr>
                <a:spcBef>
                  <a:spcPct val="0"/>
                </a:spcBef>
              </a:pPr>
              <a:t>6</a:t>
            </a:fld>
            <a:endParaRPr lang="nl-NL" altLang="en-U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96B13AA8-D0D1-0340-8627-A84332293A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2F5BEBEA-9E56-8B4A-88C1-1AD9705468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NL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784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00A7E935-7E6E-3B4C-AFB7-32686AABD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C72BD2C-4B63-EA4A-8AB7-24BD1C6AC2CD}" type="slidenum">
              <a:rPr lang="nl-NL" altLang="en-US"/>
              <a:pPr/>
              <a:t>24</a:t>
            </a:fld>
            <a:endParaRPr lang="nl-NL" altLang="en-US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428ECB8D-CB0D-A742-83A5-204F48902C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99C9EEF1-3624-7D4B-A76C-AF239A4F92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760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4E1FF641-495A-8F45-ACD6-B4E4F5341D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8F8986C-0727-7E4F-AE5A-6560FC8DD360}" type="slidenum">
              <a:rPr lang="nl-NL" altLang="en-US"/>
              <a:pPr/>
              <a:t>25</a:t>
            </a:fld>
            <a:endParaRPr lang="nl-NL" altLang="en-US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973600DB-30D2-AB44-A800-DACD59A768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A683A6BB-A133-2B4E-89BC-6904CB80AE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1881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D92CA9CA-2331-1A48-B7D5-B9574E768C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E1448D5-7AF0-D54C-B862-631E437F0AD1}" type="slidenum">
              <a:rPr lang="nl-NL" altLang="en-US"/>
              <a:pPr/>
              <a:t>26</a:t>
            </a:fld>
            <a:endParaRPr lang="nl-NL" altLang="en-US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F6722A4B-2CFA-8C47-98B1-0A1E75753E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6E1246D8-B82F-5442-81EA-50C025A8F9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374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0FBA6DF3-F0E8-2F46-82D3-36056FFD36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B04F7B-9DF0-514D-9CF0-61FABE33C8CF}" type="slidenum">
              <a:rPr lang="nl-NL" altLang="en-US"/>
              <a:pPr>
                <a:spcBef>
                  <a:spcPct val="0"/>
                </a:spcBef>
              </a:pPr>
              <a:t>7</a:t>
            </a:fld>
            <a:endParaRPr lang="nl-NL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AB488AAE-B263-7A4E-B612-CE4D930D35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24AB194-ACA9-BE4C-BE0B-B6A4A98D7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NL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371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9CE0F833-7322-3D4B-AD1F-61975CA426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C41F0FA-75A9-0548-8C9A-D89AB8EA8E9A}" type="slidenum">
              <a:rPr lang="nl-NL" altLang="en-US"/>
              <a:pPr>
                <a:spcBef>
                  <a:spcPct val="0"/>
                </a:spcBef>
              </a:pPr>
              <a:t>8</a:t>
            </a:fld>
            <a:endParaRPr lang="nl-NL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B260CDD9-C60E-AF4D-9179-7EF3DE6581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43D7160B-CC25-E740-B940-5C2DC46107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NL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646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226DB22D-0904-DC45-B67D-EA1CA909BA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45FF5F-A799-1E40-81C3-63E7F22D62E3}" type="slidenum">
              <a:rPr lang="nl-NL" altLang="en-US"/>
              <a:pPr>
                <a:spcBef>
                  <a:spcPct val="0"/>
                </a:spcBef>
              </a:pPr>
              <a:t>9</a:t>
            </a:fld>
            <a:endParaRPr lang="nl-NL" alt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C35395A7-5C69-4D4C-B35A-DFA0216C5E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45CE25A-A2E0-6247-9903-23F5CF3C27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NL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847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BE84C628-8D37-D64B-BE45-3C80A67643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DF86EC3-E5A4-EF41-9668-5E946D8F341E}" type="slidenum">
              <a:rPr lang="nl-NL" altLang="en-US"/>
              <a:pPr>
                <a:spcBef>
                  <a:spcPct val="0"/>
                </a:spcBef>
              </a:pPr>
              <a:t>10</a:t>
            </a:fld>
            <a:endParaRPr lang="nl-NL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6DA8C6B5-4333-CF4C-9D86-7BCE2A0F67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EBC90663-214F-A24D-A53B-06C36A7F35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NL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38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E86012BD-49A4-2E4C-94E5-490B2CDC8C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201249-A6D9-0D42-B1C9-5DD21827F9D4}" type="slidenum">
              <a:rPr lang="nl-NL" altLang="en-US"/>
              <a:pPr>
                <a:spcBef>
                  <a:spcPct val="0"/>
                </a:spcBef>
              </a:pPr>
              <a:t>11</a:t>
            </a:fld>
            <a:endParaRPr lang="nl-NL" altLang="en-US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C4CA3E0D-DB65-AC48-AA93-766AEDAB59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C1624D75-2481-FB40-BE30-2166183752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NL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995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6BDB83DD-2640-634D-A73A-8F14C2114C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914A71-17C6-C541-BBC0-1318B69656B8}" type="slidenum">
              <a:rPr lang="nl-NL" altLang="en-US"/>
              <a:pPr>
                <a:spcBef>
                  <a:spcPct val="0"/>
                </a:spcBef>
              </a:pPr>
              <a:t>12</a:t>
            </a:fld>
            <a:endParaRPr lang="nl-NL" alt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D2DD89B4-AFF6-8C4E-A78D-3D9AEF9508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34A666CA-3277-9346-907A-17C50ED7FC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NL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45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FBA793C9-208C-3749-A4C8-69D70D3BBB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EC161F-4534-5349-A672-C7703526EBBD}" type="slidenum">
              <a:rPr lang="nl-NL" altLang="en-US"/>
              <a:pPr>
                <a:spcBef>
                  <a:spcPct val="0"/>
                </a:spcBef>
              </a:pPr>
              <a:t>13</a:t>
            </a:fld>
            <a:endParaRPr lang="nl-NL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D0C6A590-912C-C348-BF40-900782FECF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DE2821B8-3F18-5D42-B28E-F79DDFF82B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NL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269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"/>
            <a:ext cx="914399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2"/>
            <a:ext cx="914400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59243" y="1052736"/>
            <a:ext cx="7389221" cy="1656184"/>
          </a:xfrm>
        </p:spPr>
        <p:txBody>
          <a:bodyPr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359243" y="3934610"/>
            <a:ext cx="4042079" cy="393700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Subtitle presentation</a:t>
            </a: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497060" y="3934685"/>
            <a:ext cx="3243080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Date</a:t>
            </a:r>
          </a:p>
        </p:txBody>
      </p:sp>
      <p:pic>
        <p:nvPicPr>
          <p:cNvPr id="12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423" y="5013474"/>
            <a:ext cx="2358752" cy="105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935" y="6543376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 graph</a:t>
            </a:r>
          </a:p>
        </p:txBody>
      </p:sp>
      <p:pic>
        <p:nvPicPr>
          <p:cNvPr id="14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 video</a:t>
            </a:r>
          </a:p>
        </p:txBody>
      </p:sp>
      <p:pic>
        <p:nvPicPr>
          <p:cNvPr id="15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2"/>
            <a:ext cx="914400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31640" y="1052736"/>
            <a:ext cx="7390800" cy="1656184"/>
          </a:xfrm>
        </p:spPr>
        <p:txBody>
          <a:bodyPr/>
          <a:lstStyle>
            <a:lvl1pPr algn="l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closure</a:t>
            </a:r>
          </a:p>
        </p:txBody>
      </p:sp>
      <p:pic>
        <p:nvPicPr>
          <p:cNvPr id="9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13" y="6543376"/>
            <a:ext cx="3588750" cy="270000"/>
          </a:xfrm>
          <a:prstGeom prst="rect">
            <a:avLst/>
          </a:prstGeom>
        </p:spPr>
      </p:pic>
      <p:pic>
        <p:nvPicPr>
          <p:cNvPr id="10" name="Picture 7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423" y="5013474"/>
            <a:ext cx="2358752" cy="105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6288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67BBD7F-619A-E247-B6EC-6EA23F70B3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806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9D0AA8D-2442-5748-A2D1-F7D837CF75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4BB7F10-BAF7-DF4D-82D8-D49C41DC42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96B8207-8182-F34B-B73F-9E55B8B2A8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FB3305-C8EF-A14E-A190-6BBAC464AF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3437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8F0E63D-BCE6-8A47-8E70-943DEA69CD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615A62A-5B94-4241-8BA1-C35F6F4772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7EE28D0-8DE7-344A-ABD2-6FFB19F7AA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8AFD1-EE69-3245-95C6-D8FAE374BE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1695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1E08FD-18EF-194B-BAD1-3186AF7FEC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2DC1E7-BB3C-FC4A-9EFC-1931486F45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8864CA-33D0-464F-A471-21427096CE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78A1F2-DC20-A249-BA81-E09200DD25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655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opga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5" y="1252836"/>
            <a:ext cx="5030981" cy="4795836"/>
          </a:xfrm>
          <a:noFill/>
        </p:spPr>
        <p:txBody>
          <a:bodyPr vert="horz" wrap="none" lIns="0" tIns="0" rIns="0" bIns="0"/>
          <a:lstStyle>
            <a:lvl1pPr marL="271318" indent="-271318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2000">
                <a:solidFill>
                  <a:schemeClr val="bg2"/>
                </a:solidFill>
              </a:defRPr>
            </a:lvl1pPr>
            <a:lvl2pPr marL="406977" indent="-135659"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271318" indent="-271318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tabLst/>
              <a:defRPr sz="2000">
                <a:solidFill>
                  <a:schemeClr val="bg2"/>
                </a:solidFill>
              </a:defRPr>
            </a:lvl6pPr>
            <a:lvl7pPr marL="406977" indent="-135659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 sz="1400">
                <a:solidFill>
                  <a:schemeClr val="bg2"/>
                </a:solidFill>
              </a:defRPr>
            </a:lvl8pPr>
            <a:lvl9pPr>
              <a:defRPr baseline="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/>
              <a:t>Numbering</a:t>
            </a:r>
          </a:p>
          <a:p>
            <a:pPr lvl="1"/>
            <a:r>
              <a:rPr lang="en-US" noProof="0" dirty="0"/>
              <a:t>Bullet</a:t>
            </a:r>
          </a:p>
          <a:p>
            <a:pPr lvl="2"/>
            <a:r>
              <a:rPr lang="en-US" noProof="0" dirty="0"/>
              <a:t>Plain </a:t>
            </a:r>
            <a:r>
              <a:rPr lang="en-US" noProof="0" dirty="0" err="1"/>
              <a:t>tekst</a:t>
            </a:r>
            <a:r>
              <a:rPr lang="en-US" noProof="0" dirty="0"/>
              <a:t>	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yellow</a:t>
            </a:r>
          </a:p>
          <a:p>
            <a:pPr lvl="5"/>
            <a:r>
              <a:rPr lang="en-US" noProof="0" dirty="0"/>
              <a:t>Numbering</a:t>
            </a:r>
          </a:p>
          <a:p>
            <a:pPr lvl="6"/>
            <a:r>
              <a:rPr lang="en-US" noProof="0" dirty="0"/>
              <a:t>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5587316" y="1252539"/>
            <a:ext cx="3152019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9144002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pic>
        <p:nvPicPr>
          <p:cNvPr id="18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>
            <a:lvl3pPr>
              <a:defRPr/>
            </a:lvl3pPr>
            <a:lvl4pPr>
              <a:defRPr/>
            </a:lvl4pPr>
            <a:lvl5pPr>
              <a:defRPr/>
            </a:lvl5pPr>
            <a:lvl8pPr>
              <a:defRPr sz="1600"/>
            </a:lvl8pPr>
            <a:lvl9pPr>
              <a:defRPr/>
            </a:lvl9pPr>
          </a:lstStyle>
          <a:p>
            <a:pPr lvl="0"/>
            <a:r>
              <a:rPr lang="en-US" noProof="0" dirty="0"/>
              <a:t>Bullet</a:t>
            </a:r>
          </a:p>
          <a:p>
            <a:pPr lvl="1"/>
            <a:r>
              <a:rPr lang="en-US" noProof="0" dirty="0"/>
              <a:t>Sub-bullet</a:t>
            </a:r>
          </a:p>
          <a:p>
            <a:pPr lvl="2"/>
            <a:r>
              <a:rPr lang="en-US" noProof="0" dirty="0"/>
              <a:t>Plain text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light blue</a:t>
            </a:r>
          </a:p>
          <a:p>
            <a:pPr lvl="5"/>
            <a:r>
              <a:rPr lang="en-US" noProof="0" dirty="0"/>
              <a:t>Bullet</a:t>
            </a:r>
          </a:p>
          <a:p>
            <a:pPr lvl="6"/>
            <a:r>
              <a:rPr lang="en-US" noProof="0" dirty="0"/>
              <a:t>Sub-bullet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</p:txBody>
      </p:sp>
      <p:pic>
        <p:nvPicPr>
          <p:cNvPr id="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5" y="1252836"/>
            <a:ext cx="5840650" cy="4795836"/>
          </a:xfrm>
        </p:spPr>
        <p:txBody>
          <a:bodyPr vert="horz"/>
          <a:lstStyle/>
          <a:p>
            <a:pPr lvl="0"/>
            <a:r>
              <a:rPr lang="en-US" noProof="0" dirty="0"/>
              <a:t>Bullet</a:t>
            </a:r>
          </a:p>
          <a:p>
            <a:pPr lvl="1"/>
            <a:r>
              <a:rPr lang="en-US" noProof="0" dirty="0"/>
              <a:t>Sub-bullet</a:t>
            </a:r>
          </a:p>
          <a:p>
            <a:pPr lvl="2"/>
            <a:r>
              <a:rPr lang="en-US" noProof="0" dirty="0"/>
              <a:t>Plain text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light blue</a:t>
            </a:r>
          </a:p>
          <a:p>
            <a:pPr lvl="5"/>
            <a:r>
              <a:rPr lang="en-US" noProof="0" dirty="0"/>
              <a:t>Bullet</a:t>
            </a:r>
          </a:p>
          <a:p>
            <a:pPr lvl="6"/>
            <a:r>
              <a:rPr lang="en-US" noProof="0" dirty="0"/>
              <a:t>Sub-bullet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  <a:p>
            <a:pPr lvl="0"/>
            <a:endParaRPr lang="en-US" noProof="0" dirty="0"/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396986" y="1252539"/>
            <a:ext cx="2342350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4091501" cy="4795836"/>
          </a:xfrm>
        </p:spPr>
        <p:txBody>
          <a:bodyPr vert="horz"/>
          <a:lstStyle/>
          <a:p>
            <a:pPr lvl="0"/>
            <a:r>
              <a:rPr lang="en-US" noProof="0" dirty="0"/>
              <a:t>Bullet</a:t>
            </a:r>
          </a:p>
          <a:p>
            <a:pPr lvl="1"/>
            <a:r>
              <a:rPr lang="en-US" noProof="0" dirty="0"/>
              <a:t>Sub-bullet</a:t>
            </a:r>
          </a:p>
          <a:p>
            <a:pPr lvl="2"/>
            <a:r>
              <a:rPr lang="en-US" noProof="0" dirty="0"/>
              <a:t>Plain text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light blue</a:t>
            </a:r>
          </a:p>
          <a:p>
            <a:pPr lvl="5"/>
            <a:r>
              <a:rPr lang="en-US" noProof="0" dirty="0"/>
              <a:t>Bullet</a:t>
            </a:r>
          </a:p>
          <a:p>
            <a:pPr lvl="6"/>
            <a:r>
              <a:rPr lang="en-US" noProof="0" dirty="0"/>
              <a:t>Sub-bullet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  <a:p>
            <a:pPr lvl="0"/>
            <a:endParaRPr lang="en-US" noProof="0" dirty="0"/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8162" y="1252539"/>
            <a:ext cx="409117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pic>
        <p:nvPicPr>
          <p:cNvPr id="16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4" y="1252836"/>
            <a:ext cx="2548000" cy="4795836"/>
          </a:xfrm>
        </p:spPr>
        <p:txBody>
          <a:bodyPr vert="horz"/>
          <a:lstStyle/>
          <a:p>
            <a:pPr lvl="0"/>
            <a:r>
              <a:rPr lang="en-US" noProof="0" dirty="0"/>
              <a:t>Bullet</a:t>
            </a:r>
          </a:p>
          <a:p>
            <a:pPr lvl="1"/>
            <a:r>
              <a:rPr lang="en-US" noProof="0" dirty="0"/>
              <a:t>Sub-bullet</a:t>
            </a:r>
          </a:p>
          <a:p>
            <a:pPr lvl="2"/>
            <a:r>
              <a:rPr lang="en-US" noProof="0" dirty="0"/>
              <a:t>Plain text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light blue</a:t>
            </a:r>
          </a:p>
          <a:p>
            <a:pPr lvl="5"/>
            <a:r>
              <a:rPr lang="en-US" noProof="0" dirty="0"/>
              <a:t>Bullet</a:t>
            </a:r>
          </a:p>
          <a:p>
            <a:pPr lvl="6"/>
            <a:r>
              <a:rPr lang="en-US" noProof="0" dirty="0"/>
              <a:t>Sub-bullet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  <a:p>
            <a:pPr lvl="0"/>
            <a:endParaRPr lang="en-US" noProof="0" dirty="0"/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3104334" y="1252539"/>
            <a:ext cx="563500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pic>
        <p:nvPicPr>
          <p:cNvPr id="16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04665" y="1252539"/>
            <a:ext cx="8334560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pic>
        <p:nvPicPr>
          <p:cNvPr id="15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4091501" cy="4795836"/>
          </a:xfrm>
        </p:spPr>
        <p:txBody>
          <a:bodyPr vert="horz"/>
          <a:lstStyle/>
          <a:p>
            <a:pPr lvl="0"/>
            <a:r>
              <a:rPr lang="en-US" noProof="0" dirty="0"/>
              <a:t>Bullet</a:t>
            </a:r>
          </a:p>
          <a:p>
            <a:pPr lvl="1"/>
            <a:r>
              <a:rPr lang="en-US" noProof="0" dirty="0"/>
              <a:t>Sub-bullet</a:t>
            </a:r>
          </a:p>
          <a:p>
            <a:pPr lvl="2"/>
            <a:r>
              <a:rPr lang="en-US" noProof="0" dirty="0"/>
              <a:t>Plain text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light blue</a:t>
            </a:r>
          </a:p>
          <a:p>
            <a:pPr lvl="5"/>
            <a:r>
              <a:rPr lang="en-US" noProof="0" dirty="0"/>
              <a:t>Bullet</a:t>
            </a:r>
          </a:p>
          <a:p>
            <a:pPr lvl="6"/>
            <a:r>
              <a:rPr lang="en-US" noProof="0" dirty="0"/>
              <a:t>Sub-bullet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  <a:p>
            <a:pPr lvl="0"/>
            <a:endParaRPr lang="en-US" noProof="0" dirty="0"/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59312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8161" y="1252539"/>
            <a:ext cx="1969913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6762195" y="1252539"/>
            <a:ext cx="1969913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4648161" y="3751624"/>
            <a:ext cx="1969913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6762195" y="3751624"/>
            <a:ext cx="1969913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pic>
        <p:nvPicPr>
          <p:cNvPr id="21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4" y="1252836"/>
            <a:ext cx="4091500" cy="4795836"/>
          </a:xfrm>
        </p:spPr>
        <p:txBody>
          <a:bodyPr vert="horz"/>
          <a:lstStyle/>
          <a:p>
            <a:pPr lvl="0"/>
            <a:r>
              <a:rPr lang="en-US" noProof="0" dirty="0"/>
              <a:t>Bullet</a:t>
            </a:r>
          </a:p>
          <a:p>
            <a:pPr lvl="1"/>
            <a:r>
              <a:rPr lang="en-US" noProof="0" dirty="0"/>
              <a:t>Sub-bullet</a:t>
            </a:r>
          </a:p>
          <a:p>
            <a:pPr lvl="2"/>
            <a:r>
              <a:rPr lang="en-US" noProof="0" dirty="0"/>
              <a:t>Plain text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light blue</a:t>
            </a:r>
          </a:p>
          <a:p>
            <a:pPr lvl="5"/>
            <a:r>
              <a:rPr lang="en-US" noProof="0" dirty="0"/>
              <a:t>Bullet</a:t>
            </a:r>
          </a:p>
          <a:p>
            <a:pPr lvl="6"/>
            <a:r>
              <a:rPr lang="en-US" noProof="0" dirty="0"/>
              <a:t>Sub-bullet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7835" y="1252538"/>
            <a:ext cx="1969200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6760490" y="1252538"/>
            <a:ext cx="1969200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pic>
        <p:nvPicPr>
          <p:cNvPr id="18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04665" y="404664"/>
            <a:ext cx="8334670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04665" y="1252836"/>
            <a:ext cx="8334670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Bullet</a:t>
            </a:r>
          </a:p>
          <a:p>
            <a:pPr lvl="1"/>
            <a:r>
              <a:rPr lang="en-US" noProof="0" dirty="0"/>
              <a:t>Sub-bullet</a:t>
            </a:r>
          </a:p>
          <a:p>
            <a:pPr lvl="2"/>
            <a:r>
              <a:rPr lang="en-US" noProof="0" dirty="0"/>
              <a:t>Plain text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light blue</a:t>
            </a:r>
          </a:p>
          <a:p>
            <a:pPr lvl="5"/>
            <a:r>
              <a:rPr lang="en-US" noProof="0" dirty="0"/>
              <a:t>Bullet</a:t>
            </a:r>
          </a:p>
          <a:p>
            <a:pPr lvl="6"/>
            <a:r>
              <a:rPr lang="en-US" noProof="0" dirty="0"/>
              <a:t>Sub-bullet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</p:txBody>
      </p:sp>
      <p:sp>
        <p:nvSpPr>
          <p:cNvPr id="20" name="Rechthoek 19"/>
          <p:cNvSpPr/>
          <p:nvPr userDrawn="1"/>
        </p:nvSpPr>
        <p:spPr bwMode="auto">
          <a:xfrm>
            <a:off x="0" y="6453336"/>
            <a:ext cx="9144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434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US" sz="1499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5" name="Grid" hidden="1"/>
          <p:cNvGrpSpPr/>
          <p:nvPr userDrawn="1"/>
        </p:nvGrpSpPr>
        <p:grpSpPr>
          <a:xfrm>
            <a:off x="0" y="0"/>
            <a:ext cx="9144000" cy="6858004"/>
            <a:chOff x="-2" y="-1"/>
            <a:chExt cx="9144000" cy="6858004"/>
          </a:xfrm>
        </p:grpSpPr>
        <p:sp>
          <p:nvSpPr>
            <p:cNvPr id="16" name="Rechthoek 15"/>
            <p:cNvSpPr/>
            <p:nvPr userDrawn="1"/>
          </p:nvSpPr>
          <p:spPr bwMode="auto">
            <a:xfrm>
              <a:off x="0" y="0"/>
              <a:ext cx="9143998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7" name="Rechthoek 16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8" name="Rechthoek 17"/>
            <p:cNvSpPr/>
            <p:nvPr userDrawn="1"/>
          </p:nvSpPr>
          <p:spPr bwMode="auto">
            <a:xfrm rot="5400000">
              <a:off x="5512664" y="3226670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9" name="Rechthoek 18"/>
            <p:cNvSpPr/>
            <p:nvPr userDrawn="1"/>
          </p:nvSpPr>
          <p:spPr bwMode="auto">
            <a:xfrm>
              <a:off x="0" y="848172"/>
              <a:ext cx="9143998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21" name="Rechthoek 20"/>
            <p:cNvSpPr/>
            <p:nvPr userDrawn="1"/>
          </p:nvSpPr>
          <p:spPr bwMode="auto">
            <a:xfrm>
              <a:off x="0" y="6048672"/>
              <a:ext cx="9143998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hdr="0" ftr="0"/>
  <p:txStyles>
    <p:titleStyle>
      <a:lvl1pPr algn="l" defTabSz="685434" rtl="0" eaLnBrk="1" latinLnBrk="0" hangingPunct="1">
        <a:spcBef>
          <a:spcPct val="0"/>
        </a:spcBef>
        <a:buNone/>
        <a:defRPr sz="3600" b="1" i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35659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1pPr>
      <a:lvl2pPr marL="271318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-"/>
        <a:defRPr sz="1400" kern="1200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600" kern="1200" baseline="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6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600" b="1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35659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6pPr>
      <a:lvl7pPr marL="271318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7pPr>
      <a:lvl8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200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600" b="1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1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434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151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868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586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303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902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73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tekst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5" name="Tijdelijke aanduiding voor tekst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1052736"/>
            <a:ext cx="9143999" cy="1656184"/>
          </a:xfrm>
        </p:spPr>
        <p:txBody>
          <a:bodyPr/>
          <a:lstStyle/>
          <a:p>
            <a:pPr algn="ctr"/>
            <a:r>
              <a:rPr lang="en-US" sz="3600" dirty="0"/>
              <a:t>Digital Media Technology</a:t>
            </a:r>
            <a:br>
              <a:rPr lang="en-US" sz="3600" dirty="0"/>
            </a:br>
            <a:br>
              <a:rPr lang="en-US" sz="3600" i="1" dirty="0"/>
            </a:br>
            <a:r>
              <a:rPr lang="en-US" altLang="en-US" sz="3600" b="0" i="1" dirty="0"/>
              <a:t>Week 9: Introduction to Relational Databases</a:t>
            </a:r>
            <a:endParaRPr lang="en-US" sz="3600" b="0" i="1" dirty="0"/>
          </a:p>
        </p:txBody>
      </p:sp>
    </p:spTree>
    <p:extLst>
      <p:ext uri="{BB962C8B-B14F-4D97-AF65-F5344CB8AC3E}">
        <p14:creationId xmlns:p14="http://schemas.microsoft.com/office/powerpoint/2010/main" val="2977814846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D831864-5785-664B-AA3F-FEF0FD7D4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33375"/>
            <a:ext cx="8137525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US" altLang="en-US" sz="2800" dirty="0">
              <a:latin typeface="Verdan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GB" altLang="en-US" sz="2800" dirty="0">
                <a:solidFill>
                  <a:schemeClr val="bg2"/>
                </a:solidFill>
                <a:latin typeface="+mn-lt"/>
                <a:cs typeface="+mn-cs"/>
              </a:rPr>
              <a:t>A </a:t>
            </a:r>
            <a:r>
              <a:rPr lang="en-GB" altLang="en-US" sz="2800" b="1" dirty="0">
                <a:solidFill>
                  <a:schemeClr val="bg2"/>
                </a:solidFill>
                <a:latin typeface="+mn-lt"/>
                <a:cs typeface="+mn-cs"/>
              </a:rPr>
              <a:t>database</a:t>
            </a:r>
            <a:r>
              <a:rPr lang="en-GB" altLang="en-US" sz="2800" dirty="0">
                <a:solidFill>
                  <a:schemeClr val="bg2"/>
                </a:solidFill>
                <a:latin typeface="+mn-lt"/>
                <a:cs typeface="+mn-cs"/>
              </a:rPr>
              <a:t> is a collection of structured and related data which </a:t>
            </a:r>
          </a:p>
          <a:p>
            <a:pPr lvl="1"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GB" altLang="en-US" dirty="0">
                <a:solidFill>
                  <a:schemeClr val="bg2"/>
                </a:solidFill>
                <a:latin typeface="+mn-lt"/>
                <a:cs typeface="+mn-cs"/>
              </a:rPr>
              <a:t>is organised in a structured way</a:t>
            </a:r>
          </a:p>
          <a:p>
            <a:pPr lvl="1"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GB" altLang="en-US" dirty="0">
                <a:solidFill>
                  <a:schemeClr val="bg2"/>
                </a:solidFill>
                <a:latin typeface="+mn-lt"/>
                <a:cs typeface="+mn-cs"/>
              </a:rPr>
              <a:t>allows for random access because of its non-linear nature</a:t>
            </a:r>
          </a:p>
          <a:p>
            <a:pPr lvl="1"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GB" altLang="en-US" dirty="0">
                <a:solidFill>
                  <a:schemeClr val="bg2"/>
                </a:solidFill>
                <a:latin typeface="+mn-lt"/>
                <a:cs typeface="+mn-cs"/>
              </a:rPr>
              <a:t>ideally maximises storage and retrieval efficiency by avoiding data redundancy</a:t>
            </a:r>
          </a:p>
          <a:p>
            <a:pPr lvl="1"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GB" altLang="en-US" dirty="0">
                <a:solidFill>
                  <a:schemeClr val="bg2"/>
                </a:solidFill>
                <a:latin typeface="+mn-lt"/>
                <a:cs typeface="+mn-cs"/>
              </a:rPr>
              <a:t>is persistent and durable</a:t>
            </a:r>
          </a:p>
          <a:p>
            <a:pPr lvl="1"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GB" altLang="en-US" dirty="0">
              <a:solidFill>
                <a:schemeClr val="bg2"/>
              </a:solidFill>
              <a:latin typeface="+mn-lt"/>
              <a:cs typeface="+mn-cs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GB" altLang="en-US" sz="2800" b="1" dirty="0">
                <a:solidFill>
                  <a:schemeClr val="bg2"/>
                </a:solidFill>
                <a:latin typeface="+mn-lt"/>
                <a:cs typeface="+mn-cs"/>
              </a:rPr>
              <a:t>Database management system </a:t>
            </a:r>
            <a:r>
              <a:rPr lang="en-GB" altLang="en-US" sz="2800" dirty="0">
                <a:solidFill>
                  <a:schemeClr val="bg2"/>
                </a:solidFill>
                <a:latin typeface="+mn-lt"/>
                <a:cs typeface="+mn-cs"/>
              </a:rPr>
              <a:t>(DBMS): computer program that enables users to store, modify, and extract information from a database</a:t>
            </a:r>
          </a:p>
          <a:p>
            <a:pPr lvl="1"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GB" altLang="en-US" dirty="0">
              <a:solidFill>
                <a:schemeClr val="tx2"/>
              </a:solidFill>
              <a:latin typeface="Verdana" panose="020B0604030504040204" pitchFamily="34" charset="0"/>
            </a:endParaRPr>
          </a:p>
          <a:p>
            <a:pPr lvl="1"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US" altLang="en-US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chemeClr val="tx2"/>
              </a:solidFill>
              <a:latin typeface="Verdana" panose="020B0604030504040204" pitchFamily="34" charset="0"/>
            </a:endParaRPr>
          </a:p>
          <a:p>
            <a:pPr eaLnBrk="1" hangingPunct="1"/>
            <a:endParaRPr lang="nl-NL" altLang="en-US" dirty="0">
              <a:latin typeface="Verdana" panose="020B0604030504040204" pitchFamily="34" charset="0"/>
            </a:endParaRPr>
          </a:p>
          <a:p>
            <a:pPr eaLnBrk="1" hangingPunct="1"/>
            <a:endParaRPr lang="en-GB" altLang="en-US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US" altLang="en-US" sz="2800" dirty="0">
              <a:solidFill>
                <a:srgbClr val="0C2577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US" altLang="en-US" sz="28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9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Line 7">
            <a:extLst>
              <a:ext uri="{FF2B5EF4-FFF2-40B4-BE49-F238E27FC236}">
                <a16:creationId xmlns:a16="http://schemas.microsoft.com/office/drawing/2014/main" id="{55EF4C1C-A88E-F648-8AFA-7E9C489A71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5523" y="5373216"/>
            <a:ext cx="6119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38" name="Text Box 8">
            <a:extLst>
              <a:ext uri="{FF2B5EF4-FFF2-40B4-BE49-F238E27FC236}">
                <a16:creationId xmlns:a16="http://schemas.microsoft.com/office/drawing/2014/main" id="{1CA66856-4107-BC49-AE71-8C773EAC6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4664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Interpretation continuum</a:t>
            </a:r>
          </a:p>
        </p:txBody>
      </p:sp>
      <p:sp>
        <p:nvSpPr>
          <p:cNvPr id="39939" name="Text Box 9">
            <a:extLst>
              <a:ext uri="{FF2B5EF4-FFF2-40B4-BE49-F238E27FC236}">
                <a16:creationId xmlns:a16="http://schemas.microsoft.com/office/drawing/2014/main" id="{705F208B-9111-924E-82FC-D9BA03B16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715991"/>
            <a:ext cx="1349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+mn-lt"/>
              </a:rPr>
              <a:t>Data</a:t>
            </a:r>
          </a:p>
        </p:txBody>
      </p:sp>
      <p:sp>
        <p:nvSpPr>
          <p:cNvPr id="39940" name="Text Box 10">
            <a:extLst>
              <a:ext uri="{FF2B5EF4-FFF2-40B4-BE49-F238E27FC236}">
                <a16:creationId xmlns:a16="http://schemas.microsoft.com/office/drawing/2014/main" id="{D7E19D07-EE82-DD46-B351-B11ACE42E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248" y="4700116"/>
            <a:ext cx="2178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+mn-lt"/>
              </a:rPr>
              <a:t>Information</a:t>
            </a:r>
          </a:p>
        </p:txBody>
      </p:sp>
      <p:pic>
        <p:nvPicPr>
          <p:cNvPr id="39942" name="Picture 10" descr="http://jgollner.typepad.com/.a/6a00e54f8d091388330133f1fd373e970b-800wi">
            <a:extLst>
              <a:ext uri="{FF2B5EF4-FFF2-40B4-BE49-F238E27FC236}">
                <a16:creationId xmlns:a16="http://schemas.microsoft.com/office/drawing/2014/main" id="{4DF74CF4-D024-AE42-B0F9-CA5FCAB2B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123" y="1666403"/>
            <a:ext cx="31242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Text Box 9">
            <a:extLst>
              <a:ext uri="{FF2B5EF4-FFF2-40B4-BE49-F238E27FC236}">
                <a16:creationId xmlns:a16="http://schemas.microsoft.com/office/drawing/2014/main" id="{C6C30DDD-75C9-C842-8E4D-5A49FD957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811" y="2115666"/>
            <a:ext cx="19431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+mn-lt"/>
              </a:rPr>
              <a:t>DIKW Pyramid (</a:t>
            </a:r>
            <a:r>
              <a:rPr lang="en-US" altLang="en-US" sz="2400" dirty="0" err="1">
                <a:latin typeface="+mn-lt"/>
              </a:rPr>
              <a:t>Ackoff</a:t>
            </a:r>
            <a:r>
              <a:rPr lang="en-US" altLang="en-US" sz="2400" dirty="0"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659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>
            <a:extLst>
              <a:ext uri="{FF2B5EF4-FFF2-40B4-BE49-F238E27FC236}">
                <a16:creationId xmlns:a16="http://schemas.microsoft.com/office/drawing/2014/main" id="{73C6029E-F68A-4448-8B9A-2D737F9BF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9378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nl-NL" altLang="en-US" sz="3600" b="1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Tables</a:t>
            </a:r>
            <a:r>
              <a:rPr lang="nl-NL" altLang="en-US" sz="3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, </a:t>
            </a:r>
            <a:r>
              <a:rPr lang="nl-NL" altLang="en-US" sz="3600" b="1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Rows</a:t>
            </a:r>
            <a:r>
              <a:rPr lang="nl-NL" altLang="en-US" sz="3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, Columns</a:t>
            </a:r>
          </a:p>
        </p:txBody>
      </p:sp>
      <p:pic>
        <p:nvPicPr>
          <p:cNvPr id="135171" name="Picture 3" descr="person">
            <a:extLst>
              <a:ext uri="{FF2B5EF4-FFF2-40B4-BE49-F238E27FC236}">
                <a16:creationId xmlns:a16="http://schemas.microsoft.com/office/drawing/2014/main" id="{334921CC-3D60-E143-AC30-068EB0F84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348" y="1850578"/>
            <a:ext cx="5640387" cy="172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173" name="Picture 5" descr="company">
            <a:extLst>
              <a:ext uri="{FF2B5EF4-FFF2-40B4-BE49-F238E27FC236}">
                <a16:creationId xmlns:a16="http://schemas.microsoft.com/office/drawing/2014/main" id="{AB2C4A7B-171F-E247-A1F3-223004091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4095750"/>
            <a:ext cx="63817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175" name="AutoShape 7">
            <a:extLst>
              <a:ext uri="{FF2B5EF4-FFF2-40B4-BE49-F238E27FC236}">
                <a16:creationId xmlns:a16="http://schemas.microsoft.com/office/drawing/2014/main" id="{82C98F31-DE95-8F44-A82D-FD81C6E529AB}"/>
              </a:ext>
            </a:extLst>
          </p:cNvPr>
          <p:cNvSpPr>
            <a:spLocks/>
          </p:cNvSpPr>
          <p:nvPr/>
        </p:nvSpPr>
        <p:spPr bwMode="auto">
          <a:xfrm>
            <a:off x="1547813" y="4383088"/>
            <a:ext cx="287337" cy="865187"/>
          </a:xfrm>
          <a:prstGeom prst="leftBrace">
            <a:avLst>
              <a:gd name="adj1" fmla="val 25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en-US" sz="1800">
              <a:latin typeface="+mn-lt"/>
            </a:endParaRPr>
          </a:p>
        </p:txBody>
      </p:sp>
      <p:sp>
        <p:nvSpPr>
          <p:cNvPr id="135176" name="AutoShape 8">
            <a:extLst>
              <a:ext uri="{FF2B5EF4-FFF2-40B4-BE49-F238E27FC236}">
                <a16:creationId xmlns:a16="http://schemas.microsoft.com/office/drawing/2014/main" id="{004A58A5-2FE7-9C4E-8097-C5A2CE4A5889}"/>
              </a:ext>
            </a:extLst>
          </p:cNvPr>
          <p:cNvSpPr>
            <a:spLocks/>
          </p:cNvSpPr>
          <p:nvPr/>
        </p:nvSpPr>
        <p:spPr bwMode="auto">
          <a:xfrm>
            <a:off x="1764085" y="2139503"/>
            <a:ext cx="431800" cy="1366838"/>
          </a:xfrm>
          <a:prstGeom prst="leftBrace">
            <a:avLst>
              <a:gd name="adj1" fmla="val 2637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en-US" sz="1800">
              <a:latin typeface="+mn-lt"/>
            </a:endParaRPr>
          </a:p>
        </p:txBody>
      </p:sp>
      <p:sp>
        <p:nvSpPr>
          <p:cNvPr id="135177" name="Text Box 9">
            <a:extLst>
              <a:ext uri="{FF2B5EF4-FFF2-40B4-BE49-F238E27FC236}">
                <a16:creationId xmlns:a16="http://schemas.microsoft.com/office/drawing/2014/main" id="{86FC631E-BA82-7F49-A7B2-C6E3C84B2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426841"/>
            <a:ext cx="13684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en-US" sz="2000" i="1">
                <a:latin typeface="+mn-lt"/>
              </a:rPr>
              <a:t>Records (rows)</a:t>
            </a:r>
          </a:p>
        </p:txBody>
      </p:sp>
      <p:sp>
        <p:nvSpPr>
          <p:cNvPr id="135178" name="Text Box 10">
            <a:extLst>
              <a:ext uri="{FF2B5EF4-FFF2-40B4-BE49-F238E27FC236}">
                <a16:creationId xmlns:a16="http://schemas.microsoft.com/office/drawing/2014/main" id="{B3F12274-811A-6A43-BCE6-529E5133C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598988"/>
            <a:ext cx="15843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en-US" sz="2000" i="1">
                <a:latin typeface="+mn-lt"/>
              </a:rPr>
              <a:t>Records (rows)</a:t>
            </a:r>
          </a:p>
        </p:txBody>
      </p:sp>
      <p:sp>
        <p:nvSpPr>
          <p:cNvPr id="135180" name="Line 12">
            <a:extLst>
              <a:ext uri="{FF2B5EF4-FFF2-40B4-BE49-F238E27FC236}">
                <a16:creationId xmlns:a16="http://schemas.microsoft.com/office/drawing/2014/main" id="{BA92ADC4-D12A-DF44-9DEB-F9D5E50DDE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698" y="1563241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181" name="Line 13">
            <a:extLst>
              <a:ext uri="{FF2B5EF4-FFF2-40B4-BE49-F238E27FC236}">
                <a16:creationId xmlns:a16="http://schemas.microsoft.com/office/drawing/2014/main" id="{17942DA4-7A7D-184D-836A-CCFAD39723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3223" y="1563241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182" name="Text Box 14">
            <a:extLst>
              <a:ext uri="{FF2B5EF4-FFF2-40B4-BE49-F238E27FC236}">
                <a16:creationId xmlns:a16="http://schemas.microsoft.com/office/drawing/2014/main" id="{D4C29E31-8855-E24A-9FDB-CB982C145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948" y="1347341"/>
            <a:ext cx="3600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nl-NL" altLang="en-US" sz="2000" i="1">
                <a:latin typeface="+mn-lt"/>
              </a:rPr>
              <a:t>Fields (columns)</a:t>
            </a:r>
          </a:p>
        </p:txBody>
      </p:sp>
    </p:spTree>
    <p:extLst>
      <p:ext uri="{BB962C8B-B14F-4D97-AF65-F5344CB8AC3E}">
        <p14:creationId xmlns:p14="http://schemas.microsoft.com/office/powerpoint/2010/main" val="406513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3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0" grpId="0"/>
      <p:bldP spid="135175" grpId="0" animBg="1"/>
      <p:bldP spid="135176" grpId="0" animBg="1"/>
      <p:bldP spid="135177" grpId="0"/>
      <p:bldP spid="135178" grpId="0"/>
      <p:bldP spid="1351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2">
            <a:extLst>
              <a:ext uri="{FF2B5EF4-FFF2-40B4-BE49-F238E27FC236}">
                <a16:creationId xmlns:a16="http://schemas.microsoft.com/office/drawing/2014/main" id="{253F6999-FD53-0140-B8F3-523178CE8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625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3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Flat File Database</a:t>
            </a:r>
          </a:p>
        </p:txBody>
      </p:sp>
      <p:graphicFrame>
        <p:nvGraphicFramePr>
          <p:cNvPr id="136284" name="Group 92">
            <a:extLst>
              <a:ext uri="{FF2B5EF4-FFF2-40B4-BE49-F238E27FC236}">
                <a16:creationId xmlns:a16="http://schemas.microsoft.com/office/drawing/2014/main" id="{91E9E10B-C753-5943-B8EB-E92D2992EE6D}"/>
              </a:ext>
            </a:extLst>
          </p:cNvPr>
          <p:cNvGraphicFramePr>
            <a:graphicFrameLocks noGrp="1"/>
          </p:cNvGraphicFramePr>
          <p:nvPr/>
        </p:nvGraphicFramePr>
        <p:xfrm>
          <a:off x="395288" y="1628775"/>
          <a:ext cx="8569325" cy="2774693"/>
        </p:xfrm>
        <a:graphic>
          <a:graphicData uri="http://schemas.openxmlformats.org/drawingml/2006/table">
            <a:tbl>
              <a:tblPr/>
              <a:tblGrid>
                <a:gridCol w="1223962">
                  <a:extLst>
                    <a:ext uri="{9D8B030D-6E8A-4147-A177-3AD203B41FA5}">
                      <a16:colId xmlns:a16="http://schemas.microsoft.com/office/drawing/2014/main" val="3306114953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1676714259"/>
                    </a:ext>
                  </a:extLst>
                </a:gridCol>
                <a:gridCol w="1512888">
                  <a:extLst>
                    <a:ext uri="{9D8B030D-6E8A-4147-A177-3AD203B41FA5}">
                      <a16:colId xmlns:a16="http://schemas.microsoft.com/office/drawing/2014/main" val="130952402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520669068"/>
                    </a:ext>
                  </a:extLst>
                </a:gridCol>
                <a:gridCol w="1296987">
                  <a:extLst>
                    <a:ext uri="{9D8B030D-6E8A-4147-A177-3AD203B41FA5}">
                      <a16:colId xmlns:a16="http://schemas.microsoft.com/office/drawing/2014/main" val="1223678148"/>
                    </a:ext>
                  </a:extLst>
                </a:gridCol>
                <a:gridCol w="1655763">
                  <a:extLst>
                    <a:ext uri="{9D8B030D-6E8A-4147-A177-3AD203B41FA5}">
                      <a16:colId xmlns:a16="http://schemas.microsoft.com/office/drawing/2014/main" val="2498306727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AUTHOR_ID</a:t>
                      </a:r>
                      <a:endParaRPr kumimoji="0" lang="nl-NL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LAST_NAME</a:t>
                      </a:r>
                      <a:endParaRPr kumimoji="0" lang="nl-NL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FIRST_NAME</a:t>
                      </a:r>
                      <a:endParaRPr kumimoji="0" lang="nl-NL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YEAR_OF_BIRTH</a:t>
                      </a:r>
                      <a:endParaRPr kumimoji="0" lang="nl-NL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YEAR_OF_DEATH</a:t>
                      </a:r>
                      <a:endParaRPr kumimoji="0" lang="nl-NL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NATIONALITY</a:t>
                      </a:r>
                      <a:endParaRPr kumimoji="0" lang="nl-NL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927393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nl-NL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Austen</a:t>
                      </a:r>
                      <a:endParaRPr kumimoji="0" lang="nl-NL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Jane</a:t>
                      </a:r>
                      <a:endParaRPr kumimoji="0" lang="nl-NL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1775</a:t>
                      </a:r>
                      <a:endParaRPr kumimoji="0" lang="nl-NL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1817</a:t>
                      </a:r>
                      <a:endParaRPr kumimoji="0" lang="nl-NL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uk</a:t>
                      </a:r>
                      <a:endParaRPr kumimoji="0" lang="nl-NL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796711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nl-NL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Goldsmith</a:t>
                      </a:r>
                      <a:endParaRPr kumimoji="0" lang="nl-NL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Oliver</a:t>
                      </a:r>
                      <a:endParaRPr kumimoji="0" lang="nl-NL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1730</a:t>
                      </a:r>
                      <a:endParaRPr kumimoji="0" lang="nl-NL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1774</a:t>
                      </a:r>
                      <a:endParaRPr kumimoji="0" lang="nl-NL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ie</a:t>
                      </a:r>
                      <a:endParaRPr kumimoji="0" lang="nl-NL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609224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nl-NL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Beckett</a:t>
                      </a:r>
                      <a:endParaRPr kumimoji="0" lang="nl-NL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Samuel</a:t>
                      </a:r>
                      <a:endParaRPr kumimoji="0" lang="nl-NL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1906</a:t>
                      </a:r>
                      <a:endParaRPr kumimoji="0" lang="nl-NL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1989</a:t>
                      </a:r>
                      <a:endParaRPr kumimoji="0" lang="nl-NL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ie</a:t>
                      </a:r>
                      <a:endParaRPr kumimoji="0" lang="nl-NL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1151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nl-NL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Shaw</a:t>
                      </a:r>
                      <a:endParaRPr kumimoji="0" lang="nl-NL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George Bernard</a:t>
                      </a:r>
                      <a:endParaRPr kumimoji="0" lang="nl-NL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1856</a:t>
                      </a:r>
                      <a:endParaRPr kumimoji="0" lang="nl-NL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1950</a:t>
                      </a:r>
                      <a:endParaRPr kumimoji="0" lang="nl-NL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ie</a:t>
                      </a:r>
                      <a:endParaRPr kumimoji="0" lang="nl-NL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776649"/>
                  </a:ext>
                </a:extLst>
              </a:tr>
              <a:tr h="519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nl-NL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Pinter</a:t>
                      </a:r>
                      <a:endParaRPr kumimoji="0" lang="nl-NL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Harold</a:t>
                      </a:r>
                      <a:endParaRPr kumimoji="0" lang="nl-NL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1930</a:t>
                      </a:r>
                      <a:endParaRPr kumimoji="0" lang="nl-NL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2008</a:t>
                      </a:r>
                      <a:br>
                        <a:rPr kumimoji="0" lang="nl-NL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</a:br>
                      <a:endParaRPr kumimoji="0" lang="nl-NL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uk</a:t>
                      </a:r>
                      <a:endParaRPr kumimoji="0" lang="nl-NL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96088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kumimoji="0" lang="nl-NL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O'Neill</a:t>
                      </a:r>
                      <a:endParaRPr kumimoji="0" lang="nl-NL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Eugene</a:t>
                      </a:r>
                      <a:endParaRPr kumimoji="0" lang="nl-NL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1888</a:t>
                      </a:r>
                      <a:endParaRPr kumimoji="0" lang="nl-NL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1953</a:t>
                      </a:r>
                      <a:endParaRPr kumimoji="0" lang="nl-NL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us</a:t>
                      </a:r>
                      <a:endParaRPr kumimoji="0" lang="nl-NL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390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89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375" name="Group 159">
            <a:extLst>
              <a:ext uri="{FF2B5EF4-FFF2-40B4-BE49-F238E27FC236}">
                <a16:creationId xmlns:a16="http://schemas.microsoft.com/office/drawing/2014/main" id="{31B8AB57-BE77-0F44-B180-0AA3B8FD4603}"/>
              </a:ext>
            </a:extLst>
          </p:cNvPr>
          <p:cNvGraphicFramePr>
            <a:graphicFrameLocks noGrp="1"/>
          </p:cNvGraphicFramePr>
          <p:nvPr/>
        </p:nvGraphicFramePr>
        <p:xfrm>
          <a:off x="179388" y="1055688"/>
          <a:ext cx="8856662" cy="5037456"/>
        </p:xfrm>
        <a:graphic>
          <a:graphicData uri="http://schemas.openxmlformats.org/drawingml/2006/table">
            <a:tbl>
              <a:tblPr/>
              <a:tblGrid>
                <a:gridCol w="935037">
                  <a:extLst>
                    <a:ext uri="{9D8B030D-6E8A-4147-A177-3AD203B41FA5}">
                      <a16:colId xmlns:a16="http://schemas.microsoft.com/office/drawing/2014/main" val="663987865"/>
                    </a:ext>
                  </a:extLst>
                </a:gridCol>
                <a:gridCol w="1081088">
                  <a:extLst>
                    <a:ext uri="{9D8B030D-6E8A-4147-A177-3AD203B41FA5}">
                      <a16:colId xmlns:a16="http://schemas.microsoft.com/office/drawing/2014/main" val="2734549584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3711151066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3712944564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3174920464"/>
                    </a:ext>
                  </a:extLst>
                </a:gridCol>
                <a:gridCol w="1512888">
                  <a:extLst>
                    <a:ext uri="{9D8B030D-6E8A-4147-A177-3AD203B41FA5}">
                      <a16:colId xmlns:a16="http://schemas.microsoft.com/office/drawing/2014/main" val="134031818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62071557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1141041929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1826984675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LAST_NAME</a:t>
                      </a:r>
                      <a:endParaRPr kumimoji="0" lang="nl-NL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FIRST_NAME</a:t>
                      </a:r>
                      <a:endParaRPr kumimoji="0" lang="nl-NL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YEAR_OF_BIRTH</a:t>
                      </a:r>
                      <a:endParaRPr kumimoji="0" lang="nl-NL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YEAR_OF_DEATH</a:t>
                      </a:r>
                      <a:endParaRPr kumimoji="0" lang="nl-NL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NATIONALITY</a:t>
                      </a:r>
                      <a:endParaRPr kumimoji="0" lang="nl-NL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TITLE</a:t>
                      </a:r>
                      <a:endParaRPr kumimoji="0" lang="nl-NL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PUBLISHER</a:t>
                      </a:r>
                      <a:endParaRPr kumimoji="0" lang="nl-NL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kumimoji="0" lang="nl-NL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EXTENT</a:t>
                      </a:r>
                      <a:endParaRPr kumimoji="0" lang="nl-NL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070312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Austen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Jane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1775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1817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uk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Mansfield Park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Cambridge University Press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2005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738 p.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185720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Austen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Jane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1775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1817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uk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Persuasion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Cambridge University Press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2006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392 p.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673328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Beckett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Samuel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1906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1989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ie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Endgame : a play in one act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Faber and Faber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1965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60 p.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19693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Beckett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Samuel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1906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1989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ie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Molloy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Calder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1997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176 p.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644590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Beckett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Samuel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1906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1989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ie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Watt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Calder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1963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225 p.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79732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Goldsmith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Oliver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1730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1774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ie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She stoops to conquer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Oxford University Press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1995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120 p.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72910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Goldsmith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Oliver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1730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1774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ie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The vicar of Wakefield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George Routlede and Sons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1886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320 p.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325009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O'Neill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Eugene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1888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1953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us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Strange interlude : a play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Cape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1965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348 p.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103880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O'Neill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Eugene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1888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1953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us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Long day’s journey into night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Cape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1966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156 p.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924917"/>
                  </a:ext>
                </a:extLst>
              </a:tr>
              <a:tr h="519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Heaney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Seamus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1939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</a:b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ie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Death of a Naturalist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Faber and Faber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1966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67 p.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308329"/>
                  </a:ext>
                </a:extLst>
              </a:tr>
              <a:tr h="519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Heaney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Seamus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1939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</a:b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ie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Seeing Things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Faber and Faber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1991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78 p.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957420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Shaw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George Bernard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1856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1950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ie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Major Barbara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Penguin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1957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153 p.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1237"/>
                  </a:ext>
                </a:extLst>
              </a:tr>
            </a:tbl>
          </a:graphicData>
        </a:graphic>
      </p:graphicFrame>
      <p:sp>
        <p:nvSpPr>
          <p:cNvPr id="46223" name="Rectangle 1">
            <a:extLst>
              <a:ext uri="{FF2B5EF4-FFF2-40B4-BE49-F238E27FC236}">
                <a16:creationId xmlns:a16="http://schemas.microsoft.com/office/drawing/2014/main" id="{6883022B-C137-6A4E-9808-A606400FA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528" y="260648"/>
            <a:ext cx="7292381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800100" lvl="1" indent="-342900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GB" altLang="en-US" dirty="0">
                <a:solidFill>
                  <a:schemeClr val="bg2"/>
                </a:solidFill>
                <a:latin typeface="+mn-lt"/>
                <a:cs typeface="+mn-cs"/>
              </a:rPr>
              <a:t>CRUD: Create, Retrieve, Update, Delete</a:t>
            </a:r>
            <a:endParaRPr lang="en-GB" altLang="nl-NL" dirty="0">
              <a:solidFill>
                <a:schemeClr val="bg2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6055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438" name="Group 174">
            <a:extLst>
              <a:ext uri="{FF2B5EF4-FFF2-40B4-BE49-F238E27FC236}">
                <a16:creationId xmlns:a16="http://schemas.microsoft.com/office/drawing/2014/main" id="{9272D5F2-849D-8043-83EA-44C0DD923989}"/>
              </a:ext>
            </a:extLst>
          </p:cNvPr>
          <p:cNvGraphicFramePr>
            <a:graphicFrameLocks noGrp="1"/>
          </p:cNvGraphicFramePr>
          <p:nvPr/>
        </p:nvGraphicFramePr>
        <p:xfrm>
          <a:off x="107950" y="115888"/>
          <a:ext cx="6985000" cy="2138363"/>
        </p:xfrm>
        <a:graphic>
          <a:graphicData uri="http://schemas.openxmlformats.org/drawingml/2006/table">
            <a:tbl>
              <a:tblPr/>
              <a:tblGrid>
                <a:gridCol w="925513">
                  <a:extLst>
                    <a:ext uri="{9D8B030D-6E8A-4147-A177-3AD203B41FA5}">
                      <a16:colId xmlns:a16="http://schemas.microsoft.com/office/drawing/2014/main" val="498437149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493504486"/>
                    </a:ext>
                  </a:extLst>
                </a:gridCol>
                <a:gridCol w="1296987">
                  <a:extLst>
                    <a:ext uri="{9D8B030D-6E8A-4147-A177-3AD203B41FA5}">
                      <a16:colId xmlns:a16="http://schemas.microsoft.com/office/drawing/2014/main" val="3856146654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1696794055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391034096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203266717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AUTHOR_ID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LAST_NAME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FIRST_NAME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YEAR_OF_BIRTH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YEAR_OF_DEATH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NATIONALITY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34" marB="4573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098780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34" marB="4573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Austen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34" marB="4573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Jane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34" marB="4573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1775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34" marB="4573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1817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34" marB="4573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uk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34" marB="4573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1119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34" marB="4573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Goldsmith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34" marB="4573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Oliver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34" marB="4573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1730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34" marB="4573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1774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34" marB="4573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ie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34" marB="4573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595450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34" marB="4573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Beckett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34" marB="4573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Samuel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34" marB="4573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1906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34" marB="4573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1989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34" marB="4573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ie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34" marB="4573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475388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34" marB="4573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Shaw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34" marB="4573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George Bernard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34" marB="4573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1856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34" marB="4573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1950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34" marB="4573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ie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34" marB="4573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739618"/>
                  </a:ext>
                </a:extLst>
              </a:tr>
              <a:tr h="519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34" marB="4573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Pinter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34" marB="4573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Harold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34" marB="4573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1930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34" marB="4573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</a:b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34" marB="4573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uk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34" marB="4573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155002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34" marB="4573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O'Neill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34" marB="4573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Eugene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34" marB="4573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1888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34" marB="4573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1953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34" marB="4573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us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34" marB="4573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589847"/>
                  </a:ext>
                </a:extLst>
              </a:tr>
            </a:tbl>
          </a:graphicData>
        </a:graphic>
      </p:graphicFrame>
      <p:graphicFrame>
        <p:nvGraphicFramePr>
          <p:cNvPr id="139441" name="Group 177">
            <a:extLst>
              <a:ext uri="{FF2B5EF4-FFF2-40B4-BE49-F238E27FC236}">
                <a16:creationId xmlns:a16="http://schemas.microsoft.com/office/drawing/2014/main" id="{CFC74F94-5BA8-BF49-8A5C-3FDB09FA8766}"/>
              </a:ext>
            </a:extLst>
          </p:cNvPr>
          <p:cNvGraphicFramePr>
            <a:graphicFrameLocks noGrp="1"/>
          </p:cNvGraphicFramePr>
          <p:nvPr/>
        </p:nvGraphicFramePr>
        <p:xfrm>
          <a:off x="2411413" y="3429000"/>
          <a:ext cx="6667500" cy="4403725"/>
        </p:xfrm>
        <a:graphic>
          <a:graphicData uri="http://schemas.openxmlformats.org/drawingml/2006/table">
            <a:tbl>
              <a:tblPr/>
              <a:tblGrid>
                <a:gridCol w="977900">
                  <a:extLst>
                    <a:ext uri="{9D8B030D-6E8A-4147-A177-3AD203B41FA5}">
                      <a16:colId xmlns:a16="http://schemas.microsoft.com/office/drawing/2014/main" val="22862164"/>
                    </a:ext>
                  </a:extLst>
                </a:gridCol>
                <a:gridCol w="1789112">
                  <a:extLst>
                    <a:ext uri="{9D8B030D-6E8A-4147-A177-3AD203B41FA5}">
                      <a16:colId xmlns:a16="http://schemas.microsoft.com/office/drawing/2014/main" val="2155812035"/>
                    </a:ext>
                  </a:extLst>
                </a:gridCol>
                <a:gridCol w="925513">
                  <a:extLst>
                    <a:ext uri="{9D8B030D-6E8A-4147-A177-3AD203B41FA5}">
                      <a16:colId xmlns:a16="http://schemas.microsoft.com/office/drawing/2014/main" val="2415095921"/>
                    </a:ext>
                  </a:extLst>
                </a:gridCol>
                <a:gridCol w="1636712">
                  <a:extLst>
                    <a:ext uri="{9D8B030D-6E8A-4147-A177-3AD203B41FA5}">
                      <a16:colId xmlns:a16="http://schemas.microsoft.com/office/drawing/2014/main" val="3569131367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666385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17226468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BOOK_ID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TITLE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AUTHOR_ID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PUBLISHER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EXTENT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876506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Mansfield Park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Cambridge University Press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2005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738 p.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566205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Persuasion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Cambridge University Press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2006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392 p.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01104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Long day’s journey into night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Cape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1966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156 p.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390578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Strange interlude : a play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Cape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1965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348 p.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212045"/>
                  </a:ext>
                </a:extLst>
              </a:tr>
              <a:tr h="250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Molloy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Calder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1997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176 p.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786278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The caretaker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Methuen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1960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78 p.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106170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She stoops to conquer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Oxford University Press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1995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120 p.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116160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The vicar of Wakefield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George Routlede and Sons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1886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320 p.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263282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Endgame : a play in one act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Faber and Faber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1965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60 p.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017220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kumimoji="0" lang="nl-NL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Watt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Calder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1963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225 p.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326325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The homecoming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Methuen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1972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67 p.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708323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Major Barbara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Penguin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1957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153 p.</a:t>
                      </a:r>
                      <a:endParaRPr kumimoji="0" lang="nl-NL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404493"/>
                  </a:ext>
                </a:extLst>
              </a:tr>
            </a:tbl>
          </a:graphicData>
        </a:graphic>
      </p:graphicFrame>
      <p:sp>
        <p:nvSpPr>
          <p:cNvPr id="139424" name="Line 160">
            <a:extLst>
              <a:ext uri="{FF2B5EF4-FFF2-40B4-BE49-F238E27FC236}">
                <a16:creationId xmlns:a16="http://schemas.microsoft.com/office/drawing/2014/main" id="{89790D91-DB8B-744B-A95B-6F7E988882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2708275"/>
            <a:ext cx="1871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425" name="Line 161">
            <a:extLst>
              <a:ext uri="{FF2B5EF4-FFF2-40B4-BE49-F238E27FC236}">
                <a16:creationId xmlns:a16="http://schemas.microsoft.com/office/drawing/2014/main" id="{E5BFC5D5-D785-ED4D-819D-C34C8493E1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2254251"/>
            <a:ext cx="0" cy="454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426" name="Text Box 162">
            <a:extLst>
              <a:ext uri="{FF2B5EF4-FFF2-40B4-BE49-F238E27FC236}">
                <a16:creationId xmlns:a16="http://schemas.microsoft.com/office/drawing/2014/main" id="{A714E185-E77D-1342-91C6-BED9E7327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825" y="2473077"/>
            <a:ext cx="2809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solidFill>
                  <a:schemeClr val="bg2"/>
                </a:solidFill>
                <a:latin typeface="+mn-lt"/>
                <a:cs typeface="+mn-cs"/>
              </a:rPr>
              <a:t>Shared values</a:t>
            </a:r>
            <a:endParaRPr lang="en-GB" altLang="en-US" sz="2800" dirty="0">
              <a:solidFill>
                <a:schemeClr val="bg2"/>
              </a:solidFill>
              <a:latin typeface="+mn-lt"/>
              <a:cs typeface="+mn-cs"/>
            </a:endParaRPr>
          </a:p>
        </p:txBody>
      </p:sp>
      <p:sp>
        <p:nvSpPr>
          <p:cNvPr id="139427" name="Line 163">
            <a:extLst>
              <a:ext uri="{FF2B5EF4-FFF2-40B4-BE49-F238E27FC236}">
                <a16:creationId xmlns:a16="http://schemas.microsoft.com/office/drawing/2014/main" id="{9E03E13E-C89C-4948-9EC4-B240E56FDC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2708275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428" name="Line 164">
            <a:extLst>
              <a:ext uri="{FF2B5EF4-FFF2-40B4-BE49-F238E27FC236}">
                <a16:creationId xmlns:a16="http://schemas.microsoft.com/office/drawing/2014/main" id="{F3730611-D30D-254F-832B-351A134B5B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8263" y="2708275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429" name="Rectangle 165">
            <a:extLst>
              <a:ext uri="{FF2B5EF4-FFF2-40B4-BE49-F238E27FC236}">
                <a16:creationId xmlns:a16="http://schemas.microsoft.com/office/drawing/2014/main" id="{7AAF3F47-5D68-3047-8FEA-2E06B74E1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300" y="2636838"/>
            <a:ext cx="2411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en-US" sz="2400" b="1" i="1" dirty="0">
                <a:solidFill>
                  <a:srgbClr val="800000"/>
                </a:solidFill>
                <a:latin typeface="+mn-lt"/>
              </a:rPr>
              <a:t>foreign key</a:t>
            </a:r>
            <a:endParaRPr lang="en-GB" altLang="en-US" sz="2400" b="1" i="1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139430" name="Rectangle 166">
            <a:extLst>
              <a:ext uri="{FF2B5EF4-FFF2-40B4-BE49-F238E27FC236}">
                <a16:creationId xmlns:a16="http://schemas.microsoft.com/office/drawing/2014/main" id="{93BC0034-0145-3A48-A2FD-E2DE42EF9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" y="3094038"/>
            <a:ext cx="17287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rgbClr val="800000"/>
                </a:solidFill>
                <a:latin typeface="+mn-lt"/>
              </a:rPr>
              <a:t>primary key</a:t>
            </a:r>
            <a:endParaRPr lang="en-GB" altLang="en-US" sz="2400" b="1" i="1" dirty="0">
              <a:solidFill>
                <a:srgbClr val="8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575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426" grpId="0" autoUpdateAnimBg="0"/>
      <p:bldP spid="139429" grpId="0" autoUpdateAnimBg="0"/>
      <p:bldP spid="13943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Line 2">
            <a:extLst>
              <a:ext uri="{FF2B5EF4-FFF2-40B4-BE49-F238E27FC236}">
                <a16:creationId xmlns:a16="http://schemas.microsoft.com/office/drawing/2014/main" id="{3DB9C5C0-95EE-BD4C-A453-9C57CF95D4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1341438"/>
            <a:ext cx="1081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291" name="Text Box 3">
            <a:extLst>
              <a:ext uri="{FF2B5EF4-FFF2-40B4-BE49-F238E27FC236}">
                <a16:creationId xmlns:a16="http://schemas.microsoft.com/office/drawing/2014/main" id="{522C5EC2-C430-A243-9B1D-FF5D55CF6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18002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nl-NL" altLang="en-US" sz="2400" b="1" i="1" dirty="0" err="1">
                <a:solidFill>
                  <a:srgbClr val="800000"/>
                </a:solidFill>
                <a:latin typeface="+mn-lt"/>
              </a:rPr>
              <a:t>Primary</a:t>
            </a:r>
            <a:r>
              <a:rPr lang="nl-NL" altLang="en-US" sz="2400" b="1" i="1" dirty="0">
                <a:solidFill>
                  <a:srgbClr val="800000"/>
                </a:solidFill>
                <a:latin typeface="+mn-lt"/>
              </a:rPr>
              <a:t> </a:t>
            </a:r>
            <a:r>
              <a:rPr lang="nl-NL" altLang="en-US" sz="2400" b="1" i="1" dirty="0" err="1">
                <a:solidFill>
                  <a:srgbClr val="800000"/>
                </a:solidFill>
                <a:latin typeface="+mn-lt"/>
              </a:rPr>
              <a:t>Key</a:t>
            </a:r>
            <a:endParaRPr lang="nl-NL" altLang="en-US" sz="2400" b="1" i="1" dirty="0">
              <a:solidFill>
                <a:srgbClr val="800000"/>
              </a:solidFill>
              <a:latin typeface="+mn-lt"/>
            </a:endParaRPr>
          </a:p>
        </p:txBody>
      </p:sp>
      <p:pic>
        <p:nvPicPr>
          <p:cNvPr id="50179" name="Picture 4">
            <a:extLst>
              <a:ext uri="{FF2B5EF4-FFF2-40B4-BE49-F238E27FC236}">
                <a16:creationId xmlns:a16="http://schemas.microsoft.com/office/drawing/2014/main" id="{288D384A-385C-1245-B583-577AE59B3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836613"/>
            <a:ext cx="4124325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89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4">
            <a:extLst>
              <a:ext uri="{FF2B5EF4-FFF2-40B4-BE49-F238E27FC236}">
                <a16:creationId xmlns:a16="http://schemas.microsoft.com/office/drawing/2014/main" id="{17C0F19C-0224-0A44-98C5-DCAB0FA25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836613"/>
            <a:ext cx="6985396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US" altLang="en-US" sz="2800" dirty="0">
              <a:latin typeface="Verdan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US" altLang="en-US" sz="2800" dirty="0">
              <a:solidFill>
                <a:schemeClr val="tx2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US" altLang="en-US" sz="2800" dirty="0">
                <a:solidFill>
                  <a:schemeClr val="bg2"/>
                </a:solidFill>
                <a:latin typeface="+mn-lt"/>
                <a:cs typeface="+mn-cs"/>
              </a:rPr>
              <a:t>E.F. Codd, “</a:t>
            </a:r>
            <a:r>
              <a:rPr lang="en-GB" altLang="en-US" sz="2800" dirty="0">
                <a:solidFill>
                  <a:schemeClr val="bg2"/>
                </a:solidFill>
                <a:latin typeface="+mn-lt"/>
                <a:cs typeface="+mn-cs"/>
              </a:rPr>
              <a:t>A Relational Model of Data for Large Shared Data Banks” (1970)</a:t>
            </a: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GB" altLang="en-US" sz="2800" dirty="0">
              <a:solidFill>
                <a:schemeClr val="bg2"/>
              </a:solidFill>
              <a:latin typeface="+mn-lt"/>
              <a:cs typeface="+mn-cs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GB" altLang="en-US" sz="2800" dirty="0">
                <a:solidFill>
                  <a:schemeClr val="bg2"/>
                </a:solidFill>
                <a:latin typeface="+mn-lt"/>
                <a:cs typeface="+mn-cs"/>
              </a:rPr>
              <a:t>Peter Chen, “The Entity-Relationship Model: Toward a Unified View of Data” (1976)</a:t>
            </a: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GB" altLang="en-US" sz="2800" dirty="0">
              <a:solidFill>
                <a:schemeClr val="tx2"/>
              </a:solidFill>
              <a:latin typeface="Verdana" panose="020B0604030504040204" pitchFamily="34" charset="0"/>
            </a:endParaRPr>
          </a:p>
          <a:p>
            <a:pPr lvl="1"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US" altLang="en-US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chemeClr val="tx2"/>
              </a:solidFill>
              <a:latin typeface="Verdana" panose="020B0604030504040204" pitchFamily="34" charset="0"/>
            </a:endParaRPr>
          </a:p>
          <a:p>
            <a:pPr eaLnBrk="1" hangingPunct="1"/>
            <a:endParaRPr lang="nl-NL" altLang="en-US" dirty="0">
              <a:latin typeface="Verdana" panose="020B0604030504040204" pitchFamily="34" charset="0"/>
            </a:endParaRPr>
          </a:p>
          <a:p>
            <a:pPr eaLnBrk="1" hangingPunct="1"/>
            <a:endParaRPr lang="en-GB" altLang="en-US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US" altLang="en-US" sz="2800" dirty="0">
              <a:solidFill>
                <a:srgbClr val="0C2577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US" altLang="en-US" sz="28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848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9D6370-C306-2748-840B-CCBE4FEB3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692696"/>
            <a:ext cx="7416055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US" altLang="en-US" sz="2800" dirty="0">
              <a:latin typeface="Verdan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US" altLang="en-US" sz="2800" dirty="0">
              <a:solidFill>
                <a:schemeClr val="tx2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nl-NL" altLang="en-US" sz="2800" dirty="0" err="1">
                <a:solidFill>
                  <a:schemeClr val="bg2"/>
                </a:solidFill>
                <a:latin typeface="+mn-lt"/>
                <a:cs typeface="+mn-cs"/>
              </a:rPr>
              <a:t>Technique</a:t>
            </a:r>
            <a:r>
              <a:rPr lang="nl-NL" altLang="en-US" sz="2800" dirty="0">
                <a:solidFill>
                  <a:schemeClr val="bg2"/>
                </a:solidFill>
                <a:latin typeface="+mn-lt"/>
                <a:cs typeface="+mn-cs"/>
              </a:rPr>
              <a:t> </a:t>
            </a:r>
            <a:r>
              <a:rPr lang="nl-NL" altLang="en-US" sz="2800" dirty="0" err="1">
                <a:solidFill>
                  <a:schemeClr val="bg2"/>
                </a:solidFill>
                <a:latin typeface="+mn-lt"/>
                <a:cs typeface="+mn-cs"/>
              </a:rPr>
              <a:t>to</a:t>
            </a:r>
            <a:r>
              <a:rPr lang="nl-NL" altLang="en-US" sz="2800" dirty="0">
                <a:solidFill>
                  <a:schemeClr val="bg2"/>
                </a:solidFill>
                <a:latin typeface="+mn-lt"/>
                <a:cs typeface="+mn-cs"/>
              </a:rPr>
              <a:t> </a:t>
            </a:r>
            <a:r>
              <a:rPr lang="nl-NL" altLang="en-US" sz="2800" dirty="0" err="1">
                <a:solidFill>
                  <a:schemeClr val="bg2"/>
                </a:solidFill>
                <a:latin typeface="+mn-lt"/>
                <a:cs typeface="+mn-cs"/>
              </a:rPr>
              <a:t>visualise</a:t>
            </a:r>
            <a:r>
              <a:rPr lang="nl-NL" altLang="en-US" sz="2800" dirty="0">
                <a:solidFill>
                  <a:schemeClr val="bg2"/>
                </a:solidFill>
                <a:latin typeface="+mn-lt"/>
                <a:cs typeface="+mn-cs"/>
              </a:rPr>
              <a:t> </a:t>
            </a:r>
            <a:r>
              <a:rPr lang="nl-NL" altLang="en-US" sz="2800" dirty="0" err="1">
                <a:solidFill>
                  <a:schemeClr val="bg2"/>
                </a:solidFill>
                <a:latin typeface="+mn-lt"/>
                <a:cs typeface="+mn-cs"/>
              </a:rPr>
              <a:t>the</a:t>
            </a:r>
            <a:r>
              <a:rPr lang="nl-NL" altLang="en-US" sz="2800" dirty="0">
                <a:solidFill>
                  <a:schemeClr val="bg2"/>
                </a:solidFill>
                <a:latin typeface="+mn-lt"/>
                <a:cs typeface="+mn-cs"/>
              </a:rPr>
              <a:t> </a:t>
            </a:r>
            <a:r>
              <a:rPr lang="nl-NL" altLang="en-US" sz="2800" dirty="0" err="1">
                <a:solidFill>
                  <a:schemeClr val="bg2"/>
                </a:solidFill>
                <a:latin typeface="+mn-lt"/>
                <a:cs typeface="+mn-cs"/>
              </a:rPr>
              <a:t>various</a:t>
            </a:r>
            <a:r>
              <a:rPr lang="nl-NL" altLang="en-US" sz="2800" dirty="0">
                <a:solidFill>
                  <a:schemeClr val="bg2"/>
                </a:solidFill>
                <a:latin typeface="+mn-lt"/>
                <a:cs typeface="+mn-cs"/>
              </a:rPr>
              <a:t> </a:t>
            </a:r>
            <a:r>
              <a:rPr lang="nl-NL" altLang="en-US" sz="2800" dirty="0" err="1">
                <a:solidFill>
                  <a:schemeClr val="bg2"/>
                </a:solidFill>
                <a:latin typeface="+mn-lt"/>
                <a:cs typeface="+mn-cs"/>
              </a:rPr>
              <a:t>relationships</a:t>
            </a:r>
            <a:r>
              <a:rPr lang="nl-NL" altLang="en-US" sz="2800" dirty="0">
                <a:solidFill>
                  <a:schemeClr val="bg2"/>
                </a:solidFill>
                <a:latin typeface="+mn-lt"/>
                <a:cs typeface="+mn-cs"/>
              </a:rPr>
              <a:t> </a:t>
            </a:r>
            <a:r>
              <a:rPr lang="nl-NL" altLang="en-US" sz="2800" dirty="0" err="1">
                <a:solidFill>
                  <a:schemeClr val="bg2"/>
                </a:solidFill>
                <a:latin typeface="+mn-lt"/>
                <a:cs typeface="+mn-cs"/>
              </a:rPr>
              <a:t>between</a:t>
            </a:r>
            <a:r>
              <a:rPr lang="nl-NL" altLang="en-US" sz="2800" dirty="0">
                <a:solidFill>
                  <a:schemeClr val="bg2"/>
                </a:solidFill>
                <a:latin typeface="+mn-lt"/>
                <a:cs typeface="+mn-cs"/>
              </a:rPr>
              <a:t> </a:t>
            </a:r>
            <a:r>
              <a:rPr lang="nl-NL" altLang="en-US" sz="2800" dirty="0" err="1">
                <a:solidFill>
                  <a:schemeClr val="bg2"/>
                </a:solidFill>
                <a:latin typeface="+mn-lt"/>
                <a:cs typeface="+mn-cs"/>
              </a:rPr>
              <a:t>the</a:t>
            </a:r>
            <a:r>
              <a:rPr lang="nl-NL" altLang="en-US" sz="2800" dirty="0">
                <a:solidFill>
                  <a:schemeClr val="bg2"/>
                </a:solidFill>
                <a:latin typeface="+mn-lt"/>
                <a:cs typeface="+mn-cs"/>
              </a:rPr>
              <a:t> </a:t>
            </a:r>
            <a:r>
              <a:rPr lang="nl-NL" altLang="en-US" sz="2800" dirty="0" err="1">
                <a:solidFill>
                  <a:schemeClr val="bg2"/>
                </a:solidFill>
                <a:latin typeface="+mn-lt"/>
                <a:cs typeface="+mn-cs"/>
              </a:rPr>
              <a:t>entities</a:t>
            </a:r>
            <a:r>
              <a:rPr lang="nl-NL" altLang="en-US" sz="2800" dirty="0">
                <a:solidFill>
                  <a:schemeClr val="bg2"/>
                </a:solidFill>
                <a:latin typeface="+mn-lt"/>
                <a:cs typeface="+mn-cs"/>
              </a:rPr>
              <a:t> in a database</a:t>
            </a:r>
            <a:endParaRPr lang="en-GB" altLang="en-US" sz="2800" dirty="0">
              <a:solidFill>
                <a:schemeClr val="bg2"/>
              </a:solidFill>
              <a:latin typeface="+mn-lt"/>
              <a:cs typeface="+mn-cs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GB" altLang="en-US" sz="2800" dirty="0">
                <a:solidFill>
                  <a:schemeClr val="bg2"/>
                </a:solidFill>
                <a:latin typeface="+mn-lt"/>
                <a:cs typeface="+mn-cs"/>
              </a:rPr>
              <a:t>Steps: </a:t>
            </a:r>
          </a:p>
          <a:p>
            <a:pPr lvl="1"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GB" altLang="en-US" dirty="0">
                <a:solidFill>
                  <a:schemeClr val="bg2"/>
                </a:solidFill>
                <a:latin typeface="+mn-lt"/>
                <a:cs typeface="+mn-cs"/>
              </a:rPr>
              <a:t>(1) Identify entities</a:t>
            </a:r>
          </a:p>
          <a:p>
            <a:pPr lvl="1"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GB" altLang="en-US" dirty="0">
                <a:solidFill>
                  <a:schemeClr val="bg2"/>
                </a:solidFill>
                <a:latin typeface="+mn-lt"/>
                <a:cs typeface="+mn-cs"/>
              </a:rPr>
              <a:t>(2) Identify attributes</a:t>
            </a:r>
          </a:p>
          <a:p>
            <a:pPr lvl="1"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GB" altLang="en-US" dirty="0">
                <a:solidFill>
                  <a:schemeClr val="bg2"/>
                </a:solidFill>
                <a:latin typeface="+mn-lt"/>
                <a:cs typeface="+mn-cs"/>
              </a:rPr>
              <a:t>(3) Establish relationships and cardinalities</a:t>
            </a:r>
          </a:p>
          <a:p>
            <a:pPr lvl="1"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GB" altLang="en-US" dirty="0">
                <a:solidFill>
                  <a:schemeClr val="bg2"/>
                </a:solidFill>
                <a:latin typeface="+mn-lt"/>
                <a:cs typeface="+mn-cs"/>
              </a:rPr>
              <a:t>(4) Remove many-to-many relationships</a:t>
            </a: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GB" altLang="en-US" sz="2800" dirty="0">
              <a:solidFill>
                <a:schemeClr val="tx2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GB" altLang="en-US" sz="2800" dirty="0">
              <a:solidFill>
                <a:schemeClr val="tx2"/>
              </a:solidFill>
              <a:latin typeface="Verdana" panose="020B0604030504040204" pitchFamily="34" charset="0"/>
            </a:endParaRPr>
          </a:p>
          <a:p>
            <a:pPr lvl="1"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US" altLang="en-US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chemeClr val="tx2"/>
              </a:solidFill>
              <a:latin typeface="Verdana" panose="020B0604030504040204" pitchFamily="34" charset="0"/>
            </a:endParaRPr>
          </a:p>
          <a:p>
            <a:pPr eaLnBrk="1" hangingPunct="1"/>
            <a:endParaRPr lang="nl-NL" altLang="en-US" dirty="0">
              <a:latin typeface="Verdana" panose="020B0604030504040204" pitchFamily="34" charset="0"/>
            </a:endParaRPr>
          </a:p>
          <a:p>
            <a:pPr eaLnBrk="1" hangingPunct="1"/>
            <a:endParaRPr lang="en-GB" altLang="en-US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US" altLang="en-US" sz="2800" dirty="0">
              <a:solidFill>
                <a:srgbClr val="0C2577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US" altLang="en-US" sz="2800" dirty="0">
              <a:latin typeface="Verdana" panose="020B0604030504040204" pitchFamily="34" charset="0"/>
            </a:endParaRPr>
          </a:p>
        </p:txBody>
      </p:sp>
      <p:sp>
        <p:nvSpPr>
          <p:cNvPr id="58370" name="Text Box 2">
            <a:extLst>
              <a:ext uri="{FF2B5EF4-FFF2-40B4-BE49-F238E27FC236}">
                <a16:creationId xmlns:a16="http://schemas.microsoft.com/office/drawing/2014/main" id="{1DD3A86F-20B5-E44C-AAB0-31B3B9A00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6035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Entity-Relationship Modelling</a:t>
            </a:r>
            <a:endParaRPr lang="en-GB" altLang="en-US" sz="3600" b="1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4008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2">
            <a:extLst>
              <a:ext uri="{FF2B5EF4-FFF2-40B4-BE49-F238E27FC236}">
                <a16:creationId xmlns:a16="http://schemas.microsoft.com/office/drawing/2014/main" id="{40CC1F8D-608D-2740-A239-A7520B2E5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273300"/>
            <a:ext cx="27352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nl-NL" altLang="en-US">
                <a:latin typeface="Verdana" panose="020B0604030504040204" pitchFamily="34" charset="0"/>
              </a:rPr>
              <a:t>AUTHOR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FC94D944-667A-344E-8BFC-DEA106010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2060575"/>
            <a:ext cx="2735262" cy="1081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en-US" sz="1800"/>
          </a:p>
        </p:txBody>
      </p:sp>
      <p:sp>
        <p:nvSpPr>
          <p:cNvPr id="60419" name="Text Box 9">
            <a:extLst>
              <a:ext uri="{FF2B5EF4-FFF2-40B4-BE49-F238E27FC236}">
                <a16:creationId xmlns:a16="http://schemas.microsoft.com/office/drawing/2014/main" id="{805E1040-8EED-C749-A723-C8D784AC8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7100" y="4073525"/>
            <a:ext cx="2735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nl-NL" altLang="en-US">
                <a:latin typeface="Verdana" panose="020B0604030504040204" pitchFamily="34" charset="0"/>
              </a:rPr>
              <a:t>BOOK</a:t>
            </a:r>
          </a:p>
        </p:txBody>
      </p:sp>
      <p:sp>
        <p:nvSpPr>
          <p:cNvPr id="60420" name="Rectangle 10">
            <a:extLst>
              <a:ext uri="{FF2B5EF4-FFF2-40B4-BE49-F238E27FC236}">
                <a16:creationId xmlns:a16="http://schemas.microsoft.com/office/drawing/2014/main" id="{C2362BBD-E275-C44F-8DEF-F11073ED7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3860800"/>
            <a:ext cx="2735263" cy="1081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en-US" sz="1800"/>
          </a:p>
        </p:txBody>
      </p:sp>
      <p:sp>
        <p:nvSpPr>
          <p:cNvPr id="60421" name="Text Box 11">
            <a:extLst>
              <a:ext uri="{FF2B5EF4-FFF2-40B4-BE49-F238E27FC236}">
                <a16:creationId xmlns:a16="http://schemas.microsoft.com/office/drawing/2014/main" id="{86F21504-B082-674C-B8A4-2904DBD98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1476375"/>
            <a:ext cx="27352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nl-NL" altLang="en-US">
                <a:latin typeface="Verdana" panose="020B0604030504040204" pitchFamily="34" charset="0"/>
              </a:rPr>
              <a:t>PUBLISHER</a:t>
            </a:r>
          </a:p>
        </p:txBody>
      </p:sp>
      <p:sp>
        <p:nvSpPr>
          <p:cNvPr id="60422" name="Rectangle 12">
            <a:extLst>
              <a:ext uri="{FF2B5EF4-FFF2-40B4-BE49-F238E27FC236}">
                <a16:creationId xmlns:a16="http://schemas.microsoft.com/office/drawing/2014/main" id="{148E9E3A-2BDF-9F48-A2E7-1470F12EF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1117600"/>
            <a:ext cx="2735263" cy="1368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en-US" sz="1800"/>
          </a:p>
        </p:txBody>
      </p:sp>
    </p:spTree>
    <p:extLst>
      <p:ext uri="{BB962C8B-B14F-4D97-AF65-F5344CB8AC3E}">
        <p14:creationId xmlns:p14="http://schemas.microsoft.com/office/powerpoint/2010/main" val="419275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875596C-A47A-D243-B708-004E3CB5B5F2}"/>
              </a:ext>
            </a:extLst>
          </p:cNvPr>
          <p:cNvSpPr/>
          <p:nvPr/>
        </p:nvSpPr>
        <p:spPr>
          <a:xfrm>
            <a:off x="683568" y="219779"/>
            <a:ext cx="5328592" cy="268762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C548A5-01D1-CD4A-AD15-BFE1A59C24F2}"/>
              </a:ext>
            </a:extLst>
          </p:cNvPr>
          <p:cNvSpPr/>
          <p:nvPr/>
        </p:nvSpPr>
        <p:spPr>
          <a:xfrm>
            <a:off x="3923928" y="3429000"/>
            <a:ext cx="4535364" cy="268762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B062670A-DDA1-8440-A08B-81C088BBF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6798" r="45261" b="43005"/>
          <a:stretch>
            <a:fillRect/>
          </a:stretch>
        </p:blipFill>
        <p:spPr bwMode="auto">
          <a:xfrm>
            <a:off x="1042988" y="333375"/>
            <a:ext cx="43878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05CB5E-9C68-AA4A-929B-B722D20AE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396" y="3717032"/>
            <a:ext cx="4082020" cy="239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24910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2">
            <a:extLst>
              <a:ext uri="{FF2B5EF4-FFF2-40B4-BE49-F238E27FC236}">
                <a16:creationId xmlns:a16="http://schemas.microsoft.com/office/drawing/2014/main" id="{C6AAF94A-D9C1-F845-B0E7-02C181566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24495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nl-NL" altLang="en-US">
                <a:latin typeface="Verdana" panose="020B0604030504040204" pitchFamily="34" charset="0"/>
              </a:rPr>
              <a:t>AUTHOR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D44E593E-FC0E-DE4C-BA6D-406F85F76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692150"/>
            <a:ext cx="4175125" cy="5041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en-US" sz="1800"/>
          </a:p>
        </p:txBody>
      </p:sp>
      <p:sp>
        <p:nvSpPr>
          <p:cNvPr id="62467" name="Line 4">
            <a:extLst>
              <a:ext uri="{FF2B5EF4-FFF2-40B4-BE49-F238E27FC236}">
                <a16:creationId xmlns:a16="http://schemas.microsoft.com/office/drawing/2014/main" id="{4DC047D6-681B-1F45-AF37-47B0DA67B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1484313"/>
            <a:ext cx="4175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8" name="Text Box 5">
            <a:extLst>
              <a:ext uri="{FF2B5EF4-FFF2-40B4-BE49-F238E27FC236}">
                <a16:creationId xmlns:a16="http://schemas.microsoft.com/office/drawing/2014/main" id="{7BB6F0AE-3B83-3B4D-88CD-7CF80043F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773238"/>
            <a:ext cx="381635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u="sng">
                <a:latin typeface="Verdana" panose="020B0604030504040204" pitchFamily="34" charset="0"/>
              </a:rPr>
              <a:t>P_ID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latin typeface="Verdana" panose="020B0604030504040204" pitchFamily="34" charset="0"/>
              </a:rPr>
              <a:t>FIRST_NAME</a:t>
            </a:r>
            <a:br>
              <a:rPr lang="en-US" altLang="en-US">
                <a:latin typeface="Verdana" panose="020B0604030504040204" pitchFamily="34" charset="0"/>
              </a:rPr>
            </a:br>
            <a:r>
              <a:rPr lang="en-US" altLang="en-US">
                <a:latin typeface="Verdana" panose="020B0604030504040204" pitchFamily="34" charset="0"/>
              </a:rPr>
              <a:t>LAST_NAME</a:t>
            </a:r>
            <a:br>
              <a:rPr lang="en-US" altLang="en-US">
                <a:latin typeface="Verdana" panose="020B0604030504040204" pitchFamily="34" charset="0"/>
              </a:rPr>
            </a:br>
            <a:r>
              <a:rPr lang="en-US" altLang="en-US">
                <a:latin typeface="Verdana" panose="020B0604030504040204" pitchFamily="34" charset="0"/>
              </a:rPr>
              <a:t>DATE_OF_BIRTH</a:t>
            </a:r>
            <a:br>
              <a:rPr lang="en-US" altLang="en-US">
                <a:latin typeface="Verdana" panose="020B0604030504040204" pitchFamily="34" charset="0"/>
              </a:rPr>
            </a:br>
            <a:r>
              <a:rPr lang="en-US" altLang="en-US">
                <a:latin typeface="Verdana" panose="020B0604030504040204" pitchFamily="34" charset="0"/>
              </a:rPr>
              <a:t>DATE_OF_DEATH</a:t>
            </a:r>
            <a:br>
              <a:rPr lang="en-US" altLang="en-US">
                <a:latin typeface="Verdana" panose="020B0604030504040204" pitchFamily="34" charset="0"/>
              </a:rPr>
            </a:br>
            <a:r>
              <a:rPr lang="en-US" altLang="en-US">
                <a:latin typeface="Verdana" panose="020B0604030504040204" pitchFamily="34" charset="0"/>
              </a:rPr>
              <a:t>NATIONALITY</a:t>
            </a:r>
            <a:endParaRPr lang="en-GB" altLang="en-US">
              <a:latin typeface="Verdana" panose="020B0604030504040204" pitchFamily="34" charset="0"/>
            </a:endParaRPr>
          </a:p>
        </p:txBody>
      </p:sp>
      <p:sp>
        <p:nvSpPr>
          <p:cNvPr id="144390" name="AutoShape 6">
            <a:extLst>
              <a:ext uri="{FF2B5EF4-FFF2-40B4-BE49-F238E27FC236}">
                <a16:creationId xmlns:a16="http://schemas.microsoft.com/office/drawing/2014/main" id="{F6120D01-3B94-4744-8D85-2CCF24BD06A3}"/>
              </a:ext>
            </a:extLst>
          </p:cNvPr>
          <p:cNvSpPr>
            <a:spLocks/>
          </p:cNvSpPr>
          <p:nvPr/>
        </p:nvSpPr>
        <p:spPr bwMode="auto">
          <a:xfrm>
            <a:off x="5003800" y="1700213"/>
            <a:ext cx="936625" cy="3960812"/>
          </a:xfrm>
          <a:prstGeom prst="rightBrace">
            <a:avLst>
              <a:gd name="adj1" fmla="val 352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en-US" sz="1800"/>
          </a:p>
        </p:txBody>
      </p:sp>
      <p:sp>
        <p:nvSpPr>
          <p:cNvPr id="144391" name="Text Box 7">
            <a:extLst>
              <a:ext uri="{FF2B5EF4-FFF2-40B4-BE49-F238E27FC236}">
                <a16:creationId xmlns:a16="http://schemas.microsoft.com/office/drawing/2014/main" id="{A0FEFB43-A2B8-F048-BFCF-7F388B38C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3284538"/>
            <a:ext cx="29162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latin typeface="Verdana" panose="020B0604030504040204" pitchFamily="34" charset="0"/>
              </a:rPr>
              <a:t>Attributes</a:t>
            </a:r>
          </a:p>
        </p:txBody>
      </p:sp>
      <p:sp>
        <p:nvSpPr>
          <p:cNvPr id="144392" name="Text Box 8">
            <a:extLst>
              <a:ext uri="{FF2B5EF4-FFF2-40B4-BE49-F238E27FC236}">
                <a16:creationId xmlns:a16="http://schemas.microsoft.com/office/drawing/2014/main" id="{5459899F-F6C6-A34B-A557-A97F0A86F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4508500"/>
            <a:ext cx="33131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latin typeface="Verdana" panose="020B0604030504040204" pitchFamily="34" charset="0"/>
              </a:rPr>
              <a:t>PK is underlined</a:t>
            </a:r>
            <a:endParaRPr lang="en-GB" altLang="en-US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11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0" grpId="0" animBg="1"/>
      <p:bldP spid="144391" grpId="0"/>
      <p:bldP spid="14439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CAC748E7-CA91-4444-B85F-0780DAAFF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692150"/>
            <a:ext cx="2520950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en-US" sz="1800"/>
          </a:p>
        </p:txBody>
      </p:sp>
      <p:sp>
        <p:nvSpPr>
          <p:cNvPr id="64514" name="Text Box 3">
            <a:extLst>
              <a:ext uri="{FF2B5EF4-FFF2-40B4-BE49-F238E27FC236}">
                <a16:creationId xmlns:a16="http://schemas.microsoft.com/office/drawing/2014/main" id="{22C51FF8-6B39-5B47-BED0-6B496DAFC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24495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nl-NL" altLang="en-US">
                <a:latin typeface="Verdana" panose="020B0604030504040204" pitchFamily="34" charset="0"/>
              </a:rPr>
              <a:t>AUTHOR</a:t>
            </a:r>
          </a:p>
        </p:txBody>
      </p:sp>
      <p:sp>
        <p:nvSpPr>
          <p:cNvPr id="64515" name="Text Box 4">
            <a:extLst>
              <a:ext uri="{FF2B5EF4-FFF2-40B4-BE49-F238E27FC236}">
                <a16:creationId xmlns:a16="http://schemas.microsoft.com/office/drawing/2014/main" id="{0BFCC80E-2FFB-7749-8FAB-2336F2C2A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765175"/>
            <a:ext cx="24495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nl-NL" altLang="en-US">
                <a:latin typeface="Verdana" panose="020B0604030504040204" pitchFamily="34" charset="0"/>
              </a:rPr>
              <a:t>BOOK</a:t>
            </a:r>
          </a:p>
        </p:txBody>
      </p:sp>
      <p:sp>
        <p:nvSpPr>
          <p:cNvPr id="64516" name="Rectangle 5">
            <a:extLst>
              <a:ext uri="{FF2B5EF4-FFF2-40B4-BE49-F238E27FC236}">
                <a16:creationId xmlns:a16="http://schemas.microsoft.com/office/drawing/2014/main" id="{9575CA07-646F-AC4F-A0DB-FF3002473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692150"/>
            <a:ext cx="2520950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en-US" sz="1800"/>
          </a:p>
        </p:txBody>
      </p:sp>
      <p:sp>
        <p:nvSpPr>
          <p:cNvPr id="64517" name="Rectangle 6">
            <a:extLst>
              <a:ext uri="{FF2B5EF4-FFF2-40B4-BE49-F238E27FC236}">
                <a16:creationId xmlns:a16="http://schemas.microsoft.com/office/drawing/2014/main" id="{13F3ED90-6EED-2047-8B6E-A897F5458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349500"/>
            <a:ext cx="2520950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en-US" sz="1800"/>
          </a:p>
        </p:txBody>
      </p:sp>
      <p:sp>
        <p:nvSpPr>
          <p:cNvPr id="64518" name="Text Box 7">
            <a:extLst>
              <a:ext uri="{FF2B5EF4-FFF2-40B4-BE49-F238E27FC236}">
                <a16:creationId xmlns:a16="http://schemas.microsoft.com/office/drawing/2014/main" id="{6C0B210E-7F9A-4342-A5C8-271075890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493963"/>
            <a:ext cx="24495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nl-NL" altLang="en-US">
                <a:latin typeface="Verdana" panose="020B0604030504040204" pitchFamily="34" charset="0"/>
              </a:rPr>
              <a:t>STUDENT</a:t>
            </a:r>
          </a:p>
        </p:txBody>
      </p:sp>
      <p:sp>
        <p:nvSpPr>
          <p:cNvPr id="64519" name="Text Box 8">
            <a:extLst>
              <a:ext uri="{FF2B5EF4-FFF2-40B4-BE49-F238E27FC236}">
                <a16:creationId xmlns:a16="http://schemas.microsoft.com/office/drawing/2014/main" id="{0E724B0A-C4BC-7F43-8115-D5F6F8C24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422525"/>
            <a:ext cx="24495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nl-NL" altLang="en-US">
                <a:latin typeface="Verdana" panose="020B0604030504040204" pitchFamily="34" charset="0"/>
              </a:rPr>
              <a:t>COURSE</a:t>
            </a:r>
          </a:p>
        </p:txBody>
      </p:sp>
      <p:sp>
        <p:nvSpPr>
          <p:cNvPr id="64520" name="Rectangle 9">
            <a:extLst>
              <a:ext uri="{FF2B5EF4-FFF2-40B4-BE49-F238E27FC236}">
                <a16:creationId xmlns:a16="http://schemas.microsoft.com/office/drawing/2014/main" id="{8BC6FA31-D0CB-A848-984F-B29BA911E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2349500"/>
            <a:ext cx="2520950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en-US" sz="1800"/>
          </a:p>
        </p:txBody>
      </p:sp>
      <p:sp>
        <p:nvSpPr>
          <p:cNvPr id="64521" name="Rectangle 10">
            <a:extLst>
              <a:ext uri="{FF2B5EF4-FFF2-40B4-BE49-F238E27FC236}">
                <a16:creationId xmlns:a16="http://schemas.microsoft.com/office/drawing/2014/main" id="{F5AC6ECD-772C-E443-B5A8-13A3CAF4F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860800"/>
            <a:ext cx="2520950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en-US" sz="1800"/>
          </a:p>
        </p:txBody>
      </p:sp>
      <p:sp>
        <p:nvSpPr>
          <p:cNvPr id="64522" name="Text Box 11">
            <a:extLst>
              <a:ext uri="{FF2B5EF4-FFF2-40B4-BE49-F238E27FC236}">
                <a16:creationId xmlns:a16="http://schemas.microsoft.com/office/drawing/2014/main" id="{4C8FC983-3431-0449-85F1-55CA01BB5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005263"/>
            <a:ext cx="24495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nl-NL" altLang="en-US">
                <a:latin typeface="Verdana" panose="020B0604030504040204" pitchFamily="34" charset="0"/>
              </a:rPr>
              <a:t>EMPLOYEE</a:t>
            </a:r>
          </a:p>
        </p:txBody>
      </p:sp>
      <p:sp>
        <p:nvSpPr>
          <p:cNvPr id="64523" name="Text Box 12">
            <a:extLst>
              <a:ext uri="{FF2B5EF4-FFF2-40B4-BE49-F238E27FC236}">
                <a16:creationId xmlns:a16="http://schemas.microsoft.com/office/drawing/2014/main" id="{487689DE-403F-D54D-AD41-C8EF74018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3932238"/>
            <a:ext cx="24495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nl-NL" altLang="en-US">
                <a:latin typeface="Verdana" panose="020B0604030504040204" pitchFamily="34" charset="0"/>
              </a:rPr>
              <a:t>COMPANY</a:t>
            </a:r>
          </a:p>
        </p:txBody>
      </p:sp>
      <p:sp>
        <p:nvSpPr>
          <p:cNvPr id="64524" name="Rectangle 13">
            <a:extLst>
              <a:ext uri="{FF2B5EF4-FFF2-40B4-BE49-F238E27FC236}">
                <a16:creationId xmlns:a16="http://schemas.microsoft.com/office/drawing/2014/main" id="{9ED4470D-9171-4846-8C23-2A22F764F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3860800"/>
            <a:ext cx="2520950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en-US" sz="1800"/>
          </a:p>
        </p:txBody>
      </p:sp>
      <p:sp>
        <p:nvSpPr>
          <p:cNvPr id="64525" name="Rectangle 14">
            <a:extLst>
              <a:ext uri="{FF2B5EF4-FFF2-40B4-BE49-F238E27FC236}">
                <a16:creationId xmlns:a16="http://schemas.microsoft.com/office/drawing/2014/main" id="{ADC5E8D2-B720-C14A-89D0-2E711BB7D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45125"/>
            <a:ext cx="2520950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en-US" sz="1800"/>
          </a:p>
        </p:txBody>
      </p:sp>
      <p:sp>
        <p:nvSpPr>
          <p:cNvPr id="64526" name="Text Box 15">
            <a:extLst>
              <a:ext uri="{FF2B5EF4-FFF2-40B4-BE49-F238E27FC236}">
                <a16:creationId xmlns:a16="http://schemas.microsoft.com/office/drawing/2014/main" id="{3C3B288E-A42D-3341-9EC9-AAD298965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589588"/>
            <a:ext cx="24495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nl-NL" altLang="en-US">
                <a:latin typeface="Verdana" panose="020B0604030504040204" pitchFamily="34" charset="0"/>
              </a:rPr>
              <a:t>LIBRARY</a:t>
            </a:r>
          </a:p>
        </p:txBody>
      </p:sp>
      <p:sp>
        <p:nvSpPr>
          <p:cNvPr id="64527" name="Text Box 16">
            <a:extLst>
              <a:ext uri="{FF2B5EF4-FFF2-40B4-BE49-F238E27FC236}">
                <a16:creationId xmlns:a16="http://schemas.microsoft.com/office/drawing/2014/main" id="{FA85B72B-AD58-8A49-A173-2EFF217CA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5516563"/>
            <a:ext cx="24495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nl-NL" altLang="en-US">
                <a:latin typeface="Verdana" panose="020B0604030504040204" pitchFamily="34" charset="0"/>
              </a:rPr>
              <a:t>BOOK</a:t>
            </a:r>
          </a:p>
        </p:txBody>
      </p:sp>
      <p:sp>
        <p:nvSpPr>
          <p:cNvPr id="64528" name="Rectangle 17">
            <a:extLst>
              <a:ext uri="{FF2B5EF4-FFF2-40B4-BE49-F238E27FC236}">
                <a16:creationId xmlns:a16="http://schemas.microsoft.com/office/drawing/2014/main" id="{EAE7E3DA-ACBE-1D40-92A6-B8869A088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5445125"/>
            <a:ext cx="2520950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en-US" sz="1800"/>
          </a:p>
        </p:txBody>
      </p:sp>
      <p:sp>
        <p:nvSpPr>
          <p:cNvPr id="64529" name="Line 18">
            <a:extLst>
              <a:ext uri="{FF2B5EF4-FFF2-40B4-BE49-F238E27FC236}">
                <a16:creationId xmlns:a16="http://schemas.microsoft.com/office/drawing/2014/main" id="{764682B7-7E9E-3F4C-B3EF-4174A93315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675" y="1052513"/>
            <a:ext cx="3240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0" name="Line 19">
            <a:extLst>
              <a:ext uri="{FF2B5EF4-FFF2-40B4-BE49-F238E27FC236}">
                <a16:creationId xmlns:a16="http://schemas.microsoft.com/office/drawing/2014/main" id="{A23A8CFA-B08D-CE4A-B69C-7B3C530001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675" y="2708275"/>
            <a:ext cx="3240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1" name="Line 20">
            <a:extLst>
              <a:ext uri="{FF2B5EF4-FFF2-40B4-BE49-F238E27FC236}">
                <a16:creationId xmlns:a16="http://schemas.microsoft.com/office/drawing/2014/main" id="{E924326C-B652-E445-B006-F866F1FA3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675" y="4221163"/>
            <a:ext cx="3240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2" name="Line 21">
            <a:extLst>
              <a:ext uri="{FF2B5EF4-FFF2-40B4-BE49-F238E27FC236}">
                <a16:creationId xmlns:a16="http://schemas.microsoft.com/office/drawing/2014/main" id="{28855F83-CEF0-E148-9F56-F3DAA5563D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675" y="5805488"/>
            <a:ext cx="3240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82" name="Text Box 22">
            <a:extLst>
              <a:ext uri="{FF2B5EF4-FFF2-40B4-BE49-F238E27FC236}">
                <a16:creationId xmlns:a16="http://schemas.microsoft.com/office/drawing/2014/main" id="{23C83C82-62E8-184B-8E18-8A9BE67F5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476250"/>
            <a:ext cx="24495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nl-NL" altLang="en-US">
                <a:latin typeface="Verdana" panose="020B0604030504040204" pitchFamily="34" charset="0"/>
              </a:rPr>
              <a:t>writes</a:t>
            </a:r>
          </a:p>
        </p:txBody>
      </p:sp>
      <p:sp>
        <p:nvSpPr>
          <p:cNvPr id="143383" name="Text Box 23">
            <a:extLst>
              <a:ext uri="{FF2B5EF4-FFF2-40B4-BE49-F238E27FC236}">
                <a16:creationId xmlns:a16="http://schemas.microsoft.com/office/drawing/2014/main" id="{9A795F03-1B7A-A942-BAB5-606B18FFE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133600"/>
            <a:ext cx="30972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nl-NL" altLang="en-US">
                <a:latin typeface="Verdana" panose="020B0604030504040204" pitchFamily="34" charset="0"/>
              </a:rPr>
              <a:t>is enrolled in</a:t>
            </a:r>
          </a:p>
        </p:txBody>
      </p:sp>
      <p:sp>
        <p:nvSpPr>
          <p:cNvPr id="143384" name="Text Box 24">
            <a:extLst>
              <a:ext uri="{FF2B5EF4-FFF2-40B4-BE49-F238E27FC236}">
                <a16:creationId xmlns:a16="http://schemas.microsoft.com/office/drawing/2014/main" id="{6B370127-10FD-1F44-BEC7-609DE73AD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3644900"/>
            <a:ext cx="24495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nl-NL" altLang="en-US">
                <a:latin typeface="Verdana" panose="020B0604030504040204" pitchFamily="34" charset="0"/>
              </a:rPr>
              <a:t>works for</a:t>
            </a:r>
          </a:p>
        </p:txBody>
      </p:sp>
      <p:sp>
        <p:nvSpPr>
          <p:cNvPr id="143385" name="Text Box 25">
            <a:extLst>
              <a:ext uri="{FF2B5EF4-FFF2-40B4-BE49-F238E27FC236}">
                <a16:creationId xmlns:a16="http://schemas.microsoft.com/office/drawing/2014/main" id="{0F37B4D5-80C9-004A-AA57-EC9001138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5226050"/>
            <a:ext cx="24495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nl-NL" altLang="en-US">
                <a:latin typeface="Verdana" panose="020B0604030504040204" pitchFamily="34" charset="0"/>
              </a:rPr>
              <a:t>owns</a:t>
            </a:r>
          </a:p>
        </p:txBody>
      </p:sp>
    </p:spTree>
    <p:extLst>
      <p:ext uri="{BB962C8B-B14F-4D97-AF65-F5344CB8AC3E}">
        <p14:creationId xmlns:p14="http://schemas.microsoft.com/office/powerpoint/2010/main" val="425270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2" grpId="0"/>
      <p:bldP spid="143383" grpId="0"/>
      <p:bldP spid="143384" grpId="0"/>
      <p:bldP spid="14338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2">
            <a:extLst>
              <a:ext uri="{FF2B5EF4-FFF2-40B4-BE49-F238E27FC236}">
                <a16:creationId xmlns:a16="http://schemas.microsoft.com/office/drawing/2014/main" id="{388918DF-0116-7C49-88A5-3B044A32E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3375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Cardinality</a:t>
            </a:r>
            <a:endParaRPr lang="en-GB" altLang="en-US" sz="3600" b="1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5413" name="Rectangle 5">
            <a:extLst>
              <a:ext uri="{FF2B5EF4-FFF2-40B4-BE49-F238E27FC236}">
                <a16:creationId xmlns:a16="http://schemas.microsoft.com/office/drawing/2014/main" id="{E78337C1-DEA8-164E-9C62-4491C51DF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268413"/>
            <a:ext cx="6913563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US" altLang="en-US" sz="2800" dirty="0">
              <a:latin typeface="Verdan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GB" altLang="en-US" sz="2800" dirty="0">
                <a:solidFill>
                  <a:schemeClr val="bg2"/>
                </a:solidFill>
                <a:latin typeface="+mn-lt"/>
                <a:cs typeface="+mn-cs"/>
              </a:rPr>
              <a:t>How many instances of the entity can be related to how many instance of another entity? </a:t>
            </a: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US" altLang="en-US" sz="2800" dirty="0">
              <a:solidFill>
                <a:schemeClr val="bg2"/>
              </a:solidFill>
              <a:latin typeface="+mn-lt"/>
              <a:cs typeface="+mn-cs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GB" altLang="en-US" sz="2800" dirty="0">
                <a:solidFill>
                  <a:schemeClr val="bg2"/>
                </a:solidFill>
                <a:latin typeface="+mn-lt"/>
                <a:cs typeface="+mn-cs"/>
              </a:rPr>
              <a:t>The answer to this question should be one of the following: one-to-one, one-to-many, many-to-one, many-to-many.</a:t>
            </a: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US" altLang="en-US" sz="2800" dirty="0">
              <a:solidFill>
                <a:schemeClr val="bg2"/>
              </a:solidFill>
              <a:latin typeface="+mn-lt"/>
              <a:cs typeface="+mn-cs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US" altLang="en-US" sz="28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1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3E86B2E9-B597-ED4D-BB4E-DA67E9230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692150"/>
            <a:ext cx="2520950" cy="1081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en-US" sz="1800"/>
          </a:p>
        </p:txBody>
      </p:sp>
      <p:sp>
        <p:nvSpPr>
          <p:cNvPr id="149507" name="Text Box 3">
            <a:extLst>
              <a:ext uri="{FF2B5EF4-FFF2-40B4-BE49-F238E27FC236}">
                <a16:creationId xmlns:a16="http://schemas.microsoft.com/office/drawing/2014/main" id="{2AE9E080-E007-E54C-890E-54BB5F9DA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997200"/>
            <a:ext cx="24495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nl-NL" altLang="en-US">
                <a:latin typeface="Verdana" panose="020B0604030504040204" pitchFamily="34" charset="0"/>
              </a:rPr>
              <a:t>AUTHOR</a:t>
            </a:r>
          </a:p>
        </p:txBody>
      </p:sp>
      <p:sp>
        <p:nvSpPr>
          <p:cNvPr id="149508" name="Text Box 4">
            <a:extLst>
              <a:ext uri="{FF2B5EF4-FFF2-40B4-BE49-F238E27FC236}">
                <a16:creationId xmlns:a16="http://schemas.microsoft.com/office/drawing/2014/main" id="{89BF2B98-2CD6-6540-BF05-6A9BCD8C3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836613"/>
            <a:ext cx="24495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nl-NL" altLang="en-US">
                <a:latin typeface="Verdana" panose="020B0604030504040204" pitchFamily="34" charset="0"/>
              </a:rPr>
              <a:t>CAPITAL</a:t>
            </a:r>
          </a:p>
        </p:txBody>
      </p:sp>
      <p:sp>
        <p:nvSpPr>
          <p:cNvPr id="149509" name="Rectangle 5">
            <a:extLst>
              <a:ext uri="{FF2B5EF4-FFF2-40B4-BE49-F238E27FC236}">
                <a16:creationId xmlns:a16="http://schemas.microsoft.com/office/drawing/2014/main" id="{3D92BBB5-DC22-D949-9976-8523F8085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738" y="692150"/>
            <a:ext cx="2520950" cy="1008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en-US" sz="1800"/>
          </a:p>
        </p:txBody>
      </p:sp>
      <p:sp>
        <p:nvSpPr>
          <p:cNvPr id="149510" name="Rectangle 6">
            <a:extLst>
              <a:ext uri="{FF2B5EF4-FFF2-40B4-BE49-F238E27FC236}">
                <a16:creationId xmlns:a16="http://schemas.microsoft.com/office/drawing/2014/main" id="{48BA2A37-6C1A-2E44-A5C8-D328F5944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156200"/>
            <a:ext cx="2520950" cy="1008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en-US" sz="1800"/>
          </a:p>
        </p:txBody>
      </p:sp>
      <p:sp>
        <p:nvSpPr>
          <p:cNvPr id="149511" name="Text Box 7">
            <a:extLst>
              <a:ext uri="{FF2B5EF4-FFF2-40B4-BE49-F238E27FC236}">
                <a16:creationId xmlns:a16="http://schemas.microsoft.com/office/drawing/2014/main" id="{462EC443-738E-2C44-9C51-E0EEB1E49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300663"/>
            <a:ext cx="24495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nl-NL" altLang="en-US">
                <a:latin typeface="Verdana" panose="020B0604030504040204" pitchFamily="34" charset="0"/>
              </a:rPr>
              <a:t>STUDENT</a:t>
            </a:r>
          </a:p>
        </p:txBody>
      </p:sp>
      <p:sp>
        <p:nvSpPr>
          <p:cNvPr id="149512" name="Text Box 8">
            <a:extLst>
              <a:ext uri="{FF2B5EF4-FFF2-40B4-BE49-F238E27FC236}">
                <a16:creationId xmlns:a16="http://schemas.microsoft.com/office/drawing/2014/main" id="{E8BDF970-71C9-8843-89BE-951318D0D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5373688"/>
            <a:ext cx="24495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nl-NL" altLang="en-US">
                <a:latin typeface="Verdana" panose="020B0604030504040204" pitchFamily="34" charset="0"/>
              </a:rPr>
              <a:t>COURSE</a:t>
            </a:r>
          </a:p>
        </p:txBody>
      </p:sp>
      <p:sp>
        <p:nvSpPr>
          <p:cNvPr id="149513" name="Rectangle 9">
            <a:extLst>
              <a:ext uri="{FF2B5EF4-FFF2-40B4-BE49-F238E27FC236}">
                <a16:creationId xmlns:a16="http://schemas.microsoft.com/office/drawing/2014/main" id="{1B712EE8-F15B-BE40-B33A-3935EB546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0" y="5156200"/>
            <a:ext cx="2520950" cy="1008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en-US" sz="1800"/>
          </a:p>
        </p:txBody>
      </p:sp>
      <p:sp>
        <p:nvSpPr>
          <p:cNvPr id="149514" name="Line 10">
            <a:extLst>
              <a:ext uri="{FF2B5EF4-FFF2-40B4-BE49-F238E27FC236}">
                <a16:creationId xmlns:a16="http://schemas.microsoft.com/office/drawing/2014/main" id="{B062658D-82DE-BB44-B248-B5A0A2F3BC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4650" y="1196975"/>
            <a:ext cx="3240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515" name="Line 11">
            <a:extLst>
              <a:ext uri="{FF2B5EF4-FFF2-40B4-BE49-F238E27FC236}">
                <a16:creationId xmlns:a16="http://schemas.microsoft.com/office/drawing/2014/main" id="{977465C1-EC8D-CC4B-BE1B-B8416EFD21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5659438"/>
            <a:ext cx="3240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516" name="Rectangle 12">
            <a:extLst>
              <a:ext uri="{FF2B5EF4-FFF2-40B4-BE49-F238E27FC236}">
                <a16:creationId xmlns:a16="http://schemas.microsoft.com/office/drawing/2014/main" id="{CCA16C1C-3121-644D-91C8-AEC40908D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708275"/>
            <a:ext cx="2520950" cy="1081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en-US" sz="1800"/>
          </a:p>
        </p:txBody>
      </p:sp>
      <p:sp>
        <p:nvSpPr>
          <p:cNvPr id="149517" name="Text Box 13">
            <a:extLst>
              <a:ext uri="{FF2B5EF4-FFF2-40B4-BE49-F238E27FC236}">
                <a16:creationId xmlns:a16="http://schemas.microsoft.com/office/drawing/2014/main" id="{21654E02-11AB-2940-BE69-B5E312CE1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08050"/>
            <a:ext cx="24495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nl-NL" altLang="en-US">
                <a:latin typeface="Verdana" panose="020B0604030504040204" pitchFamily="34" charset="0"/>
              </a:rPr>
              <a:t>COUNTRY</a:t>
            </a:r>
          </a:p>
        </p:txBody>
      </p:sp>
      <p:sp>
        <p:nvSpPr>
          <p:cNvPr id="149518" name="Text Box 14">
            <a:extLst>
              <a:ext uri="{FF2B5EF4-FFF2-40B4-BE49-F238E27FC236}">
                <a16:creationId xmlns:a16="http://schemas.microsoft.com/office/drawing/2014/main" id="{5475279A-F8F7-FE4B-9E3E-1BAEC8EB5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924175"/>
            <a:ext cx="24495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nl-NL" altLang="en-US">
                <a:latin typeface="Verdana" panose="020B0604030504040204" pitchFamily="34" charset="0"/>
              </a:rPr>
              <a:t>BOOK</a:t>
            </a:r>
          </a:p>
        </p:txBody>
      </p:sp>
      <p:sp>
        <p:nvSpPr>
          <p:cNvPr id="149519" name="Rectangle 15">
            <a:extLst>
              <a:ext uri="{FF2B5EF4-FFF2-40B4-BE49-F238E27FC236}">
                <a16:creationId xmlns:a16="http://schemas.microsoft.com/office/drawing/2014/main" id="{56282BEB-A847-6F49-A501-3BDAA7D7F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2708275"/>
            <a:ext cx="2520950" cy="1008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en-US" sz="1800"/>
          </a:p>
        </p:txBody>
      </p:sp>
      <p:sp>
        <p:nvSpPr>
          <p:cNvPr id="149520" name="Line 16">
            <a:extLst>
              <a:ext uri="{FF2B5EF4-FFF2-40B4-BE49-F238E27FC236}">
                <a16:creationId xmlns:a16="http://schemas.microsoft.com/office/drawing/2014/main" id="{4EC57AFA-9D52-DF45-B7BE-24C3A7D411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3284538"/>
            <a:ext cx="331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521" name="Line 17">
            <a:extLst>
              <a:ext uri="{FF2B5EF4-FFF2-40B4-BE49-F238E27FC236}">
                <a16:creationId xmlns:a16="http://schemas.microsoft.com/office/drawing/2014/main" id="{33786B34-8D48-5143-9A26-670679F474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5963" y="2924175"/>
            <a:ext cx="431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522" name="Line 18">
            <a:extLst>
              <a:ext uri="{FF2B5EF4-FFF2-40B4-BE49-F238E27FC236}">
                <a16:creationId xmlns:a16="http://schemas.microsoft.com/office/drawing/2014/main" id="{9A98771F-B557-3040-A8FC-ED135502E4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5963" y="3284538"/>
            <a:ext cx="431800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523" name="Line 19">
            <a:extLst>
              <a:ext uri="{FF2B5EF4-FFF2-40B4-BE49-F238E27FC236}">
                <a16:creationId xmlns:a16="http://schemas.microsoft.com/office/drawing/2014/main" id="{F66792A4-F3DA-D441-B8D9-0D634F829D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59113" y="5661025"/>
            <a:ext cx="2889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524" name="Line 20">
            <a:extLst>
              <a:ext uri="{FF2B5EF4-FFF2-40B4-BE49-F238E27FC236}">
                <a16:creationId xmlns:a16="http://schemas.microsoft.com/office/drawing/2014/main" id="{D2A85C9B-0353-3C49-93F6-86A4D9C84D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5373688"/>
            <a:ext cx="28892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525" name="Line 21">
            <a:extLst>
              <a:ext uri="{FF2B5EF4-FFF2-40B4-BE49-F238E27FC236}">
                <a16:creationId xmlns:a16="http://schemas.microsoft.com/office/drawing/2014/main" id="{FCC60731-7D09-4D46-96D7-938EAF465C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0425" y="5300663"/>
            <a:ext cx="3603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526" name="Line 22">
            <a:extLst>
              <a:ext uri="{FF2B5EF4-FFF2-40B4-BE49-F238E27FC236}">
                <a16:creationId xmlns:a16="http://schemas.microsoft.com/office/drawing/2014/main" id="{B829E578-9036-BB4F-9FDB-F166ACD57C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8838" y="5661025"/>
            <a:ext cx="36195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527" name="Text Box 23">
            <a:extLst>
              <a:ext uri="{FF2B5EF4-FFF2-40B4-BE49-F238E27FC236}">
                <a16:creationId xmlns:a16="http://schemas.microsoft.com/office/drawing/2014/main" id="{BA504EBC-93C1-444C-B558-ED86C76EE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549275"/>
            <a:ext cx="3313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latin typeface="Verdana" panose="020B0604030504040204" pitchFamily="34" charset="0"/>
              </a:rPr>
              <a:t>one-to-one</a:t>
            </a:r>
            <a:endParaRPr lang="en-GB" altLang="en-US">
              <a:latin typeface="Verdana" panose="020B0604030504040204" pitchFamily="34" charset="0"/>
            </a:endParaRPr>
          </a:p>
        </p:txBody>
      </p:sp>
      <p:sp>
        <p:nvSpPr>
          <p:cNvPr id="149528" name="Text Box 24">
            <a:extLst>
              <a:ext uri="{FF2B5EF4-FFF2-40B4-BE49-F238E27FC236}">
                <a16:creationId xmlns:a16="http://schemas.microsoft.com/office/drawing/2014/main" id="{854D0810-9B2A-1546-BB6C-3D023DD76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2565400"/>
            <a:ext cx="3313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latin typeface="Verdana" panose="020B0604030504040204" pitchFamily="34" charset="0"/>
              </a:rPr>
              <a:t>one-to-many</a:t>
            </a:r>
            <a:endParaRPr lang="en-GB" altLang="en-US">
              <a:latin typeface="Verdana" panose="020B0604030504040204" pitchFamily="34" charset="0"/>
            </a:endParaRPr>
          </a:p>
        </p:txBody>
      </p:sp>
      <p:sp>
        <p:nvSpPr>
          <p:cNvPr id="149529" name="Text Box 25">
            <a:extLst>
              <a:ext uri="{FF2B5EF4-FFF2-40B4-BE49-F238E27FC236}">
                <a16:creationId xmlns:a16="http://schemas.microsoft.com/office/drawing/2014/main" id="{63462A4A-EE56-E24C-A0FC-ABA9F69D8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4581525"/>
            <a:ext cx="33131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latin typeface="Verdana" panose="020B0604030504040204" pitchFamily="34" charset="0"/>
              </a:rPr>
              <a:t>many-to-many</a:t>
            </a:r>
            <a:endParaRPr lang="en-GB" altLang="en-US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59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 animBg="1"/>
      <p:bldP spid="149506" grpId="1" animBg="1"/>
      <p:bldP spid="149507" grpId="0"/>
      <p:bldP spid="149508" grpId="0"/>
      <p:bldP spid="149508" grpId="1"/>
      <p:bldP spid="149509" grpId="0" animBg="1"/>
      <p:bldP spid="149509" grpId="1" animBg="1"/>
      <p:bldP spid="149510" grpId="0" animBg="1"/>
      <p:bldP spid="149511" grpId="0"/>
      <p:bldP spid="149512" grpId="0"/>
      <p:bldP spid="149513" grpId="0" animBg="1"/>
      <p:bldP spid="149516" grpId="0" animBg="1"/>
      <p:bldP spid="149517" grpId="0"/>
      <p:bldP spid="149517" grpId="1"/>
      <p:bldP spid="149518" grpId="0"/>
      <p:bldP spid="149519" grpId="0" animBg="1"/>
      <p:bldP spid="149527" grpId="0"/>
      <p:bldP spid="149527" grpId="1"/>
      <p:bldP spid="149528" grpId="0"/>
      <p:bldP spid="1495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>
            <a:extLst>
              <a:ext uri="{FF2B5EF4-FFF2-40B4-BE49-F238E27FC236}">
                <a16:creationId xmlns:a16="http://schemas.microsoft.com/office/drawing/2014/main" id="{8E684834-D680-FF45-B99E-7BE0205D6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76250"/>
            <a:ext cx="86042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nl-NL" altLang="en-US" sz="4400">
                <a:latin typeface="Verdana" charset="0"/>
              </a:rPr>
              <a:t>Many-to-many relationships</a:t>
            </a: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61F8A826-68A7-3540-BC08-FF25A761D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844675"/>
            <a:ext cx="7105650" cy="442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nl-NL" altLang="en-US">
                <a:latin typeface="Verdana" charset="0"/>
              </a:rPr>
              <a:t>Person1		Company1</a:t>
            </a:r>
            <a:r>
              <a:rPr lang="nl-NL" altLang="en-US" sz="4400">
                <a:latin typeface="Verdana" charset="0"/>
              </a:rPr>
              <a:t>   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nl-NL" altLang="en-US">
                <a:latin typeface="Verdana" charset="0"/>
              </a:rPr>
              <a:t>Person2		Company1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nl-NL" altLang="en-US">
                <a:latin typeface="Verdana" charset="0"/>
              </a:rPr>
              <a:t>Person1		Company2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nl-NL" altLang="en-US">
                <a:latin typeface="Verdana" charset="0"/>
              </a:rPr>
              <a:t>Person3		Company2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nl-NL" altLang="en-US">
                <a:latin typeface="Verdana" charset="0"/>
              </a:rPr>
              <a:t>Person2		Company3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nl-NL" altLang="en-US">
                <a:latin typeface="Verdana" charset="0"/>
              </a:rPr>
              <a:t>Person3		Company3</a:t>
            </a:r>
          </a:p>
        </p:txBody>
      </p:sp>
      <p:sp>
        <p:nvSpPr>
          <p:cNvPr id="152580" name="AutoShape 4">
            <a:extLst>
              <a:ext uri="{FF2B5EF4-FFF2-40B4-BE49-F238E27FC236}">
                <a16:creationId xmlns:a16="http://schemas.microsoft.com/office/drawing/2014/main" id="{91F5C3E6-FD68-3847-B108-5BD08D01AFDA}"/>
              </a:ext>
            </a:extLst>
          </p:cNvPr>
          <p:cNvSpPr>
            <a:spLocks/>
          </p:cNvSpPr>
          <p:nvPr/>
        </p:nvSpPr>
        <p:spPr bwMode="auto">
          <a:xfrm>
            <a:off x="971550" y="2205038"/>
            <a:ext cx="554038" cy="1655762"/>
          </a:xfrm>
          <a:prstGeom prst="leftBracket">
            <a:avLst>
              <a:gd name="adj" fmla="val 2490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152581" name="AutoShape 5">
            <a:extLst>
              <a:ext uri="{FF2B5EF4-FFF2-40B4-BE49-F238E27FC236}">
                <a16:creationId xmlns:a16="http://schemas.microsoft.com/office/drawing/2014/main" id="{097DE737-FD29-2445-BBEE-16A64D3631B8}"/>
              </a:ext>
            </a:extLst>
          </p:cNvPr>
          <p:cNvSpPr>
            <a:spLocks/>
          </p:cNvSpPr>
          <p:nvPr/>
        </p:nvSpPr>
        <p:spPr bwMode="auto">
          <a:xfrm>
            <a:off x="468313" y="3068638"/>
            <a:ext cx="473075" cy="2160587"/>
          </a:xfrm>
          <a:prstGeom prst="leftBracket">
            <a:avLst>
              <a:gd name="adj" fmla="val 3805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152582" name="Line 6">
            <a:extLst>
              <a:ext uri="{FF2B5EF4-FFF2-40B4-BE49-F238E27FC236}">
                <a16:creationId xmlns:a16="http://schemas.microsoft.com/office/drawing/2014/main" id="{52CF683C-A2D7-7D48-AA7F-22E93B354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3068638"/>
            <a:ext cx="3952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2583" name="AutoShape 7">
            <a:extLst>
              <a:ext uri="{FF2B5EF4-FFF2-40B4-BE49-F238E27FC236}">
                <a16:creationId xmlns:a16="http://schemas.microsoft.com/office/drawing/2014/main" id="{F6FD2A1E-A914-EE47-90C2-0AC6CAAFC59C}"/>
              </a:ext>
            </a:extLst>
          </p:cNvPr>
          <p:cNvSpPr>
            <a:spLocks/>
          </p:cNvSpPr>
          <p:nvPr/>
        </p:nvSpPr>
        <p:spPr bwMode="auto">
          <a:xfrm>
            <a:off x="6516688" y="2205038"/>
            <a:ext cx="317500" cy="863600"/>
          </a:xfrm>
          <a:prstGeom prst="rightBracket">
            <a:avLst>
              <a:gd name="adj" fmla="val 22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152584" name="AutoShape 8">
            <a:extLst>
              <a:ext uri="{FF2B5EF4-FFF2-40B4-BE49-F238E27FC236}">
                <a16:creationId xmlns:a16="http://schemas.microsoft.com/office/drawing/2014/main" id="{A03F4FA3-ABBD-B840-9465-BA6D05A544F0}"/>
              </a:ext>
            </a:extLst>
          </p:cNvPr>
          <p:cNvSpPr>
            <a:spLocks/>
          </p:cNvSpPr>
          <p:nvPr/>
        </p:nvSpPr>
        <p:spPr bwMode="auto">
          <a:xfrm>
            <a:off x="6588125" y="3644900"/>
            <a:ext cx="314325" cy="1008063"/>
          </a:xfrm>
          <a:prstGeom prst="rightBracket">
            <a:avLst>
              <a:gd name="adj" fmla="val 2672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152585" name="AutoShape 9">
            <a:extLst>
              <a:ext uri="{FF2B5EF4-FFF2-40B4-BE49-F238E27FC236}">
                <a16:creationId xmlns:a16="http://schemas.microsoft.com/office/drawing/2014/main" id="{7A2DCCA9-9A23-A94B-925E-E650B175C453}"/>
              </a:ext>
            </a:extLst>
          </p:cNvPr>
          <p:cNvSpPr>
            <a:spLocks/>
          </p:cNvSpPr>
          <p:nvPr/>
        </p:nvSpPr>
        <p:spPr bwMode="auto">
          <a:xfrm>
            <a:off x="6659563" y="5229225"/>
            <a:ext cx="317500" cy="863600"/>
          </a:xfrm>
          <a:prstGeom prst="rightBracket">
            <a:avLst>
              <a:gd name="adj" fmla="val 22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152586" name="Line 10">
            <a:extLst>
              <a:ext uri="{FF2B5EF4-FFF2-40B4-BE49-F238E27FC236}">
                <a16:creationId xmlns:a16="http://schemas.microsoft.com/office/drawing/2014/main" id="{579C8703-49A9-404E-9690-32AB9BE4F0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8" y="5229225"/>
            <a:ext cx="39528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2587" name="AutoShape 11">
            <a:extLst>
              <a:ext uri="{FF2B5EF4-FFF2-40B4-BE49-F238E27FC236}">
                <a16:creationId xmlns:a16="http://schemas.microsoft.com/office/drawing/2014/main" id="{8091D866-9179-1543-A2B3-8102B8770013}"/>
              </a:ext>
            </a:extLst>
          </p:cNvPr>
          <p:cNvSpPr>
            <a:spLocks/>
          </p:cNvSpPr>
          <p:nvPr/>
        </p:nvSpPr>
        <p:spPr bwMode="auto">
          <a:xfrm>
            <a:off x="900113" y="4508500"/>
            <a:ext cx="554037" cy="1512888"/>
          </a:xfrm>
          <a:prstGeom prst="leftBracket">
            <a:avLst>
              <a:gd name="adj" fmla="val 2275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58841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0" grpId="0" animBg="1"/>
      <p:bldP spid="152581" grpId="0" animBg="1"/>
      <p:bldP spid="152583" grpId="0" animBg="1"/>
      <p:bldP spid="152584" grpId="0" animBg="1"/>
      <p:bldP spid="152585" grpId="0" animBg="1"/>
      <p:bldP spid="15258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4A890647-5C47-C342-B1F8-A3434B5B9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484313"/>
            <a:ext cx="1584325" cy="1800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5DD76F5-3CB8-C047-8990-9AEC36828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1412875"/>
            <a:ext cx="1584325" cy="1800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id="{526F2D79-592C-8742-923D-53433E59C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04813"/>
            <a:ext cx="21605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nl-NL" altLang="en-US">
                <a:latin typeface="Verdana" charset="0"/>
              </a:rPr>
              <a:t>PERSON</a:t>
            </a:r>
          </a:p>
        </p:txBody>
      </p:sp>
      <p:sp>
        <p:nvSpPr>
          <p:cNvPr id="63493" name="Text Box 5">
            <a:extLst>
              <a:ext uri="{FF2B5EF4-FFF2-40B4-BE49-F238E27FC236}">
                <a16:creationId xmlns:a16="http://schemas.microsoft.com/office/drawing/2014/main" id="{231CA279-548A-A44E-964C-7E3E57F19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260350"/>
            <a:ext cx="252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nl-NL" altLang="en-US">
                <a:latin typeface="Verdana" charset="0"/>
              </a:rPr>
              <a:t>COMPANY</a:t>
            </a:r>
          </a:p>
        </p:txBody>
      </p:sp>
      <p:sp>
        <p:nvSpPr>
          <p:cNvPr id="153606" name="Text Box 6">
            <a:extLst>
              <a:ext uri="{FF2B5EF4-FFF2-40B4-BE49-F238E27FC236}">
                <a16:creationId xmlns:a16="http://schemas.microsoft.com/office/drawing/2014/main" id="{2717D53A-B850-A941-B1FE-A972C7D13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908050"/>
            <a:ext cx="3457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nl-NL" altLang="en-US" sz="2000" i="1">
                <a:latin typeface="Verdana" charset="0"/>
              </a:rPr>
              <a:t>(employee)</a:t>
            </a:r>
          </a:p>
        </p:txBody>
      </p:sp>
      <p:sp>
        <p:nvSpPr>
          <p:cNvPr id="153607" name="Text Box 7">
            <a:extLst>
              <a:ext uri="{FF2B5EF4-FFF2-40B4-BE49-F238E27FC236}">
                <a16:creationId xmlns:a16="http://schemas.microsoft.com/office/drawing/2014/main" id="{7B89ABBF-417E-2E4E-9702-F4A6A9DBA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836613"/>
            <a:ext cx="3457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nl-NL" altLang="en-US" sz="2000" i="1">
                <a:latin typeface="Verdana" charset="0"/>
              </a:rPr>
              <a:t>(employer)</a:t>
            </a:r>
          </a:p>
        </p:txBody>
      </p:sp>
      <p:sp>
        <p:nvSpPr>
          <p:cNvPr id="153608" name="Line 8">
            <a:extLst>
              <a:ext uri="{FF2B5EF4-FFF2-40B4-BE49-F238E27FC236}">
                <a16:creationId xmlns:a16="http://schemas.microsoft.com/office/drawing/2014/main" id="{16E0DD12-5B13-AC43-9A1B-488F5E1AEC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75" y="2349500"/>
            <a:ext cx="3529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3609" name="Text Box 9">
            <a:extLst>
              <a:ext uri="{FF2B5EF4-FFF2-40B4-BE49-F238E27FC236}">
                <a16:creationId xmlns:a16="http://schemas.microsoft.com/office/drawing/2014/main" id="{5557420D-4885-5F4C-A542-075938717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1557338"/>
            <a:ext cx="15843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nl-NL" altLang="en-US" sz="4400">
                <a:latin typeface="Verdana" charset="0"/>
              </a:rPr>
              <a:t>?</a:t>
            </a:r>
          </a:p>
        </p:txBody>
      </p:sp>
      <p:sp>
        <p:nvSpPr>
          <p:cNvPr id="153610" name="Text Box 10">
            <a:extLst>
              <a:ext uri="{FF2B5EF4-FFF2-40B4-BE49-F238E27FC236}">
                <a16:creationId xmlns:a16="http://schemas.microsoft.com/office/drawing/2014/main" id="{52385527-0A96-5E49-BA16-E37C0070B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23495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nl-NL" altLang="en-US" sz="2400">
                <a:latin typeface="Verdana" charset="0"/>
              </a:rPr>
              <a:t>many</a:t>
            </a:r>
          </a:p>
        </p:txBody>
      </p:sp>
      <p:sp>
        <p:nvSpPr>
          <p:cNvPr id="153611" name="Text Box 11">
            <a:extLst>
              <a:ext uri="{FF2B5EF4-FFF2-40B4-BE49-F238E27FC236}">
                <a16:creationId xmlns:a16="http://schemas.microsoft.com/office/drawing/2014/main" id="{9D78462E-0730-3D4E-90A5-B8064938D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2420938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nl-NL" altLang="en-US" sz="2400">
                <a:latin typeface="Verdana" charset="0"/>
              </a:rPr>
              <a:t>many</a:t>
            </a:r>
          </a:p>
        </p:txBody>
      </p:sp>
      <p:sp>
        <p:nvSpPr>
          <p:cNvPr id="153612" name="Rectangle 12">
            <a:extLst>
              <a:ext uri="{FF2B5EF4-FFF2-40B4-BE49-F238E27FC236}">
                <a16:creationId xmlns:a16="http://schemas.microsoft.com/office/drawing/2014/main" id="{ABEFA456-0C57-8E44-B173-B6DA93DBD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437063"/>
            <a:ext cx="2303463" cy="2160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153613" name="Text Box 13">
            <a:extLst>
              <a:ext uri="{FF2B5EF4-FFF2-40B4-BE49-F238E27FC236}">
                <a16:creationId xmlns:a16="http://schemas.microsoft.com/office/drawing/2014/main" id="{E96112D0-29A9-234D-9A38-4C90FC71E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644900"/>
            <a:ext cx="3382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nl-NL" altLang="en-US">
                <a:latin typeface="Verdana" charset="0"/>
              </a:rPr>
              <a:t>EMPLOYMENT</a:t>
            </a:r>
          </a:p>
        </p:txBody>
      </p:sp>
      <p:sp>
        <p:nvSpPr>
          <p:cNvPr id="153614" name="Line 14">
            <a:extLst>
              <a:ext uri="{FF2B5EF4-FFF2-40B4-BE49-F238E27FC236}">
                <a16:creationId xmlns:a16="http://schemas.microsoft.com/office/drawing/2014/main" id="{E76F9492-7C46-7845-9C56-F08C031796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3284538"/>
            <a:ext cx="1728787" cy="2376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3615" name="Line 15">
            <a:extLst>
              <a:ext uri="{FF2B5EF4-FFF2-40B4-BE49-F238E27FC236}">
                <a16:creationId xmlns:a16="http://schemas.microsoft.com/office/drawing/2014/main" id="{F3C0CB60-9291-514F-950E-987D051581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0063" y="3213100"/>
            <a:ext cx="1296987" cy="2376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3616" name="Text Box 16">
            <a:extLst>
              <a:ext uri="{FF2B5EF4-FFF2-40B4-BE49-F238E27FC236}">
                <a16:creationId xmlns:a16="http://schemas.microsoft.com/office/drawing/2014/main" id="{71D9F4AE-E4A3-A44E-98AD-85BA7E133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628775"/>
            <a:ext cx="1439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nl-NL" altLang="en-US" sz="2800" b="1">
                <a:solidFill>
                  <a:srgbClr val="990000"/>
                </a:solidFill>
                <a:latin typeface="Verdana" charset="0"/>
              </a:rPr>
              <a:t>P_ID</a:t>
            </a:r>
          </a:p>
        </p:txBody>
      </p:sp>
      <p:sp>
        <p:nvSpPr>
          <p:cNvPr id="153617" name="Text Box 17">
            <a:extLst>
              <a:ext uri="{FF2B5EF4-FFF2-40B4-BE49-F238E27FC236}">
                <a16:creationId xmlns:a16="http://schemas.microsoft.com/office/drawing/2014/main" id="{87CD12F3-D80B-1246-9C89-D0FB52A74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162877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nl-NL" altLang="en-US" sz="2800" b="1">
                <a:solidFill>
                  <a:schemeClr val="accent2"/>
                </a:solidFill>
                <a:latin typeface="Verdana" charset="0"/>
              </a:rPr>
              <a:t>C_ID</a:t>
            </a:r>
          </a:p>
        </p:txBody>
      </p:sp>
      <p:sp>
        <p:nvSpPr>
          <p:cNvPr id="153618" name="Text Box 18">
            <a:extLst>
              <a:ext uri="{FF2B5EF4-FFF2-40B4-BE49-F238E27FC236}">
                <a16:creationId xmlns:a16="http://schemas.microsoft.com/office/drawing/2014/main" id="{C5D1FC54-FA0C-3C4F-A800-2EAC7B071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5013325"/>
            <a:ext cx="1800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nl-NL" altLang="en-US" sz="2800" b="1">
                <a:solidFill>
                  <a:srgbClr val="990000"/>
                </a:solidFill>
                <a:latin typeface="Verdana" charset="0"/>
              </a:rPr>
              <a:t>P_ID</a:t>
            </a:r>
          </a:p>
        </p:txBody>
      </p:sp>
      <p:sp>
        <p:nvSpPr>
          <p:cNvPr id="153619" name="Text Box 19">
            <a:extLst>
              <a:ext uri="{FF2B5EF4-FFF2-40B4-BE49-F238E27FC236}">
                <a16:creationId xmlns:a16="http://schemas.microsoft.com/office/drawing/2014/main" id="{F713A5DA-5E89-F049-92EA-A55BE5137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5445125"/>
            <a:ext cx="1584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nl-NL" altLang="en-US" sz="2800" b="1">
                <a:solidFill>
                  <a:schemeClr val="accent2"/>
                </a:solidFill>
                <a:latin typeface="Verdana" charset="0"/>
              </a:rPr>
              <a:t>C_ID</a:t>
            </a:r>
          </a:p>
        </p:txBody>
      </p:sp>
      <p:sp>
        <p:nvSpPr>
          <p:cNvPr id="153620" name="Text Box 20">
            <a:extLst>
              <a:ext uri="{FF2B5EF4-FFF2-40B4-BE49-F238E27FC236}">
                <a16:creationId xmlns:a16="http://schemas.microsoft.com/office/drawing/2014/main" id="{0CE0EC35-CE1C-BE45-A302-741020B35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4508500"/>
            <a:ext cx="1079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nl-NL" altLang="en-US" sz="2800">
                <a:latin typeface="Verdana" charset="0"/>
              </a:rPr>
              <a:t>E_ID</a:t>
            </a:r>
          </a:p>
        </p:txBody>
      </p:sp>
      <p:sp>
        <p:nvSpPr>
          <p:cNvPr id="153621" name="Text Box 21">
            <a:extLst>
              <a:ext uri="{FF2B5EF4-FFF2-40B4-BE49-F238E27FC236}">
                <a16:creationId xmlns:a16="http://schemas.microsoft.com/office/drawing/2014/main" id="{A506AFCC-CE01-3149-8DCD-3AE41C3C0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6021388"/>
            <a:ext cx="2232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nl-NL" altLang="en-US" sz="1800">
                <a:latin typeface="Verdana" charset="0"/>
              </a:rPr>
              <a:t> [ DETAILS ]</a:t>
            </a:r>
          </a:p>
        </p:txBody>
      </p:sp>
      <p:sp>
        <p:nvSpPr>
          <p:cNvPr id="153622" name="Text Box 22">
            <a:extLst>
              <a:ext uri="{FF2B5EF4-FFF2-40B4-BE49-F238E27FC236}">
                <a16:creationId xmlns:a16="http://schemas.microsoft.com/office/drawing/2014/main" id="{458AFF53-BEAD-9C43-A81E-BFE4D737D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2276475"/>
            <a:ext cx="2160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nl-NL" altLang="en-US" sz="1800">
                <a:latin typeface="Verdana" charset="0"/>
              </a:rPr>
              <a:t> [ DETAILS ]</a:t>
            </a:r>
          </a:p>
        </p:txBody>
      </p:sp>
      <p:sp>
        <p:nvSpPr>
          <p:cNvPr id="153623" name="Text Box 23">
            <a:extLst>
              <a:ext uri="{FF2B5EF4-FFF2-40B4-BE49-F238E27FC236}">
                <a16:creationId xmlns:a16="http://schemas.microsoft.com/office/drawing/2014/main" id="{78BCAC66-8A19-BA43-AE77-80DC89DA2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276475"/>
            <a:ext cx="2519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nl-NL" altLang="en-US" sz="1600">
                <a:latin typeface="Verdana" charset="0"/>
              </a:rPr>
              <a:t> </a:t>
            </a:r>
            <a:r>
              <a:rPr lang="nl-NL" altLang="en-US" sz="1800">
                <a:latin typeface="Verdana" charset="0"/>
              </a:rPr>
              <a:t>[ DETAILS ]</a:t>
            </a:r>
          </a:p>
        </p:txBody>
      </p:sp>
    </p:spTree>
    <p:extLst>
      <p:ext uri="{BB962C8B-B14F-4D97-AF65-F5344CB8AC3E}">
        <p14:creationId xmlns:p14="http://schemas.microsoft.com/office/powerpoint/2010/main" val="403595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1536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153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5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5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5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  <p:bldP spid="153607" grpId="0"/>
      <p:bldP spid="153609" grpId="0"/>
      <p:bldP spid="153609" grpId="1"/>
      <p:bldP spid="153610" grpId="0"/>
      <p:bldP spid="153610" grpId="1"/>
      <p:bldP spid="153611" grpId="0"/>
      <p:bldP spid="153611" grpId="1"/>
      <p:bldP spid="153612" grpId="0" animBg="1"/>
      <p:bldP spid="153613" grpId="0"/>
      <p:bldP spid="153616" grpId="0"/>
      <p:bldP spid="153617" grpId="0"/>
      <p:bldP spid="153618" grpId="0"/>
      <p:bldP spid="153619" grpId="0"/>
      <p:bldP spid="153620" grpId="0"/>
      <p:bldP spid="153621" grpId="0"/>
      <p:bldP spid="153622" grpId="0"/>
      <p:bldP spid="1536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B806547C-9BCB-3749-942A-78FDDC5C2F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Important Principles</a:t>
            </a:r>
            <a:endParaRPr lang="nl-NL" altLang="en-US" dirty="0"/>
          </a:p>
        </p:txBody>
      </p:sp>
      <p:sp>
        <p:nvSpPr>
          <p:cNvPr id="155652" name="Rectangle 4">
            <a:extLst>
              <a:ext uri="{FF2B5EF4-FFF2-40B4-BE49-F238E27FC236}">
                <a16:creationId xmlns:a16="http://schemas.microsoft.com/office/drawing/2014/main" id="{42CA5B10-AFEA-5A41-B06A-A685FEBE8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1" y="1196975"/>
            <a:ext cx="7632774" cy="489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US" altLang="en-US" sz="2800" dirty="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US" altLang="en-US" sz="2800" dirty="0">
                <a:solidFill>
                  <a:schemeClr val="bg2"/>
                </a:solidFill>
                <a:latin typeface="+mn-lt"/>
                <a:cs typeface="+mn-cs"/>
              </a:rPr>
              <a:t>There must always be a one-to-one relationship between an entity’s primary key and its descriptive attributes. </a:t>
            </a:r>
          </a:p>
          <a:p>
            <a:pPr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US" altLang="en-US" sz="2800" dirty="0">
                <a:solidFill>
                  <a:schemeClr val="bg2"/>
                </a:solidFill>
                <a:latin typeface="+mn-lt"/>
                <a:cs typeface="+mn-cs"/>
              </a:rPr>
              <a:t>There can only be one-to-many relationships between different entities.</a:t>
            </a:r>
          </a:p>
          <a:p>
            <a:pPr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US" altLang="en-US" sz="2800" dirty="0">
                <a:solidFill>
                  <a:schemeClr val="bg2"/>
                </a:solidFill>
                <a:latin typeface="+mn-lt"/>
                <a:cs typeface="+mn-cs"/>
              </a:rPr>
              <a:t>In the case of many-to-many relationships, a separate table must be created (a linking table) in order to record information about this relationship. </a:t>
            </a:r>
          </a:p>
          <a:p>
            <a:pPr>
              <a:spcBef>
                <a:spcPct val="0"/>
              </a:spcBef>
            </a:pPr>
            <a:endParaRPr lang="en-GB" altLang="en-US" sz="2800" dirty="0">
              <a:solidFill>
                <a:schemeClr val="bg2"/>
              </a:solidFill>
              <a:latin typeface="+mn-lt"/>
              <a:cs typeface="+mn-cs"/>
            </a:endParaRPr>
          </a:p>
          <a:p>
            <a:endParaRPr lang="nl-NL" altLang="en-US" dirty="0">
              <a:latin typeface="Verdana" panose="020B0604030504040204" pitchFamily="34" charset="0"/>
            </a:endParaRPr>
          </a:p>
          <a:p>
            <a:endParaRPr lang="en-GB" altLang="en-US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US" altLang="en-US" sz="2800" dirty="0">
              <a:solidFill>
                <a:srgbClr val="0C2577"/>
              </a:solidFill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US" altLang="en-US" sz="28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77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8CA611C7-D862-7541-BACC-98A9233DB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8" y="476250"/>
            <a:ext cx="81724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121608" rIns="90000" bIns="45000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defRPr/>
            </a:pPr>
            <a:endParaRPr lang="en-US" altLang="nl-NL" sz="3600" b="1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FA87A3-E885-E743-8153-ECE557D59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483" y="476250"/>
            <a:ext cx="3306390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GB" altLang="en-US" sz="2800" dirty="0">
              <a:solidFill>
                <a:schemeClr val="tx2"/>
              </a:solidFill>
              <a:latin typeface="Verdana" panose="020B0604030504040204" pitchFamily="34" charset="0"/>
            </a:endParaRPr>
          </a:p>
          <a:p>
            <a:pPr lvl="1"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GB" altLang="en-US" sz="2400" dirty="0">
                <a:solidFill>
                  <a:schemeClr val="bg2"/>
                </a:solidFill>
                <a:latin typeface="+mn-lt"/>
                <a:cs typeface="+mn-cs"/>
              </a:rPr>
              <a:t>Which publishers were the most productive?</a:t>
            </a:r>
          </a:p>
          <a:p>
            <a:pPr lvl="1"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GB" altLang="en-US" sz="2400" dirty="0">
                <a:solidFill>
                  <a:schemeClr val="bg2"/>
                </a:solidFill>
                <a:latin typeface="+mn-lt"/>
                <a:cs typeface="+mn-cs"/>
              </a:rPr>
              <a:t>Which  authors wrote the highest number of titles?</a:t>
            </a:r>
          </a:p>
          <a:p>
            <a:pPr lvl="1"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GB" altLang="en-US" dirty="0">
              <a:solidFill>
                <a:schemeClr val="tx2"/>
              </a:solidFill>
              <a:latin typeface="Verdana" panose="020B0604030504040204" pitchFamily="34" charset="0"/>
            </a:endParaRPr>
          </a:p>
          <a:p>
            <a:pPr lvl="1"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GB" altLang="en-US" dirty="0">
              <a:solidFill>
                <a:schemeClr val="tx2"/>
              </a:solidFill>
              <a:latin typeface="Verdana" panose="020B0604030504040204" pitchFamily="34" charset="0"/>
            </a:endParaRPr>
          </a:p>
          <a:p>
            <a:pPr lvl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US" altLang="en-US" dirty="0">
              <a:solidFill>
                <a:schemeClr val="bg2"/>
              </a:solidFill>
              <a:latin typeface="+mn-lt"/>
              <a:cs typeface="+mn-cs"/>
            </a:endParaRPr>
          </a:p>
          <a:p>
            <a:pPr lvl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GB" altLang="en-US" dirty="0">
              <a:solidFill>
                <a:schemeClr val="bg2"/>
              </a:solidFill>
              <a:latin typeface="+mn-lt"/>
              <a:cs typeface="+mn-cs"/>
            </a:endParaRPr>
          </a:p>
          <a:p>
            <a:pPr eaLnBrk="1" hangingPunct="1"/>
            <a:endParaRPr lang="nl-NL" altLang="en-US" dirty="0">
              <a:latin typeface="Verdana" panose="020B0604030504040204" pitchFamily="34" charset="0"/>
            </a:endParaRPr>
          </a:p>
          <a:p>
            <a:pPr eaLnBrk="1" hangingPunct="1"/>
            <a:endParaRPr lang="en-GB" altLang="en-US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US" altLang="en-US" sz="2800" dirty="0">
              <a:solidFill>
                <a:srgbClr val="0C2577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US" altLang="en-US" sz="2800" dirty="0">
              <a:latin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A6022-42AC-7340-BF09-DD07F1D48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725" y="548680"/>
            <a:ext cx="5010297" cy="544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3073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838DE02-EC59-4C44-907E-673744385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194532"/>
              </p:ext>
            </p:extLst>
          </p:nvPr>
        </p:nvGraphicFramePr>
        <p:xfrm>
          <a:off x="1619672" y="908720"/>
          <a:ext cx="6264696" cy="43545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264696">
                  <a:extLst>
                    <a:ext uri="{9D8B030D-6E8A-4147-A177-3AD203B41FA5}">
                      <a16:colId xmlns:a16="http://schemas.microsoft.com/office/drawing/2014/main" val="29929666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For each book, list the publisher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00" marR="216000" marT="216000" marB="216000"/>
                </a:tc>
                <a:extLst>
                  <a:ext uri="{0D108BD9-81ED-4DB2-BD59-A6C34878D82A}">
                    <a16:rowId xmlns:a16="http://schemas.microsoft.com/office/drawing/2014/main" val="444273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Sort the list alphabetically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00" marR="216000" marT="216000" marB="216000"/>
                </a:tc>
                <a:extLst>
                  <a:ext uri="{0D108BD9-81ED-4DB2-BD59-A6C34878D82A}">
                    <a16:rowId xmlns:a16="http://schemas.microsoft.com/office/drawing/2014/main" val="2533972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Create groups, based on unique values (each publisher is a separate group)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00" marR="216000" marT="216000" marB="216000"/>
                </a:tc>
                <a:extLst>
                  <a:ext uri="{0D108BD9-81ED-4DB2-BD59-A6C34878D82A}">
                    <a16:rowId xmlns:a16="http://schemas.microsoft.com/office/drawing/2014/main" val="1228580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Count the number of items in each group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00" marR="216000" marT="216000" marB="216000"/>
                </a:tc>
                <a:extLst>
                  <a:ext uri="{0D108BD9-81ED-4DB2-BD59-A6C34878D82A}">
                    <a16:rowId xmlns:a16="http://schemas.microsoft.com/office/drawing/2014/main" val="1410769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Rank the groups, based on these counts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00" marR="216000" marT="216000" marB="216000"/>
                </a:tc>
                <a:extLst>
                  <a:ext uri="{0D108BD9-81ED-4DB2-BD59-A6C34878D82A}">
                    <a16:rowId xmlns:a16="http://schemas.microsoft.com/office/drawing/2014/main" val="2383061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286281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8CA611C7-D862-7541-BACC-98A9233DB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8" y="476250"/>
            <a:ext cx="81724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121608" rIns="90000" bIns="45000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defRPr/>
            </a:pPr>
            <a:r>
              <a:rPr lang="en-US" altLang="nl-NL" sz="3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XSLT and data processing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5D2DD0-6B29-8148-A440-F0510DD14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4176290"/>
            <a:ext cx="7429500" cy="220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GB" altLang="en-US" sz="2800" dirty="0">
              <a:solidFill>
                <a:schemeClr val="tx2"/>
              </a:solidFill>
              <a:latin typeface="Verdana" panose="020B0604030504040204" pitchFamily="34" charset="0"/>
            </a:endParaRPr>
          </a:p>
          <a:p>
            <a:pPr lvl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GB" altLang="en-US" dirty="0">
                <a:solidFill>
                  <a:schemeClr val="bg2"/>
                </a:solidFill>
                <a:latin typeface="+mn-lt"/>
                <a:cs typeface="+mn-cs"/>
              </a:rPr>
              <a:t>Finding the unique values in a list</a:t>
            </a:r>
          </a:p>
          <a:p>
            <a:pPr lvl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GB" altLang="en-US" dirty="0">
                <a:solidFill>
                  <a:schemeClr val="bg2"/>
                </a:solidFill>
                <a:latin typeface="+mn-lt"/>
                <a:cs typeface="+mn-cs"/>
              </a:rPr>
              <a:t>Count the number of items for each of these unique values</a:t>
            </a:r>
          </a:p>
          <a:p>
            <a:pPr lvl="1"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GB" altLang="en-US" dirty="0">
              <a:solidFill>
                <a:schemeClr val="tx2"/>
              </a:solidFill>
              <a:latin typeface="Verdana" panose="020B0604030504040204" pitchFamily="34" charset="0"/>
            </a:endParaRPr>
          </a:p>
          <a:p>
            <a:pPr lvl="1"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GB" altLang="en-US" dirty="0">
              <a:solidFill>
                <a:schemeClr val="tx2"/>
              </a:solidFill>
              <a:latin typeface="Verdana" panose="020B0604030504040204" pitchFamily="34" charset="0"/>
            </a:endParaRPr>
          </a:p>
          <a:p>
            <a:pPr lvl="1"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GB" altLang="en-US" dirty="0">
              <a:solidFill>
                <a:schemeClr val="tx2"/>
              </a:solidFill>
              <a:latin typeface="Verdana" panose="020B0604030504040204" pitchFamily="34" charset="0"/>
            </a:endParaRPr>
          </a:p>
          <a:p>
            <a:pPr lvl="1"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GB" altLang="en-US" dirty="0">
              <a:solidFill>
                <a:schemeClr val="tx2"/>
              </a:solidFill>
              <a:latin typeface="Verdana" panose="020B0604030504040204" pitchFamily="34" charset="0"/>
            </a:endParaRPr>
          </a:p>
          <a:p>
            <a:pPr lvl="1"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US" altLang="en-US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chemeClr val="tx2"/>
              </a:solidFill>
              <a:latin typeface="Verdana" panose="020B0604030504040204" pitchFamily="34" charset="0"/>
            </a:endParaRPr>
          </a:p>
          <a:p>
            <a:pPr eaLnBrk="1" hangingPunct="1"/>
            <a:endParaRPr lang="nl-NL" altLang="en-US" dirty="0">
              <a:latin typeface="Verdana" panose="020B0604030504040204" pitchFamily="34" charset="0"/>
            </a:endParaRPr>
          </a:p>
          <a:p>
            <a:pPr eaLnBrk="1" hangingPunct="1"/>
            <a:endParaRPr lang="en-GB" altLang="en-US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US" altLang="en-US" sz="2800" dirty="0">
              <a:solidFill>
                <a:srgbClr val="0C2577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US" altLang="en-US" sz="2800" dirty="0">
              <a:latin typeface="Verdan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FA87A3-E885-E743-8153-ECE557D59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886" y="1728018"/>
            <a:ext cx="741719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GB" altLang="en-US" sz="2800" dirty="0">
              <a:solidFill>
                <a:schemeClr val="tx2"/>
              </a:solidFill>
              <a:latin typeface="Verdana" panose="020B0604030504040204" pitchFamily="34" charset="0"/>
            </a:endParaRPr>
          </a:p>
          <a:p>
            <a:pPr lvl="1"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GB" altLang="en-US" dirty="0">
                <a:solidFill>
                  <a:schemeClr val="bg2"/>
                </a:solidFill>
                <a:latin typeface="+mn-lt"/>
                <a:cs typeface="+mn-cs"/>
              </a:rPr>
              <a:t>Creation of lists</a:t>
            </a:r>
          </a:p>
          <a:p>
            <a:pPr lvl="1"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GB" altLang="en-US" dirty="0">
                <a:solidFill>
                  <a:schemeClr val="bg2"/>
                </a:solidFill>
                <a:latin typeface="+mn-lt"/>
                <a:cs typeface="+mn-cs"/>
              </a:rPr>
              <a:t>Filtering a list</a:t>
            </a:r>
          </a:p>
          <a:p>
            <a:pPr lvl="1"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GB" altLang="en-US" dirty="0">
                <a:solidFill>
                  <a:schemeClr val="bg2"/>
                </a:solidFill>
                <a:latin typeface="+mn-lt"/>
                <a:cs typeface="+mn-cs"/>
              </a:rPr>
              <a:t>Counting the number of items in a list</a:t>
            </a:r>
          </a:p>
          <a:p>
            <a:pPr lvl="1"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GB" altLang="en-US" dirty="0">
              <a:solidFill>
                <a:schemeClr val="tx2"/>
              </a:solidFill>
              <a:latin typeface="Verdana" panose="020B0604030504040204" pitchFamily="34" charset="0"/>
            </a:endParaRPr>
          </a:p>
          <a:p>
            <a:pPr lvl="1"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GB" altLang="en-US" dirty="0">
              <a:solidFill>
                <a:schemeClr val="tx2"/>
              </a:solidFill>
              <a:latin typeface="Verdana" panose="020B0604030504040204" pitchFamily="34" charset="0"/>
            </a:endParaRPr>
          </a:p>
          <a:p>
            <a:pPr lvl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US" altLang="en-US" dirty="0">
              <a:solidFill>
                <a:schemeClr val="bg2"/>
              </a:solidFill>
              <a:latin typeface="+mn-lt"/>
              <a:cs typeface="+mn-cs"/>
            </a:endParaRPr>
          </a:p>
          <a:p>
            <a:pPr lvl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GB" altLang="en-US" dirty="0">
              <a:solidFill>
                <a:schemeClr val="bg2"/>
              </a:solidFill>
              <a:latin typeface="+mn-lt"/>
              <a:cs typeface="+mn-cs"/>
            </a:endParaRPr>
          </a:p>
          <a:p>
            <a:pPr eaLnBrk="1" hangingPunct="1"/>
            <a:endParaRPr lang="nl-NL" altLang="en-US" dirty="0">
              <a:latin typeface="Verdana" panose="020B0604030504040204" pitchFamily="34" charset="0"/>
            </a:endParaRPr>
          </a:p>
          <a:p>
            <a:pPr eaLnBrk="1" hangingPunct="1"/>
            <a:endParaRPr lang="en-GB" altLang="en-US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US" altLang="en-US" sz="2800" dirty="0">
              <a:solidFill>
                <a:srgbClr val="0C2577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US" altLang="en-US" sz="2800" dirty="0">
              <a:latin typeface="Verdana" panose="020B0604030504040204" pitchFamily="34" charset="0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22E3E082-3E99-E74D-93F2-8B8CD8444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583977"/>
            <a:ext cx="6600825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r>
              <a:rPr lang="en-US" altLang="en-US" sz="2800" b="1" dirty="0">
                <a:solidFill>
                  <a:schemeClr val="bg2"/>
                </a:solidFill>
                <a:latin typeface="+mn-lt"/>
                <a:cs typeface="+mn-cs"/>
              </a:rPr>
              <a:t>Strengths</a:t>
            </a: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4C0087C3-6D5A-1542-B1AB-70A1DC440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3960465"/>
            <a:ext cx="6600825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C2577"/>
              </a:buClr>
              <a:buNone/>
            </a:pPr>
            <a:r>
              <a:rPr lang="en-US" altLang="en-US" sz="2800" b="1" dirty="0">
                <a:solidFill>
                  <a:schemeClr val="bg2"/>
                </a:solidFill>
                <a:latin typeface="+mn-lt"/>
                <a:cs typeface="+mn-cs"/>
              </a:rPr>
              <a:t>Weaknesses</a:t>
            </a:r>
          </a:p>
        </p:txBody>
      </p:sp>
    </p:spTree>
    <p:extLst>
      <p:ext uri="{BB962C8B-B14F-4D97-AF65-F5344CB8AC3E}">
        <p14:creationId xmlns:p14="http://schemas.microsoft.com/office/powerpoint/2010/main" val="42665490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>
            <a:extLst>
              <a:ext uri="{FF2B5EF4-FFF2-40B4-BE49-F238E27FC236}">
                <a16:creationId xmlns:a16="http://schemas.microsoft.com/office/drawing/2014/main" id="{2BDDF5AA-DDF5-2A47-911B-63BF14E74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9575"/>
            <a:ext cx="7904753" cy="5928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61" name="Picture 17">
            <a:extLst>
              <a:ext uri="{FF2B5EF4-FFF2-40B4-BE49-F238E27FC236}">
                <a16:creationId xmlns:a16="http://schemas.microsoft.com/office/drawing/2014/main" id="{7BA9FB6F-7247-CF47-A02B-7F58B0DA8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409575"/>
            <a:ext cx="1914525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C2F7C72-06A1-E841-8126-C1EF4A66E66C}"/>
              </a:ext>
            </a:extLst>
          </p:cNvPr>
          <p:cNvSpPr/>
          <p:nvPr/>
        </p:nvSpPr>
        <p:spPr>
          <a:xfrm>
            <a:off x="5940425" y="1125538"/>
            <a:ext cx="2994025" cy="4319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en-US" sz="1800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347489-2A4D-2A45-9623-C5BF523D9AD7}"/>
              </a:ext>
            </a:extLst>
          </p:cNvPr>
          <p:cNvSpPr/>
          <p:nvPr/>
        </p:nvSpPr>
        <p:spPr>
          <a:xfrm>
            <a:off x="6732588" y="409575"/>
            <a:ext cx="2087562" cy="3306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41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2">
            <a:extLst>
              <a:ext uri="{FF2B5EF4-FFF2-40B4-BE49-F238E27FC236}">
                <a16:creationId xmlns:a16="http://schemas.microsoft.com/office/drawing/2014/main" id="{70F06541-C142-A449-8C48-0DFE2A593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" y="1196752"/>
            <a:ext cx="7812087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+mn-lt"/>
              </a:rPr>
              <a:t>The import of books from Britain into the Netherlands between 1850 and 1879 increased from </a:t>
            </a:r>
            <a:r>
              <a:rPr lang="en-US" altLang="en-US" sz="2000" b="1" i="1" dirty="0">
                <a:latin typeface="+mn-lt"/>
              </a:rPr>
              <a:t>f</a:t>
            </a:r>
            <a:r>
              <a:rPr lang="en-US" altLang="en-US" sz="2000" b="1" dirty="0">
                <a:latin typeface="+mn-lt"/>
              </a:rPr>
              <a:t> 21,085</a:t>
            </a:r>
            <a:r>
              <a:rPr lang="en-US" altLang="en-US" sz="2000" dirty="0">
                <a:latin typeface="+mn-lt"/>
              </a:rPr>
              <a:t> to </a:t>
            </a:r>
            <a:r>
              <a:rPr lang="en-US" altLang="en-US" sz="2000" b="1" i="1" dirty="0">
                <a:latin typeface="+mn-lt"/>
              </a:rPr>
              <a:t>f</a:t>
            </a:r>
            <a:r>
              <a:rPr lang="en-US" altLang="en-US" sz="2000" b="1" dirty="0">
                <a:latin typeface="+mn-lt"/>
              </a:rPr>
              <a:t> 161,925</a:t>
            </a:r>
            <a:r>
              <a:rPr lang="en-US" altLang="en-US" sz="2000" dirty="0">
                <a:latin typeface="+mn-lt"/>
              </a:rPr>
              <a:t>, or some </a:t>
            </a:r>
            <a:r>
              <a:rPr lang="en-US" altLang="en-US" sz="2000" b="1" dirty="0">
                <a:latin typeface="+mn-lt"/>
              </a:rPr>
              <a:t>760%</a:t>
            </a:r>
            <a:r>
              <a:rPr lang="en-US" altLang="en-US" sz="2000" dirty="0">
                <a:latin typeface="+mn-lt"/>
              </a:rPr>
              <a:t> in a 29-year period. By comparison, overall book imports in the same period went from </a:t>
            </a:r>
            <a:r>
              <a:rPr lang="en-US" altLang="en-US" sz="2000" b="1" i="1" dirty="0">
                <a:latin typeface="+mn-lt"/>
              </a:rPr>
              <a:t>f</a:t>
            </a:r>
            <a:r>
              <a:rPr lang="en-US" altLang="en-US" sz="2000" b="1" dirty="0">
                <a:latin typeface="+mn-lt"/>
              </a:rPr>
              <a:t> 341,449</a:t>
            </a:r>
            <a:r>
              <a:rPr lang="en-US" altLang="en-US" sz="2000" dirty="0">
                <a:latin typeface="+mn-lt"/>
              </a:rPr>
              <a:t> to</a:t>
            </a:r>
            <a:r>
              <a:rPr lang="en-US" altLang="en-US" sz="2000" b="1" i="1" dirty="0">
                <a:latin typeface="+mn-lt"/>
              </a:rPr>
              <a:t> f </a:t>
            </a:r>
            <a:r>
              <a:rPr lang="en-US" altLang="en-US" sz="2000" b="1" dirty="0">
                <a:latin typeface="+mn-lt"/>
              </a:rPr>
              <a:t>1,509,732</a:t>
            </a:r>
            <a:r>
              <a:rPr lang="en-US" altLang="en-US" sz="2000" dirty="0">
                <a:latin typeface="+mn-lt"/>
              </a:rPr>
              <a:t> or almost </a:t>
            </a:r>
            <a:r>
              <a:rPr lang="en-US" altLang="en-US" sz="2000" b="1" dirty="0">
                <a:latin typeface="+mn-lt"/>
              </a:rPr>
              <a:t>440%.</a:t>
            </a:r>
            <a:r>
              <a:rPr lang="en-US" altLang="en-US" sz="2000" dirty="0">
                <a:latin typeface="+mn-lt"/>
              </a:rPr>
              <a:t> In other words, if import of foreign books was booming generally, the British share in this import grew even faster. In 1850 it amounted to just over </a:t>
            </a:r>
            <a:r>
              <a:rPr lang="en-US" altLang="en-US" sz="2000" b="1" dirty="0">
                <a:latin typeface="+mn-lt"/>
              </a:rPr>
              <a:t>6%</a:t>
            </a:r>
            <a:r>
              <a:rPr lang="en-US" altLang="en-US" sz="2000" dirty="0">
                <a:latin typeface="+mn-lt"/>
              </a:rPr>
              <a:t> of all book imports, growing to a full </a:t>
            </a:r>
            <a:r>
              <a:rPr lang="en-US" altLang="en-US" sz="2000" b="1" dirty="0">
                <a:latin typeface="+mn-lt"/>
              </a:rPr>
              <a:t>10%</a:t>
            </a:r>
            <a:r>
              <a:rPr lang="en-US" altLang="en-US" sz="2000" dirty="0">
                <a:latin typeface="+mn-lt"/>
              </a:rPr>
              <a:t> in 1879. By 1939 the figure for books and periodicals are separate. British books by then account for </a:t>
            </a:r>
            <a:r>
              <a:rPr lang="en-US" altLang="en-US" sz="2000" b="1" dirty="0">
                <a:latin typeface="+mn-lt"/>
              </a:rPr>
              <a:t>18%</a:t>
            </a:r>
            <a:r>
              <a:rPr lang="en-US" altLang="en-US" sz="2000" dirty="0">
                <a:latin typeface="+mn-lt"/>
              </a:rPr>
              <a:t> of all book imports; British periodicals for </a:t>
            </a:r>
            <a:r>
              <a:rPr lang="en-US" altLang="en-US" sz="2000" b="1" dirty="0">
                <a:latin typeface="+mn-lt"/>
              </a:rPr>
              <a:t>43%</a:t>
            </a:r>
            <a:r>
              <a:rPr lang="en-US" altLang="en-US" sz="2000" dirty="0">
                <a:latin typeface="+mn-lt"/>
              </a:rPr>
              <a:t> of all periodical imports. Thus, the average of books and periodicals is </a:t>
            </a:r>
            <a:r>
              <a:rPr lang="en-US" altLang="en-US" sz="2000" b="1" dirty="0">
                <a:latin typeface="+mn-lt"/>
              </a:rPr>
              <a:t>23%</a:t>
            </a:r>
            <a:r>
              <a:rPr lang="en-US" altLang="en-US" sz="2000" dirty="0">
                <a:latin typeface="+mn-lt"/>
              </a:rPr>
              <a:t>.We can put this remarkable growth in perspective by comparing it with the book title production within the Netherlands itself, which went up from</a:t>
            </a:r>
            <a:r>
              <a:rPr lang="en-US" altLang="en-US" sz="2000" b="1" dirty="0">
                <a:latin typeface="+mn-lt"/>
              </a:rPr>
              <a:t> 1732</a:t>
            </a:r>
            <a:r>
              <a:rPr lang="en-US" altLang="en-US" sz="2000" dirty="0">
                <a:latin typeface="+mn-lt"/>
              </a:rPr>
              <a:t> titles in 1850 to almost 3000 (</a:t>
            </a:r>
            <a:r>
              <a:rPr lang="en-US" altLang="en-US" sz="2000" b="1" dirty="0">
                <a:latin typeface="+mn-lt"/>
              </a:rPr>
              <a:t>2948</a:t>
            </a:r>
            <a:r>
              <a:rPr lang="en-US" altLang="en-US" sz="2000" dirty="0">
                <a:latin typeface="+mn-lt"/>
              </a:rPr>
              <a:t>) in 1900: an increase of less than </a:t>
            </a:r>
            <a:r>
              <a:rPr lang="en-US" altLang="en-US" sz="2000" b="1" dirty="0">
                <a:latin typeface="+mn-lt"/>
              </a:rPr>
              <a:t>200%</a:t>
            </a:r>
            <a:r>
              <a:rPr lang="en-US" altLang="en-US" sz="2000" dirty="0">
                <a:latin typeface="+mn-lt"/>
              </a:rPr>
              <a:t> over a 50-year period, compared to the </a:t>
            </a:r>
            <a:r>
              <a:rPr lang="en-US" altLang="en-US" sz="2000" b="1" dirty="0">
                <a:latin typeface="+mn-lt"/>
              </a:rPr>
              <a:t>760%</a:t>
            </a:r>
            <a:r>
              <a:rPr lang="en-US" altLang="en-US" sz="2000" dirty="0">
                <a:latin typeface="+mn-lt"/>
              </a:rPr>
              <a:t> over a 29-year period in the case of British imports. 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429D9E25-6431-C84F-8508-11B5DC1CA7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Linearity</a:t>
            </a:r>
            <a:endParaRPr lang="nl-NL" altLang="en-US" dirty="0"/>
          </a:p>
        </p:txBody>
      </p:sp>
    </p:spTree>
    <p:extLst>
      <p:ext uri="{BB962C8B-B14F-4D97-AF65-F5344CB8AC3E}">
        <p14:creationId xmlns:p14="http://schemas.microsoft.com/office/powerpoint/2010/main" val="1642186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2">
            <a:extLst>
              <a:ext uri="{FF2B5EF4-FFF2-40B4-BE49-F238E27FC236}">
                <a16:creationId xmlns:a16="http://schemas.microsoft.com/office/drawing/2014/main" id="{3763365A-C8F2-D147-A416-E6FD0E947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1340768"/>
            <a:ext cx="6913140" cy="44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dirty="0">
              <a:solidFill>
                <a:schemeClr val="tx2"/>
              </a:solidFill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 err="1">
                <a:latin typeface="+mn-lt"/>
              </a:rPr>
              <a:t>Date,Author</a:t>
            </a:r>
            <a:r>
              <a:rPr lang="en-GB" altLang="en-US" sz="2400" dirty="0">
                <a:latin typeface="+mn-lt"/>
              </a:rPr>
              <a:t> last </a:t>
            </a:r>
            <a:r>
              <a:rPr lang="en-GB" altLang="en-US" sz="2400" dirty="0" err="1">
                <a:latin typeface="+mn-lt"/>
              </a:rPr>
              <a:t>name,Author</a:t>
            </a:r>
            <a:r>
              <a:rPr lang="en-GB" altLang="en-US" sz="2400" dirty="0">
                <a:latin typeface="+mn-lt"/>
              </a:rPr>
              <a:t> first </a:t>
            </a:r>
            <a:r>
              <a:rPr lang="en-GB" altLang="en-US" sz="2400" dirty="0" err="1">
                <a:latin typeface="+mn-lt"/>
              </a:rPr>
              <a:t>name,Title,Vols,No</a:t>
            </a:r>
            <a:r>
              <a:rPr lang="en-GB" altLang="en-US" sz="2400" dirty="0">
                <a:latin typeface="+mn-lt"/>
              </a:rPr>
              <a:t>. </a:t>
            </a:r>
            <a:r>
              <a:rPr lang="en-GB" altLang="en-US" sz="2400" dirty="0" err="1">
                <a:latin typeface="+mn-lt"/>
              </a:rPr>
              <a:t>printed,No</a:t>
            </a:r>
            <a:r>
              <a:rPr lang="en-GB" altLang="en-US" sz="2400" dirty="0">
                <a:latin typeface="+mn-lt"/>
              </a:rPr>
              <a:t>. </a:t>
            </a:r>
            <a:r>
              <a:rPr lang="en-GB" altLang="en-US" sz="2400" dirty="0" err="1">
                <a:latin typeface="+mn-lt"/>
              </a:rPr>
              <a:t>sold,Mudie's</a:t>
            </a:r>
            <a:r>
              <a:rPr lang="en-GB" altLang="en-US" sz="2400" dirty="0">
                <a:latin typeface="+mn-lt"/>
              </a:rPr>
              <a:t> </a:t>
            </a:r>
            <a:r>
              <a:rPr lang="en-GB" altLang="en-US" sz="2400" dirty="0" err="1">
                <a:latin typeface="+mn-lt"/>
              </a:rPr>
              <a:t>subs,Mudie's</a:t>
            </a:r>
            <a:r>
              <a:rPr lang="en-GB" altLang="en-US" sz="2400" dirty="0">
                <a:latin typeface="+mn-lt"/>
              </a:rPr>
              <a:t> %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+mn-lt"/>
              </a:rPr>
              <a:t>Jan. 1858,Eliot,George,Scenes of Clerical Life,2,1050,1006,350,35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+mn-lt"/>
              </a:rPr>
              <a:t>Dec. 1858,Lytton,Edward </a:t>
            </a:r>
            <a:r>
              <a:rPr lang="en-GB" altLang="en-US" sz="2400" dirty="0" err="1">
                <a:latin typeface="+mn-lt"/>
              </a:rPr>
              <a:t>Bulwer,What</a:t>
            </a:r>
            <a:r>
              <a:rPr lang="en-GB" altLang="en-US" sz="2400" dirty="0">
                <a:latin typeface="+mn-lt"/>
              </a:rPr>
              <a:t> Will He Do With It?,4,4200,3801,1725,45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+mn-lt"/>
              </a:rPr>
              <a:t>Jan. 1859,Eliot,George,Adam Bede,3,3416,3304,1500,45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+mn-lt"/>
              </a:rPr>
              <a:t>June 1863,Speke,John </a:t>
            </a:r>
            <a:r>
              <a:rPr lang="en-GB" altLang="en-US" sz="2400" dirty="0" err="1">
                <a:latin typeface="+mn-lt"/>
              </a:rPr>
              <a:t>Hanning,What</a:t>
            </a:r>
            <a:r>
              <a:rPr lang="en-GB" altLang="en-US" sz="2400" dirty="0">
                <a:latin typeface="+mn-lt"/>
              </a:rPr>
              <a:t> Led to the Discovery of the Nile,1,1575,922,100,11</a:t>
            </a:r>
            <a:endParaRPr lang="en-US" altLang="en-US" sz="2400" dirty="0">
              <a:latin typeface="+mn-lt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DD209497-2737-DB4C-93B7-54B336F6C0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8153" y="548680"/>
            <a:ext cx="8334670" cy="432048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Structure</a:t>
            </a:r>
            <a:endParaRPr lang="nl-NL" altLang="en-US" dirty="0"/>
          </a:p>
        </p:txBody>
      </p:sp>
    </p:spTree>
    <p:extLst>
      <p:ext uri="{BB962C8B-B14F-4D97-AF65-F5344CB8AC3E}">
        <p14:creationId xmlns:p14="http://schemas.microsoft.com/office/powerpoint/2010/main" val="1157140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2" descr="example2">
            <a:extLst>
              <a:ext uri="{FF2B5EF4-FFF2-40B4-BE49-F238E27FC236}">
                <a16:creationId xmlns:a16="http://schemas.microsoft.com/office/drawing/2014/main" id="{FA6064B6-BE01-CE49-B465-D348E73BB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916113"/>
            <a:ext cx="869632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15" name="Text Box 3">
            <a:extLst>
              <a:ext uri="{FF2B5EF4-FFF2-40B4-BE49-F238E27FC236}">
                <a16:creationId xmlns:a16="http://schemas.microsoft.com/office/drawing/2014/main" id="{BA3B1810-897F-5948-BA5D-F764713D5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0713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Efficiency</a:t>
            </a:r>
          </a:p>
        </p:txBody>
      </p:sp>
    </p:spTree>
    <p:extLst>
      <p:ext uri="{BB962C8B-B14F-4D97-AF65-F5344CB8AC3E}">
        <p14:creationId xmlns:p14="http://schemas.microsoft.com/office/powerpoint/2010/main" val="40422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83391503b78eef4dbc509238ebde2b79163865"/>
</p:tagLst>
</file>

<file path=ppt/theme/theme1.xml><?xml version="1.0" encoding="utf-8"?>
<a:theme xmlns:a="http://schemas.openxmlformats.org/drawingml/2006/main" name="Corporate template-set Universiteit Leiden">
  <a:themeElements>
    <a:clrScheme name="Aangepast 28">
      <a:dk1>
        <a:srgbClr val="000000"/>
      </a:dk1>
      <a:lt1>
        <a:srgbClr val="FFFFFF"/>
      </a:lt1>
      <a:dk2>
        <a:srgbClr val="8592BC"/>
      </a:dk2>
      <a:lt2>
        <a:srgbClr val="0C2577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4-3-windows-en-zonder-slidenr</Template>
  <TotalTime>6425</TotalTime>
  <Words>1229</Words>
  <Application>Microsoft Macintosh PowerPoint</Application>
  <PresentationFormat>On-screen Show (4:3)</PresentationFormat>
  <Paragraphs>469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 Unicode MS</vt:lpstr>
      <vt:lpstr>Arial</vt:lpstr>
      <vt:lpstr>Calibri</vt:lpstr>
      <vt:lpstr>Georgia</vt:lpstr>
      <vt:lpstr>Minion</vt:lpstr>
      <vt:lpstr>Times New Roman</vt:lpstr>
      <vt:lpstr>Verdana</vt:lpstr>
      <vt:lpstr>Corporate template-set Universiteit Leiden</vt:lpstr>
      <vt:lpstr>Digital Media Technology  Week 9: Introduction to Relational Databases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Linearity</vt:lpstr>
      <vt:lpstr>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Important Principles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presentation</dc:title>
  <dc:creator>Peter Verhaar</dc:creator>
  <cp:lastModifiedBy>Peter Verhaar</cp:lastModifiedBy>
  <cp:revision>111</cp:revision>
  <dcterms:created xsi:type="dcterms:W3CDTF">2017-06-05T20:40:23Z</dcterms:created>
  <dcterms:modified xsi:type="dcterms:W3CDTF">2018-11-12T21:18:00Z</dcterms:modified>
</cp:coreProperties>
</file>