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6" r:id="rId4"/>
    <p:sldId id="276" r:id="rId5"/>
    <p:sldId id="268" r:id="rId6"/>
    <p:sldId id="270" r:id="rId7"/>
    <p:sldId id="271" r:id="rId8"/>
    <p:sldId id="274" r:id="rId9"/>
    <p:sldId id="257" r:id="rId10"/>
    <p:sldId id="265" r:id="rId11"/>
    <p:sldId id="269" r:id="rId12"/>
    <p:sldId id="273" r:id="rId13"/>
    <p:sldId id="275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130"/>
  </p:normalViewPr>
  <p:slideViewPr>
    <p:cSldViewPr>
      <p:cViewPr varScale="1">
        <p:scale>
          <a:sx n="55" d="100"/>
          <a:sy n="55" d="100"/>
        </p:scale>
        <p:origin x="10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02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44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10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14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8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05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32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5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2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966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0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0FE3-0851-4A33-8DA2-DF794D9DC8F2}" type="datetimeFigureOut">
              <a:rPr lang="nl-NL" smtClean="0"/>
              <a:t>18-09-18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F81C-B3C1-419E-A36A-299D29CE18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51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okandbyte.org/2014-2015/Boomsma/cv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Media Technology </a:t>
            </a:r>
            <a:br>
              <a:rPr lang="en-US" dirty="0"/>
            </a:br>
            <a:r>
              <a:rPr lang="en-US" sz="3600" dirty="0"/>
              <a:t>Seminar 2 – 20 September 2016</a:t>
            </a:r>
            <a:endParaRPr lang="nl-N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Fleur Praal</a:t>
            </a:r>
          </a:p>
          <a:p>
            <a:r>
              <a:rPr lang="en-US" dirty="0"/>
              <a:t>bdms.staff@gmail.com 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8921"/>
            <a:ext cx="9144000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1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22" y="4667969"/>
            <a:ext cx="24574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1143000"/>
          </a:xfrm>
        </p:spPr>
        <p:txBody>
          <a:bodyPr/>
          <a:lstStyle/>
          <a:p>
            <a:r>
              <a:rPr lang="en-US" dirty="0"/>
              <a:t>X(HT)ML Syntax rules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4640319"/>
            <a:ext cx="9426278" cy="224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288343"/>
            <a:ext cx="784887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file has one ‘root’ element, parent of all other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root element can be preceded by a </a:t>
            </a:r>
            <a:r>
              <a:rPr lang="en-GB" sz="2400" dirty="0" err="1"/>
              <a:t>prolog</a:t>
            </a:r>
            <a:endParaRPr lang="en-GB" sz="2400" dirty="0"/>
          </a:p>
          <a:p>
            <a:pPr lvl="1"/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element must be opened and closed with tags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HTML has some self-closing elements: &lt;</a:t>
            </a:r>
            <a:r>
              <a:rPr lang="en-GB" sz="2400" dirty="0" err="1"/>
              <a:t>img</a:t>
            </a:r>
            <a:r>
              <a:rPr lang="en-GB" sz="2400" dirty="0"/>
              <a:t>/&gt;, &lt;</a:t>
            </a:r>
            <a:r>
              <a:rPr lang="en-GB" sz="2400" dirty="0" err="1"/>
              <a:t>br</a:t>
            </a:r>
            <a:r>
              <a:rPr lang="en-GB" sz="2400" dirty="0"/>
              <a:t>/&gt;</a:t>
            </a:r>
          </a:p>
          <a:p>
            <a:pPr lvl="1"/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all elements must be nested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2519858" cy="132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1760" y="3929305"/>
            <a:ext cx="4392488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&lt;li&gt;first bullet&lt;/li&gt;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&lt;li&gt;second bullet&gt;&lt;/li&gt;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709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X(HT)ML Syntax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306" y="4638707"/>
            <a:ext cx="9439818" cy="224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288343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HTML document structure: 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988840"/>
            <a:ext cx="7272808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&lt;head&gt; 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&lt;title&gt;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 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&lt;!--note: this is a comment; it will 		not be displayed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lang="en-GB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&lt;h2&gt;This is the webpage&lt;/h2&gt;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 must be properly nested, 		as explained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"http://www.w3schools.com/xml/"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042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Validity of XML 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18" y="4611323"/>
            <a:ext cx="9439818" cy="224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700808"/>
            <a:ext cx="82089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eXtensible</a:t>
            </a:r>
            <a:r>
              <a:rPr lang="en-US" sz="2800" dirty="0"/>
              <a:t> Mark-up Language: </a:t>
            </a:r>
          </a:p>
          <a:p>
            <a:r>
              <a:rPr lang="en-US" sz="2800" dirty="0"/>
              <a:t>should always denote </a:t>
            </a:r>
            <a:r>
              <a:rPr lang="en-US" sz="2800" u="sng" dirty="0"/>
              <a:t>structure</a:t>
            </a:r>
            <a:r>
              <a:rPr lang="en-US" sz="2800" dirty="0"/>
              <a:t>, not </a:t>
            </a:r>
            <a:r>
              <a:rPr lang="en-US" sz="2800" u="sng" dirty="0"/>
              <a:t>form!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Document instance v. document type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Document Type Definition (DTD) / Schema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basic rules always apply, but you can flexibly adjust additional rules for your project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641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Validity of XML 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18" y="4611323"/>
            <a:ext cx="9439818" cy="224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700808"/>
            <a:ext cx="8208912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Char char="•"/>
            </a:pPr>
            <a:r>
              <a:rPr lang="en-US" altLang="nl-NL" sz="2400" dirty="0">
                <a:solidFill>
                  <a:srgbClr val="00B0F0"/>
                </a:solidFill>
              </a:rPr>
              <a:t>Well-</a:t>
            </a:r>
            <a:r>
              <a:rPr lang="en-US" altLang="nl-NL" sz="2400" dirty="0" err="1">
                <a:solidFill>
                  <a:srgbClr val="00B0F0"/>
                </a:solidFill>
              </a:rPr>
              <a:t>formedness</a:t>
            </a:r>
            <a:r>
              <a:rPr lang="en-US" altLang="nl-NL" sz="2400" dirty="0"/>
              <a:t>: means that the XML-document instance adheres to the basic syntax rules for XML 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Char char="•"/>
            </a:pPr>
            <a:r>
              <a:rPr lang="en-US" altLang="nl-NL" sz="2400" dirty="0">
                <a:solidFill>
                  <a:srgbClr val="FF0000"/>
                </a:solidFill>
              </a:rPr>
              <a:t>Validity</a:t>
            </a:r>
            <a:r>
              <a:rPr lang="en-US" altLang="nl-NL" sz="2400" dirty="0"/>
              <a:t>: means that the XML document adheres to all the specific, extra rules that are laid down in a DTD or in an XML Schema. </a:t>
            </a:r>
            <a:endParaRPr lang="en-US" altLang="nl-NL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Char char="•"/>
            </a:pPr>
            <a:r>
              <a:rPr lang="en-US" altLang="nl-NL" dirty="0"/>
              <a:t>valid documents are also well-formed documents.</a:t>
            </a:r>
          </a:p>
          <a:p>
            <a:endParaRPr lang="nl-NL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39870" y="4104021"/>
            <a:ext cx="5472608" cy="2294965"/>
            <a:chOff x="827584" y="3789040"/>
            <a:chExt cx="6696744" cy="2808312"/>
          </a:xfrm>
        </p:grpSpPr>
        <p:sp>
          <p:nvSpPr>
            <p:cNvPr id="4" name="Cloud 3"/>
            <p:cNvSpPr/>
            <p:nvPr/>
          </p:nvSpPr>
          <p:spPr>
            <a:xfrm>
              <a:off x="827584" y="3789040"/>
              <a:ext cx="6696744" cy="2808312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Cloud 6"/>
            <p:cNvSpPr/>
            <p:nvPr/>
          </p:nvSpPr>
          <p:spPr>
            <a:xfrm>
              <a:off x="1547664" y="3958892"/>
              <a:ext cx="4960168" cy="2080070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Cloud 7"/>
            <p:cNvSpPr/>
            <p:nvPr/>
          </p:nvSpPr>
          <p:spPr>
            <a:xfrm>
              <a:off x="2051720" y="4293096"/>
              <a:ext cx="2655912" cy="111790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55776" y="4581128"/>
              <a:ext cx="147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useful</a:t>
              </a:r>
              <a:endParaRPr lang="nl-N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16016" y="488468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well-formed</a:t>
              </a:r>
              <a:endParaRPr lang="nl-NL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4208" y="421179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valid</a:t>
              </a:r>
              <a:endParaRPr lang="nl-NL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067" y="4365104"/>
            <a:ext cx="1279029" cy="12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365104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Homework: CV online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306" y="4638707"/>
            <a:ext cx="9439818" cy="224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5856" y="1988840"/>
            <a:ext cx="278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sends file to client browser, which displays it. </a:t>
            </a:r>
            <a:endParaRPr lang="nl-NL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175957" y="5661248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retrieves file from specified location (URL) 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529278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 client requests file</a:t>
            </a:r>
            <a:endParaRPr lang="nl-NL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568" y="2708920"/>
            <a:ext cx="165618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43" y="2448487"/>
            <a:ext cx="999555" cy="99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urved Connector 15"/>
          <p:cNvCxnSpPr>
            <a:stCxn id="1026" idx="2"/>
          </p:cNvCxnSpPr>
          <p:nvPr/>
        </p:nvCxnSpPr>
        <p:spPr>
          <a:xfrm rot="16200000" flipH="1">
            <a:off x="2445586" y="3431178"/>
            <a:ext cx="796446" cy="2664298"/>
          </a:xfrm>
          <a:prstGeom prst="curvedConnector2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3779912" y="3140968"/>
            <a:ext cx="1944216" cy="1584176"/>
          </a:xfrm>
          <a:prstGeom prst="curvedConnector3">
            <a:avLst>
              <a:gd name="adj1" fmla="val -9360"/>
            </a:avLst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96136" y="5085184"/>
            <a:ext cx="1239931" cy="0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00077" y="46773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8136" y="487754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088" y="29572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0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87" y="-23437"/>
            <a:ext cx="8229600" cy="1143000"/>
          </a:xfrm>
        </p:spPr>
        <p:txBody>
          <a:bodyPr/>
          <a:lstStyle/>
          <a:p>
            <a:r>
              <a:rPr lang="en-US" dirty="0"/>
              <a:t>Homework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306" y="4638707"/>
            <a:ext cx="9439818" cy="224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980728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make content available online: </a:t>
            </a:r>
          </a:p>
          <a:p>
            <a:endParaRPr lang="en-GB" sz="2800" dirty="0"/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Compile code in HTML</a:t>
            </a:r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Store that file on the server with </a:t>
            </a:r>
            <a:r>
              <a:rPr lang="en-GB" sz="2800" dirty="0" err="1"/>
              <a:t>WinSCP</a:t>
            </a:r>
            <a:endParaRPr lang="en-GB" sz="2800" dirty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  <a:p>
            <a:pPr lvl="1"/>
            <a:r>
              <a:rPr lang="en-GB" sz="2400" dirty="0"/>
              <a:t>see manual at: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http://bookandbyte.org/getting-started-wk1.pdf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25144"/>
            <a:ext cx="2971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14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Homework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306" y="4638707"/>
            <a:ext cx="9439818" cy="224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288343"/>
            <a:ext cx="72728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Check your file: request it from the server with URL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images and hyperlinks are also references with URLs! </a:t>
            </a:r>
          </a:p>
          <a:p>
            <a:endParaRPr lang="en-US" sz="2800" dirty="0"/>
          </a:p>
          <a:p>
            <a:r>
              <a:rPr lang="en-US" sz="2400" dirty="0"/>
              <a:t>So what is wrong if…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see your picture on your site, but not on the faces-page?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on the faces-page, but not on your own page?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CV is not linked to the Faces-page?  </a:t>
            </a:r>
          </a:p>
          <a:p>
            <a:endParaRPr lang="en-US" sz="2800" dirty="0"/>
          </a:p>
          <a:p>
            <a:endParaRPr lang="en-US" sz="2400" dirty="0"/>
          </a:p>
          <a:p>
            <a:endParaRPr lang="en-US" sz="2400" dirty="0"/>
          </a:p>
          <a:p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57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Homework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306" y="4638707"/>
            <a:ext cx="9439818" cy="224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288343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code-editor is not meant for the display of content, only for the encoding of it.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lines or white space in the editor are </a:t>
            </a:r>
            <a:r>
              <a:rPr lang="en-US" sz="2000" u="sng" dirty="0"/>
              <a:t>not</a:t>
            </a:r>
            <a:r>
              <a:rPr lang="en-US" sz="2000" dirty="0"/>
              <a:t> reflected in the browser!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not add &lt;b&gt; unnecessary white spaces!  &lt;/b&gt;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mind your quotes: “ ‘’ 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indent tags for your own convenience, and turn ‘line wrap’ 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0" y="4293096"/>
            <a:ext cx="2534172" cy="19934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455644"/>
            <a:ext cx="2562225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Homework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306" y="4638707"/>
            <a:ext cx="9439818" cy="224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288343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Hyperlinks: 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"http://www.bookandbyte.org"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 here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endParaRPr lang="en-US" dirty="0"/>
          </a:p>
          <a:p>
            <a:r>
              <a:rPr lang="en-US" sz="2400" dirty="0"/>
              <a:t>Images: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"me.jpg"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image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skewed</a:t>
            </a:r>
            <a:r>
              <a:rPr lang="nl-NL" dirty="0"/>
              <a:t> in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specify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height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width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these are different </a:t>
            </a:r>
            <a:r>
              <a:rPr lang="nl-NL" dirty="0" err="1"/>
              <a:t>from</a:t>
            </a:r>
            <a:r>
              <a:rPr lang="nl-NL" dirty="0"/>
              <a:t> the </a:t>
            </a:r>
            <a:r>
              <a:rPr lang="nl-NL" dirty="0" err="1"/>
              <a:t>image's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height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width</a:t>
            </a:r>
            <a:r>
              <a:rPr lang="nl-NL" dirty="0"/>
              <a:t>, as in:</a:t>
            </a:r>
            <a:br>
              <a:rPr lang="nl-NL" dirty="0"/>
            </a:br>
            <a:br>
              <a:rPr lang="nl-NL" dirty="0"/>
            </a:br>
            <a:r>
              <a:rPr lang="nl-NL" dirty="0"/>
              <a:t>	</a:t>
            </a:r>
            <a:r>
              <a:rPr 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"me.jpg" </a:t>
            </a:r>
            <a:r>
              <a:rPr lang="nl-NL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nl-NL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"300" </a:t>
            </a:r>
            <a:r>
              <a:rPr lang="nl-NL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l-NL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"400"</a:t>
            </a:r>
            <a:r>
              <a:rPr 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/>
              <a:t>(</a:t>
            </a:r>
            <a:r>
              <a:rPr lang="nl-NL" u="sng" dirty="0">
                <a:hlinkClick r:id="rId3"/>
              </a:rPr>
              <a:t>http://bookandbyte.org/2014-2015/Boomsma/cv.html</a:t>
            </a:r>
            <a:r>
              <a:rPr lang="nl-NL" dirty="0"/>
              <a:t>)</a:t>
            </a:r>
            <a:br>
              <a:rPr lang="nl-NL" dirty="0"/>
            </a:b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8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Homework</a:t>
            </a:r>
            <a:endParaRPr lang="nl-N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18" y="4611323"/>
            <a:ext cx="9439818" cy="224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288343"/>
            <a:ext cx="8280920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nl-NL" sz="2400" dirty="0">
                <a:solidFill>
                  <a:srgbClr val="000000"/>
                </a:solidFill>
              </a:rPr>
              <a:t>Tables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nl-NL" dirty="0">
              <a:solidFill>
                <a:srgbClr val="000000"/>
              </a:solidFill>
              <a:latin typeface="Verdana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br>
              <a:rPr lang="nl-NL" dirty="0"/>
            </a:b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08142"/>
            <a:ext cx="6408712" cy="2629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</a:t>
            </a:r>
            <a:r>
              <a:rPr lang="en-US" altLang="nl-NL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 </a:t>
            </a:r>
            <a:r>
              <a:rPr lang="en-US" alt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"100%" </a:t>
            </a:r>
            <a:r>
              <a:rPr lang="en-US" altLang="nl-NL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 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&lt;td&gt;</a:t>
            </a: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Experience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</a:t>
            </a: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next-to-none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  <a:b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nl-NL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nl-NL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&lt;td&gt;</a:t>
            </a: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Expectations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sky-high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nl-N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nl-NL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nl-NL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nl-NL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29042"/>
              </p:ext>
            </p:extLst>
          </p:nvPr>
        </p:nvGraphicFramePr>
        <p:xfrm>
          <a:off x="755576" y="4725144"/>
          <a:ext cx="6408712" cy="15496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822">
                <a:tc>
                  <a:txBody>
                    <a:bodyPr/>
                    <a:lstStyle/>
                    <a:p>
                      <a:r>
                        <a:rPr lang="en-US" dirty="0"/>
                        <a:t>Experience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next-to-none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822">
                <a:tc>
                  <a:txBody>
                    <a:bodyPr/>
                    <a:lstStyle/>
                    <a:p>
                      <a:r>
                        <a:rPr lang="en-US" dirty="0"/>
                        <a:t>Expectations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sky-high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Today: XML 1</a:t>
            </a:r>
            <a:endParaRPr lang="nl-N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1537"/>
            <a:ext cx="9144000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41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298" y="12073"/>
            <a:ext cx="8229600" cy="1143000"/>
          </a:xfrm>
        </p:spPr>
        <p:txBody>
          <a:bodyPr/>
          <a:lstStyle/>
          <a:p>
            <a:r>
              <a:rPr lang="en-US" dirty="0"/>
              <a:t>X(HT)ML Syntax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3213016"/>
            <a:ext cx="7629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="http//:www.bookandbyte.org"&gt;BDMS Homepage&lt;/a&gt;</a:t>
            </a:r>
          </a:p>
        </p:txBody>
      </p:sp>
      <p:sp>
        <p:nvSpPr>
          <p:cNvPr id="7" name="Right Brace 6"/>
          <p:cNvSpPr/>
          <p:nvPr/>
        </p:nvSpPr>
        <p:spPr>
          <a:xfrm rot="-5400000">
            <a:off x="7807771" y="2704331"/>
            <a:ext cx="576064" cy="585242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ight Brace 10"/>
          <p:cNvSpPr/>
          <p:nvPr/>
        </p:nvSpPr>
        <p:spPr>
          <a:xfrm rot="-5400000">
            <a:off x="3167844" y="512675"/>
            <a:ext cx="576064" cy="4968552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1115616" y="3284984"/>
            <a:ext cx="144016" cy="2973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1331640" y="3213016"/>
            <a:ext cx="648072" cy="3693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2195736" y="3213016"/>
            <a:ext cx="3600400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6012160" y="3140968"/>
            <a:ext cx="1791022" cy="50405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7624" y="3582348"/>
            <a:ext cx="0" cy="9987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</p:cNvCxnSpPr>
          <p:nvPr/>
        </p:nvCxnSpPr>
        <p:spPr>
          <a:xfrm>
            <a:off x="1655676" y="3582348"/>
            <a:ext cx="0" cy="2787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</p:cNvCxnSpPr>
          <p:nvPr/>
        </p:nvCxnSpPr>
        <p:spPr>
          <a:xfrm>
            <a:off x="3995936" y="3582348"/>
            <a:ext cx="0" cy="99878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07671" y="3645024"/>
            <a:ext cx="0" cy="21602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580" y="4581128"/>
            <a:ext cx="2268252" cy="64633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element </a:t>
            </a:r>
          </a:p>
          <a:p>
            <a:r>
              <a:rPr lang="en-US" dirty="0"/>
              <a:t>(note: case-sensitive!)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1313638" y="3869187"/>
            <a:ext cx="1125125" cy="36933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1840" y="4573487"/>
            <a:ext cx="2376264" cy="6463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 value </a:t>
            </a:r>
          </a:p>
          <a:p>
            <a:r>
              <a:rPr lang="en-US" dirty="0"/>
              <a:t>(note: double quotes!)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6367611" y="3897072"/>
            <a:ext cx="1080120" cy="369332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2753798" y="2286164"/>
            <a:ext cx="1404156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opening tag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7377641" y="2286164"/>
            <a:ext cx="1436324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closing tag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391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457</Words>
  <Application>Microsoft Macintosh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Wingdings</vt:lpstr>
      <vt:lpstr>Office Theme</vt:lpstr>
      <vt:lpstr>Digital Media Technology  Seminar 2 – 20 September 2016</vt:lpstr>
      <vt:lpstr>Homework: CV online</vt:lpstr>
      <vt:lpstr>Homework</vt:lpstr>
      <vt:lpstr>Discussion of Homework</vt:lpstr>
      <vt:lpstr>Discussion of Homework</vt:lpstr>
      <vt:lpstr>Discussion of Homework</vt:lpstr>
      <vt:lpstr>Discussion of Homework</vt:lpstr>
      <vt:lpstr>Today: XML 1</vt:lpstr>
      <vt:lpstr>X(HT)ML Syntax</vt:lpstr>
      <vt:lpstr>X(HT)ML Syntax rules</vt:lpstr>
      <vt:lpstr>X(HT)ML Syntax</vt:lpstr>
      <vt:lpstr>Validity of XML </vt:lpstr>
      <vt:lpstr>Validity of XML </vt:lpstr>
    </vt:vector>
  </TitlesOfParts>
  <Company>Universiteit Leiden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Media Technology  Seminar 1 – 9 September 2014</dc:title>
  <dc:creator>F.E.W. Praal</dc:creator>
  <cp:lastModifiedBy>Peter Verhaar</cp:lastModifiedBy>
  <cp:revision>31</cp:revision>
  <dcterms:created xsi:type="dcterms:W3CDTF">2014-09-08T15:42:54Z</dcterms:created>
  <dcterms:modified xsi:type="dcterms:W3CDTF">2018-09-18T08:28:34Z</dcterms:modified>
</cp:coreProperties>
</file>