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466" r:id="rId3"/>
    <p:sldId id="436" r:id="rId4"/>
    <p:sldId id="425" r:id="rId5"/>
    <p:sldId id="437" r:id="rId6"/>
    <p:sldId id="352" r:id="rId7"/>
    <p:sldId id="356" r:id="rId8"/>
    <p:sldId id="438" r:id="rId9"/>
    <p:sldId id="372" r:id="rId10"/>
    <p:sldId id="323" r:id="rId11"/>
    <p:sldId id="439" r:id="rId12"/>
    <p:sldId id="435" r:id="rId13"/>
    <p:sldId id="367" r:id="rId14"/>
    <p:sldId id="368" r:id="rId15"/>
    <p:sldId id="378" r:id="rId16"/>
    <p:sldId id="381" r:id="rId17"/>
    <p:sldId id="369" r:id="rId18"/>
    <p:sldId id="461" r:id="rId19"/>
    <p:sldId id="405" r:id="rId20"/>
    <p:sldId id="465" r:id="rId21"/>
    <p:sldId id="463" r:id="rId22"/>
    <p:sldId id="464" r:id="rId23"/>
  </p:sldIdLst>
  <p:sldSz cx="9144000" cy="6858000" type="screen4x3"/>
  <p:notesSz cx="6858000" cy="9144000"/>
  <p:custDataLst>
    <p:tags r:id="rId26"/>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3103" autoAdjust="0"/>
  </p:normalViewPr>
  <p:slideViewPr>
    <p:cSldViewPr>
      <p:cViewPr varScale="1">
        <p:scale>
          <a:sx n="55" d="100"/>
          <a:sy n="55" d="100"/>
        </p:scale>
        <p:origin x="2432"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29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2E219-E959-4E94-9E0A-7B5F60EC2A3F}" type="datetimeFigureOut">
              <a:rPr lang="nl-NL" smtClean="0"/>
              <a:t>29-10-18</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2F20A6-917B-47D1-9BC8-EEDBA08F72DD}" type="slidenum">
              <a:rPr lang="nl-NL" smtClean="0"/>
              <a:t>‹#›</a:t>
            </a:fld>
            <a:endParaRPr lang="nl-NL"/>
          </a:p>
        </p:txBody>
      </p:sp>
    </p:spTree>
    <p:extLst>
      <p:ext uri="{BB962C8B-B14F-4D97-AF65-F5344CB8AC3E}">
        <p14:creationId xmlns:p14="http://schemas.microsoft.com/office/powerpoint/2010/main" val="179515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29-10-18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nl-NL" dirty="0"/>
              <a:t>v</a:t>
            </a:r>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a:p>
        </p:txBody>
      </p:sp>
    </p:spTree>
    <p:extLst>
      <p:ext uri="{BB962C8B-B14F-4D97-AF65-F5344CB8AC3E}">
        <p14:creationId xmlns:p14="http://schemas.microsoft.com/office/powerpoint/2010/main" val="236990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810702A0-BFD9-1847-A875-806AF828403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412C751-AE26-C24F-803C-E06232E7B44E}" type="slidenum">
              <a:rPr lang="en-US" altLang="nl-NL" sz="1400">
                <a:ea typeface="Arial Unicode MS" panose="020B0604020202020204" pitchFamily="34" charset="-128"/>
                <a:cs typeface="Arial Unicode MS" panose="020B0604020202020204" pitchFamily="34" charset="-128"/>
              </a:rPr>
              <a:pPr>
                <a:spcBef>
                  <a:spcPct val="0"/>
                </a:spcBef>
              </a:pPr>
              <a:t>10</a:t>
            </a:fld>
            <a:endParaRPr lang="en-US" altLang="nl-NL" sz="1400">
              <a:ea typeface="Arial Unicode MS" panose="020B0604020202020204" pitchFamily="34" charset="-128"/>
              <a:cs typeface="Arial Unicode MS" panose="020B0604020202020204" pitchFamily="34" charset="-128"/>
            </a:endParaRPr>
          </a:p>
        </p:txBody>
      </p:sp>
      <p:sp>
        <p:nvSpPr>
          <p:cNvPr id="51203" name="Rectangle 1">
            <a:extLst>
              <a:ext uri="{FF2B5EF4-FFF2-40B4-BE49-F238E27FC236}">
                <a16:creationId xmlns:a16="http://schemas.microsoft.com/office/drawing/2014/main" id="{3C5B02B7-B3A0-0045-BE68-2B6BBE63E028}"/>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1204" name="Rectangle 2">
            <a:extLst>
              <a:ext uri="{FF2B5EF4-FFF2-40B4-BE49-F238E27FC236}">
                <a16:creationId xmlns:a16="http://schemas.microsoft.com/office/drawing/2014/main" id="{654D9758-FE71-C341-B69A-1C3B18733BE2}"/>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217817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7B92ED86-6D46-2E48-87B8-0DDE5E90B1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51B65390-7DD9-0C47-80D8-FEA116E109BB}" type="slidenum">
              <a:rPr lang="en-US" altLang="en-US" sz="1400" smtClean="0">
                <a:ea typeface="Arial Unicode MS" panose="020B0604020202020204" pitchFamily="34" charset="-128"/>
                <a:cs typeface="Arial Unicode MS" panose="020B0604020202020204" pitchFamily="34" charset="-128"/>
              </a:rPr>
              <a:pPr>
                <a:spcBef>
                  <a:spcPct val="0"/>
                </a:spcBef>
              </a:pPr>
              <a:t>11</a:t>
            </a:fld>
            <a:endParaRPr lang="en-US" altLang="en-US" sz="1400">
              <a:ea typeface="Arial Unicode MS" panose="020B0604020202020204" pitchFamily="34" charset="-128"/>
              <a:cs typeface="Arial Unicode MS" panose="020B0604020202020204" pitchFamily="34" charset="-128"/>
            </a:endParaRPr>
          </a:p>
        </p:txBody>
      </p:sp>
      <p:sp>
        <p:nvSpPr>
          <p:cNvPr id="56323" name="Rectangle 1">
            <a:extLst>
              <a:ext uri="{FF2B5EF4-FFF2-40B4-BE49-F238E27FC236}">
                <a16:creationId xmlns:a16="http://schemas.microsoft.com/office/drawing/2014/main" id="{5E7CC1C3-2E69-7E46-B8DF-71A4F8CD7EC6}"/>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6324" name="Rectangle 2">
            <a:extLst>
              <a:ext uri="{FF2B5EF4-FFF2-40B4-BE49-F238E27FC236}">
                <a16:creationId xmlns:a16="http://schemas.microsoft.com/office/drawing/2014/main" id="{42C3AF53-418F-8D4D-AFDC-790FE3864F11}"/>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3014203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7B92ED86-6D46-2E48-87B8-0DDE5E90B1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51B65390-7DD9-0C47-80D8-FEA116E109BB}" type="slidenum">
              <a:rPr lang="en-US" altLang="en-US" sz="1400" smtClean="0">
                <a:ea typeface="Arial Unicode MS" panose="020B0604020202020204" pitchFamily="34" charset="-128"/>
                <a:cs typeface="Arial Unicode MS" panose="020B0604020202020204" pitchFamily="34" charset="-128"/>
              </a:rPr>
              <a:pPr>
                <a:spcBef>
                  <a:spcPct val="0"/>
                </a:spcBef>
              </a:pPr>
              <a:t>12</a:t>
            </a:fld>
            <a:endParaRPr lang="en-US" altLang="en-US" sz="1400">
              <a:ea typeface="Arial Unicode MS" panose="020B0604020202020204" pitchFamily="34" charset="-128"/>
              <a:cs typeface="Arial Unicode MS" panose="020B0604020202020204" pitchFamily="34" charset="-128"/>
            </a:endParaRPr>
          </a:p>
        </p:txBody>
      </p:sp>
      <p:sp>
        <p:nvSpPr>
          <p:cNvPr id="56323" name="Rectangle 1">
            <a:extLst>
              <a:ext uri="{FF2B5EF4-FFF2-40B4-BE49-F238E27FC236}">
                <a16:creationId xmlns:a16="http://schemas.microsoft.com/office/drawing/2014/main" id="{5E7CC1C3-2E69-7E46-B8DF-71A4F8CD7EC6}"/>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6324" name="Rectangle 2">
            <a:extLst>
              <a:ext uri="{FF2B5EF4-FFF2-40B4-BE49-F238E27FC236}">
                <a16:creationId xmlns:a16="http://schemas.microsoft.com/office/drawing/2014/main" id="{42C3AF53-418F-8D4D-AFDC-790FE3864F11}"/>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216115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986F2C5C-CD28-384C-A5C6-5B21AEE5D64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CD1F1D8B-D72F-5C49-812C-09E86DBE8DE9}" type="slidenum">
              <a:rPr lang="en-US" altLang="nl-NL" sz="1400">
                <a:ea typeface="Arial Unicode MS" panose="020B0604020202020204" pitchFamily="34" charset="-128"/>
                <a:cs typeface="Arial Unicode MS" panose="020B0604020202020204" pitchFamily="34" charset="-128"/>
              </a:rPr>
              <a:pPr>
                <a:spcBef>
                  <a:spcPct val="0"/>
                </a:spcBef>
              </a:pPr>
              <a:t>13</a:t>
            </a:fld>
            <a:endParaRPr lang="en-US" altLang="nl-NL" sz="1400">
              <a:ea typeface="Arial Unicode MS" panose="020B0604020202020204" pitchFamily="34" charset="-128"/>
              <a:cs typeface="Arial Unicode MS" panose="020B0604020202020204" pitchFamily="34" charset="-128"/>
            </a:endParaRPr>
          </a:p>
        </p:txBody>
      </p:sp>
      <p:sp>
        <p:nvSpPr>
          <p:cNvPr id="28675" name="Rectangle 1">
            <a:extLst>
              <a:ext uri="{FF2B5EF4-FFF2-40B4-BE49-F238E27FC236}">
                <a16:creationId xmlns:a16="http://schemas.microsoft.com/office/drawing/2014/main" id="{B8FB9ED0-4029-5643-9D34-87BB2E4BF020}"/>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35BCDAE1-8305-7E47-997B-A340AE84EAEA}"/>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239251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46FDC0C8-39CC-ED48-B590-E1DA55B52E5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8F57D6B7-7CBC-D348-A24A-40C204D0BBC4}" type="slidenum">
              <a:rPr lang="en-US" altLang="nl-NL" sz="1400">
                <a:ea typeface="Arial Unicode MS" panose="020B0604020202020204" pitchFamily="34" charset="-128"/>
                <a:cs typeface="Arial Unicode MS" panose="020B0604020202020204" pitchFamily="34" charset="-128"/>
              </a:rPr>
              <a:pPr>
                <a:spcBef>
                  <a:spcPct val="0"/>
                </a:spcBef>
              </a:pPr>
              <a:t>14</a:t>
            </a:fld>
            <a:endParaRPr lang="en-US" altLang="nl-NL" sz="1400">
              <a:ea typeface="Arial Unicode MS" panose="020B0604020202020204" pitchFamily="34" charset="-128"/>
              <a:cs typeface="Arial Unicode MS" panose="020B0604020202020204" pitchFamily="34" charset="-128"/>
            </a:endParaRPr>
          </a:p>
        </p:txBody>
      </p:sp>
      <p:sp>
        <p:nvSpPr>
          <p:cNvPr id="31747" name="Rectangle 1">
            <a:extLst>
              <a:ext uri="{FF2B5EF4-FFF2-40B4-BE49-F238E27FC236}">
                <a16:creationId xmlns:a16="http://schemas.microsoft.com/office/drawing/2014/main" id="{0560062F-B235-6146-BBB1-FA33AD22539A}"/>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31748" name="Rectangle 2">
            <a:extLst>
              <a:ext uri="{FF2B5EF4-FFF2-40B4-BE49-F238E27FC236}">
                <a16:creationId xmlns:a16="http://schemas.microsoft.com/office/drawing/2014/main" id="{43405E1C-DBB8-B54D-A077-BA07A38049CA}"/>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837950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B8BE6363-C966-3E40-ABDB-EEF3CD0694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ADC624F-9971-6148-8F24-EB4189FA419E}" type="slidenum">
              <a:rPr lang="en-US" altLang="nl-NL" sz="1400">
                <a:ea typeface="Arial Unicode MS" panose="020B0604020202020204" pitchFamily="34" charset="-128"/>
                <a:cs typeface="Arial Unicode MS" panose="020B0604020202020204" pitchFamily="34" charset="-128"/>
              </a:rPr>
              <a:pPr>
                <a:spcBef>
                  <a:spcPct val="0"/>
                </a:spcBef>
              </a:pPr>
              <a:t>17</a:t>
            </a:fld>
            <a:endParaRPr lang="en-US" altLang="nl-NL" sz="1400">
              <a:ea typeface="Arial Unicode MS" panose="020B0604020202020204" pitchFamily="34" charset="-128"/>
              <a:cs typeface="Arial Unicode MS" panose="020B0604020202020204" pitchFamily="34" charset="-128"/>
            </a:endParaRPr>
          </a:p>
        </p:txBody>
      </p:sp>
      <p:sp>
        <p:nvSpPr>
          <p:cNvPr id="35843" name="Rectangle 1">
            <a:extLst>
              <a:ext uri="{FF2B5EF4-FFF2-40B4-BE49-F238E27FC236}">
                <a16:creationId xmlns:a16="http://schemas.microsoft.com/office/drawing/2014/main" id="{31A572F4-9EB0-9D4D-98C6-A70A75CC9182}"/>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35844" name="Rectangle 2">
            <a:extLst>
              <a:ext uri="{FF2B5EF4-FFF2-40B4-BE49-F238E27FC236}">
                <a16:creationId xmlns:a16="http://schemas.microsoft.com/office/drawing/2014/main" id="{9E497E6C-8EA2-FC49-8195-248768BDEFCB}"/>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2534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F3E7F4A0-AA75-C946-8CE1-8DBE166769C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A653354-19CF-3943-B8F9-C3A1036AA845}" type="slidenum">
              <a:rPr lang="en-US" altLang="en-US" sz="1400">
                <a:ea typeface="Arial Unicode MS" panose="020B0604020202020204" pitchFamily="34" charset="-128"/>
                <a:cs typeface="Arial Unicode MS" panose="020B0604020202020204" pitchFamily="34" charset="-128"/>
              </a:rPr>
              <a:pPr>
                <a:spcBef>
                  <a:spcPct val="0"/>
                </a:spcBef>
              </a:pPr>
              <a:t>2</a:t>
            </a:fld>
            <a:endParaRPr lang="en-US" altLang="en-US" sz="1400">
              <a:ea typeface="Arial Unicode MS" panose="020B0604020202020204" pitchFamily="34" charset="-128"/>
              <a:cs typeface="Arial Unicode MS" panose="020B0604020202020204" pitchFamily="34" charset="-128"/>
            </a:endParaRPr>
          </a:p>
        </p:txBody>
      </p:sp>
      <p:sp>
        <p:nvSpPr>
          <p:cNvPr id="71683" name="Rectangle 1">
            <a:extLst>
              <a:ext uri="{FF2B5EF4-FFF2-40B4-BE49-F238E27FC236}">
                <a16:creationId xmlns:a16="http://schemas.microsoft.com/office/drawing/2014/main" id="{53F69081-D1C9-F443-96FC-333BAC6F1737}"/>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40BCD31D-9425-FD4E-B235-597F866F3F0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196318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F3E7F4A0-AA75-C946-8CE1-8DBE166769C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A653354-19CF-3943-B8F9-C3A1036AA845}" type="slidenum">
              <a:rPr lang="en-US" altLang="en-US" sz="1400">
                <a:ea typeface="Arial Unicode MS" panose="020B0604020202020204" pitchFamily="34" charset="-128"/>
                <a:cs typeface="Arial Unicode MS" panose="020B0604020202020204" pitchFamily="34" charset="-128"/>
              </a:rPr>
              <a:pPr>
                <a:spcBef>
                  <a:spcPct val="0"/>
                </a:spcBef>
              </a:pPr>
              <a:t>3</a:t>
            </a:fld>
            <a:endParaRPr lang="en-US" altLang="en-US" sz="1400">
              <a:ea typeface="Arial Unicode MS" panose="020B0604020202020204" pitchFamily="34" charset="-128"/>
              <a:cs typeface="Arial Unicode MS" panose="020B0604020202020204" pitchFamily="34" charset="-128"/>
            </a:endParaRPr>
          </a:p>
        </p:txBody>
      </p:sp>
      <p:sp>
        <p:nvSpPr>
          <p:cNvPr id="71683" name="Rectangle 1">
            <a:extLst>
              <a:ext uri="{FF2B5EF4-FFF2-40B4-BE49-F238E27FC236}">
                <a16:creationId xmlns:a16="http://schemas.microsoft.com/office/drawing/2014/main" id="{53F69081-D1C9-F443-96FC-333BAC6F1737}"/>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40BCD31D-9425-FD4E-B235-597F866F3F0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249915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06619DB0-BCE4-F945-B21E-E27B3A752E7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F514ADE-8712-8C40-89CC-9FADBFCA2845}" type="slidenum">
              <a:rPr lang="en-US" altLang="en-US" sz="1400" smtClean="0">
                <a:ea typeface="Arial Unicode MS" panose="020B0604020202020204" pitchFamily="34" charset="-128"/>
                <a:cs typeface="Arial Unicode MS" panose="020B0604020202020204" pitchFamily="34" charset="-128"/>
              </a:rPr>
              <a:pPr>
                <a:spcBef>
                  <a:spcPct val="0"/>
                </a:spcBef>
              </a:pPr>
              <a:t>4</a:t>
            </a:fld>
            <a:endParaRPr lang="en-US" altLang="en-US" sz="1400">
              <a:ea typeface="Arial Unicode MS" panose="020B0604020202020204" pitchFamily="34" charset="-128"/>
              <a:cs typeface="Arial Unicode MS" panose="020B0604020202020204" pitchFamily="34" charset="-128"/>
            </a:endParaRPr>
          </a:p>
        </p:txBody>
      </p:sp>
      <p:sp>
        <p:nvSpPr>
          <p:cNvPr id="58371" name="Rectangle 1">
            <a:extLst>
              <a:ext uri="{FF2B5EF4-FFF2-40B4-BE49-F238E27FC236}">
                <a16:creationId xmlns:a16="http://schemas.microsoft.com/office/drawing/2014/main" id="{B0759B06-BC78-5741-BB4C-D457F1AF48C4}"/>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8372" name="Rectangle 2">
            <a:extLst>
              <a:ext uri="{FF2B5EF4-FFF2-40B4-BE49-F238E27FC236}">
                <a16:creationId xmlns:a16="http://schemas.microsoft.com/office/drawing/2014/main" id="{27D3E35F-588B-3643-A0FE-D073862B022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971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06619DB0-BCE4-F945-B21E-E27B3A752E7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F514ADE-8712-8C40-89CC-9FADBFCA2845}" type="slidenum">
              <a:rPr lang="en-US" altLang="en-US" sz="1400" smtClean="0">
                <a:ea typeface="Arial Unicode MS" panose="020B0604020202020204" pitchFamily="34" charset="-128"/>
                <a:cs typeface="Arial Unicode MS" panose="020B0604020202020204" pitchFamily="34" charset="-128"/>
              </a:rPr>
              <a:pPr>
                <a:spcBef>
                  <a:spcPct val="0"/>
                </a:spcBef>
              </a:pPr>
              <a:t>5</a:t>
            </a:fld>
            <a:endParaRPr lang="en-US" altLang="en-US" sz="1400">
              <a:ea typeface="Arial Unicode MS" panose="020B0604020202020204" pitchFamily="34" charset="-128"/>
              <a:cs typeface="Arial Unicode MS" panose="020B0604020202020204" pitchFamily="34" charset="-128"/>
            </a:endParaRPr>
          </a:p>
        </p:txBody>
      </p:sp>
      <p:sp>
        <p:nvSpPr>
          <p:cNvPr id="58371" name="Rectangle 1">
            <a:extLst>
              <a:ext uri="{FF2B5EF4-FFF2-40B4-BE49-F238E27FC236}">
                <a16:creationId xmlns:a16="http://schemas.microsoft.com/office/drawing/2014/main" id="{B0759B06-BC78-5741-BB4C-D457F1AF48C4}"/>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8372" name="Rectangle 2">
            <a:extLst>
              <a:ext uri="{FF2B5EF4-FFF2-40B4-BE49-F238E27FC236}">
                <a16:creationId xmlns:a16="http://schemas.microsoft.com/office/drawing/2014/main" id="{27D3E35F-588B-3643-A0FE-D073862B022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307381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BF5FF735-15C7-8D44-B4CD-7EE262E694C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664E74E-5E75-2245-8AB4-734B1D57948B}" type="slidenum">
              <a:rPr lang="en-US" altLang="nl-NL" sz="1400">
                <a:ea typeface="Arial Unicode MS" panose="020B0604020202020204" pitchFamily="34" charset="-128"/>
                <a:cs typeface="Arial Unicode MS" panose="020B0604020202020204" pitchFamily="34" charset="-128"/>
              </a:rPr>
              <a:pPr>
                <a:spcBef>
                  <a:spcPct val="0"/>
                </a:spcBef>
              </a:pPr>
              <a:t>6</a:t>
            </a:fld>
            <a:endParaRPr lang="en-US" altLang="nl-NL" sz="1400">
              <a:ea typeface="Arial Unicode MS" panose="020B0604020202020204" pitchFamily="34" charset="-128"/>
              <a:cs typeface="Arial Unicode MS" panose="020B0604020202020204" pitchFamily="34" charset="-128"/>
            </a:endParaRPr>
          </a:p>
        </p:txBody>
      </p:sp>
      <p:sp>
        <p:nvSpPr>
          <p:cNvPr id="53251" name="Rectangle 1">
            <a:extLst>
              <a:ext uri="{FF2B5EF4-FFF2-40B4-BE49-F238E27FC236}">
                <a16:creationId xmlns:a16="http://schemas.microsoft.com/office/drawing/2014/main" id="{30A77D02-30E7-B54A-BB25-77F0ED981F38}"/>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3252" name="Rectangle 2">
            <a:extLst>
              <a:ext uri="{FF2B5EF4-FFF2-40B4-BE49-F238E27FC236}">
                <a16:creationId xmlns:a16="http://schemas.microsoft.com/office/drawing/2014/main" id="{9E7FD03D-36EF-934D-B098-3B3D33D0C747}"/>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1435991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D2C71BCA-17A4-5F48-8DC5-AC52C4A1C4F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78F1086-2E52-904F-8DA3-4DD566397693}" type="slidenum">
              <a:rPr lang="en-US" altLang="nl-NL" sz="1400">
                <a:ea typeface="Arial Unicode MS" panose="020B0604020202020204" pitchFamily="34" charset="-128"/>
                <a:cs typeface="Arial Unicode MS" panose="020B0604020202020204" pitchFamily="34" charset="-128"/>
              </a:rPr>
              <a:pPr>
                <a:spcBef>
                  <a:spcPct val="0"/>
                </a:spcBef>
              </a:pPr>
              <a:t>7</a:t>
            </a:fld>
            <a:endParaRPr lang="en-US" altLang="nl-NL" sz="1400">
              <a:ea typeface="Arial Unicode MS" panose="020B0604020202020204" pitchFamily="34" charset="-128"/>
              <a:cs typeface="Arial Unicode MS" panose="020B0604020202020204" pitchFamily="34" charset="-128"/>
            </a:endParaRPr>
          </a:p>
        </p:txBody>
      </p:sp>
      <p:sp>
        <p:nvSpPr>
          <p:cNvPr id="57347" name="Rectangle 1">
            <a:extLst>
              <a:ext uri="{FF2B5EF4-FFF2-40B4-BE49-F238E27FC236}">
                <a16:creationId xmlns:a16="http://schemas.microsoft.com/office/drawing/2014/main" id="{24F63CD8-5540-B44A-86E0-FB9D1F0F74B4}"/>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7348" name="Rectangle 2">
            <a:extLst>
              <a:ext uri="{FF2B5EF4-FFF2-40B4-BE49-F238E27FC236}">
                <a16:creationId xmlns:a16="http://schemas.microsoft.com/office/drawing/2014/main" id="{FCA6E236-9693-0648-BDC5-9B775677E027}"/>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nl-NL">
              <a:latin typeface="Times New Roman" panose="02020603050405020304" pitchFamily="18" charset="0"/>
            </a:endParaRPr>
          </a:p>
        </p:txBody>
      </p:sp>
    </p:spTree>
    <p:extLst>
      <p:ext uri="{BB962C8B-B14F-4D97-AF65-F5344CB8AC3E}">
        <p14:creationId xmlns:p14="http://schemas.microsoft.com/office/powerpoint/2010/main" val="283375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a:extLst>
              <a:ext uri="{FF2B5EF4-FFF2-40B4-BE49-F238E27FC236}">
                <a16:creationId xmlns:a16="http://schemas.microsoft.com/office/drawing/2014/main" id="{06619DB0-BCE4-F945-B21E-E27B3A752E7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F514ADE-8712-8C40-89CC-9FADBFCA2845}" type="slidenum">
              <a:rPr lang="en-US" altLang="en-US" sz="1400" smtClean="0">
                <a:ea typeface="Arial Unicode MS" panose="020B0604020202020204" pitchFamily="34" charset="-128"/>
                <a:cs typeface="Arial Unicode MS" panose="020B0604020202020204" pitchFamily="34" charset="-128"/>
              </a:rPr>
              <a:pPr>
                <a:spcBef>
                  <a:spcPct val="0"/>
                </a:spcBef>
              </a:pPr>
              <a:t>8</a:t>
            </a:fld>
            <a:endParaRPr lang="en-US" altLang="en-US" sz="1400">
              <a:ea typeface="Arial Unicode MS" panose="020B0604020202020204" pitchFamily="34" charset="-128"/>
              <a:cs typeface="Arial Unicode MS" panose="020B0604020202020204" pitchFamily="34" charset="-128"/>
            </a:endParaRPr>
          </a:p>
        </p:txBody>
      </p:sp>
      <p:sp>
        <p:nvSpPr>
          <p:cNvPr id="58371" name="Rectangle 1">
            <a:extLst>
              <a:ext uri="{FF2B5EF4-FFF2-40B4-BE49-F238E27FC236}">
                <a16:creationId xmlns:a16="http://schemas.microsoft.com/office/drawing/2014/main" id="{B0759B06-BC78-5741-BB4C-D457F1AF48C4}"/>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8372" name="Rectangle 2">
            <a:extLst>
              <a:ext uri="{FF2B5EF4-FFF2-40B4-BE49-F238E27FC236}">
                <a16:creationId xmlns:a16="http://schemas.microsoft.com/office/drawing/2014/main" id="{27D3E35F-588B-3643-A0FE-D073862B022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76806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F3E7F4A0-AA75-C946-8CE1-8DBE166769C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A653354-19CF-3943-B8F9-C3A1036AA845}" type="slidenum">
              <a:rPr lang="en-US" altLang="en-US" sz="1400">
                <a:ea typeface="Arial Unicode MS" panose="020B0604020202020204" pitchFamily="34" charset="-128"/>
                <a:cs typeface="Arial Unicode MS" panose="020B0604020202020204" pitchFamily="34" charset="-128"/>
              </a:rPr>
              <a:pPr>
                <a:spcBef>
                  <a:spcPct val="0"/>
                </a:spcBef>
              </a:pPr>
              <a:t>9</a:t>
            </a:fld>
            <a:endParaRPr lang="en-US" altLang="en-US" sz="1400">
              <a:ea typeface="Arial Unicode MS" panose="020B0604020202020204" pitchFamily="34" charset="-128"/>
              <a:cs typeface="Arial Unicode MS" panose="020B0604020202020204" pitchFamily="34" charset="-128"/>
            </a:endParaRPr>
          </a:p>
        </p:txBody>
      </p:sp>
      <p:sp>
        <p:nvSpPr>
          <p:cNvPr id="71683" name="Rectangle 1">
            <a:extLst>
              <a:ext uri="{FF2B5EF4-FFF2-40B4-BE49-F238E27FC236}">
                <a16:creationId xmlns:a16="http://schemas.microsoft.com/office/drawing/2014/main" id="{53F69081-D1C9-F443-96FC-333BAC6F1737}"/>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40BCD31D-9425-FD4E-B235-597F866F3F00}"/>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ltLang="en-US">
              <a:latin typeface="Times New Roman" panose="02020603050405020304" pitchFamily="18" charset="0"/>
            </a:endParaRPr>
          </a:p>
        </p:txBody>
      </p:sp>
    </p:spTree>
    <p:extLst>
      <p:ext uri="{BB962C8B-B14F-4D97-AF65-F5344CB8AC3E}">
        <p14:creationId xmlns:p14="http://schemas.microsoft.com/office/powerpoint/2010/main" val="929608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en-US" noProof="0" dirty="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en-US" noProof="0" dirty="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en-US" noProof="0" dirty="0"/>
              <a:t>Title presentation</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en-US" noProof="0" dirty="0"/>
              <a:t>Subtitle presentation</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r>
              <a:rPr lang="en-US" noProof="0" dirty="0"/>
              <a:t>Date</a:t>
            </a:r>
          </a:p>
        </p:txBody>
      </p:sp>
      <p:pic>
        <p:nvPicPr>
          <p:cNvPr id="12"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96423" y="5013474"/>
            <a:ext cx="2358752" cy="10539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5935" y="6543376"/>
            <a:ext cx="35887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 graph</a:t>
            </a:r>
          </a:p>
        </p:txBody>
      </p:sp>
      <p:pic>
        <p:nvPicPr>
          <p:cNvPr id="14"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 video</a:t>
            </a:r>
          </a:p>
        </p:txBody>
      </p:sp>
      <p:pic>
        <p:nvPicPr>
          <p:cNvPr id="15"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en-US" noProof="0" dirty="0"/>
              <a:t>..</a:t>
            </a:r>
          </a:p>
        </p:txBody>
      </p:sp>
      <p:sp>
        <p:nvSpPr>
          <p:cNvPr id="2" name="Titel 1"/>
          <p:cNvSpPr>
            <a:spLocks noGrp="1"/>
          </p:cNvSpPr>
          <p:nvPr>
            <p:ph type="title" hasCustomPrompt="1"/>
          </p:nvPr>
        </p:nvSpPr>
        <p:spPr>
          <a:xfrm>
            <a:off x="1331640" y="1052736"/>
            <a:ext cx="7390800" cy="1656184"/>
          </a:xfrm>
        </p:spPr>
        <p:txBody>
          <a:bodyPr/>
          <a:lstStyle>
            <a:lvl1pPr algn="l">
              <a:defRPr sz="4800" baseline="0">
                <a:solidFill>
                  <a:schemeClr val="bg1"/>
                </a:solidFill>
              </a:defRPr>
            </a:lvl1pPr>
          </a:lstStyle>
          <a:p>
            <a:r>
              <a:rPr lang="en-US" noProof="0" dirty="0"/>
              <a:t>Title closure</a:t>
            </a:r>
          </a:p>
        </p:txBody>
      </p:sp>
      <p:pic>
        <p:nvPicPr>
          <p:cNvPr id="9"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pic>
        <p:nvPicPr>
          <p:cNvPr id="10" name="Picture 7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96423" y="5013474"/>
            <a:ext cx="2358752" cy="105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x-none" altLang="x-none"/>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x-none" altLang="x-none"/>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167BBD7F-619A-E247-B6EC-6EA23F70B34C}" type="slidenum">
              <a:rPr lang="en-US" altLang="en-US"/>
              <a:pPr/>
              <a:t>‹#›</a:t>
            </a:fld>
            <a:endParaRPr lang="en-US" altLang="en-US"/>
          </a:p>
        </p:txBody>
      </p:sp>
    </p:spTree>
    <p:extLst>
      <p:ext uri="{BB962C8B-B14F-4D97-AF65-F5344CB8AC3E}">
        <p14:creationId xmlns:p14="http://schemas.microsoft.com/office/powerpoint/2010/main" val="23680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9D0AA8D-2442-5748-A2D1-F7D837CF75A9}"/>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5">
            <a:extLst>
              <a:ext uri="{FF2B5EF4-FFF2-40B4-BE49-F238E27FC236}">
                <a16:creationId xmlns:a16="http://schemas.microsoft.com/office/drawing/2014/main" id="{C4BB7F10-BAF7-DF4D-82D8-D49C41DC4258}"/>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
            <a:extLst>
              <a:ext uri="{FF2B5EF4-FFF2-40B4-BE49-F238E27FC236}">
                <a16:creationId xmlns:a16="http://schemas.microsoft.com/office/drawing/2014/main" id="{396B8207-8182-F34B-B73F-9E55B8B2A8BE}"/>
              </a:ext>
            </a:extLst>
          </p:cNvPr>
          <p:cNvSpPr>
            <a:spLocks noGrp="1" noChangeArrowheads="1"/>
          </p:cNvSpPr>
          <p:nvPr>
            <p:ph type="sldNum" sz="quarter" idx="12"/>
          </p:nvPr>
        </p:nvSpPr>
        <p:spPr>
          <a:ln/>
        </p:spPr>
        <p:txBody>
          <a:bodyPr/>
          <a:lstStyle>
            <a:lvl1pPr>
              <a:defRPr/>
            </a:lvl1pPr>
          </a:lstStyle>
          <a:p>
            <a:fld id="{73FB3305-C8EF-A14E-A190-6BBAC464AFC0}" type="slidenum">
              <a:rPr lang="en-US" altLang="en-US"/>
              <a:pPr/>
              <a:t>‹#›</a:t>
            </a:fld>
            <a:endParaRPr lang="en-US" altLang="en-US"/>
          </a:p>
        </p:txBody>
      </p:sp>
    </p:spTree>
    <p:extLst>
      <p:ext uri="{BB962C8B-B14F-4D97-AF65-F5344CB8AC3E}">
        <p14:creationId xmlns:p14="http://schemas.microsoft.com/office/powerpoint/2010/main" val="35934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baseline="0">
                <a:solidFill>
                  <a:schemeClr val="bg2"/>
                </a:solidFill>
              </a:defRPr>
            </a:lvl9pPr>
          </a:lstStyle>
          <a:p>
            <a:pPr lvl="0"/>
            <a:r>
              <a:rPr lang="en-US" noProof="0" dirty="0"/>
              <a:t>Numbering</a:t>
            </a:r>
          </a:p>
          <a:p>
            <a:pPr lvl="1"/>
            <a:r>
              <a:rPr lang="en-US" noProof="0" dirty="0"/>
              <a:t>Bullet</a:t>
            </a:r>
          </a:p>
          <a:p>
            <a:pPr lvl="2"/>
            <a:r>
              <a:rPr lang="en-US" noProof="0" dirty="0"/>
              <a:t>Plain </a:t>
            </a:r>
            <a:r>
              <a:rPr lang="en-US" noProof="0" dirty="0" err="1"/>
              <a:t>tekst</a:t>
            </a:r>
            <a:r>
              <a:rPr lang="en-US" noProof="0" dirty="0"/>
              <a:t>	</a:t>
            </a:r>
          </a:p>
          <a:p>
            <a:pPr lvl="3"/>
            <a:r>
              <a:rPr lang="en-US" noProof="0" dirty="0"/>
              <a:t>Header dark blue</a:t>
            </a:r>
          </a:p>
          <a:p>
            <a:pPr lvl="4"/>
            <a:r>
              <a:rPr lang="en-US" noProof="0" dirty="0"/>
              <a:t>Header yellow</a:t>
            </a:r>
          </a:p>
          <a:p>
            <a:pPr lvl="5"/>
            <a:r>
              <a:rPr lang="en-US" noProof="0" dirty="0"/>
              <a:t>Numbering</a:t>
            </a:r>
          </a:p>
          <a:p>
            <a:pPr lvl="6"/>
            <a:r>
              <a:rPr lang="en-US" noProof="0" dirty="0"/>
              <a:t>Bullet</a:t>
            </a:r>
          </a:p>
          <a:p>
            <a:pPr lvl="7"/>
            <a:r>
              <a:rPr lang="en-US" sz="1349" noProof="0" dirty="0"/>
              <a:t>Plain text</a:t>
            </a:r>
          </a:p>
          <a:p>
            <a:pPr lvl="8"/>
            <a:r>
              <a:rPr lang="en-US" noProof="0" dirty="0"/>
              <a:t>Header dark blue</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pic>
        <p:nvPicPr>
          <p:cNvPr id="18"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p:txBody>
          <a:bodyPr vert="horz"/>
          <a:lstStyle>
            <a:lvl3pPr>
              <a:defRPr/>
            </a:lvl3pPr>
            <a:lvl4pPr>
              <a:defRPr/>
            </a:lvl4pPr>
            <a:lvl5pPr>
              <a:defRPr/>
            </a:lvl5pPr>
            <a:lvl8pPr>
              <a:defRPr sz="1600"/>
            </a:lvl8pPr>
            <a:lvl9pPr>
              <a:defRPr/>
            </a:lvl9pPr>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p:txBody>
      </p:sp>
      <p:pic>
        <p:nvPicPr>
          <p:cNvPr id="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a:p>
            <a:pPr lvl="0"/>
            <a:endParaRPr lang="en-US" noProof="0" dirty="0"/>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a:p>
            <a:pPr lvl="0"/>
            <a:endParaRPr lang="en-US" noProof="0" dirty="0"/>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16"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a:p>
            <a:pPr lvl="0"/>
            <a:endParaRPr lang="en-US" noProof="0" dirty="0"/>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16"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15"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a:p>
            <a:pPr lvl="0"/>
            <a:endParaRPr lang="en-US" noProof="0" dirty="0"/>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21"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dirty="0"/>
              <a:t>Click here to insert</a:t>
            </a:r>
            <a:br>
              <a:rPr lang="en-US" noProof="0" dirty="0"/>
            </a:br>
            <a:r>
              <a:rPr lang="en-US" noProof="0" dirty="0"/>
              <a:t>an image</a:t>
            </a:r>
          </a:p>
        </p:txBody>
      </p:sp>
      <p:pic>
        <p:nvPicPr>
          <p:cNvPr id="18"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en-US" noProof="0" dirty="0"/>
              <a:t>Title</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en-US" noProof="0" dirty="0"/>
              <a:t>Bullet</a:t>
            </a:r>
          </a:p>
          <a:p>
            <a:pPr lvl="1"/>
            <a:r>
              <a:rPr lang="en-US" noProof="0" dirty="0"/>
              <a:t>Sub-bullet</a:t>
            </a:r>
          </a:p>
          <a:p>
            <a:pPr lvl="2"/>
            <a:r>
              <a:rPr lang="en-US" noProof="0" dirty="0"/>
              <a:t>Plain text</a:t>
            </a:r>
          </a:p>
          <a:p>
            <a:pPr lvl="3"/>
            <a:r>
              <a:rPr lang="en-US" noProof="0" dirty="0"/>
              <a:t>Header dark blue</a:t>
            </a:r>
          </a:p>
          <a:p>
            <a:pPr lvl="4"/>
            <a:r>
              <a:rPr lang="en-US" noProof="0" dirty="0"/>
              <a:t>Header light blue</a:t>
            </a:r>
          </a:p>
          <a:p>
            <a:pPr lvl="5"/>
            <a:r>
              <a:rPr lang="en-US" noProof="0" dirty="0"/>
              <a:t>Bullet</a:t>
            </a:r>
          </a:p>
          <a:p>
            <a:pPr lvl="6"/>
            <a:r>
              <a:rPr lang="en-US" noProof="0" dirty="0"/>
              <a:t>Sub-bullet</a:t>
            </a:r>
          </a:p>
          <a:p>
            <a:pPr lvl="7"/>
            <a:r>
              <a:rPr lang="en-US" sz="1349" noProof="0" dirty="0"/>
              <a:t>Plain text</a:t>
            </a:r>
          </a:p>
          <a:p>
            <a:pPr lvl="8"/>
            <a:r>
              <a:rPr lang="en-US" noProof="0" dirty="0"/>
              <a:t>Header dark blue</a:t>
            </a:r>
          </a:p>
        </p:txBody>
      </p:sp>
      <p:sp>
        <p:nvSpPr>
          <p:cNvPr id="20" name="Rechthoek 19"/>
          <p:cNvSpPr/>
          <p:nvPr userDrawn="1"/>
        </p:nvSpPr>
        <p:spPr bwMode="auto">
          <a:xfrm>
            <a:off x="0" y="6453336"/>
            <a:ext cx="9144000" cy="404664"/>
          </a:xfrm>
          <a:prstGeom prst="rect">
            <a:avLst/>
          </a:prstGeom>
          <a:solidFill>
            <a:schemeClr val="bg2"/>
          </a:solidFill>
          <a:ln>
            <a:noFill/>
          </a:ln>
          <a:effectLst/>
          <a:ex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en-US" sz="1499" b="0" i="0" u="none" strike="noStrike" cap="none" normalizeH="0" baseline="0" noProof="0" dirty="0">
              <a:ln>
                <a:noFill/>
              </a:ln>
              <a:solidFill>
                <a:schemeClr val="bg1"/>
              </a:solidFill>
              <a:effectLst/>
              <a:latin typeface="Minion" pitchFamily="2" charset="0"/>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 id="2147483671" r:id="rId13"/>
    <p:sldLayoutId id="2147483672" r:id="rId14"/>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2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sharedtaste.leidenuniv.nl/PHP/countWords.php" TargetMode="Externa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hyperlink" Target="http://bookandbyte.org/BTCP/showElements.php" TargetMode="External"/><Relationship Id="rId4" Type="http://schemas.openxmlformats.org/officeDocument/2006/relationships/hyperlink" Target="https://sharedtaste.leidenuniv.nl/PHP/showElements.ph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api.nytimes.com/svc/books/v3/lists/2018-03-01/combined-print-and-e-book-fiction.xml?api-key=cda705355dc731a3b819ac80ce02578b:15:72378286" TargetMode="External"/><Relationship Id="rId2" Type="http://schemas.openxmlformats.org/officeDocument/2006/relationships/hyperlink" Target="http://developer.nytimes.com/docs/books_api/"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goodreads.com/book/" TargetMode="External"/><Relationship Id="rId2" Type="http://schemas.openxmlformats.org/officeDocument/2006/relationships/hyperlink" Target="https://www.goodreads.com/book/isbn/9780385537148?key=yZUIiWVAZOHzCFlFwIOTXA"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media.nga.gov/iiif/public/objects/1/0/6/3/8/2/106382-primary-0-nativeres.ptif/full/400,/90/default.jpg" TargetMode="External"/><Relationship Id="rId2" Type="http://schemas.openxmlformats.org/officeDocument/2006/relationships/hyperlink" Target="https://media.nga.gov/iiif/public/objects/1/0/6/3/8/2/106382-primary-0-nativeres.ptif/full/full/0/default.jpg" TargetMode="External"/><Relationship Id="rId1" Type="http://schemas.openxmlformats.org/officeDocument/2006/relationships/slideLayout" Target="../slideLayouts/slideLayout13.xml"/><Relationship Id="rId6" Type="http://schemas.openxmlformats.org/officeDocument/2006/relationships/hyperlink" Target="https://media.nga.gov/iiif/public/objects/1/1/3/8/1138-primary-0-nativeres.ptif/full/full/0/default.jpg" TargetMode="External"/><Relationship Id="rId5" Type="http://schemas.openxmlformats.org/officeDocument/2006/relationships/hyperlink" Target="https://media.nga.gov/iiif/public/objects/4/6/3/0/3/46303-primary-0-nativeres.ptif/full/full/0/default.jpg" TargetMode="External"/><Relationship Id="rId4" Type="http://schemas.openxmlformats.org/officeDocument/2006/relationships/hyperlink" Target="https://media.nga.gov/iiif/public/objects/1/0/6/3/8/2/106382-primary-0-nativeres.ptif/3500,2600,3400,2000/400,/0/default.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jdelijke aanduiding voor tekst 15"/>
          <p:cNvSpPr>
            <a:spLocks noGrp="1"/>
          </p:cNvSpPr>
          <p:nvPr>
            <p:ph type="body" sz="quarter" idx="13"/>
          </p:nvPr>
        </p:nvSpPr>
        <p:spPr/>
        <p:txBody>
          <a:bodyPr/>
          <a:lstStyle/>
          <a:p>
            <a:r>
              <a:rPr lang="en-US" dirty="0"/>
              <a:t> </a:t>
            </a:r>
          </a:p>
        </p:txBody>
      </p:sp>
      <p:sp>
        <p:nvSpPr>
          <p:cNvPr id="15" name="Tijdelijke aanduiding voor tekst 14"/>
          <p:cNvSpPr>
            <a:spLocks noGrp="1"/>
          </p:cNvSpPr>
          <p:nvPr>
            <p:ph type="body" sz="quarter" idx="12"/>
          </p:nvPr>
        </p:nvSpPr>
        <p:spPr/>
        <p:txBody>
          <a:bodyPr/>
          <a:lstStyle/>
          <a:p>
            <a:r>
              <a:rPr lang="en-US" dirty="0"/>
              <a:t> </a:t>
            </a:r>
          </a:p>
        </p:txBody>
      </p:sp>
      <p:sp>
        <p:nvSpPr>
          <p:cNvPr id="4" name="Titel 3"/>
          <p:cNvSpPr>
            <a:spLocks noGrp="1"/>
          </p:cNvSpPr>
          <p:nvPr>
            <p:ph type="title"/>
          </p:nvPr>
        </p:nvSpPr>
        <p:spPr>
          <a:xfrm>
            <a:off x="0" y="1052736"/>
            <a:ext cx="9143999" cy="1656184"/>
          </a:xfrm>
        </p:spPr>
        <p:txBody>
          <a:bodyPr/>
          <a:lstStyle/>
          <a:p>
            <a:pPr algn="ctr"/>
            <a:r>
              <a:rPr lang="en-US" sz="3600" dirty="0"/>
              <a:t>Digital Media Technology</a:t>
            </a:r>
            <a:br>
              <a:rPr lang="en-US" sz="3600" dirty="0"/>
            </a:br>
            <a:br>
              <a:rPr lang="en-US" sz="3600" dirty="0"/>
            </a:br>
            <a:r>
              <a:rPr lang="en-US" sz="3600" b="0" i="1" dirty="0"/>
              <a:t>Week 7: XSLT 3</a:t>
            </a:r>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6CC46-ACB7-264E-9062-1E814AAB3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14" y="1988839"/>
            <a:ext cx="3503138" cy="3385319"/>
          </a:xfrm>
          <a:prstGeom prst="rect">
            <a:avLst/>
          </a:prstGeom>
        </p:spPr>
      </p:pic>
      <p:sp>
        <p:nvSpPr>
          <p:cNvPr id="5" name="Rectangle 16">
            <a:extLst>
              <a:ext uri="{FF2B5EF4-FFF2-40B4-BE49-F238E27FC236}">
                <a16:creationId xmlns:a16="http://schemas.microsoft.com/office/drawing/2014/main" id="{721B2FF9-C853-CA43-9D51-EF2169144FB5}"/>
              </a:ext>
            </a:extLst>
          </p:cNvPr>
          <p:cNvSpPr>
            <a:spLocks noChangeArrowheads="1"/>
          </p:cNvSpPr>
          <p:nvPr/>
        </p:nvSpPr>
        <p:spPr bwMode="auto">
          <a:xfrm>
            <a:off x="603133" y="1772816"/>
            <a:ext cx="3536819" cy="396044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latin typeface="Courier New" panose="02070309020205020404" pitchFamily="49" charset="0"/>
              <a:cs typeface="Courier New" panose="02070309020205020404" pitchFamily="49" charset="0"/>
            </a:endParaRPr>
          </a:p>
        </p:txBody>
      </p:sp>
      <p:sp>
        <p:nvSpPr>
          <p:cNvPr id="6" name="Rectangle 3">
            <a:extLst>
              <a:ext uri="{FF2B5EF4-FFF2-40B4-BE49-F238E27FC236}">
                <a16:creationId xmlns:a16="http://schemas.microsoft.com/office/drawing/2014/main" id="{EE70D5B0-1BFC-534B-BF37-3D92FBBCA29E}"/>
              </a:ext>
            </a:extLst>
          </p:cNvPr>
          <p:cNvSpPr>
            <a:spLocks noChangeArrowheads="1"/>
          </p:cNvSpPr>
          <p:nvPr/>
        </p:nvSpPr>
        <p:spPr bwMode="auto">
          <a:xfrm>
            <a:off x="0" y="620713"/>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Counting elements</a:t>
            </a:r>
          </a:p>
        </p:txBody>
      </p:sp>
      <p:sp>
        <p:nvSpPr>
          <p:cNvPr id="7" name="Rectangle 2">
            <a:extLst>
              <a:ext uri="{FF2B5EF4-FFF2-40B4-BE49-F238E27FC236}">
                <a16:creationId xmlns:a16="http://schemas.microsoft.com/office/drawing/2014/main" id="{2AE06D20-0D38-174D-AA16-8ED32B712269}"/>
              </a:ext>
            </a:extLst>
          </p:cNvPr>
          <p:cNvSpPr>
            <a:spLocks noChangeArrowheads="1"/>
          </p:cNvSpPr>
          <p:nvPr/>
        </p:nvSpPr>
        <p:spPr bwMode="auto">
          <a:xfrm>
            <a:off x="4932040" y="1700808"/>
            <a:ext cx="367240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Char char="□"/>
            </a:pPr>
            <a:endParaRPr lang="en-GB" altLang="en-US"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The </a:t>
            </a:r>
            <a:r>
              <a:rPr lang="en-GB" altLang="nl-NL" sz="2400" b="1" dirty="0">
                <a:solidFill>
                  <a:schemeClr val="bg2"/>
                </a:solidFill>
                <a:latin typeface="+mn-lt"/>
                <a:ea typeface="+mn-ea"/>
                <a:cs typeface="+mn-cs"/>
              </a:rPr>
              <a:t>count() </a:t>
            </a:r>
            <a:r>
              <a:rPr lang="en-GB" altLang="nl-NL" sz="2400" dirty="0">
                <a:solidFill>
                  <a:schemeClr val="bg2"/>
                </a:solidFill>
                <a:latin typeface="+mn-lt"/>
                <a:ea typeface="+mn-ea"/>
                <a:cs typeface="+mn-cs"/>
              </a:rPr>
              <a:t>function counts the number of elements on a particular location</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For example:</a:t>
            </a:r>
            <a:br>
              <a:rPr lang="en-GB" altLang="nl-NL" sz="2400" dirty="0">
                <a:solidFill>
                  <a:schemeClr val="bg2"/>
                </a:solidFill>
                <a:latin typeface="+mn-lt"/>
                <a:ea typeface="+mn-ea"/>
                <a:cs typeface="+mn-cs"/>
              </a:rPr>
            </a:br>
            <a:br>
              <a:rPr lang="en-GB" altLang="nl-NL" sz="2400" dirty="0">
                <a:solidFill>
                  <a:schemeClr val="bg2"/>
                </a:solidFill>
                <a:latin typeface="+mn-lt"/>
                <a:ea typeface="+mn-ea"/>
                <a:cs typeface="+mn-cs"/>
              </a:rPr>
            </a:br>
            <a:r>
              <a:rPr lang="en-GB" altLang="nl-NL" sz="2400" b="1" dirty="0">
                <a:solidFill>
                  <a:schemeClr val="bg2"/>
                </a:solidFill>
                <a:latin typeface="+mn-lt"/>
                <a:ea typeface="+mn-ea"/>
                <a:cs typeface="+mn-cs"/>
              </a:rPr>
              <a:t>count( letter)</a:t>
            </a:r>
            <a:br>
              <a:rPr lang="en-GB" altLang="nl-NL" sz="2400" dirty="0">
                <a:solidFill>
                  <a:schemeClr val="bg2"/>
                </a:solidFill>
                <a:latin typeface="+mn-lt"/>
                <a:ea typeface="+mn-ea"/>
                <a:cs typeface="+mn-cs"/>
              </a:rPr>
            </a:b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results in the number 8</a:t>
            </a:r>
          </a:p>
          <a:p>
            <a:pPr marL="0" indent="0" eaLnBrk="1">
              <a:lnSpc>
                <a:spcPct val="80000"/>
              </a:lnSpc>
              <a:spcBef>
                <a:spcPct val="20000"/>
              </a:spcBef>
              <a:spcAft>
                <a:spcPct val="0"/>
              </a:spcAft>
              <a:buClr>
                <a:srgbClr val="0C2577"/>
              </a:buCl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lvl="1" eaLnBrk="1">
              <a:lnSpc>
                <a:spcPct val="80000"/>
              </a:lnSpc>
              <a:spcBef>
                <a:spcPct val="20000"/>
              </a:spcBef>
              <a:spcAft>
                <a:spcPct val="0"/>
              </a:spcAft>
              <a:buClr>
                <a:srgbClr val="0C2577"/>
              </a:buClr>
            </a:pPr>
            <a:endParaRPr lang="en-GB" altLang="nl-NL"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19055657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a:extLst>
              <a:ext uri="{FF2B5EF4-FFF2-40B4-BE49-F238E27FC236}">
                <a16:creationId xmlns:a16="http://schemas.microsoft.com/office/drawing/2014/main" id="{15E267B4-E38D-0441-9081-BE5482037F42}"/>
              </a:ext>
            </a:extLst>
          </p:cNvPr>
          <p:cNvSpPr txBox="1">
            <a:spLocks noChangeArrowheads="1"/>
          </p:cNvSpPr>
          <p:nvPr/>
        </p:nvSpPr>
        <p:spPr bwMode="auto">
          <a:xfrm>
            <a:off x="683568" y="1700808"/>
            <a:ext cx="8172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b="1" dirty="0">
                <a:solidFill>
                  <a:schemeClr val="bg1">
                    <a:lumMod val="50000"/>
                  </a:schemeClr>
                </a:solidFill>
                <a:latin typeface="Courier New" panose="02070309020205020404" pitchFamily="49" charset="0"/>
              </a:rPr>
              <a:t>&lt;</a:t>
            </a:r>
            <a:r>
              <a:rPr lang="en-US" altLang="en-US" sz="2400" b="1" dirty="0" err="1">
                <a:solidFill>
                  <a:schemeClr val="bg1">
                    <a:lumMod val="50000"/>
                  </a:schemeClr>
                </a:solidFill>
                <a:latin typeface="Courier New" panose="02070309020205020404" pitchFamily="49" charset="0"/>
              </a:rPr>
              <a:t>xsl:template</a:t>
            </a:r>
            <a:r>
              <a:rPr lang="en-US" altLang="en-US" sz="2400" b="1" dirty="0">
                <a:solidFill>
                  <a:schemeClr val="bg1">
                    <a:lumMod val="50000"/>
                  </a:schemeClr>
                </a:solidFill>
                <a:latin typeface="Courier New" panose="02070309020205020404" pitchFamily="49" charset="0"/>
              </a:rPr>
              <a:t> match=“</a:t>
            </a:r>
            <a:r>
              <a:rPr lang="en-US" altLang="en-US" sz="2400" b="1" dirty="0" err="1">
                <a:solidFill>
                  <a:schemeClr val="bg1">
                    <a:lumMod val="50000"/>
                  </a:schemeClr>
                </a:solidFill>
                <a:latin typeface="Courier New" panose="02070309020205020404" pitchFamily="49" charset="0"/>
              </a:rPr>
              <a:t>literatureList</a:t>
            </a:r>
            <a:r>
              <a:rPr lang="en-US" altLang="en-US" sz="2400" b="1" dirty="0">
                <a:solidFill>
                  <a:schemeClr val="bg1">
                    <a:lumMod val="50000"/>
                  </a:schemeClr>
                </a:solidFill>
                <a:latin typeface="Courier New" panose="02070309020205020404" pitchFamily="49" charset="0"/>
              </a:rPr>
              <a:t>”&gt;</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xsl:value-of</a:t>
            </a:r>
            <a:r>
              <a:rPr lang="en-US" altLang="en-US" sz="2400" b="1" dirty="0">
                <a:latin typeface="Courier New" panose="02070309020205020404" pitchFamily="49" charset="0"/>
              </a:rPr>
              <a:t> select=“count(item)”/&gt;</a:t>
            </a:r>
          </a:p>
          <a:p>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en-US" sz="2400" b="1" dirty="0">
                <a:solidFill>
                  <a:schemeClr val="accent5"/>
                </a:solidFill>
                <a:latin typeface="Courier New" panose="02070309020205020404" pitchFamily="49" charset="0"/>
              </a:rPr>
              <a:t>&lt;</a:t>
            </a:r>
            <a:r>
              <a:rPr lang="en-US" altLang="en-US" sz="2400" b="1" dirty="0">
                <a:solidFill>
                  <a:schemeClr val="accent5"/>
                </a:solidFill>
                <a:latin typeface="Courier New" panose="02070309020205020404" pitchFamily="49" charset="0"/>
                <a:sym typeface="Wingdings" pitchFamily="2" charset="2"/>
              </a:rPr>
              <a:t>!–- this shows the total number </a:t>
            </a:r>
          </a:p>
          <a:p>
            <a:r>
              <a:rPr lang="en-US" altLang="en-US" sz="2400" b="1" dirty="0">
                <a:solidFill>
                  <a:schemeClr val="accent5"/>
                </a:solidFill>
                <a:latin typeface="Courier New" panose="02070309020205020404" pitchFamily="49" charset="0"/>
                <a:sym typeface="Wingdings" pitchFamily="2" charset="2"/>
              </a:rPr>
              <a:t>		of items in the list --&gt;</a:t>
            </a:r>
            <a:endParaRPr lang="en-US" altLang="en-US" sz="2400" b="1" dirty="0">
              <a:solidFill>
                <a:schemeClr val="accent5"/>
              </a:solidFill>
              <a:latin typeface="Courier New" panose="02070309020205020404" pitchFamily="49" charset="0"/>
            </a:endParaRPr>
          </a:p>
          <a:p>
            <a:endParaRPr lang="en-US" altLang="en-US" sz="2400" b="1" dirty="0">
              <a:latin typeface="Courier New" panose="02070309020205020404" pitchFamily="49" charset="0"/>
            </a:endParaRPr>
          </a:p>
          <a:p>
            <a:r>
              <a:rPr lang="en-US" altLang="en-US" sz="2400" b="1" dirty="0">
                <a:solidFill>
                  <a:schemeClr val="bg1">
                    <a:lumMod val="50000"/>
                  </a:schemeClr>
                </a:solidFill>
                <a:latin typeface="Courier New" panose="02070309020205020404" pitchFamily="49" charset="0"/>
              </a:rPr>
              <a:t>&lt;/</a:t>
            </a:r>
            <a:r>
              <a:rPr lang="en-US" altLang="en-US" sz="2400" b="1" dirty="0" err="1">
                <a:solidFill>
                  <a:schemeClr val="bg1">
                    <a:lumMod val="50000"/>
                  </a:schemeClr>
                </a:solidFill>
                <a:latin typeface="Courier New" panose="02070309020205020404" pitchFamily="49" charset="0"/>
              </a:rPr>
              <a:t>xsl:template</a:t>
            </a:r>
            <a:r>
              <a:rPr lang="en-US" altLang="en-US" sz="2400" b="1" dirty="0">
                <a:solidFill>
                  <a:schemeClr val="bg1">
                    <a:lumMod val="50000"/>
                  </a:schemeClr>
                </a:solidFill>
                <a:latin typeface="Courier New" panose="02070309020205020404" pitchFamily="49" charset="0"/>
              </a:rPr>
              <a:t>&gt;</a:t>
            </a:r>
          </a:p>
          <a:p>
            <a:endParaRPr lang="en-US" altLang="en-US" dirty="0"/>
          </a:p>
        </p:txBody>
      </p:sp>
    </p:spTree>
    <p:extLst>
      <p:ext uri="{BB962C8B-B14F-4D97-AF65-F5344CB8AC3E}">
        <p14:creationId xmlns:p14="http://schemas.microsoft.com/office/powerpoint/2010/main" val="29741107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a:extLst>
              <a:ext uri="{FF2B5EF4-FFF2-40B4-BE49-F238E27FC236}">
                <a16:creationId xmlns:a16="http://schemas.microsoft.com/office/drawing/2014/main" id="{15E267B4-E38D-0441-9081-BE5482037F42}"/>
              </a:ext>
            </a:extLst>
          </p:cNvPr>
          <p:cNvSpPr txBox="1">
            <a:spLocks noChangeArrowheads="1"/>
          </p:cNvSpPr>
          <p:nvPr/>
        </p:nvSpPr>
        <p:spPr bwMode="auto">
          <a:xfrm>
            <a:off x="755576" y="1124744"/>
            <a:ext cx="8208912"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b="1" dirty="0">
                <a:solidFill>
                  <a:schemeClr val="bg1">
                    <a:lumMod val="50000"/>
                  </a:schemeClr>
                </a:solidFill>
                <a:latin typeface="Courier New" panose="02070309020205020404" pitchFamily="49" charset="0"/>
              </a:rPr>
              <a:t>&lt;</a:t>
            </a:r>
            <a:r>
              <a:rPr lang="en-US" altLang="en-US" sz="2400" b="1" dirty="0" err="1">
                <a:solidFill>
                  <a:schemeClr val="bg1">
                    <a:lumMod val="50000"/>
                  </a:schemeClr>
                </a:solidFill>
                <a:latin typeface="Courier New" panose="02070309020205020404" pitchFamily="49" charset="0"/>
              </a:rPr>
              <a:t>xsl:template</a:t>
            </a:r>
            <a:r>
              <a:rPr lang="en-US" altLang="en-US" sz="2400" b="1" dirty="0">
                <a:solidFill>
                  <a:schemeClr val="bg1">
                    <a:lumMod val="50000"/>
                  </a:schemeClr>
                </a:solidFill>
                <a:latin typeface="Courier New" panose="02070309020205020404" pitchFamily="49" charset="0"/>
              </a:rPr>
              <a:t> match=“</a:t>
            </a:r>
            <a:r>
              <a:rPr lang="en-US" altLang="en-US" sz="2400" b="1" dirty="0" err="1">
                <a:solidFill>
                  <a:schemeClr val="bg1">
                    <a:lumMod val="50000"/>
                  </a:schemeClr>
                </a:solidFill>
                <a:latin typeface="Courier New" panose="02070309020205020404" pitchFamily="49" charset="0"/>
              </a:rPr>
              <a:t>literatureList</a:t>
            </a:r>
            <a:r>
              <a:rPr lang="en-US" altLang="en-US" sz="2400" b="1" dirty="0">
                <a:solidFill>
                  <a:schemeClr val="bg1">
                    <a:lumMod val="50000"/>
                  </a:schemeClr>
                </a:solidFill>
                <a:latin typeface="Courier New" panose="02070309020205020404" pitchFamily="49" charset="0"/>
              </a:rPr>
              <a:t>”&gt;</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xsl:value-of</a:t>
            </a:r>
            <a:r>
              <a:rPr lang="en-US" altLang="en-US" sz="2400" b="1" dirty="0">
                <a:latin typeface="Courier New" panose="02070309020205020404" pitchFamily="49" charset="0"/>
              </a:rPr>
              <a:t> select=</a:t>
            </a:r>
          </a:p>
          <a:p>
            <a:r>
              <a:rPr lang="en-US" altLang="en-US" sz="2400" b="1" dirty="0">
                <a:latin typeface="Courier New" panose="02070309020205020404" pitchFamily="49" charset="0"/>
              </a:rPr>
              <a:t>	“count( item[imprint/year &amp;</a:t>
            </a:r>
            <a:r>
              <a:rPr lang="en-US" altLang="en-US" sz="2400" b="1" dirty="0" err="1">
                <a:latin typeface="Courier New" panose="02070309020205020404" pitchFamily="49" charset="0"/>
              </a:rPr>
              <a:t>gt</a:t>
            </a:r>
            <a:r>
              <a:rPr lang="en-US" altLang="en-US" sz="2400" b="1" dirty="0">
                <a:latin typeface="Courier New" panose="02070309020205020404" pitchFamily="49" charset="0"/>
              </a:rPr>
              <a:t>; </a:t>
            </a:r>
            <a:br>
              <a:rPr lang="en-US" altLang="en-US" sz="2400" b="1" dirty="0">
                <a:latin typeface="Courier New" panose="02070309020205020404" pitchFamily="49" charset="0"/>
              </a:rPr>
            </a:br>
            <a:r>
              <a:rPr lang="en-US" altLang="en-US" sz="2400" b="1" dirty="0">
                <a:latin typeface="Courier New" panose="02070309020205020404" pitchFamily="49" charset="0"/>
              </a:rPr>
              <a:t>		2000] )”/&gt;</a:t>
            </a:r>
          </a:p>
          <a:p>
            <a:endParaRPr lang="en-US" altLang="en-US" sz="2400" b="1" dirty="0">
              <a:latin typeface="Courier New" panose="02070309020205020404" pitchFamily="49" charset="0"/>
            </a:endParaRPr>
          </a:p>
          <a:p>
            <a:r>
              <a:rPr lang="en-US" altLang="en-US" sz="2400" b="1" dirty="0">
                <a:solidFill>
                  <a:schemeClr val="accent5"/>
                </a:solidFill>
                <a:latin typeface="Courier New" panose="02070309020205020404" pitchFamily="49" charset="0"/>
              </a:rPr>
              <a:t>		&lt;</a:t>
            </a:r>
            <a:r>
              <a:rPr lang="en-US" altLang="en-US" sz="2400" b="1" dirty="0">
                <a:solidFill>
                  <a:schemeClr val="accent5"/>
                </a:solidFill>
                <a:latin typeface="Courier New" panose="02070309020205020404" pitchFamily="49" charset="0"/>
                <a:sym typeface="Wingdings" pitchFamily="2" charset="2"/>
              </a:rPr>
              <a:t>!–- this shows the number </a:t>
            </a:r>
          </a:p>
          <a:p>
            <a:r>
              <a:rPr lang="en-US" altLang="en-US" sz="2400" b="1" dirty="0">
                <a:solidFill>
                  <a:schemeClr val="accent5"/>
                </a:solidFill>
                <a:latin typeface="Courier New" panose="02070309020205020404" pitchFamily="49" charset="0"/>
                <a:sym typeface="Wingdings" pitchFamily="2" charset="2"/>
              </a:rPr>
              <a:t>		of titles published </a:t>
            </a:r>
            <a:br>
              <a:rPr lang="en-US" altLang="en-US" sz="2400" b="1" dirty="0">
                <a:solidFill>
                  <a:schemeClr val="accent5"/>
                </a:solidFill>
                <a:latin typeface="Courier New" panose="02070309020205020404" pitchFamily="49" charset="0"/>
                <a:sym typeface="Wingdings" pitchFamily="2" charset="2"/>
              </a:rPr>
            </a:br>
            <a:r>
              <a:rPr lang="en-US" altLang="en-US" sz="2400" b="1" dirty="0">
                <a:solidFill>
                  <a:schemeClr val="accent5"/>
                </a:solidFill>
                <a:latin typeface="Courier New" panose="02070309020205020404" pitchFamily="49" charset="0"/>
                <a:sym typeface="Wingdings" pitchFamily="2" charset="2"/>
              </a:rPr>
              <a:t>		after 2000 --&gt;</a:t>
            </a:r>
            <a:endParaRPr lang="en-US" altLang="en-US" sz="2400" b="1" dirty="0">
              <a:solidFill>
                <a:schemeClr val="accent5"/>
              </a:solidFill>
              <a:latin typeface="Courier New" panose="02070309020205020404" pitchFamily="49" charset="0"/>
            </a:endParaRPr>
          </a:p>
          <a:p>
            <a:endParaRPr lang="en-US" altLang="en-US" sz="2400" b="1" dirty="0">
              <a:latin typeface="Courier New" panose="02070309020205020404" pitchFamily="49" charset="0"/>
            </a:endParaRPr>
          </a:p>
          <a:p>
            <a:endParaRPr lang="en-US" altLang="en-US" sz="2400" b="1" dirty="0">
              <a:latin typeface="Courier New" panose="02070309020205020404" pitchFamily="49" charset="0"/>
            </a:endParaRPr>
          </a:p>
          <a:p>
            <a:r>
              <a:rPr lang="en-US" altLang="en-US" sz="2400" b="1" dirty="0">
                <a:solidFill>
                  <a:schemeClr val="bg1">
                    <a:lumMod val="50000"/>
                  </a:schemeClr>
                </a:solidFill>
                <a:latin typeface="Courier New" panose="02070309020205020404" pitchFamily="49" charset="0"/>
              </a:rPr>
              <a:t>&lt;/</a:t>
            </a:r>
            <a:r>
              <a:rPr lang="en-US" altLang="en-US" sz="2400" b="1" dirty="0" err="1">
                <a:solidFill>
                  <a:schemeClr val="bg1">
                    <a:lumMod val="50000"/>
                  </a:schemeClr>
                </a:solidFill>
                <a:latin typeface="Courier New" panose="02070309020205020404" pitchFamily="49" charset="0"/>
              </a:rPr>
              <a:t>xsl:template</a:t>
            </a:r>
            <a:r>
              <a:rPr lang="en-US" altLang="en-US" sz="2400" b="1" dirty="0">
                <a:solidFill>
                  <a:schemeClr val="bg1">
                    <a:lumMod val="50000"/>
                  </a:schemeClr>
                </a:solidFill>
                <a:latin typeface="Courier New" panose="02070309020205020404" pitchFamily="49" charset="0"/>
              </a:rPr>
              <a:t>&gt;</a:t>
            </a:r>
          </a:p>
          <a:p>
            <a:endParaRPr lang="en-US" altLang="en-US" dirty="0"/>
          </a:p>
        </p:txBody>
      </p:sp>
    </p:spTree>
    <p:extLst>
      <p:ext uri="{BB962C8B-B14F-4D97-AF65-F5344CB8AC3E}">
        <p14:creationId xmlns:p14="http://schemas.microsoft.com/office/powerpoint/2010/main" val="3378587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AE1AE33-6BCF-1241-AB41-856F210213EF}"/>
              </a:ext>
            </a:extLst>
          </p:cNvPr>
          <p:cNvSpPr>
            <a:spLocks noChangeArrowheads="1"/>
          </p:cNvSpPr>
          <p:nvPr/>
        </p:nvSpPr>
        <p:spPr bwMode="auto">
          <a:xfrm>
            <a:off x="1403350" y="1773238"/>
            <a:ext cx="60483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charset="0"/>
              <a:defRPr sz="3200">
                <a:solidFill>
                  <a:srgbClr val="000000"/>
                </a:solidFill>
                <a:latin typeface="Arial" charset="0"/>
                <a:ea typeface="Arial Unicode MS" charset="0"/>
                <a:cs typeface="Arial Unicode MS" charset="0"/>
              </a:defRPr>
            </a:lvl1pPr>
            <a:lvl2pPr>
              <a:lnSpc>
                <a:spcPct val="93000"/>
              </a:lnSpc>
              <a:spcAft>
                <a:spcPts val="1138"/>
              </a:spcAft>
              <a:buClr>
                <a:srgbClr val="000000"/>
              </a:buClr>
              <a:buSzPct val="100000"/>
              <a:buFont typeface="Times New Roman" charset="0"/>
              <a:defRPr sz="2400">
                <a:solidFill>
                  <a:srgbClr val="000000"/>
                </a:solidFill>
                <a:latin typeface="Arial" charset="0"/>
                <a:ea typeface="Arial Unicode MS" charset="0"/>
                <a:cs typeface="Arial Unicode MS" charset="0"/>
              </a:defRPr>
            </a:lvl2pPr>
            <a:lvl3pPr>
              <a:lnSpc>
                <a:spcPct val="93000"/>
              </a:lnSpc>
              <a:spcAft>
                <a:spcPts val="850"/>
              </a:spcAft>
              <a:buClr>
                <a:srgbClr val="000000"/>
              </a:buClr>
              <a:buSzPct val="100000"/>
              <a:buFont typeface="Times New Roman" charset="0"/>
              <a:defRPr sz="2000">
                <a:solidFill>
                  <a:srgbClr val="000000"/>
                </a:solidFill>
                <a:latin typeface="Arial" charset="0"/>
                <a:ea typeface="Arial Unicode MS" charset="0"/>
                <a:cs typeface="Arial Unicode MS" charset="0"/>
              </a:defRPr>
            </a:lvl3pPr>
            <a:lvl4pPr>
              <a:lnSpc>
                <a:spcPct val="93000"/>
              </a:lnSpc>
              <a:spcAft>
                <a:spcPts val="575"/>
              </a:spcAft>
              <a:buClr>
                <a:srgbClr val="000000"/>
              </a:buClr>
              <a:buSzPct val="100000"/>
              <a:buFont typeface="Times New Roman" charset="0"/>
              <a:defRPr sz="2000">
                <a:solidFill>
                  <a:srgbClr val="000000"/>
                </a:solidFill>
                <a:latin typeface="Arial" charset="0"/>
                <a:ea typeface="Arial Unicode MS" charset="0"/>
                <a:cs typeface="Arial Unicode MS" charset="0"/>
              </a:defRPr>
            </a:lvl4pPr>
            <a:lvl5pPr>
              <a:lnSpc>
                <a:spcPct val="93000"/>
              </a:lnSpc>
              <a:spcAft>
                <a:spcPts val="288"/>
              </a:spcAft>
              <a:buClr>
                <a:srgbClr val="000000"/>
              </a:buClr>
              <a:buSzPct val="100000"/>
              <a:buFont typeface="Times New Roman" charset="0"/>
              <a:defRPr sz="2000">
                <a:solidFill>
                  <a:srgbClr val="000000"/>
                </a:solidFill>
                <a:latin typeface="Arial" charset="0"/>
                <a:ea typeface="Arial Unicode MS" charset="0"/>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Arial" charset="0"/>
                <a:ea typeface="Arial Unicode MS" charset="0"/>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Arial" charset="0"/>
                <a:ea typeface="Arial Unicode MS" charset="0"/>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Arial" charset="0"/>
                <a:ea typeface="Arial Unicode MS" charset="0"/>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Arial" charset="0"/>
                <a:ea typeface="Arial Unicode MS" charset="0"/>
                <a:cs typeface="Arial Unicode MS" charset="0"/>
              </a:defRPr>
            </a:lvl9pPr>
          </a:lstStyle>
          <a:p>
            <a:pPr eaLnBrk="1">
              <a:lnSpc>
                <a:spcPct val="80000"/>
              </a:lnSpc>
              <a:spcBef>
                <a:spcPct val="20000"/>
              </a:spcBef>
              <a:spcAft>
                <a:spcPct val="0"/>
              </a:spcAft>
              <a:buClr>
                <a:srgbClr val="0C2577"/>
              </a:buClr>
              <a:buFont typeface="Arial" charset="0"/>
              <a:buNone/>
              <a:defRPr/>
            </a:pPr>
            <a:endParaRPr lang="en-US" altLang="nl-NL" sz="2800" dirty="0">
              <a:solidFill>
                <a:schemeClr val="tx1"/>
              </a:solidFill>
              <a:latin typeface="Verdana" charset="0"/>
            </a:endParaRPr>
          </a:p>
          <a:p>
            <a:pPr>
              <a:lnSpc>
                <a:spcPct val="80000"/>
              </a:lnSpc>
              <a:spcBef>
                <a:spcPct val="20000"/>
              </a:spcBef>
              <a:spcAft>
                <a:spcPct val="0"/>
              </a:spcAft>
              <a:buClr>
                <a:srgbClr val="0C2577"/>
              </a:buClr>
              <a:buFont typeface="Arial" charset="0"/>
              <a:buChar char="□"/>
              <a:defRPr/>
            </a:pPr>
            <a:r>
              <a:rPr lang="nl-NL" altLang="nl-NL" sz="2400" dirty="0">
                <a:solidFill>
                  <a:schemeClr val="bg2"/>
                </a:solidFill>
                <a:latin typeface="+mn-lt"/>
                <a:ea typeface="+mn-ea"/>
                <a:cs typeface="+mn-cs"/>
                <a:hlinkClick r:id="rId3">
                  <a:extLst>
                    <a:ext uri="{A12FA001-AC4F-418D-AE19-62706E023703}">
                      <ahyp:hlinkClr xmlns:ahyp="http://schemas.microsoft.com/office/drawing/2018/hyperlinkcolor" val="tx"/>
                    </a:ext>
                  </a:extLst>
                </a:hlinkClick>
              </a:rPr>
              <a:t>Abstracts</a:t>
            </a:r>
          </a:p>
          <a:p>
            <a:pPr eaLnBrk="1">
              <a:lnSpc>
                <a:spcPct val="80000"/>
              </a:lnSpc>
              <a:spcBef>
                <a:spcPct val="20000"/>
              </a:spcBef>
              <a:spcAft>
                <a:spcPct val="0"/>
              </a:spcAft>
              <a:buClr>
                <a:srgbClr val="0C2577"/>
              </a:buClr>
              <a:buFont typeface="Arial" charset="0"/>
              <a:buChar char="□"/>
              <a:defRPr/>
            </a:pPr>
            <a:r>
              <a:rPr lang="nl-NL" altLang="nl-NL" sz="2400" dirty="0">
                <a:solidFill>
                  <a:schemeClr val="bg2"/>
                </a:solidFill>
                <a:latin typeface="+mn-lt"/>
                <a:ea typeface="+mn-ea"/>
                <a:cs typeface="+mn-cs"/>
                <a:hlinkClick r:id="rId3">
                  <a:extLst>
                    <a:ext uri="{A12FA001-AC4F-418D-AE19-62706E023703}">
                      <ahyp:hlinkClr xmlns:ahyp="http://schemas.microsoft.com/office/drawing/2018/hyperlinkcolor" val="tx"/>
                    </a:ext>
                  </a:extLst>
                </a:hlinkClick>
              </a:rPr>
              <a:t>Counting the number of words</a:t>
            </a: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charset="0"/>
              <a:buChar char="□"/>
              <a:defRPr/>
            </a:pPr>
            <a:r>
              <a:rPr lang="en-GB" altLang="nl-NL" sz="2400" dirty="0">
                <a:solidFill>
                  <a:schemeClr val="bg2"/>
                </a:solidFill>
                <a:latin typeface="+mn-lt"/>
                <a:ea typeface="+mn-ea"/>
                <a:cs typeface="+mn-cs"/>
                <a:hlinkClick r:id="rId4">
                  <a:extLst>
                    <a:ext uri="{A12FA001-AC4F-418D-AE19-62706E023703}">
                      <ahyp:hlinkClr xmlns:ahyp="http://schemas.microsoft.com/office/drawing/2018/hyperlinkcolor" val="tx"/>
                    </a:ext>
                  </a:extLst>
                </a:hlinkClick>
              </a:rPr>
              <a:t>Visualising</a:t>
            </a:r>
            <a:r>
              <a:rPr lang="en-GB" altLang="nl-NL" sz="2400" dirty="0">
                <a:solidFill>
                  <a:schemeClr val="bg2"/>
                </a:solidFill>
                <a:latin typeface="+mn-lt"/>
                <a:ea typeface="+mn-ea"/>
                <a:cs typeface="+mn-cs"/>
                <a:hlinkClick r:id="rId5">
                  <a:extLst>
                    <a:ext uri="{A12FA001-AC4F-418D-AE19-62706E023703}">
                      <ahyp:hlinkClr xmlns:ahyp="http://schemas.microsoft.com/office/drawing/2018/hyperlinkcolor" val="tx"/>
                    </a:ext>
                  </a:extLst>
                </a:hlinkClick>
              </a:rPr>
              <a:t> encoding</a:t>
            </a:r>
            <a:endParaRPr lang="en-GB" altLang="nl-NL" sz="2400" dirty="0">
              <a:solidFill>
                <a:schemeClr val="bg2"/>
              </a:solidFill>
              <a:latin typeface="+mn-lt"/>
              <a:ea typeface="+mn-ea"/>
              <a:cs typeface="+mn-cs"/>
            </a:endParaRPr>
          </a:p>
          <a:p>
            <a:pPr marL="0" indent="0" eaLnBrk="1">
              <a:lnSpc>
                <a:spcPct val="80000"/>
              </a:lnSpc>
              <a:spcBef>
                <a:spcPct val="20000"/>
              </a:spcBef>
              <a:spcAft>
                <a:spcPct val="0"/>
              </a:spcAft>
              <a:buClr>
                <a:srgbClr val="0C2577"/>
              </a:buClr>
              <a:defRPr/>
            </a:pPr>
            <a:endParaRPr lang="en-GB" altLang="nl-NL" sz="2400" dirty="0">
              <a:solidFill>
                <a:schemeClr val="bg2"/>
              </a:solidFill>
              <a:latin typeface="+mn-lt"/>
              <a:ea typeface="+mn-ea"/>
              <a:cs typeface="+mn-cs"/>
            </a:endParaRPr>
          </a:p>
          <a:p>
            <a:pPr marL="0" indent="0" eaLnBrk="1">
              <a:lnSpc>
                <a:spcPct val="80000"/>
              </a:lnSpc>
              <a:spcBef>
                <a:spcPct val="20000"/>
              </a:spcBef>
              <a:spcAft>
                <a:spcPct val="0"/>
              </a:spcAft>
              <a:buClr>
                <a:srgbClr val="0C2577"/>
              </a:buClr>
              <a:defRPr/>
            </a:pPr>
            <a:endParaRPr lang="en-GB" altLang="nl-NL" sz="2400" dirty="0">
              <a:solidFill>
                <a:schemeClr val="bg2"/>
              </a:solidFill>
              <a:latin typeface="+mn-lt"/>
              <a:ea typeface="+mn-ea"/>
              <a:cs typeface="+mn-cs"/>
            </a:endParaRPr>
          </a:p>
          <a:p>
            <a:pPr marL="0" indent="0" eaLnBrk="1">
              <a:lnSpc>
                <a:spcPct val="80000"/>
              </a:lnSpc>
              <a:spcBef>
                <a:spcPct val="20000"/>
              </a:spcBef>
              <a:spcAft>
                <a:spcPct val="0"/>
              </a:spcAft>
              <a:buClr>
                <a:srgbClr val="0C2577"/>
              </a:buClr>
              <a:defRPr/>
            </a:pPr>
            <a:r>
              <a:rPr lang="en-GB" altLang="nl-NL" sz="2400" dirty="0">
                <a:solidFill>
                  <a:schemeClr val="bg2"/>
                </a:solidFill>
                <a:latin typeface="+mn-lt"/>
                <a:ea typeface="+mn-ea"/>
                <a:cs typeface="+mn-cs"/>
              </a:rPr>
              <a:t>N.B. The ontology determines what we can visualise</a:t>
            </a:r>
          </a:p>
          <a:p>
            <a:pPr eaLnBrk="1">
              <a:lnSpc>
                <a:spcPct val="80000"/>
              </a:lnSpc>
              <a:spcBef>
                <a:spcPct val="20000"/>
              </a:spcBef>
              <a:spcAft>
                <a:spcPct val="0"/>
              </a:spcAft>
              <a:buClr>
                <a:srgbClr val="0C2577"/>
              </a:buClr>
              <a:buFont typeface="Arial" charset="0"/>
              <a:buChar char="□"/>
              <a:defRPr/>
            </a:pPr>
            <a:endParaRPr lang="en-GB" altLang="nl-NL" sz="2800" dirty="0">
              <a:solidFill>
                <a:schemeClr val="tx2"/>
              </a:solidFill>
              <a:latin typeface="Verdana" charset="0"/>
            </a:endParaRPr>
          </a:p>
          <a:p>
            <a:pPr eaLnBrk="1">
              <a:lnSpc>
                <a:spcPct val="80000"/>
              </a:lnSpc>
              <a:spcBef>
                <a:spcPct val="20000"/>
              </a:spcBef>
              <a:spcAft>
                <a:spcPct val="0"/>
              </a:spcAft>
              <a:buClr>
                <a:srgbClr val="0C2577"/>
              </a:buClr>
              <a:buFont typeface="Arial" charset="0"/>
              <a:buChar char="□"/>
              <a:defRPr/>
            </a:pPr>
            <a:endParaRPr lang="en-GB" altLang="nl-NL" sz="2800" dirty="0">
              <a:solidFill>
                <a:schemeClr val="tx2"/>
              </a:solidFill>
              <a:latin typeface="Verdana" charset="0"/>
            </a:endParaRPr>
          </a:p>
          <a:p>
            <a:pPr lvl="1" eaLnBrk="1">
              <a:lnSpc>
                <a:spcPct val="80000"/>
              </a:lnSpc>
              <a:spcBef>
                <a:spcPct val="20000"/>
              </a:spcBef>
              <a:spcAft>
                <a:spcPct val="0"/>
              </a:spcAft>
              <a:buClr>
                <a:srgbClr val="0C2577"/>
              </a:buClr>
              <a:buFont typeface="Arial" charset="0"/>
              <a:buNone/>
              <a:defRPr/>
            </a:pPr>
            <a:endParaRPr lang="en-GB" altLang="nl-NL" sz="2800" dirty="0">
              <a:solidFill>
                <a:srgbClr val="262699"/>
              </a:solidFill>
              <a:latin typeface="Verdana" charset="0"/>
            </a:endParaRPr>
          </a:p>
          <a:p>
            <a:pPr eaLnBrk="1">
              <a:lnSpc>
                <a:spcPct val="80000"/>
              </a:lnSpc>
              <a:spcBef>
                <a:spcPct val="20000"/>
              </a:spcBef>
              <a:spcAft>
                <a:spcPct val="0"/>
              </a:spcAft>
              <a:buClr>
                <a:srgbClr val="0C2577"/>
              </a:buClr>
              <a:buFont typeface="Arial" charset="0"/>
              <a:buNone/>
              <a:defRPr/>
            </a:pPr>
            <a:endParaRPr lang="en-GB" altLang="nl-NL" sz="2800" dirty="0">
              <a:solidFill>
                <a:schemeClr val="tx1"/>
              </a:solidFill>
              <a:latin typeface="Verdana" charset="0"/>
            </a:endParaRPr>
          </a:p>
          <a:p>
            <a:pPr eaLnBrk="1">
              <a:spcAft>
                <a:spcPct val="0"/>
              </a:spcAft>
              <a:defRPr/>
            </a:pPr>
            <a:endParaRPr lang="en-GB" altLang="nl-NL" sz="2800" dirty="0">
              <a:solidFill>
                <a:schemeClr val="tx1"/>
              </a:solidFill>
              <a:latin typeface="Verdana" charset="0"/>
            </a:endParaRPr>
          </a:p>
          <a:p>
            <a:pPr eaLnBrk="1">
              <a:spcBef>
                <a:spcPct val="20000"/>
              </a:spcBef>
              <a:spcAft>
                <a:spcPct val="0"/>
              </a:spcAft>
              <a:defRPr/>
            </a:pPr>
            <a:endParaRPr lang="nl-NL" altLang="nl-NL" sz="2800" dirty="0">
              <a:solidFill>
                <a:schemeClr val="tx1"/>
              </a:solidFill>
              <a:latin typeface="Verdana" charset="0"/>
            </a:endParaRPr>
          </a:p>
          <a:p>
            <a:pPr eaLnBrk="1">
              <a:spcBef>
                <a:spcPct val="20000"/>
              </a:spcBef>
              <a:spcAft>
                <a:spcPct val="0"/>
              </a:spcAft>
              <a:buFontTx/>
              <a:buChar char="•"/>
              <a:defRPr/>
            </a:pPr>
            <a:endParaRPr lang="en-GB" altLang="nl-NL" dirty="0">
              <a:solidFill>
                <a:schemeClr val="tx2"/>
              </a:solidFill>
            </a:endParaRPr>
          </a:p>
          <a:p>
            <a:pPr eaLnBrk="1">
              <a:lnSpc>
                <a:spcPct val="80000"/>
              </a:lnSpc>
              <a:spcBef>
                <a:spcPct val="20000"/>
              </a:spcBef>
              <a:spcAft>
                <a:spcPct val="0"/>
              </a:spcAft>
              <a:buClr>
                <a:srgbClr val="0C2577"/>
              </a:buClr>
              <a:buFont typeface="Arial" charset="0"/>
              <a:buNone/>
              <a:defRPr/>
            </a:pPr>
            <a:endParaRPr lang="en-US" altLang="nl-NL" sz="2800" dirty="0">
              <a:solidFill>
                <a:srgbClr val="0C2577"/>
              </a:solidFill>
              <a:latin typeface="Verdana" charset="0"/>
            </a:endParaRPr>
          </a:p>
          <a:p>
            <a:pPr eaLnBrk="1">
              <a:lnSpc>
                <a:spcPct val="80000"/>
              </a:lnSpc>
              <a:spcBef>
                <a:spcPct val="20000"/>
              </a:spcBef>
              <a:spcAft>
                <a:spcPct val="0"/>
              </a:spcAft>
              <a:buClr>
                <a:srgbClr val="0C2577"/>
              </a:buClr>
              <a:buFont typeface="Arial" charset="0"/>
              <a:buNone/>
              <a:defRPr/>
            </a:pPr>
            <a:endParaRPr lang="en-US" altLang="nl-NL" sz="2800" dirty="0">
              <a:solidFill>
                <a:schemeClr val="tx1"/>
              </a:solidFill>
              <a:latin typeface="Verdana" charset="0"/>
            </a:endParaRPr>
          </a:p>
        </p:txBody>
      </p:sp>
      <p:sp>
        <p:nvSpPr>
          <p:cNvPr id="27650" name="Rectangle 3">
            <a:extLst>
              <a:ext uri="{FF2B5EF4-FFF2-40B4-BE49-F238E27FC236}">
                <a16:creationId xmlns:a16="http://schemas.microsoft.com/office/drawing/2014/main" id="{E116D6DE-1B34-2A4F-BCF7-967EE816E2D0}"/>
              </a:ext>
            </a:extLst>
          </p:cNvPr>
          <p:cNvSpPr>
            <a:spLocks noChangeArrowheads="1"/>
          </p:cNvSpPr>
          <p:nvPr/>
        </p:nvSpPr>
        <p:spPr bwMode="auto">
          <a:xfrm>
            <a:off x="-108520" y="548680"/>
            <a:ext cx="8532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pPr>
            <a:r>
              <a:rPr lang="en-US" altLang="nl-NL" sz="3600" b="1" dirty="0">
                <a:solidFill>
                  <a:schemeClr val="bg2"/>
                </a:solidFill>
                <a:latin typeface="+mj-lt"/>
                <a:ea typeface="+mj-ea"/>
                <a:cs typeface="+mj-cs"/>
              </a:rPr>
              <a:t>Data about TEI files</a:t>
            </a:r>
          </a:p>
        </p:txBody>
      </p:sp>
      <p:pic>
        <p:nvPicPr>
          <p:cNvPr id="27651" name="Picture 3">
            <a:extLst>
              <a:ext uri="{FF2B5EF4-FFF2-40B4-BE49-F238E27FC236}">
                <a16:creationId xmlns:a16="http://schemas.microsoft.com/office/drawing/2014/main" id="{2CFF03C9-E773-0C45-938A-49B335B6FA4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5102225"/>
            <a:ext cx="16192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a:extLst>
              <a:ext uri="{FF2B5EF4-FFF2-40B4-BE49-F238E27FC236}">
                <a16:creationId xmlns:a16="http://schemas.microsoft.com/office/drawing/2014/main" id="{819EDAC1-5F8B-864B-BA37-1710654C798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75463" y="4589463"/>
            <a:ext cx="16557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0682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C1F2CCB-16AC-884D-9518-CC36E1C7C7E8}"/>
              </a:ext>
            </a:extLst>
          </p:cNvPr>
          <p:cNvSpPr>
            <a:spLocks noChangeArrowheads="1"/>
          </p:cNvSpPr>
          <p:nvPr/>
        </p:nvSpPr>
        <p:spPr bwMode="auto">
          <a:xfrm>
            <a:off x="730250" y="585788"/>
            <a:ext cx="85328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Distant reading</a:t>
            </a:r>
          </a:p>
        </p:txBody>
      </p:sp>
      <p:sp>
        <p:nvSpPr>
          <p:cNvPr id="30722" name="Rectangle 2">
            <a:extLst>
              <a:ext uri="{FF2B5EF4-FFF2-40B4-BE49-F238E27FC236}">
                <a16:creationId xmlns:a16="http://schemas.microsoft.com/office/drawing/2014/main" id="{32870228-3ECF-EF42-9ACC-C7B66DE44029}"/>
              </a:ext>
            </a:extLst>
          </p:cNvPr>
          <p:cNvSpPr>
            <a:spLocks noChangeArrowheads="1"/>
          </p:cNvSpPr>
          <p:nvPr/>
        </p:nvSpPr>
        <p:spPr bwMode="auto">
          <a:xfrm>
            <a:off x="1100138" y="1341438"/>
            <a:ext cx="49847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nl-NL" altLang="nl-NL" sz="2400" dirty="0">
                <a:solidFill>
                  <a:schemeClr val="bg2"/>
                </a:solidFill>
                <a:latin typeface="+mn-lt"/>
                <a:ea typeface="+mn-ea"/>
                <a:cs typeface="+mn-cs"/>
              </a:rPr>
              <a:t>Term </a:t>
            </a:r>
            <a:r>
              <a:rPr lang="nl-NL" altLang="nl-NL" sz="2400" dirty="0" err="1">
                <a:solidFill>
                  <a:schemeClr val="bg2"/>
                </a:solidFill>
                <a:latin typeface="+mn-lt"/>
                <a:ea typeface="+mn-ea"/>
                <a:cs typeface="+mn-cs"/>
              </a:rPr>
              <a:t>coined</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by</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Franco</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Moretti</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to</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describe</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collaborative</a:t>
            </a:r>
            <a:r>
              <a:rPr lang="nl-NL" altLang="nl-NL" sz="2400" dirty="0">
                <a:solidFill>
                  <a:schemeClr val="bg2"/>
                </a:solidFill>
                <a:latin typeface="+mn-lt"/>
                <a:ea typeface="+mn-ea"/>
                <a:cs typeface="+mn-cs"/>
              </a:rPr>
              <a:t> research</a:t>
            </a:r>
          </a:p>
          <a:p>
            <a:pPr eaLnBrk="1">
              <a:lnSpc>
                <a:spcPct val="80000"/>
              </a:lnSpc>
              <a:spcBef>
                <a:spcPct val="20000"/>
              </a:spcBef>
              <a:spcAft>
                <a:spcPct val="0"/>
              </a:spcAft>
              <a:buClr>
                <a:srgbClr val="0C2577"/>
              </a:buClr>
              <a:buFont typeface="Arial" panose="020B0604020202020204" pitchFamily="34" charset="0"/>
              <a:buChar char="□"/>
            </a:pPr>
            <a:r>
              <a:rPr lang="nl-NL" altLang="nl-NL" sz="2400" dirty="0" err="1">
                <a:solidFill>
                  <a:schemeClr val="bg2"/>
                </a:solidFill>
                <a:latin typeface="+mn-lt"/>
                <a:ea typeface="+mn-ea"/>
                <a:cs typeface="+mn-cs"/>
              </a:rPr>
              <a:t>Similar</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concepts</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expressed</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by</a:t>
            </a:r>
            <a:r>
              <a:rPr lang="nl-NL" altLang="nl-NL" sz="2400" dirty="0">
                <a:solidFill>
                  <a:schemeClr val="bg2"/>
                </a:solidFill>
                <a:latin typeface="+mn-lt"/>
                <a:ea typeface="+mn-ea"/>
                <a:cs typeface="+mn-cs"/>
              </a:rPr>
              <a:t> Matthew </a:t>
            </a:r>
            <a:r>
              <a:rPr lang="nl-NL" altLang="nl-NL" sz="2400" dirty="0" err="1">
                <a:solidFill>
                  <a:schemeClr val="bg2"/>
                </a:solidFill>
                <a:latin typeface="+mn-lt"/>
                <a:ea typeface="+mn-ea"/>
                <a:cs typeface="+mn-cs"/>
              </a:rPr>
              <a:t>Jockers</a:t>
            </a:r>
            <a:r>
              <a:rPr lang="nl-NL" altLang="nl-NL" sz="2400" dirty="0">
                <a:solidFill>
                  <a:schemeClr val="bg2"/>
                </a:solidFill>
                <a:latin typeface="+mn-lt"/>
                <a:ea typeface="+mn-ea"/>
                <a:cs typeface="+mn-cs"/>
              </a:rPr>
              <a:t> (“Macroanalysis”) </a:t>
            </a:r>
            <a:r>
              <a:rPr lang="nl-NL" altLang="nl-NL" sz="2400" dirty="0" err="1">
                <a:solidFill>
                  <a:schemeClr val="bg2"/>
                </a:solidFill>
                <a:latin typeface="+mn-lt"/>
                <a:ea typeface="+mn-ea"/>
                <a:cs typeface="+mn-cs"/>
              </a:rPr>
              <a:t>and</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by</a:t>
            </a:r>
            <a:r>
              <a:rPr lang="nl-NL" altLang="nl-NL" sz="2400" dirty="0">
                <a:solidFill>
                  <a:schemeClr val="bg2"/>
                </a:solidFill>
                <a:latin typeface="+mn-lt"/>
                <a:ea typeface="+mn-ea"/>
                <a:cs typeface="+mn-cs"/>
              </a:rPr>
              <a:t> Martin Mueller (“</a:t>
            </a:r>
            <a:r>
              <a:rPr lang="nl-NL" altLang="nl-NL" sz="2400" dirty="0" err="1">
                <a:solidFill>
                  <a:schemeClr val="bg2"/>
                </a:solidFill>
                <a:latin typeface="+mn-lt"/>
                <a:ea typeface="+mn-ea"/>
                <a:cs typeface="+mn-cs"/>
              </a:rPr>
              <a:t>Scalable</a:t>
            </a:r>
            <a:r>
              <a:rPr lang="nl-NL" altLang="nl-NL" sz="2400" dirty="0">
                <a:solidFill>
                  <a:schemeClr val="bg2"/>
                </a:solidFill>
                <a:latin typeface="+mn-lt"/>
                <a:ea typeface="+mn-ea"/>
                <a:cs typeface="+mn-cs"/>
              </a:rPr>
              <a:t> </a:t>
            </a:r>
            <a:r>
              <a:rPr lang="nl-NL" altLang="nl-NL" sz="2400" dirty="0" err="1">
                <a:solidFill>
                  <a:schemeClr val="bg2"/>
                </a:solidFill>
                <a:latin typeface="+mn-lt"/>
                <a:ea typeface="+mn-ea"/>
                <a:cs typeface="+mn-cs"/>
              </a:rPr>
              <a:t>readng</a:t>
            </a:r>
            <a:r>
              <a:rPr lang="nl-NL" altLang="nl-NL" sz="2400" dirty="0">
                <a:solidFill>
                  <a:schemeClr val="bg2"/>
                </a:solidFill>
                <a:latin typeface="+mn-lt"/>
                <a:ea typeface="+mn-ea"/>
                <a:cs typeface="+mn-cs"/>
              </a:rPr>
              <a:t>”)</a:t>
            </a: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Used commonly in DH research to refer to resources which present textual material in an abstract, non-textual manner </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lvl="1" eaLnBrk="1">
              <a:lnSpc>
                <a:spcPct val="80000"/>
              </a:lnSpc>
              <a:spcBef>
                <a:spcPct val="20000"/>
              </a:spcBef>
              <a:spcAft>
                <a:spcPct val="0"/>
              </a:spcAft>
              <a:buClr>
                <a:srgbClr val="0C2577"/>
              </a:buClr>
              <a:buFont typeface="Arial" panose="020B0604020202020204" pitchFamily="34" charset="0"/>
              <a:buNone/>
            </a:pPr>
            <a:endParaRPr lang="en-GB" altLang="nl-NL"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GB" altLang="nl-NL" sz="2800" dirty="0">
              <a:solidFill>
                <a:schemeClr val="tx1"/>
              </a:solidFill>
              <a:latin typeface="Verdana" panose="020B0604030504040204" pitchFamily="34" charset="0"/>
            </a:endParaRPr>
          </a:p>
          <a:p>
            <a:pPr eaLnBrk="1">
              <a:spcAft>
                <a:spcPct val="0"/>
              </a:spcAft>
            </a:pPr>
            <a:endParaRPr lang="en-GB" altLang="nl-NL" sz="2800" dirty="0">
              <a:solidFill>
                <a:schemeClr val="tx1"/>
              </a:solidFill>
              <a:latin typeface="Verdana" panose="020B0604030504040204" pitchFamily="34" charset="0"/>
            </a:endParaRPr>
          </a:p>
          <a:p>
            <a:pPr eaLnBrk="1">
              <a:spcBef>
                <a:spcPct val="20000"/>
              </a:spcBef>
              <a:spcAft>
                <a:spcPct val="0"/>
              </a:spcAft>
            </a:pPr>
            <a:endParaRPr lang="nl-NL" altLang="nl-NL" sz="2800" dirty="0">
              <a:solidFill>
                <a:schemeClr val="tx1"/>
              </a:solidFill>
              <a:latin typeface="Verdana" panose="020B0604030504040204" pitchFamily="34" charset="0"/>
            </a:endParaRPr>
          </a:p>
          <a:p>
            <a:pPr eaLnBrk="1">
              <a:spcBef>
                <a:spcPct val="20000"/>
              </a:spcBef>
              <a:spcAft>
                <a:spcPct val="0"/>
              </a:spcAft>
              <a:buFontTx/>
              <a:buChar char="•"/>
            </a:pPr>
            <a:endParaRPr lang="en-GB" altLang="nl-NL" dirty="0">
              <a:solidFill>
                <a:schemeClr val="tx2"/>
              </a:solidFill>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rgbClr val="0C2577"/>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pic>
        <p:nvPicPr>
          <p:cNvPr id="30723" name="Picture 1">
            <a:extLst>
              <a:ext uri="{FF2B5EF4-FFF2-40B4-BE49-F238E27FC236}">
                <a16:creationId xmlns:a16="http://schemas.microsoft.com/office/drawing/2014/main" id="{06E85F49-049E-C54F-A74A-08741D157D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766763"/>
            <a:ext cx="1982788"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C84F4D6-4F38-4F4E-8C43-5C126674E482}"/>
              </a:ext>
            </a:extLst>
          </p:cNvPr>
          <p:cNvSpPr/>
          <p:nvPr/>
        </p:nvSpPr>
        <p:spPr>
          <a:xfrm>
            <a:off x="6372225" y="766763"/>
            <a:ext cx="1982788" cy="482247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23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a:extLst>
              <a:ext uri="{FF2B5EF4-FFF2-40B4-BE49-F238E27FC236}">
                <a16:creationId xmlns:a16="http://schemas.microsoft.com/office/drawing/2014/main" id="{3D5485FA-9DE9-934A-B8D8-BCF1F20C6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143000"/>
            <a:ext cx="5448300" cy="457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92B47009-18AA-BF41-AEFF-7BD05700E952}"/>
              </a:ext>
            </a:extLst>
          </p:cNvPr>
          <p:cNvSpPr txBox="1"/>
          <p:nvPr/>
        </p:nvSpPr>
        <p:spPr>
          <a:xfrm>
            <a:off x="1638300" y="6199188"/>
            <a:ext cx="6019800" cy="276225"/>
          </a:xfrm>
          <a:prstGeom prst="rect">
            <a:avLst/>
          </a:prstGeom>
          <a:noFill/>
        </p:spPr>
        <p:txBody>
          <a:bodyPr>
            <a:spAutoFit/>
          </a:bodyPr>
          <a:lstStyle/>
          <a:p>
            <a:pPr algn="ctr" eaLnBrk="1" hangingPunct="1">
              <a:defRPr/>
            </a:pPr>
            <a:r>
              <a:rPr lang="en-US" sz="1200" dirty="0">
                <a:solidFill>
                  <a:schemeClr val="accent1">
                    <a:lumMod val="10000"/>
                  </a:schemeClr>
                </a:solidFill>
                <a:latin typeface="Arial" charset="0"/>
                <a:ea typeface="+mn-ea"/>
                <a:cs typeface="Arial Unicode MS" charset="0"/>
              </a:rPr>
              <a:t>Source: Jan </a:t>
            </a:r>
            <a:r>
              <a:rPr lang="en-US" sz="1200" dirty="0" err="1">
                <a:solidFill>
                  <a:schemeClr val="accent1">
                    <a:lumMod val="10000"/>
                  </a:schemeClr>
                </a:solidFill>
                <a:latin typeface="Arial" charset="0"/>
                <a:ea typeface="+mn-ea"/>
                <a:cs typeface="Arial Unicode MS" charset="0"/>
              </a:rPr>
              <a:t>Rubicky</a:t>
            </a:r>
            <a:r>
              <a:rPr lang="en-US" sz="1200" dirty="0">
                <a:solidFill>
                  <a:schemeClr val="accent1">
                    <a:lumMod val="10000"/>
                  </a:schemeClr>
                </a:solidFill>
                <a:latin typeface="Arial" charset="0"/>
                <a:ea typeface="+mn-ea"/>
                <a:cs typeface="Arial Unicode MS" charset="0"/>
              </a:rPr>
              <a:t>, </a:t>
            </a:r>
            <a:r>
              <a:rPr lang="en-US" sz="1200" i="1" dirty="0" err="1">
                <a:solidFill>
                  <a:schemeClr val="accent1">
                    <a:lumMod val="10000"/>
                  </a:schemeClr>
                </a:solidFill>
                <a:latin typeface="Arial" charset="0"/>
                <a:ea typeface="+mn-ea"/>
                <a:cs typeface="Arial Unicode MS" charset="0"/>
              </a:rPr>
              <a:t>Visualising</a:t>
            </a:r>
            <a:r>
              <a:rPr lang="en-US" sz="1200" i="1" dirty="0">
                <a:solidFill>
                  <a:schemeClr val="accent1">
                    <a:lumMod val="10000"/>
                  </a:schemeClr>
                </a:solidFill>
                <a:latin typeface="Arial" charset="0"/>
                <a:ea typeface="+mn-ea"/>
                <a:cs typeface="Arial Unicode MS" charset="0"/>
              </a:rPr>
              <a:t> Literature</a:t>
            </a:r>
            <a:endParaRPr lang="nl-NL" sz="1200" i="1" dirty="0">
              <a:solidFill>
                <a:schemeClr val="accent1">
                  <a:lumMod val="10000"/>
                </a:schemeClr>
              </a:solidFill>
              <a:latin typeface="Arial" charset="0"/>
              <a:ea typeface="+mn-ea"/>
              <a:cs typeface="Arial Unicode MS" charset="0"/>
            </a:endParaRPr>
          </a:p>
        </p:txBody>
      </p:sp>
      <p:sp>
        <p:nvSpPr>
          <p:cNvPr id="5" name="TextBox 4">
            <a:extLst>
              <a:ext uri="{FF2B5EF4-FFF2-40B4-BE49-F238E27FC236}">
                <a16:creationId xmlns:a16="http://schemas.microsoft.com/office/drawing/2014/main" id="{0809EA98-D277-904A-B38E-BF3356039F1E}"/>
              </a:ext>
            </a:extLst>
          </p:cNvPr>
          <p:cNvSpPr txBox="1"/>
          <p:nvPr/>
        </p:nvSpPr>
        <p:spPr>
          <a:xfrm>
            <a:off x="2514600" y="228600"/>
            <a:ext cx="4691063" cy="646331"/>
          </a:xfrm>
          <a:prstGeom prst="rect">
            <a:avLst/>
          </a:prstGeom>
          <a:noFill/>
        </p:spPr>
        <p:txBody>
          <a:bodyPr>
            <a:spAutoFit/>
          </a:bodyPr>
          <a:lstStyle/>
          <a:p>
            <a:pPr algn="ctr" eaLnBrk="1" hangingPunct="1"/>
            <a:r>
              <a:rPr lang="en-US" altLang="en-US" sz="3600" b="1" dirty="0">
                <a:solidFill>
                  <a:schemeClr val="bg2"/>
                </a:solidFill>
                <a:latin typeface="+mj-lt"/>
                <a:ea typeface="+mj-ea"/>
                <a:cs typeface="+mj-cs"/>
              </a:rPr>
              <a:t>600 novels</a:t>
            </a:r>
            <a:endParaRPr lang="nl-NL" altLang="en-US" sz="3600" b="1" dirty="0">
              <a:solidFill>
                <a:schemeClr val="bg2"/>
              </a:solidFill>
              <a:latin typeface="+mj-lt"/>
              <a:ea typeface="+mj-ea"/>
              <a:cs typeface="+mj-cs"/>
            </a:endParaRPr>
          </a:p>
        </p:txBody>
      </p:sp>
    </p:spTree>
    <p:extLst>
      <p:ext uri="{BB962C8B-B14F-4D97-AF65-F5344CB8AC3E}">
        <p14:creationId xmlns:p14="http://schemas.microsoft.com/office/powerpoint/2010/main" val="87068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68FA-94C6-3049-A40A-DE7B3C24BBB6}"/>
              </a:ext>
            </a:extLst>
          </p:cNvPr>
          <p:cNvSpPr>
            <a:spLocks noGrp="1"/>
          </p:cNvSpPr>
          <p:nvPr>
            <p:ph type="title"/>
          </p:nvPr>
        </p:nvSpPr>
        <p:spPr>
          <a:xfrm>
            <a:off x="457200" y="0"/>
            <a:ext cx="8001000" cy="1066800"/>
          </a:xfrm>
        </p:spPr>
        <p:txBody>
          <a:bodyPr/>
          <a:lstStyle/>
          <a:p>
            <a:pPr algn="ctr" eaLnBrk="1" hangingPunct="1"/>
            <a:r>
              <a:rPr lang="en-US" altLang="en-US" dirty="0"/>
              <a:t>Not Reading</a:t>
            </a:r>
            <a:endParaRPr lang="nl-NL" altLang="en-US" dirty="0"/>
          </a:p>
        </p:txBody>
      </p:sp>
      <p:sp>
        <p:nvSpPr>
          <p:cNvPr id="3" name="Content Placeholder 2">
            <a:extLst>
              <a:ext uri="{FF2B5EF4-FFF2-40B4-BE49-F238E27FC236}">
                <a16:creationId xmlns:a16="http://schemas.microsoft.com/office/drawing/2014/main" id="{2D5955D6-3723-864D-B842-5C605E0D846E}"/>
              </a:ext>
            </a:extLst>
          </p:cNvPr>
          <p:cNvSpPr>
            <a:spLocks noGrp="1"/>
          </p:cNvSpPr>
          <p:nvPr>
            <p:ph idx="1"/>
          </p:nvPr>
        </p:nvSpPr>
        <p:spPr>
          <a:xfrm>
            <a:off x="971600" y="1995488"/>
            <a:ext cx="3744913" cy="3048000"/>
          </a:xfrm>
        </p:spPr>
        <p:txBody>
          <a:bodyPr>
            <a:normAutofit fontScale="77500" lnSpcReduction="20000"/>
          </a:bodyPr>
          <a:lstStyle/>
          <a:p>
            <a:pPr marL="0" indent="0" algn="ctr">
              <a:buFont typeface="Arial" panose="020B0604020202020204" pitchFamily="34" charset="0"/>
              <a:buNone/>
            </a:pPr>
            <a:r>
              <a:rPr lang="en-US" altLang="en-US" sz="2800" dirty="0"/>
              <a:t>“A book is an element in the vast ensemble I have called the collective library, which we do not need to know comprehensively in order to appreciate any one of its elements… The trick is to define the book’s place in that library, which gives it meaning in the same way a word takes on meaning in relation to other words”</a:t>
            </a:r>
            <a:endParaRPr lang="nl-NL" altLang="en-US" sz="2800" dirty="0"/>
          </a:p>
          <a:p>
            <a:pPr marL="0" indent="0" algn="ctr">
              <a:buFont typeface="Arial" panose="020B0604020202020204" pitchFamily="34" charset="0"/>
              <a:buNone/>
            </a:pPr>
            <a:endParaRPr lang="en-GB" altLang="nl-NL" dirty="0">
              <a:ea typeface="Arial Unicode MS" panose="020B0604020202020204" pitchFamily="34" charset="-128"/>
            </a:endParaRPr>
          </a:p>
        </p:txBody>
      </p:sp>
      <p:pic>
        <p:nvPicPr>
          <p:cNvPr id="33795" name="Picture 2" descr="http://www.brainpickings.org/wp-content/uploads/2012/06/unreadbooks.jpg">
            <a:extLst>
              <a:ext uri="{FF2B5EF4-FFF2-40B4-BE49-F238E27FC236}">
                <a16:creationId xmlns:a16="http://schemas.microsoft.com/office/drawing/2014/main" id="{8F9AC0F4-F9CA-B94A-A1F1-5641DF7BE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255713"/>
            <a:ext cx="2952750"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3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BDB8BC4C-84B9-8B41-996D-D5D54816CA82}"/>
              </a:ext>
            </a:extLst>
          </p:cNvPr>
          <p:cNvSpPr>
            <a:spLocks noChangeArrowheads="1"/>
          </p:cNvSpPr>
          <p:nvPr/>
        </p:nvSpPr>
        <p:spPr bwMode="auto">
          <a:xfrm>
            <a:off x="1331640" y="1999960"/>
            <a:ext cx="6942137"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&lt;</a:t>
            </a:r>
            <a:r>
              <a:rPr lang="en-US" altLang="en-US" sz="2400" b="1" dirty="0" err="1">
                <a:latin typeface="Courier New" panose="02070309020205020404" pitchFamily="49" charset="0"/>
                <a:ea typeface="Courier New" panose="02070309020205020404" pitchFamily="49" charset="0"/>
                <a:cs typeface="Courier New" panose="02070309020205020404" pitchFamily="49" charset="0"/>
              </a:rPr>
              <a:t>svg</a:t>
            </a: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 width="400" height="110"&gt;</a:t>
            </a:r>
            <a:br>
              <a:rPr lang="en-US" altLang="en-US" sz="2400" b="1" dirty="0">
                <a:latin typeface="Courier New" panose="02070309020205020404" pitchFamily="49" charset="0"/>
                <a:ea typeface="Courier New" panose="02070309020205020404" pitchFamily="49" charset="0"/>
                <a:cs typeface="Courier New" panose="02070309020205020404" pitchFamily="49" charset="0"/>
              </a:rPr>
            </a:b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  &lt;</a:t>
            </a:r>
            <a:r>
              <a:rPr lang="en-US" altLang="en-US" sz="2400" b="1" dirty="0" err="1">
                <a:latin typeface="Courier New" panose="02070309020205020404" pitchFamily="49" charset="0"/>
                <a:ea typeface="Courier New" panose="02070309020205020404" pitchFamily="49" charset="0"/>
                <a:cs typeface="Courier New" panose="02070309020205020404" pitchFamily="49" charset="0"/>
              </a:rPr>
              <a:t>rect</a:t>
            </a: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ea typeface="Courier New" panose="02070309020205020404" pitchFamily="49" charset="0"/>
                <a:cs typeface="Courier New" panose="02070309020205020404" pitchFamily="49" charset="0"/>
              </a:rPr>
            </a:b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		width="300" </a:t>
            </a:r>
            <a:br>
              <a:rPr lang="en-US" altLang="en-US" sz="2400" b="1" dirty="0">
                <a:latin typeface="Courier New" panose="02070309020205020404" pitchFamily="49" charset="0"/>
                <a:ea typeface="Courier New" panose="02070309020205020404" pitchFamily="49" charset="0"/>
                <a:cs typeface="Courier New" panose="02070309020205020404" pitchFamily="49" charset="0"/>
              </a:rPr>
            </a:b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		height="100"  /&gt;</a:t>
            </a:r>
            <a:br>
              <a:rPr lang="en-US" altLang="en-US" sz="2400" b="1" dirty="0">
                <a:latin typeface="Courier New" panose="02070309020205020404" pitchFamily="49" charset="0"/>
                <a:ea typeface="Courier New" panose="02070309020205020404" pitchFamily="49" charset="0"/>
                <a:cs typeface="Courier New" panose="02070309020205020404" pitchFamily="49" charset="0"/>
              </a:rPr>
            </a:b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&lt;/</a:t>
            </a:r>
            <a:r>
              <a:rPr lang="en-US" altLang="en-US" sz="2400" b="1" dirty="0" err="1">
                <a:latin typeface="Courier New" panose="02070309020205020404" pitchFamily="49" charset="0"/>
                <a:ea typeface="Courier New" panose="02070309020205020404" pitchFamily="49" charset="0"/>
                <a:cs typeface="Courier New" panose="02070309020205020404" pitchFamily="49" charset="0"/>
              </a:rPr>
              <a:t>svg</a:t>
            </a:r>
            <a:r>
              <a:rPr lang="en-US" altLang="en-US" sz="2400" b="1" dirty="0">
                <a:latin typeface="Courier New" panose="02070309020205020404" pitchFamily="49" charset="0"/>
                <a:ea typeface="Courier New" panose="02070309020205020404" pitchFamily="49" charset="0"/>
                <a:cs typeface="Courier New" panose="02070309020205020404" pitchFamily="49" charset="0"/>
              </a:rPr>
              <a:t>&gt;</a:t>
            </a:r>
            <a:endParaRPr lang="nl-NL" altLang="en-US" sz="2400" b="1" dirty="0">
              <a:latin typeface="Courier New" panose="02070309020205020404" pitchFamily="49" charset="0"/>
              <a:ea typeface="Courier New" panose="02070309020205020404" pitchFamily="49" charset="0"/>
              <a:cs typeface="Courier New" panose="02070309020205020404" pitchFamily="49" charset="0"/>
            </a:endParaRPr>
          </a:p>
        </p:txBody>
      </p:sp>
      <p:sp>
        <p:nvSpPr>
          <p:cNvPr id="34818" name="Rectangle 3">
            <a:extLst>
              <a:ext uri="{FF2B5EF4-FFF2-40B4-BE49-F238E27FC236}">
                <a16:creationId xmlns:a16="http://schemas.microsoft.com/office/drawing/2014/main" id="{ADEF2A90-ACBA-E84B-8CCA-3517AE3A592B}"/>
              </a:ext>
            </a:extLst>
          </p:cNvPr>
          <p:cNvSpPr>
            <a:spLocks noChangeArrowheads="1"/>
          </p:cNvSpPr>
          <p:nvPr/>
        </p:nvSpPr>
        <p:spPr bwMode="auto">
          <a:xfrm>
            <a:off x="827088" y="836613"/>
            <a:ext cx="8532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Scalable Vector Graphics</a:t>
            </a:r>
          </a:p>
        </p:txBody>
      </p:sp>
      <p:pic>
        <p:nvPicPr>
          <p:cNvPr id="5" name="Picture 4">
            <a:extLst>
              <a:ext uri="{FF2B5EF4-FFF2-40B4-BE49-F238E27FC236}">
                <a16:creationId xmlns:a16="http://schemas.microsoft.com/office/drawing/2014/main" id="{35BE73B3-599C-104A-8396-BA8D3CC1AE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23608" y="4160042"/>
            <a:ext cx="1855646" cy="179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7C2CDA3-4E48-134B-910A-91EBBD98B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432" y="4297660"/>
            <a:ext cx="2120900" cy="1143000"/>
          </a:xfrm>
          <a:prstGeom prst="rect">
            <a:avLst/>
          </a:prstGeom>
        </p:spPr>
      </p:pic>
      <p:pic>
        <p:nvPicPr>
          <p:cNvPr id="3" name="Picture 2">
            <a:extLst>
              <a:ext uri="{FF2B5EF4-FFF2-40B4-BE49-F238E27FC236}">
                <a16:creationId xmlns:a16="http://schemas.microsoft.com/office/drawing/2014/main" id="{95C43B2C-C5C2-494C-B559-5A8E70B0301B}"/>
              </a:ext>
            </a:extLst>
          </p:cNvPr>
          <p:cNvPicPr>
            <a:picLocks noChangeAspect="1"/>
          </p:cNvPicPr>
          <p:nvPr/>
        </p:nvPicPr>
        <p:blipFill rotWithShape="1">
          <a:blip r:embed="rId5">
            <a:extLst>
              <a:ext uri="{28A0092B-C50C-407E-A947-70E740481C1C}">
                <a14:useLocalDpi xmlns:a14="http://schemas.microsoft.com/office/drawing/2010/main" val="0"/>
              </a:ext>
            </a:extLst>
          </a:blip>
          <a:srcRect l="5313" t="1557"/>
          <a:stretch/>
        </p:blipFill>
        <p:spPr>
          <a:xfrm>
            <a:off x="1050836" y="5059361"/>
            <a:ext cx="3751872" cy="1012676"/>
          </a:xfrm>
          <a:prstGeom prst="rect">
            <a:avLst/>
          </a:prstGeom>
        </p:spPr>
      </p:pic>
    </p:spTree>
    <p:extLst>
      <p:ext uri="{BB962C8B-B14F-4D97-AF65-F5344CB8AC3E}">
        <p14:creationId xmlns:p14="http://schemas.microsoft.com/office/powerpoint/2010/main" val="9703487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175136" y="1433556"/>
            <a:ext cx="6685438" cy="23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rgbClr val="0C2577"/>
              </a:buClr>
              <a:buFont typeface="Arial" panose="020B0604020202020204" pitchFamily="34" charset="0"/>
              <a:buChar char="□"/>
              <a:defRPr/>
            </a:pPr>
            <a:r>
              <a:rPr lang="en-GB" altLang="nl-NL" sz="1799" dirty="0">
                <a:solidFill>
                  <a:schemeClr val="bg2"/>
                </a:solidFill>
                <a:latin typeface="+mn-lt"/>
                <a:cs typeface="+mn-cs"/>
              </a:rPr>
              <a:t>An </a:t>
            </a:r>
            <a:r>
              <a:rPr lang="en-GB" altLang="nl-NL" sz="1799" i="1" dirty="0">
                <a:solidFill>
                  <a:schemeClr val="bg2"/>
                </a:solidFill>
                <a:latin typeface="+mn-lt"/>
                <a:cs typeface="+mn-cs"/>
              </a:rPr>
              <a:t>Application Programming Interface </a:t>
            </a:r>
            <a:r>
              <a:rPr lang="en-GB" altLang="nl-NL" sz="1799" dirty="0">
                <a:solidFill>
                  <a:schemeClr val="bg2"/>
                </a:solidFill>
                <a:latin typeface="+mn-lt"/>
                <a:cs typeface="+mn-cs"/>
              </a:rPr>
              <a:t>is a </a:t>
            </a:r>
            <a:r>
              <a:rPr lang="en-US" sz="1799" dirty="0">
                <a:solidFill>
                  <a:schemeClr val="bg2"/>
                </a:solidFill>
                <a:latin typeface="+mn-lt"/>
                <a:cs typeface="+mn-cs"/>
              </a:rPr>
              <a:t>definition of an application which can be used to make specific functions of this application or specific data sets available for external services</a:t>
            </a:r>
            <a:r>
              <a:rPr lang="en-GB" altLang="nl-NL" sz="1799" dirty="0">
                <a:solidFill>
                  <a:schemeClr val="bg2"/>
                </a:solidFill>
                <a:latin typeface="+mn-lt"/>
                <a:cs typeface="+mn-cs"/>
              </a:rPr>
              <a:t> </a:t>
            </a:r>
          </a:p>
          <a:p>
            <a:pPr eaLnBrk="1" hangingPunct="1">
              <a:lnSpc>
                <a:spcPct val="80000"/>
              </a:lnSpc>
              <a:buClr>
                <a:srgbClr val="0C2577"/>
              </a:buClr>
              <a:buFont typeface="Arial" panose="020B0604020202020204" pitchFamily="34" charset="0"/>
              <a:buChar char="□"/>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marL="0" indent="0">
              <a:lnSpc>
                <a:spcPct val="80000"/>
              </a:lnSpc>
              <a:buClr>
                <a:srgbClr val="0C2577"/>
              </a:buClr>
              <a:buNone/>
              <a:defRPr/>
            </a:pPr>
            <a:endParaRPr lang="en-GB" altLang="nl-NL" sz="1799" dirty="0">
              <a:latin typeface="Verdana" panose="020B0604030504040204" pitchFamily="34" charset="0"/>
            </a:endParaRPr>
          </a:p>
          <a:p>
            <a:pPr lvl="1" eaLnBrk="1" hangingPunct="1">
              <a:lnSpc>
                <a:spcPct val="80000"/>
              </a:lnSpc>
              <a:buClr>
                <a:srgbClr val="0C2577"/>
              </a:buClr>
              <a:buFontTx/>
              <a:buNone/>
              <a:defRPr/>
            </a:pPr>
            <a:endParaRPr lang="en-US" altLang="nl-NL" sz="1799" dirty="0">
              <a:latin typeface="Verdana" panose="020B0604030504040204" pitchFamily="34" charset="0"/>
            </a:endParaRPr>
          </a:p>
          <a:p>
            <a:pPr eaLnBrk="1" hangingPunct="1">
              <a:lnSpc>
                <a:spcPct val="80000"/>
              </a:lnSpc>
              <a:buClr>
                <a:srgbClr val="0C2577"/>
              </a:buClr>
              <a:buFont typeface="Arial" panose="020B0604020202020204" pitchFamily="34" charset="0"/>
              <a:buChar char="□"/>
              <a:defRPr/>
            </a:pPr>
            <a:endParaRPr lang="en-US" altLang="nl-NL" sz="1799" dirty="0">
              <a:latin typeface="Verdana" panose="020B0604030504040204" pitchFamily="34" charset="0"/>
            </a:endParaRPr>
          </a:p>
          <a:p>
            <a:pPr eaLnBrk="1" hangingPunct="1">
              <a:lnSpc>
                <a:spcPct val="80000"/>
              </a:lnSpc>
              <a:buClr>
                <a:srgbClr val="0C2577"/>
              </a:buClr>
              <a:buFont typeface="Arial" panose="020B0604020202020204" pitchFamily="34" charset="0"/>
              <a:buChar char="□"/>
              <a:defRPr/>
            </a:pPr>
            <a:endParaRPr lang="en-GB" altLang="nl-NL" sz="1799" dirty="0">
              <a:latin typeface="Verdana" panose="020B0604030504040204" pitchFamily="34" charset="0"/>
            </a:endParaRPr>
          </a:p>
          <a:p>
            <a:pPr lvl="1" eaLnBrk="1" hangingPunct="1">
              <a:lnSpc>
                <a:spcPct val="80000"/>
              </a:lnSpc>
              <a:buClr>
                <a:srgbClr val="0C2577"/>
              </a:buClr>
              <a:buFont typeface="Arial" panose="020B0604020202020204" pitchFamily="34" charset="0"/>
              <a:buNone/>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eaLnBrk="1" hangingPunct="1">
              <a:spcBef>
                <a:spcPct val="0"/>
              </a:spcBef>
              <a:defRPr/>
            </a:pPr>
            <a:endParaRPr lang="en-GB" altLang="nl-NL" sz="1799" dirty="0">
              <a:latin typeface="Verdana" panose="020B0604030504040204" pitchFamily="34" charset="0"/>
            </a:endParaRPr>
          </a:p>
          <a:p>
            <a:pPr eaLnBrk="1" hangingPunct="1">
              <a:defRPr/>
            </a:pPr>
            <a:endParaRPr lang="nl-NL" altLang="nl-NL" sz="1799" dirty="0">
              <a:latin typeface="Verdana" panose="020B0604030504040204" pitchFamily="34" charset="0"/>
            </a:endParaRPr>
          </a:p>
          <a:p>
            <a:pPr eaLnBrk="1" hangingPunct="1">
              <a:defRPr/>
            </a:pPr>
            <a:endParaRPr lang="en-GB" altLang="nl-NL" sz="1799" dirty="0">
              <a:solidFill>
                <a:schemeClr val="tx2"/>
              </a:solidFill>
            </a:endParaRPr>
          </a:p>
          <a:p>
            <a:pPr eaLnBrk="1" hangingPunct="1">
              <a:lnSpc>
                <a:spcPct val="80000"/>
              </a:lnSpc>
              <a:buClr>
                <a:srgbClr val="0C2577"/>
              </a:buClr>
              <a:buFontTx/>
              <a:buNone/>
              <a:defRPr/>
            </a:pPr>
            <a:endParaRPr lang="en-US" altLang="nl-NL" sz="1799" dirty="0">
              <a:solidFill>
                <a:srgbClr val="0C2577"/>
              </a:solidFill>
              <a:latin typeface="Verdana" panose="020B0604030504040204" pitchFamily="34" charset="0"/>
            </a:endParaRPr>
          </a:p>
          <a:p>
            <a:pPr eaLnBrk="1" hangingPunct="1">
              <a:lnSpc>
                <a:spcPct val="80000"/>
              </a:lnSpc>
              <a:buClr>
                <a:srgbClr val="0C2577"/>
              </a:buClr>
              <a:buFontTx/>
              <a:buNone/>
              <a:defRPr/>
            </a:pPr>
            <a:endParaRPr lang="en-US" altLang="nl-NL" sz="1799" dirty="0">
              <a:latin typeface="Verdana" panose="020B0604030504040204" pitchFamily="34" charset="0"/>
            </a:endParaRPr>
          </a:p>
        </p:txBody>
      </p:sp>
      <p:sp>
        <p:nvSpPr>
          <p:cNvPr id="53251" name="Text Box 3"/>
          <p:cNvSpPr txBox="1">
            <a:spLocks noChangeArrowheads="1"/>
          </p:cNvSpPr>
          <p:nvPr/>
        </p:nvSpPr>
        <p:spPr bwMode="auto">
          <a:xfrm>
            <a:off x="1090640" y="548680"/>
            <a:ext cx="6854430" cy="55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GB" altLang="nl-NL" sz="2998" b="1" dirty="0">
                <a:solidFill>
                  <a:schemeClr val="bg2"/>
                </a:solidFill>
                <a:latin typeface="+mj-lt"/>
                <a:ea typeface="+mj-ea"/>
                <a:cs typeface="+mj-cs"/>
              </a:rPr>
              <a:t>API</a:t>
            </a:r>
            <a:endParaRPr lang="en-US" altLang="nl-NL" sz="2998" b="1" dirty="0">
              <a:solidFill>
                <a:schemeClr val="bg2"/>
              </a:solidFill>
              <a:latin typeface="+mj-lt"/>
              <a:ea typeface="+mj-ea"/>
              <a:cs typeface="+mj-cs"/>
            </a:endParaRPr>
          </a:p>
        </p:txBody>
      </p:sp>
      <p:sp>
        <p:nvSpPr>
          <p:cNvPr id="3" name="Rectangle 2"/>
          <p:cNvSpPr/>
          <p:nvPr/>
        </p:nvSpPr>
        <p:spPr>
          <a:xfrm>
            <a:off x="4580382" y="3250272"/>
            <a:ext cx="917494" cy="226696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349"/>
          </a:p>
        </p:txBody>
      </p:sp>
      <p:sp>
        <p:nvSpPr>
          <p:cNvPr id="53253" name="TextBox 3"/>
          <p:cNvSpPr txBox="1">
            <a:spLocks noChangeArrowheads="1"/>
          </p:cNvSpPr>
          <p:nvPr/>
        </p:nvSpPr>
        <p:spPr bwMode="auto">
          <a:xfrm>
            <a:off x="756897" y="3970527"/>
            <a:ext cx="102578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2399" dirty="0">
                <a:latin typeface="Verdana" charset="0"/>
              </a:rPr>
              <a:t>User</a:t>
            </a:r>
          </a:p>
        </p:txBody>
      </p:sp>
      <p:sp>
        <p:nvSpPr>
          <p:cNvPr id="53254" name="TextBox 11"/>
          <p:cNvSpPr txBox="1">
            <a:spLocks noChangeArrowheads="1"/>
          </p:cNvSpPr>
          <p:nvPr/>
        </p:nvSpPr>
        <p:spPr bwMode="auto">
          <a:xfrm>
            <a:off x="6733101" y="4019014"/>
            <a:ext cx="151130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2399" dirty="0">
                <a:latin typeface="Verdana" charset="0"/>
              </a:rPr>
              <a:t>Service</a:t>
            </a:r>
          </a:p>
        </p:txBody>
      </p:sp>
      <p:sp>
        <p:nvSpPr>
          <p:cNvPr id="53255" name="TextBox 12"/>
          <p:cNvSpPr txBox="1">
            <a:spLocks noChangeArrowheads="1"/>
          </p:cNvSpPr>
          <p:nvPr/>
        </p:nvSpPr>
        <p:spPr bwMode="auto">
          <a:xfrm>
            <a:off x="4580382" y="4019014"/>
            <a:ext cx="91749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GB" altLang="en-US" sz="1799">
                <a:latin typeface="Verdana" charset="0"/>
              </a:rPr>
              <a:t>API</a:t>
            </a:r>
          </a:p>
        </p:txBody>
      </p:sp>
      <p:sp>
        <p:nvSpPr>
          <p:cNvPr id="5" name="Right Arrow 4"/>
          <p:cNvSpPr/>
          <p:nvPr/>
        </p:nvSpPr>
        <p:spPr>
          <a:xfrm>
            <a:off x="3635518" y="3830993"/>
            <a:ext cx="593812" cy="228481"/>
          </a:xfrm>
          <a:prstGeom prst="rightArrow">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349"/>
          </a:p>
        </p:txBody>
      </p:sp>
      <p:sp>
        <p:nvSpPr>
          <p:cNvPr id="15" name="Right Arrow 14"/>
          <p:cNvSpPr/>
          <p:nvPr/>
        </p:nvSpPr>
        <p:spPr>
          <a:xfrm rot="10800000">
            <a:off x="3635518" y="4593786"/>
            <a:ext cx="593812" cy="228481"/>
          </a:xfrm>
          <a:prstGeom prst="rightArrow">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349"/>
          </a:p>
        </p:txBody>
      </p:sp>
      <p:sp>
        <p:nvSpPr>
          <p:cNvPr id="16" name="Right Arrow 15"/>
          <p:cNvSpPr/>
          <p:nvPr/>
        </p:nvSpPr>
        <p:spPr>
          <a:xfrm>
            <a:off x="5778387" y="3848591"/>
            <a:ext cx="593813" cy="228481"/>
          </a:xfrm>
          <a:prstGeom prst="rightArrow">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349" dirty="0"/>
          </a:p>
        </p:txBody>
      </p:sp>
      <p:sp>
        <p:nvSpPr>
          <p:cNvPr id="17" name="Right Arrow 16"/>
          <p:cNvSpPr/>
          <p:nvPr/>
        </p:nvSpPr>
        <p:spPr>
          <a:xfrm rot="10800000">
            <a:off x="5778387" y="4568670"/>
            <a:ext cx="593813" cy="228481"/>
          </a:xfrm>
          <a:prstGeom prst="rightArrow">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349"/>
          </a:p>
        </p:txBody>
      </p:sp>
      <p:sp>
        <p:nvSpPr>
          <p:cNvPr id="53260" name="TextBox 17"/>
          <p:cNvSpPr txBox="1">
            <a:spLocks noChangeArrowheads="1"/>
          </p:cNvSpPr>
          <p:nvPr/>
        </p:nvSpPr>
        <p:spPr bwMode="auto">
          <a:xfrm>
            <a:off x="2198046" y="3523331"/>
            <a:ext cx="1214996"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a:spcBef>
                <a:spcPct val="0"/>
              </a:spcBef>
              <a:buFontTx/>
              <a:buNone/>
            </a:pPr>
            <a:r>
              <a:rPr lang="en-GB" altLang="en-US" sz="1499" i="1" dirty="0">
                <a:latin typeface="Verdana" charset="0"/>
              </a:rPr>
              <a:t>Request + key</a:t>
            </a:r>
          </a:p>
        </p:txBody>
      </p:sp>
      <p:sp>
        <p:nvSpPr>
          <p:cNvPr id="53262" name="TextBox 19"/>
          <p:cNvSpPr txBox="1">
            <a:spLocks noChangeArrowheads="1"/>
          </p:cNvSpPr>
          <p:nvPr/>
        </p:nvSpPr>
        <p:spPr bwMode="auto">
          <a:xfrm>
            <a:off x="2280267" y="4480551"/>
            <a:ext cx="1214995"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GB" altLang="en-US" sz="1499" i="1" dirty="0">
                <a:latin typeface="Verdana" charset="0"/>
              </a:rPr>
              <a:t>XML / JSON</a:t>
            </a:r>
          </a:p>
        </p:txBody>
      </p:sp>
    </p:spTree>
    <p:extLst>
      <p:ext uri="{BB962C8B-B14F-4D97-AF65-F5344CB8AC3E}">
        <p14:creationId xmlns:p14="http://schemas.microsoft.com/office/powerpoint/2010/main" val="1457629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5024764E-8613-C449-89F0-D386D98A8717}"/>
              </a:ext>
            </a:extLst>
          </p:cNvPr>
          <p:cNvSpPr>
            <a:spLocks noChangeArrowheads="1"/>
          </p:cNvSpPr>
          <p:nvPr/>
        </p:nvSpPr>
        <p:spPr bwMode="auto">
          <a:xfrm>
            <a:off x="1187624" y="1556792"/>
            <a:ext cx="69484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a:buNone/>
            </a:pPr>
            <a:r>
              <a:rPr lang="en-US" sz="1799" dirty="0">
                <a:solidFill>
                  <a:schemeClr val="bg2"/>
                </a:solidFill>
                <a:latin typeface="+mn-lt"/>
                <a:cs typeface="+mn-cs"/>
              </a:rPr>
              <a:t>The </a:t>
            </a:r>
            <a:r>
              <a:rPr lang="en-US" sz="1799" dirty="0">
                <a:solidFill>
                  <a:schemeClr val="bg2"/>
                </a:solidFill>
                <a:latin typeface="+mn-lt"/>
                <a:cs typeface="+mn-cs"/>
                <a:hlinkClick r:id="rId2"/>
              </a:rPr>
              <a:t>NYT The Books API</a:t>
            </a:r>
            <a:r>
              <a:rPr lang="en-US" sz="1799" dirty="0">
                <a:solidFill>
                  <a:schemeClr val="bg2"/>
                </a:solidFill>
                <a:latin typeface="+mn-lt"/>
                <a:cs typeface="+mn-cs"/>
              </a:rPr>
              <a:t> enables you to get data about books reviews and bestseller lists.</a:t>
            </a:r>
          </a:p>
          <a:p>
            <a:pPr marL="0" indent="0">
              <a:buNone/>
            </a:pPr>
            <a:br>
              <a:rPr lang="en-US" sz="1799" dirty="0">
                <a:solidFill>
                  <a:schemeClr val="bg2"/>
                </a:solidFill>
                <a:latin typeface="+mn-lt"/>
                <a:cs typeface="+mn-cs"/>
              </a:rPr>
            </a:br>
            <a:r>
              <a:rPr lang="en-US" sz="1799" dirty="0">
                <a:solidFill>
                  <a:schemeClr val="bg2"/>
                </a:solidFill>
                <a:latin typeface="+mn-lt"/>
                <a:cs typeface="+mn-cs"/>
              </a:rPr>
              <a:t>Lists of bestsellers can be </a:t>
            </a:r>
            <a:r>
              <a:rPr lang="en-US" sz="1799" dirty="0" err="1">
                <a:solidFill>
                  <a:schemeClr val="bg2"/>
                </a:solidFill>
                <a:latin typeface="+mn-lt"/>
                <a:cs typeface="+mn-cs"/>
              </a:rPr>
              <a:t>retieved</a:t>
            </a:r>
            <a:r>
              <a:rPr lang="en-US" sz="1799" dirty="0">
                <a:solidFill>
                  <a:schemeClr val="bg2"/>
                </a:solidFill>
                <a:latin typeface="+mn-lt"/>
                <a:cs typeface="+mn-cs"/>
              </a:rPr>
              <a:t> using the following base URL:</a:t>
            </a:r>
            <a:br>
              <a:rPr lang="en-US" sz="1799" dirty="0">
                <a:solidFill>
                  <a:schemeClr val="bg2"/>
                </a:solidFill>
                <a:latin typeface="+mn-lt"/>
                <a:cs typeface="+mn-cs"/>
              </a:rPr>
            </a:br>
            <a:r>
              <a:rPr lang="en-US" sz="1799" dirty="0">
                <a:solidFill>
                  <a:schemeClr val="bg2"/>
                </a:solidFill>
                <a:latin typeface="+mn-lt"/>
                <a:cs typeface="+mn-cs"/>
              </a:rPr>
              <a:t>http://</a:t>
            </a:r>
            <a:r>
              <a:rPr lang="en-US" sz="1799" dirty="0" err="1">
                <a:solidFill>
                  <a:schemeClr val="bg2"/>
                </a:solidFill>
                <a:latin typeface="+mn-lt"/>
                <a:cs typeface="+mn-cs"/>
              </a:rPr>
              <a:t>api.nytimes.com</a:t>
            </a:r>
            <a:r>
              <a:rPr lang="en-US" sz="1799" dirty="0">
                <a:solidFill>
                  <a:schemeClr val="bg2"/>
                </a:solidFill>
                <a:latin typeface="+mn-lt"/>
                <a:cs typeface="+mn-cs"/>
              </a:rPr>
              <a:t>/svc/books/v3/lists </a:t>
            </a:r>
            <a:br>
              <a:rPr lang="en-US" sz="1799" dirty="0">
                <a:solidFill>
                  <a:schemeClr val="bg2"/>
                </a:solidFill>
                <a:latin typeface="+mn-lt"/>
                <a:cs typeface="+mn-cs"/>
              </a:rPr>
            </a:br>
            <a:endParaRPr lang="en-US" sz="1799" dirty="0">
              <a:solidFill>
                <a:schemeClr val="bg2"/>
              </a:solidFill>
              <a:latin typeface="+mn-lt"/>
              <a:cs typeface="+mn-cs"/>
            </a:endParaRPr>
          </a:p>
          <a:p>
            <a:pPr marL="0" indent="0">
              <a:buNone/>
            </a:pPr>
            <a:r>
              <a:rPr lang="en-US" sz="1799" dirty="0">
                <a:solidFill>
                  <a:schemeClr val="bg2"/>
                </a:solidFill>
                <a:latin typeface="+mn-lt"/>
                <a:cs typeface="+mn-cs"/>
              </a:rPr>
              <a:t>To find a specific bestseller list, provide the date of of the list in the format YYY-MM-DD, and use the name of the list, in combination with the required data format.</a:t>
            </a:r>
            <a:br>
              <a:rPr lang="en-US" sz="1799" dirty="0">
                <a:solidFill>
                  <a:schemeClr val="bg2"/>
                </a:solidFill>
                <a:latin typeface="+mn-lt"/>
                <a:cs typeface="+mn-cs"/>
              </a:rPr>
            </a:br>
            <a:endParaRPr lang="en-US" sz="1799" dirty="0">
              <a:solidFill>
                <a:schemeClr val="bg2"/>
              </a:solidFill>
              <a:latin typeface="+mn-lt"/>
              <a:cs typeface="+mn-cs"/>
            </a:endParaRPr>
          </a:p>
          <a:p>
            <a:pPr marL="0" indent="0">
              <a:buNone/>
            </a:pPr>
            <a:r>
              <a:rPr lang="en-US" sz="1799" dirty="0">
                <a:solidFill>
                  <a:schemeClr val="bg2"/>
                </a:solidFill>
                <a:latin typeface="+mn-lt"/>
                <a:cs typeface="+mn-cs"/>
              </a:rPr>
              <a:t>For example:</a:t>
            </a:r>
            <a:br>
              <a:rPr lang="en-US" sz="1799" dirty="0">
                <a:solidFill>
                  <a:schemeClr val="bg2"/>
                </a:solidFill>
                <a:latin typeface="+mn-lt"/>
                <a:cs typeface="+mn-cs"/>
              </a:rPr>
            </a:br>
            <a:r>
              <a:rPr lang="en-US" sz="1799" b="1" dirty="0">
                <a:solidFill>
                  <a:schemeClr val="bg2"/>
                </a:solidFill>
                <a:latin typeface="+mn-lt"/>
                <a:cs typeface="+mn-cs"/>
                <a:hlinkClick r:id="rId3"/>
              </a:rPr>
              <a:t>http://</a:t>
            </a:r>
            <a:r>
              <a:rPr lang="en-US" sz="1799" b="1" dirty="0" err="1">
                <a:solidFill>
                  <a:schemeClr val="bg2"/>
                </a:solidFill>
                <a:latin typeface="+mn-lt"/>
                <a:cs typeface="+mn-cs"/>
                <a:hlinkClick r:id="rId3"/>
              </a:rPr>
              <a:t>api.nytimes.com</a:t>
            </a:r>
            <a:r>
              <a:rPr lang="en-US" sz="1799" b="1" dirty="0">
                <a:solidFill>
                  <a:schemeClr val="bg2"/>
                </a:solidFill>
                <a:latin typeface="+mn-lt"/>
                <a:cs typeface="+mn-cs"/>
                <a:hlinkClick r:id="rId3"/>
              </a:rPr>
              <a:t>/svc/books/v3/lists/2018-03-01/</a:t>
            </a:r>
            <a:r>
              <a:rPr lang="en-US" sz="1799" b="1" dirty="0" err="1">
                <a:solidFill>
                  <a:schemeClr val="bg2"/>
                </a:solidFill>
                <a:latin typeface="+mn-lt"/>
                <a:cs typeface="+mn-cs"/>
                <a:hlinkClick r:id="rId3"/>
              </a:rPr>
              <a:t>combined-print-and-e-book-fiction.xml?api-key</a:t>
            </a:r>
            <a:r>
              <a:rPr lang="en-US" sz="1799" b="1" dirty="0">
                <a:solidFill>
                  <a:schemeClr val="bg2"/>
                </a:solidFill>
                <a:latin typeface="+mn-lt"/>
                <a:cs typeface="+mn-cs"/>
                <a:hlinkClick r:id="rId3"/>
              </a:rPr>
              <a:t>=cda705355dc731a3b819ac80ce02578b:15:72378286</a:t>
            </a:r>
            <a:endParaRPr lang="en-US" sz="1799" b="1"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2400" dirty="0">
              <a:latin typeface="Verdana" panose="020B0604030504040204" pitchFamily="34" charset="0"/>
            </a:endParaRPr>
          </a:p>
          <a:p>
            <a:pPr eaLnBrk="1" hangingPunct="1">
              <a:lnSpc>
                <a:spcPct val="80000"/>
              </a:lnSpc>
              <a:buClr>
                <a:srgbClr val="0C2577"/>
              </a:buClr>
              <a:buFontTx/>
              <a:buNone/>
            </a:pPr>
            <a:endParaRPr lang="en-GB" altLang="nl-NL" sz="2400" dirty="0">
              <a:latin typeface="Verdana" panose="020B0604030504040204" pitchFamily="34" charset="0"/>
            </a:endParaRPr>
          </a:p>
          <a:p>
            <a:pPr lvl="1" eaLnBrk="1" hangingPunct="1">
              <a:lnSpc>
                <a:spcPct val="80000"/>
              </a:lnSpc>
              <a:buClr>
                <a:srgbClr val="0C2577"/>
              </a:buClr>
              <a:buFontTx/>
              <a:buNone/>
            </a:pPr>
            <a:endParaRPr lang="en-US" altLang="nl-NL" sz="2400" dirty="0">
              <a:latin typeface="Verdana" panose="020B0604030504040204" pitchFamily="34" charset="0"/>
            </a:endParaRPr>
          </a:p>
          <a:p>
            <a:pPr eaLnBrk="1" hangingPunct="1">
              <a:lnSpc>
                <a:spcPct val="80000"/>
              </a:lnSpc>
              <a:buClr>
                <a:srgbClr val="0C2577"/>
              </a:buClr>
              <a:buFont typeface="Arial" panose="020B0604020202020204" pitchFamily="34" charset="0"/>
              <a:buChar char="□"/>
            </a:pPr>
            <a:endParaRPr lang="en-US" altLang="nl-NL" sz="2400" dirty="0">
              <a:latin typeface="Verdana" panose="020B0604030504040204" pitchFamily="34" charset="0"/>
            </a:endParaRPr>
          </a:p>
          <a:p>
            <a:pPr eaLnBrk="1" hangingPunct="1">
              <a:lnSpc>
                <a:spcPct val="80000"/>
              </a:lnSpc>
              <a:buClr>
                <a:srgbClr val="0C2577"/>
              </a:buClr>
              <a:buFont typeface="Arial" panose="020B0604020202020204" pitchFamily="34" charset="0"/>
              <a:buChar char="□"/>
            </a:pPr>
            <a:endParaRPr lang="en-GB" altLang="nl-NL" sz="2400" dirty="0">
              <a:latin typeface="Verdana" panose="020B0604030504040204" pitchFamily="34" charset="0"/>
            </a:endParaRPr>
          </a:p>
          <a:p>
            <a:pPr lvl="1" eaLnBrk="1" hangingPunct="1">
              <a:lnSpc>
                <a:spcPct val="80000"/>
              </a:lnSpc>
              <a:buClr>
                <a:srgbClr val="0C2577"/>
              </a:buClr>
              <a:buFont typeface="Arial" panose="020B0604020202020204" pitchFamily="34" charset="0"/>
              <a:buNone/>
            </a:pPr>
            <a:endParaRPr lang="en-GB" altLang="nl-NL" sz="2400" dirty="0">
              <a:latin typeface="Verdana" panose="020B0604030504040204" pitchFamily="34" charset="0"/>
            </a:endParaRPr>
          </a:p>
          <a:p>
            <a:pPr eaLnBrk="1" hangingPunct="1">
              <a:lnSpc>
                <a:spcPct val="80000"/>
              </a:lnSpc>
              <a:buClr>
                <a:srgbClr val="0C2577"/>
              </a:buClr>
              <a:buFontTx/>
              <a:buNone/>
            </a:pPr>
            <a:endParaRPr lang="en-GB" altLang="nl-NL" sz="2400" dirty="0">
              <a:latin typeface="Verdana" panose="020B0604030504040204" pitchFamily="34" charset="0"/>
            </a:endParaRPr>
          </a:p>
          <a:p>
            <a:pPr eaLnBrk="1" hangingPunct="1">
              <a:spcBef>
                <a:spcPct val="0"/>
              </a:spcBef>
            </a:pPr>
            <a:endParaRPr lang="en-GB" altLang="nl-NL" sz="2400" dirty="0">
              <a:latin typeface="Verdana" panose="020B0604030504040204" pitchFamily="34" charset="0"/>
            </a:endParaRPr>
          </a:p>
          <a:p>
            <a:pPr eaLnBrk="1" hangingPunct="1"/>
            <a:endParaRPr lang="nl-NL" altLang="nl-NL" sz="2400" dirty="0">
              <a:latin typeface="Verdana" panose="020B0604030504040204" pitchFamily="34" charset="0"/>
            </a:endParaRPr>
          </a:p>
          <a:p>
            <a:pPr eaLnBrk="1" hangingPunct="1"/>
            <a:endParaRPr lang="en-GB" altLang="nl-NL" sz="2400" dirty="0">
              <a:solidFill>
                <a:schemeClr val="tx2"/>
              </a:solidFill>
            </a:endParaRPr>
          </a:p>
          <a:p>
            <a:pPr eaLnBrk="1" hangingPunct="1">
              <a:lnSpc>
                <a:spcPct val="80000"/>
              </a:lnSpc>
              <a:buClr>
                <a:srgbClr val="0C2577"/>
              </a:buClr>
              <a:buFontTx/>
              <a:buNone/>
            </a:pPr>
            <a:endParaRPr lang="en-US" altLang="nl-NL" sz="2400" dirty="0">
              <a:solidFill>
                <a:srgbClr val="0C2577"/>
              </a:solidFill>
              <a:latin typeface="Verdana" panose="020B0604030504040204" pitchFamily="34" charset="0"/>
            </a:endParaRPr>
          </a:p>
          <a:p>
            <a:pPr eaLnBrk="1" hangingPunct="1">
              <a:lnSpc>
                <a:spcPct val="80000"/>
              </a:lnSpc>
              <a:buClr>
                <a:srgbClr val="0C2577"/>
              </a:buClr>
              <a:buFontTx/>
              <a:buNone/>
            </a:pPr>
            <a:endParaRPr lang="en-US" altLang="nl-NL" sz="2400" dirty="0">
              <a:latin typeface="Verdana" panose="020B0604030504040204" pitchFamily="34" charset="0"/>
            </a:endParaRPr>
          </a:p>
        </p:txBody>
      </p:sp>
      <p:sp>
        <p:nvSpPr>
          <p:cNvPr id="18434" name="Text Box 3">
            <a:extLst>
              <a:ext uri="{FF2B5EF4-FFF2-40B4-BE49-F238E27FC236}">
                <a16:creationId xmlns:a16="http://schemas.microsoft.com/office/drawing/2014/main" id="{286FE7C4-DAB1-5242-A754-4AFD796194CB}"/>
              </a:ext>
            </a:extLst>
          </p:cNvPr>
          <p:cNvSpPr txBox="1">
            <a:spLocks noChangeArrowheads="1"/>
          </p:cNvSpPr>
          <p:nvPr/>
        </p:nvSpPr>
        <p:spPr bwMode="auto">
          <a:xfrm>
            <a:off x="0" y="33337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nl-NL" sz="3600" b="1" dirty="0">
                <a:solidFill>
                  <a:schemeClr val="bg2"/>
                </a:solidFill>
                <a:latin typeface="+mj-lt"/>
                <a:ea typeface="+mj-ea"/>
                <a:cs typeface="+mj-cs"/>
              </a:rPr>
              <a:t>Example 1</a:t>
            </a:r>
            <a:endParaRPr lang="en-US" altLang="nl-NL" sz="3600" b="1" dirty="0">
              <a:solidFill>
                <a:schemeClr val="bg2"/>
              </a:solidFill>
              <a:latin typeface="+mj-lt"/>
              <a:ea typeface="+mj-ea"/>
              <a:cs typeface="+mj-cs"/>
            </a:endParaRPr>
          </a:p>
        </p:txBody>
      </p:sp>
    </p:spTree>
    <p:extLst>
      <p:ext uri="{BB962C8B-B14F-4D97-AF65-F5344CB8AC3E}">
        <p14:creationId xmlns:p14="http://schemas.microsoft.com/office/powerpoint/2010/main" val="191906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B1AB18-5EF5-7248-9271-F2B4C9996812}"/>
              </a:ext>
            </a:extLst>
          </p:cNvPr>
          <p:cNvSpPr>
            <a:spLocks noChangeArrowheads="1"/>
          </p:cNvSpPr>
          <p:nvPr/>
        </p:nvSpPr>
        <p:spPr bwMode="auto">
          <a:xfrm>
            <a:off x="1187624" y="1412776"/>
            <a:ext cx="6985000" cy="159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Char char="□"/>
            </a:pPr>
            <a:endParaRPr lang="en-GB" altLang="en-US"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b="1" dirty="0">
                <a:solidFill>
                  <a:schemeClr val="bg2"/>
                </a:solidFill>
                <a:latin typeface="+mn-lt"/>
                <a:ea typeface="+mn-ea"/>
                <a:cs typeface="+mn-cs"/>
              </a:rPr>
              <a:t>Assignment 1 </a:t>
            </a:r>
            <a:r>
              <a:rPr lang="en-GB" altLang="nl-NL" sz="2400" dirty="0">
                <a:solidFill>
                  <a:schemeClr val="bg2"/>
                </a:solidFill>
                <a:latin typeface="+mn-lt"/>
                <a:ea typeface="+mn-ea"/>
                <a:cs typeface="+mn-cs"/>
              </a:rPr>
              <a:t>on XML</a:t>
            </a: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Deadline: 15 October</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a:lnSpc>
                <a:spcPct val="80000"/>
              </a:lnSpc>
              <a:spcBef>
                <a:spcPct val="20000"/>
              </a:spcBef>
              <a:spcAft>
                <a:spcPct val="0"/>
              </a:spcAft>
              <a:buClr>
                <a:srgbClr val="0C2577"/>
              </a:buClr>
              <a:buFont typeface="Arial" panose="020B0604020202020204" pitchFamily="34" charset="0"/>
              <a:buChar char="□"/>
            </a:pPr>
            <a:r>
              <a:rPr lang="en-GB" altLang="nl-NL" sz="2400" b="1" dirty="0">
                <a:solidFill>
                  <a:schemeClr val="bg2"/>
                </a:solidFill>
                <a:latin typeface="+mn-lt"/>
                <a:ea typeface="+mn-ea"/>
                <a:cs typeface="+mn-cs"/>
              </a:rPr>
              <a:t>Assignment 2 </a:t>
            </a:r>
            <a:r>
              <a:rPr lang="en-GB" altLang="nl-NL" sz="2400" dirty="0">
                <a:solidFill>
                  <a:schemeClr val="bg2"/>
                </a:solidFill>
                <a:latin typeface="+mn-lt"/>
                <a:ea typeface="+mn-ea"/>
                <a:cs typeface="+mn-cs"/>
              </a:rPr>
              <a:t>on XSLT</a:t>
            </a: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Deadline: 12 November</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a:lnSpc>
                <a:spcPct val="80000"/>
              </a:lnSpc>
              <a:spcBef>
                <a:spcPct val="20000"/>
              </a:spcBef>
              <a:spcAft>
                <a:spcPct val="0"/>
              </a:spcAft>
              <a:buClr>
                <a:srgbClr val="0C2577"/>
              </a:buClr>
              <a:buFont typeface="Arial" panose="020B0604020202020204" pitchFamily="34" charset="0"/>
              <a:buChar char="□"/>
            </a:pPr>
            <a:r>
              <a:rPr lang="en-GB" altLang="nl-NL" sz="2400" b="1" dirty="0">
                <a:solidFill>
                  <a:schemeClr val="bg2"/>
                </a:solidFill>
                <a:latin typeface="+mn-lt"/>
                <a:ea typeface="+mn-ea"/>
                <a:cs typeface="+mn-cs"/>
              </a:rPr>
              <a:t>Assignment 3</a:t>
            </a:r>
            <a:r>
              <a:rPr lang="en-GB" altLang="nl-NL" sz="2400" dirty="0">
                <a:solidFill>
                  <a:schemeClr val="bg2"/>
                </a:solidFill>
                <a:latin typeface="+mn-lt"/>
                <a:ea typeface="+mn-ea"/>
                <a:cs typeface="+mn-cs"/>
              </a:rPr>
              <a:t> on SQL</a:t>
            </a: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Deadline: 18 December</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a:lnSpc>
                <a:spcPct val="80000"/>
              </a:lnSpc>
              <a:spcBef>
                <a:spcPct val="20000"/>
              </a:spcBef>
              <a:spcAft>
                <a:spcPct val="0"/>
              </a:spcAft>
              <a:buClr>
                <a:srgbClr val="0C2577"/>
              </a:buClr>
              <a:buFont typeface="Arial" panose="020B0604020202020204" pitchFamily="34" charset="0"/>
              <a:buChar char="□"/>
            </a:pPr>
            <a:r>
              <a:rPr lang="en-GB" altLang="nl-NL" sz="2400" b="1" dirty="0">
                <a:solidFill>
                  <a:schemeClr val="bg2"/>
                </a:solidFill>
                <a:latin typeface="+mn-lt"/>
                <a:ea typeface="+mn-ea"/>
                <a:cs typeface="+mn-cs"/>
              </a:rPr>
              <a:t>Take home exam</a:t>
            </a:r>
            <a:r>
              <a:rPr lang="en-GB" altLang="nl-NL" sz="2400" dirty="0">
                <a:solidFill>
                  <a:schemeClr val="bg2"/>
                </a:solidFill>
                <a:latin typeface="+mn-lt"/>
                <a:ea typeface="+mn-ea"/>
                <a:cs typeface="+mn-cs"/>
              </a:rPr>
              <a:t>: combination of all topics</a:t>
            </a: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Deadline: 25 January</a:t>
            </a:r>
          </a:p>
          <a:p>
            <a:pPr marL="0" indent="0" eaLnBrk="1">
              <a:lnSpc>
                <a:spcPct val="80000"/>
              </a:lnSpc>
              <a:spcBef>
                <a:spcPct val="20000"/>
              </a:spcBef>
              <a:spcAft>
                <a:spcPct val="0"/>
              </a:spcAft>
              <a:buClr>
                <a:srgbClr val="0C2577"/>
              </a:buCl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lvl="1" eaLnBrk="1">
              <a:lnSpc>
                <a:spcPct val="80000"/>
              </a:lnSpc>
              <a:spcBef>
                <a:spcPct val="20000"/>
              </a:spcBef>
              <a:spcAft>
                <a:spcPct val="0"/>
              </a:spcAft>
              <a:buClr>
                <a:srgbClr val="0C2577"/>
              </a:buClr>
              <a:buFont typeface="Arial" panose="020B0604020202020204" pitchFamily="34" charset="0"/>
              <a:buChar char="□"/>
            </a:pPr>
            <a:endParaRPr lang="en-GB" altLang="nl-NL"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
        <p:nvSpPr>
          <p:cNvPr id="15" name="Rectangle 3">
            <a:extLst>
              <a:ext uri="{FF2B5EF4-FFF2-40B4-BE49-F238E27FC236}">
                <a16:creationId xmlns:a16="http://schemas.microsoft.com/office/drawing/2014/main" id="{64C0D76B-803B-5742-8963-1A1D479DFFC0}"/>
              </a:ext>
            </a:extLst>
          </p:cNvPr>
          <p:cNvSpPr>
            <a:spLocks noChangeArrowheads="1"/>
          </p:cNvSpPr>
          <p:nvPr/>
        </p:nvSpPr>
        <p:spPr bwMode="auto">
          <a:xfrm>
            <a:off x="0" y="548680"/>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Requirements for DMT</a:t>
            </a:r>
            <a:endParaRPr lang="en-US" altLang="nl-NL" sz="2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29869596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94197" y="2636912"/>
            <a:ext cx="2316744" cy="23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rgbClr val="0C2577"/>
              </a:buClr>
              <a:buFont typeface="Arial" panose="020B0604020202020204" pitchFamily="34" charset="0"/>
              <a:buChar char="□"/>
              <a:defRPr/>
            </a:pPr>
            <a:r>
              <a:rPr lang="en-US" altLang="nl-NL" sz="1799" dirty="0">
                <a:solidFill>
                  <a:schemeClr val="bg2"/>
                </a:solidFill>
                <a:latin typeface="+mn-lt"/>
                <a:cs typeface="+mn-cs"/>
              </a:rPr>
              <a:t>Base URL</a:t>
            </a:r>
          </a:p>
          <a:p>
            <a:pPr>
              <a:lnSpc>
                <a:spcPct val="80000"/>
              </a:lnSpc>
              <a:buClr>
                <a:srgbClr val="0C2577"/>
              </a:buClr>
              <a:buFont typeface="Arial" panose="020B0604020202020204" pitchFamily="34" charset="0"/>
              <a:buChar char="□"/>
              <a:defRPr/>
            </a:pPr>
            <a:r>
              <a:rPr lang="en-US" altLang="nl-NL" sz="1799" dirty="0">
                <a:solidFill>
                  <a:schemeClr val="bg2"/>
                </a:solidFill>
                <a:latin typeface="+mn-lt"/>
                <a:cs typeface="+mn-cs"/>
              </a:rPr>
              <a:t>Verb</a:t>
            </a:r>
          </a:p>
          <a:p>
            <a:pPr>
              <a:lnSpc>
                <a:spcPct val="80000"/>
              </a:lnSpc>
              <a:buClr>
                <a:srgbClr val="0C2577"/>
              </a:buClr>
              <a:buFont typeface="Arial" panose="020B0604020202020204" pitchFamily="34" charset="0"/>
              <a:buChar char="□"/>
              <a:defRPr/>
            </a:pPr>
            <a:r>
              <a:rPr lang="en-US" altLang="nl-NL" sz="1799" dirty="0">
                <a:solidFill>
                  <a:schemeClr val="bg2"/>
                </a:solidFill>
                <a:latin typeface="+mn-lt"/>
                <a:cs typeface="+mn-cs"/>
              </a:rPr>
              <a:t>Parameters</a:t>
            </a:r>
          </a:p>
          <a:p>
            <a:pPr>
              <a:lnSpc>
                <a:spcPct val="80000"/>
              </a:lnSpc>
              <a:buClr>
                <a:srgbClr val="0C2577"/>
              </a:buClr>
              <a:buFont typeface="Arial" panose="020B0604020202020204" pitchFamily="34" charset="0"/>
              <a:buChar char="□"/>
              <a:defRPr/>
            </a:pPr>
            <a:r>
              <a:rPr lang="en-US" altLang="nl-NL" sz="1799" dirty="0">
                <a:solidFill>
                  <a:schemeClr val="bg2"/>
                </a:solidFill>
                <a:latin typeface="+mn-lt"/>
                <a:cs typeface="+mn-cs"/>
              </a:rPr>
              <a:t>Key</a:t>
            </a: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marL="0" indent="0">
              <a:lnSpc>
                <a:spcPct val="80000"/>
              </a:lnSpc>
              <a:buClr>
                <a:srgbClr val="0C2577"/>
              </a:buClr>
              <a:buNone/>
              <a:defRPr/>
            </a:pPr>
            <a:endParaRPr lang="en-GB" altLang="nl-NL" sz="1799" dirty="0">
              <a:latin typeface="Verdana" panose="020B0604030504040204" pitchFamily="34" charset="0"/>
            </a:endParaRPr>
          </a:p>
          <a:p>
            <a:pPr lvl="1" eaLnBrk="1" hangingPunct="1">
              <a:lnSpc>
                <a:spcPct val="80000"/>
              </a:lnSpc>
              <a:buClr>
                <a:srgbClr val="0C2577"/>
              </a:buClr>
              <a:buFontTx/>
              <a:buNone/>
              <a:defRPr/>
            </a:pPr>
            <a:endParaRPr lang="en-US" altLang="nl-NL" sz="1799" dirty="0">
              <a:latin typeface="Verdana" panose="020B0604030504040204" pitchFamily="34" charset="0"/>
            </a:endParaRPr>
          </a:p>
          <a:p>
            <a:pPr eaLnBrk="1" hangingPunct="1">
              <a:lnSpc>
                <a:spcPct val="80000"/>
              </a:lnSpc>
              <a:buClr>
                <a:srgbClr val="0C2577"/>
              </a:buClr>
              <a:buFont typeface="Arial" panose="020B0604020202020204" pitchFamily="34" charset="0"/>
              <a:buChar char="□"/>
              <a:defRPr/>
            </a:pPr>
            <a:endParaRPr lang="en-US" altLang="nl-NL" sz="1799" dirty="0">
              <a:latin typeface="Verdana" panose="020B0604030504040204" pitchFamily="34" charset="0"/>
            </a:endParaRPr>
          </a:p>
          <a:p>
            <a:pPr eaLnBrk="1" hangingPunct="1">
              <a:lnSpc>
                <a:spcPct val="80000"/>
              </a:lnSpc>
              <a:buClr>
                <a:srgbClr val="0C2577"/>
              </a:buClr>
              <a:buFont typeface="Arial" panose="020B0604020202020204" pitchFamily="34" charset="0"/>
              <a:buChar char="□"/>
              <a:defRPr/>
            </a:pPr>
            <a:endParaRPr lang="en-GB" altLang="nl-NL" sz="1799" dirty="0">
              <a:latin typeface="Verdana" panose="020B0604030504040204" pitchFamily="34" charset="0"/>
            </a:endParaRPr>
          </a:p>
          <a:p>
            <a:pPr lvl="1" eaLnBrk="1" hangingPunct="1">
              <a:lnSpc>
                <a:spcPct val="80000"/>
              </a:lnSpc>
              <a:buClr>
                <a:srgbClr val="0C2577"/>
              </a:buClr>
              <a:buFont typeface="Arial" panose="020B0604020202020204" pitchFamily="34" charset="0"/>
              <a:buNone/>
              <a:defRPr/>
            </a:pPr>
            <a:endParaRPr lang="en-GB" altLang="nl-NL" sz="1799" dirty="0">
              <a:latin typeface="Verdana" panose="020B0604030504040204" pitchFamily="34" charset="0"/>
            </a:endParaRPr>
          </a:p>
          <a:p>
            <a:pPr eaLnBrk="1" hangingPunct="1">
              <a:lnSpc>
                <a:spcPct val="80000"/>
              </a:lnSpc>
              <a:buClr>
                <a:srgbClr val="0C2577"/>
              </a:buClr>
              <a:buFontTx/>
              <a:buNone/>
              <a:defRPr/>
            </a:pPr>
            <a:endParaRPr lang="en-GB" altLang="nl-NL" sz="1799" dirty="0">
              <a:latin typeface="Verdana" panose="020B0604030504040204" pitchFamily="34" charset="0"/>
            </a:endParaRPr>
          </a:p>
          <a:p>
            <a:pPr eaLnBrk="1" hangingPunct="1">
              <a:spcBef>
                <a:spcPct val="0"/>
              </a:spcBef>
              <a:defRPr/>
            </a:pPr>
            <a:endParaRPr lang="en-GB" altLang="nl-NL" sz="1799" dirty="0">
              <a:latin typeface="Verdana" panose="020B0604030504040204" pitchFamily="34" charset="0"/>
            </a:endParaRPr>
          </a:p>
          <a:p>
            <a:pPr eaLnBrk="1" hangingPunct="1">
              <a:defRPr/>
            </a:pPr>
            <a:endParaRPr lang="nl-NL" altLang="nl-NL" sz="1799" dirty="0">
              <a:latin typeface="Verdana" panose="020B0604030504040204" pitchFamily="34" charset="0"/>
            </a:endParaRPr>
          </a:p>
          <a:p>
            <a:pPr eaLnBrk="1" hangingPunct="1">
              <a:defRPr/>
            </a:pPr>
            <a:endParaRPr lang="en-GB" altLang="nl-NL" sz="1799" dirty="0">
              <a:solidFill>
                <a:schemeClr val="tx2"/>
              </a:solidFill>
            </a:endParaRPr>
          </a:p>
          <a:p>
            <a:pPr eaLnBrk="1" hangingPunct="1">
              <a:lnSpc>
                <a:spcPct val="80000"/>
              </a:lnSpc>
              <a:buClr>
                <a:srgbClr val="0C2577"/>
              </a:buClr>
              <a:buFontTx/>
              <a:buNone/>
              <a:defRPr/>
            </a:pPr>
            <a:endParaRPr lang="en-US" altLang="nl-NL" sz="1799" dirty="0">
              <a:solidFill>
                <a:srgbClr val="0C2577"/>
              </a:solidFill>
              <a:latin typeface="Verdana" panose="020B0604030504040204" pitchFamily="34" charset="0"/>
            </a:endParaRPr>
          </a:p>
          <a:p>
            <a:pPr eaLnBrk="1" hangingPunct="1">
              <a:lnSpc>
                <a:spcPct val="80000"/>
              </a:lnSpc>
              <a:buClr>
                <a:srgbClr val="0C2577"/>
              </a:buClr>
              <a:buFontTx/>
              <a:buNone/>
              <a:defRPr/>
            </a:pPr>
            <a:endParaRPr lang="en-US" altLang="nl-NL" sz="1799" dirty="0">
              <a:latin typeface="Verdana" panose="020B0604030504040204" pitchFamily="34" charset="0"/>
            </a:endParaRPr>
          </a:p>
        </p:txBody>
      </p:sp>
      <p:sp>
        <p:nvSpPr>
          <p:cNvPr id="53251" name="Text Box 3"/>
          <p:cNvSpPr txBox="1">
            <a:spLocks noChangeArrowheads="1"/>
          </p:cNvSpPr>
          <p:nvPr/>
        </p:nvSpPr>
        <p:spPr bwMode="auto">
          <a:xfrm>
            <a:off x="1090640" y="548680"/>
            <a:ext cx="6854430" cy="55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ctr" eaLnBrk="1" hangingPunct="1">
              <a:spcBef>
                <a:spcPct val="0"/>
              </a:spcBef>
              <a:buFontTx/>
              <a:buNone/>
            </a:pPr>
            <a:r>
              <a:rPr lang="en-GB" altLang="nl-NL" sz="2998" b="1" dirty="0">
                <a:solidFill>
                  <a:schemeClr val="bg2"/>
                </a:solidFill>
                <a:latin typeface="+mj-lt"/>
                <a:ea typeface="+mj-ea"/>
                <a:cs typeface="+mj-cs"/>
              </a:rPr>
              <a:t>Components</a:t>
            </a:r>
            <a:endParaRPr lang="en-US" altLang="nl-NL" sz="2998" b="1" dirty="0">
              <a:solidFill>
                <a:schemeClr val="bg2"/>
              </a:solidFill>
              <a:latin typeface="+mj-lt"/>
              <a:ea typeface="+mj-ea"/>
              <a:cs typeface="+mj-cs"/>
            </a:endParaRPr>
          </a:p>
        </p:txBody>
      </p:sp>
      <p:pic>
        <p:nvPicPr>
          <p:cNvPr id="14" name="Picture 13">
            <a:extLst>
              <a:ext uri="{FF2B5EF4-FFF2-40B4-BE49-F238E27FC236}">
                <a16:creationId xmlns:a16="http://schemas.microsoft.com/office/drawing/2014/main" id="{FEE1DDD6-7066-BC4A-BEFE-B28816806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060848"/>
            <a:ext cx="4695810" cy="2731079"/>
          </a:xfrm>
          <a:prstGeom prst="rect">
            <a:avLst/>
          </a:prstGeom>
          <a:noFill/>
          <a:ln>
            <a:solidFill>
              <a:schemeClr val="tx1"/>
            </a:solidFill>
          </a:ln>
        </p:spPr>
      </p:pic>
    </p:spTree>
    <p:extLst>
      <p:ext uri="{BB962C8B-B14F-4D97-AF65-F5344CB8AC3E}">
        <p14:creationId xmlns:p14="http://schemas.microsoft.com/office/powerpoint/2010/main" val="60684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5024764E-8613-C449-89F0-D386D98A8717}"/>
              </a:ext>
            </a:extLst>
          </p:cNvPr>
          <p:cNvSpPr>
            <a:spLocks noChangeArrowheads="1"/>
          </p:cNvSpPr>
          <p:nvPr/>
        </p:nvSpPr>
        <p:spPr bwMode="auto">
          <a:xfrm>
            <a:off x="1259632" y="1844824"/>
            <a:ext cx="69484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a:buNone/>
            </a:pPr>
            <a:r>
              <a:rPr lang="en-US" sz="1799" dirty="0">
                <a:solidFill>
                  <a:schemeClr val="bg2"/>
                </a:solidFill>
                <a:latin typeface="+mn-lt"/>
                <a:cs typeface="+mn-cs"/>
              </a:rPr>
              <a:t>You can use the </a:t>
            </a:r>
            <a:r>
              <a:rPr lang="en-US" sz="1799" dirty="0">
                <a:solidFill>
                  <a:schemeClr val="bg2"/>
                </a:solidFill>
                <a:latin typeface="+mn-lt"/>
                <a:cs typeface="+mn-cs"/>
                <a:hlinkClick r:id="rId2"/>
              </a:rPr>
              <a:t>GoodReads API</a:t>
            </a:r>
            <a:r>
              <a:rPr lang="en-US" sz="1799" dirty="0">
                <a:solidFill>
                  <a:schemeClr val="bg2"/>
                </a:solidFill>
                <a:latin typeface="+mn-lt"/>
                <a:cs typeface="+mn-cs"/>
              </a:rPr>
              <a:t> to get data about book titles, ratings, reviews and related titles, among many other data.</a:t>
            </a:r>
            <a:br>
              <a:rPr lang="en-US" sz="1799" dirty="0">
                <a:solidFill>
                  <a:schemeClr val="bg2"/>
                </a:solidFill>
                <a:latin typeface="+mn-lt"/>
                <a:cs typeface="+mn-cs"/>
              </a:rPr>
            </a:br>
            <a:endParaRPr lang="en-US" sz="1799" dirty="0">
              <a:solidFill>
                <a:schemeClr val="bg2"/>
              </a:solidFill>
              <a:latin typeface="+mn-lt"/>
              <a:cs typeface="+mn-cs"/>
            </a:endParaRPr>
          </a:p>
          <a:p>
            <a:pPr marL="0" indent="0">
              <a:buNone/>
            </a:pPr>
            <a:r>
              <a:rPr lang="en-US" sz="1799" dirty="0">
                <a:solidFill>
                  <a:schemeClr val="bg2"/>
                </a:solidFill>
                <a:latin typeface="+mn-lt"/>
                <a:cs typeface="+mn-cs"/>
              </a:rPr>
              <a:t>Base URL: </a:t>
            </a:r>
            <a:r>
              <a:rPr lang="en-US" sz="1799" dirty="0">
                <a:solidFill>
                  <a:schemeClr val="bg2"/>
                </a:solidFill>
                <a:latin typeface="+mn-lt"/>
                <a:cs typeface="+mn-cs"/>
                <a:hlinkClick r:id="rId3"/>
              </a:rPr>
              <a:t>https://www.goodreads.com/book/</a:t>
            </a:r>
            <a:endParaRPr lang="en-US" sz="1799" dirty="0">
              <a:solidFill>
                <a:schemeClr val="bg2"/>
              </a:solidFill>
              <a:latin typeface="+mn-lt"/>
              <a:cs typeface="+mn-cs"/>
            </a:endParaRPr>
          </a:p>
          <a:p>
            <a:pPr marL="0" indent="0">
              <a:buNone/>
            </a:pPr>
            <a:br>
              <a:rPr lang="en-US" sz="1799" dirty="0">
                <a:solidFill>
                  <a:schemeClr val="bg2"/>
                </a:solidFill>
                <a:latin typeface="+mn-lt"/>
                <a:cs typeface="+mn-cs"/>
              </a:rPr>
            </a:br>
            <a:r>
              <a:rPr lang="en-US" sz="1799" dirty="0">
                <a:solidFill>
                  <a:schemeClr val="bg2"/>
                </a:solidFill>
                <a:latin typeface="+mn-lt"/>
                <a:cs typeface="+mn-cs"/>
              </a:rPr>
              <a:t>You can use the ISBN function to get the review statistics for a given book, using its ISBN.</a:t>
            </a:r>
            <a:br>
              <a:rPr lang="en-US" sz="1799" dirty="0">
                <a:solidFill>
                  <a:schemeClr val="bg2"/>
                </a:solidFill>
                <a:latin typeface="+mn-lt"/>
                <a:cs typeface="+mn-cs"/>
              </a:rPr>
            </a:br>
            <a:endParaRPr lang="en-US" sz="1799" dirty="0">
              <a:solidFill>
                <a:schemeClr val="bg2"/>
              </a:solidFill>
              <a:latin typeface="+mn-lt"/>
              <a:cs typeface="+mn-cs"/>
            </a:endParaRPr>
          </a:p>
          <a:p>
            <a:pPr marL="0" indent="0">
              <a:buNone/>
            </a:pPr>
            <a:r>
              <a:rPr lang="en-US" sz="1799" dirty="0">
                <a:solidFill>
                  <a:schemeClr val="bg2"/>
                </a:solidFill>
                <a:latin typeface="+mn-lt"/>
                <a:cs typeface="+mn-cs"/>
              </a:rPr>
              <a:t>Example:</a:t>
            </a:r>
            <a:br>
              <a:rPr lang="en-US" sz="1799" dirty="0">
                <a:solidFill>
                  <a:schemeClr val="bg2"/>
                </a:solidFill>
                <a:latin typeface="+mn-lt"/>
                <a:cs typeface="+mn-cs"/>
              </a:rPr>
            </a:br>
            <a:r>
              <a:rPr lang="en-US" sz="1799" b="1" dirty="0">
                <a:solidFill>
                  <a:schemeClr val="bg2"/>
                </a:solidFill>
                <a:latin typeface="+mn-lt"/>
                <a:cs typeface="+mn-cs"/>
                <a:hlinkClick r:id="rId2"/>
              </a:rPr>
              <a:t>https://</a:t>
            </a:r>
            <a:r>
              <a:rPr lang="en-US" sz="1799" b="1" dirty="0" err="1">
                <a:solidFill>
                  <a:schemeClr val="bg2"/>
                </a:solidFill>
                <a:latin typeface="+mn-lt"/>
                <a:cs typeface="+mn-cs"/>
                <a:hlinkClick r:id="rId2"/>
              </a:rPr>
              <a:t>www.goodreads.com</a:t>
            </a:r>
            <a:r>
              <a:rPr lang="en-US" sz="1799" b="1" dirty="0">
                <a:solidFill>
                  <a:schemeClr val="bg2"/>
                </a:solidFill>
                <a:latin typeface="+mn-lt"/>
                <a:cs typeface="+mn-cs"/>
                <a:hlinkClick r:id="rId2"/>
              </a:rPr>
              <a:t>/book/</a:t>
            </a:r>
            <a:r>
              <a:rPr lang="en-US" sz="1799" b="1" dirty="0" err="1">
                <a:solidFill>
                  <a:schemeClr val="bg2"/>
                </a:solidFill>
                <a:latin typeface="+mn-lt"/>
                <a:cs typeface="+mn-cs"/>
                <a:hlinkClick r:id="rId2"/>
              </a:rPr>
              <a:t>isbn</a:t>
            </a:r>
            <a:r>
              <a:rPr lang="en-US" sz="1799" b="1" dirty="0">
                <a:solidFill>
                  <a:schemeClr val="bg2"/>
                </a:solidFill>
                <a:latin typeface="+mn-lt"/>
                <a:cs typeface="+mn-cs"/>
                <a:hlinkClick r:id="rId2"/>
              </a:rPr>
              <a:t>/9780385537148?key=</a:t>
            </a:r>
            <a:r>
              <a:rPr lang="en-US" sz="1799" b="1" dirty="0" err="1">
                <a:solidFill>
                  <a:schemeClr val="bg2"/>
                </a:solidFill>
                <a:latin typeface="+mn-lt"/>
                <a:cs typeface="+mn-cs"/>
                <a:hlinkClick r:id="rId2"/>
              </a:rPr>
              <a:t>yZUIiWVAZOHzCFlFwIOTXA</a:t>
            </a:r>
            <a:endParaRPr lang="en-US" sz="1799" b="1"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Tx/>
              <a:buNone/>
            </a:pPr>
            <a:endParaRPr lang="en-GB" altLang="nl-NL" sz="1799" dirty="0">
              <a:solidFill>
                <a:schemeClr val="bg2"/>
              </a:solidFill>
              <a:latin typeface="+mn-lt"/>
              <a:cs typeface="+mn-cs"/>
            </a:endParaRPr>
          </a:p>
          <a:p>
            <a:pPr lvl="1" eaLnBrk="1" hangingPunct="1">
              <a:lnSpc>
                <a:spcPct val="80000"/>
              </a:lnSpc>
              <a:buClr>
                <a:srgbClr val="0C2577"/>
              </a:buClr>
              <a:buFontTx/>
              <a:buNone/>
            </a:pPr>
            <a:endParaRPr lang="en-US"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US"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lvl="1" eaLnBrk="1" hangingPunct="1">
              <a:lnSpc>
                <a:spcPct val="80000"/>
              </a:lnSpc>
              <a:buClr>
                <a:srgbClr val="0C2577"/>
              </a:buClr>
              <a:buFont typeface="Arial" panose="020B0604020202020204" pitchFamily="34" charset="0"/>
              <a:buNone/>
            </a:pPr>
            <a:endParaRPr lang="en-GB" altLang="nl-NL" sz="1799" dirty="0">
              <a:solidFill>
                <a:schemeClr val="bg2"/>
              </a:solidFill>
              <a:latin typeface="+mn-lt"/>
              <a:cs typeface="+mn-cs"/>
            </a:endParaRPr>
          </a:p>
          <a:p>
            <a:pPr eaLnBrk="1" hangingPunct="1">
              <a:lnSpc>
                <a:spcPct val="80000"/>
              </a:lnSpc>
              <a:buClr>
                <a:srgbClr val="0C2577"/>
              </a:buClr>
              <a:buFontTx/>
              <a:buNone/>
            </a:pPr>
            <a:endParaRPr lang="en-GB" altLang="nl-NL" sz="1799" dirty="0">
              <a:solidFill>
                <a:schemeClr val="bg2"/>
              </a:solidFill>
              <a:latin typeface="+mn-lt"/>
              <a:cs typeface="+mn-cs"/>
            </a:endParaRPr>
          </a:p>
          <a:p>
            <a:pPr eaLnBrk="1" hangingPunct="1">
              <a:spcBef>
                <a:spcPct val="0"/>
              </a:spcBef>
            </a:pPr>
            <a:endParaRPr lang="en-GB" altLang="nl-NL" sz="1799" dirty="0">
              <a:solidFill>
                <a:schemeClr val="bg2"/>
              </a:solidFill>
              <a:latin typeface="+mn-lt"/>
              <a:cs typeface="+mn-cs"/>
            </a:endParaRPr>
          </a:p>
          <a:p>
            <a:pPr eaLnBrk="1" hangingPunct="1"/>
            <a:endParaRPr lang="nl-NL" altLang="nl-NL" sz="2400" dirty="0">
              <a:latin typeface="Verdana" panose="020B0604030504040204" pitchFamily="34" charset="0"/>
            </a:endParaRPr>
          </a:p>
          <a:p>
            <a:pPr eaLnBrk="1" hangingPunct="1"/>
            <a:endParaRPr lang="en-GB" altLang="nl-NL" sz="2400" dirty="0">
              <a:solidFill>
                <a:schemeClr val="tx2"/>
              </a:solidFill>
            </a:endParaRPr>
          </a:p>
          <a:p>
            <a:pPr eaLnBrk="1" hangingPunct="1">
              <a:lnSpc>
                <a:spcPct val="80000"/>
              </a:lnSpc>
              <a:buClr>
                <a:srgbClr val="0C2577"/>
              </a:buClr>
              <a:buFontTx/>
              <a:buNone/>
            </a:pPr>
            <a:endParaRPr lang="en-US" altLang="nl-NL" sz="2400" dirty="0">
              <a:solidFill>
                <a:srgbClr val="0C2577"/>
              </a:solidFill>
              <a:latin typeface="Verdana" panose="020B0604030504040204" pitchFamily="34" charset="0"/>
            </a:endParaRPr>
          </a:p>
          <a:p>
            <a:pPr eaLnBrk="1" hangingPunct="1">
              <a:lnSpc>
                <a:spcPct val="80000"/>
              </a:lnSpc>
              <a:buClr>
                <a:srgbClr val="0C2577"/>
              </a:buClr>
              <a:buFontTx/>
              <a:buNone/>
            </a:pPr>
            <a:endParaRPr lang="en-US" altLang="nl-NL" sz="2400" dirty="0">
              <a:latin typeface="Verdana" panose="020B0604030504040204" pitchFamily="34" charset="0"/>
            </a:endParaRPr>
          </a:p>
        </p:txBody>
      </p:sp>
      <p:sp>
        <p:nvSpPr>
          <p:cNvPr id="18434" name="Text Box 3">
            <a:extLst>
              <a:ext uri="{FF2B5EF4-FFF2-40B4-BE49-F238E27FC236}">
                <a16:creationId xmlns:a16="http://schemas.microsoft.com/office/drawing/2014/main" id="{286FE7C4-DAB1-5242-A754-4AFD796194CB}"/>
              </a:ext>
            </a:extLst>
          </p:cNvPr>
          <p:cNvSpPr txBox="1">
            <a:spLocks noChangeArrowheads="1"/>
          </p:cNvSpPr>
          <p:nvPr/>
        </p:nvSpPr>
        <p:spPr bwMode="auto">
          <a:xfrm>
            <a:off x="0" y="33337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nl-NL" sz="3600" b="1" dirty="0">
                <a:solidFill>
                  <a:schemeClr val="bg2"/>
                </a:solidFill>
                <a:latin typeface="+mj-lt"/>
                <a:ea typeface="+mj-ea"/>
                <a:cs typeface="+mj-cs"/>
              </a:rPr>
              <a:t>Example 2</a:t>
            </a:r>
            <a:endParaRPr lang="en-US" altLang="nl-NL" sz="3600" b="1" dirty="0">
              <a:solidFill>
                <a:schemeClr val="bg2"/>
              </a:solidFill>
              <a:latin typeface="+mj-lt"/>
              <a:ea typeface="+mj-ea"/>
              <a:cs typeface="+mj-cs"/>
            </a:endParaRPr>
          </a:p>
        </p:txBody>
      </p:sp>
    </p:spTree>
    <p:extLst>
      <p:ext uri="{BB962C8B-B14F-4D97-AF65-F5344CB8AC3E}">
        <p14:creationId xmlns:p14="http://schemas.microsoft.com/office/powerpoint/2010/main" val="53897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5024764E-8613-C449-89F0-D386D98A8717}"/>
              </a:ext>
            </a:extLst>
          </p:cNvPr>
          <p:cNvSpPr>
            <a:spLocks noChangeArrowheads="1"/>
          </p:cNvSpPr>
          <p:nvPr/>
        </p:nvSpPr>
        <p:spPr bwMode="auto">
          <a:xfrm>
            <a:off x="1259632" y="1844824"/>
            <a:ext cx="69484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buClr>
                <a:srgbClr val="0C2577"/>
              </a:buClr>
              <a:buNone/>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eaLnBrk="1" hangingPunct="1">
              <a:lnSpc>
                <a:spcPct val="80000"/>
              </a:lnSpc>
              <a:buClr>
                <a:srgbClr val="0C2577"/>
              </a:buClr>
              <a:buFontTx/>
              <a:buNone/>
            </a:pPr>
            <a:endParaRPr lang="en-GB" altLang="nl-NL" sz="1799" dirty="0">
              <a:solidFill>
                <a:schemeClr val="bg2"/>
              </a:solidFill>
              <a:latin typeface="+mn-lt"/>
              <a:cs typeface="+mn-cs"/>
            </a:endParaRPr>
          </a:p>
          <a:p>
            <a:pPr lvl="1" eaLnBrk="1" hangingPunct="1">
              <a:lnSpc>
                <a:spcPct val="80000"/>
              </a:lnSpc>
              <a:buClr>
                <a:srgbClr val="0C2577"/>
              </a:buClr>
              <a:buFontTx/>
              <a:buNone/>
            </a:pPr>
            <a:endParaRPr lang="en-US"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US" altLang="nl-NL" sz="1799" dirty="0">
              <a:solidFill>
                <a:schemeClr val="bg2"/>
              </a:solidFill>
              <a:latin typeface="+mn-lt"/>
              <a:cs typeface="+mn-cs"/>
            </a:endParaRPr>
          </a:p>
          <a:p>
            <a:pPr eaLnBrk="1" hangingPunct="1">
              <a:lnSpc>
                <a:spcPct val="80000"/>
              </a:lnSpc>
              <a:buClr>
                <a:srgbClr val="0C2577"/>
              </a:buClr>
              <a:buFont typeface="Arial" panose="020B0604020202020204" pitchFamily="34" charset="0"/>
              <a:buChar char="□"/>
            </a:pPr>
            <a:endParaRPr lang="en-GB" altLang="nl-NL" sz="1799" dirty="0">
              <a:solidFill>
                <a:schemeClr val="bg2"/>
              </a:solidFill>
              <a:latin typeface="+mn-lt"/>
              <a:cs typeface="+mn-cs"/>
            </a:endParaRPr>
          </a:p>
          <a:p>
            <a:pPr lvl="1" eaLnBrk="1" hangingPunct="1">
              <a:lnSpc>
                <a:spcPct val="80000"/>
              </a:lnSpc>
              <a:buClr>
                <a:srgbClr val="0C2577"/>
              </a:buClr>
              <a:buFont typeface="Arial" panose="020B0604020202020204" pitchFamily="34" charset="0"/>
              <a:buNone/>
            </a:pPr>
            <a:endParaRPr lang="en-GB" altLang="nl-NL" sz="1799" dirty="0">
              <a:solidFill>
                <a:schemeClr val="bg2"/>
              </a:solidFill>
              <a:latin typeface="+mn-lt"/>
              <a:cs typeface="+mn-cs"/>
            </a:endParaRPr>
          </a:p>
          <a:p>
            <a:pPr eaLnBrk="1" hangingPunct="1">
              <a:lnSpc>
                <a:spcPct val="80000"/>
              </a:lnSpc>
              <a:buClr>
                <a:srgbClr val="0C2577"/>
              </a:buClr>
              <a:buFontTx/>
              <a:buNone/>
            </a:pPr>
            <a:endParaRPr lang="en-GB" altLang="nl-NL" sz="1799" dirty="0">
              <a:solidFill>
                <a:schemeClr val="bg2"/>
              </a:solidFill>
              <a:latin typeface="+mn-lt"/>
              <a:cs typeface="+mn-cs"/>
            </a:endParaRPr>
          </a:p>
          <a:p>
            <a:pPr eaLnBrk="1" hangingPunct="1">
              <a:spcBef>
                <a:spcPct val="0"/>
              </a:spcBef>
            </a:pPr>
            <a:endParaRPr lang="en-GB" altLang="nl-NL" sz="1799" dirty="0">
              <a:solidFill>
                <a:schemeClr val="bg2"/>
              </a:solidFill>
              <a:latin typeface="+mn-lt"/>
              <a:cs typeface="+mn-cs"/>
            </a:endParaRPr>
          </a:p>
          <a:p>
            <a:pPr eaLnBrk="1" hangingPunct="1"/>
            <a:endParaRPr lang="nl-NL" altLang="nl-NL" sz="2400" dirty="0">
              <a:latin typeface="Verdana" panose="020B0604030504040204" pitchFamily="34" charset="0"/>
            </a:endParaRPr>
          </a:p>
          <a:p>
            <a:pPr eaLnBrk="1" hangingPunct="1"/>
            <a:endParaRPr lang="en-GB" altLang="nl-NL" sz="2400" dirty="0">
              <a:solidFill>
                <a:schemeClr val="tx2"/>
              </a:solidFill>
            </a:endParaRPr>
          </a:p>
          <a:p>
            <a:pPr eaLnBrk="1" hangingPunct="1">
              <a:lnSpc>
                <a:spcPct val="80000"/>
              </a:lnSpc>
              <a:buClr>
                <a:srgbClr val="0C2577"/>
              </a:buClr>
              <a:buFontTx/>
              <a:buNone/>
            </a:pPr>
            <a:endParaRPr lang="en-US" altLang="nl-NL" sz="2400" dirty="0">
              <a:solidFill>
                <a:srgbClr val="0C2577"/>
              </a:solidFill>
              <a:latin typeface="Verdana" panose="020B0604030504040204" pitchFamily="34" charset="0"/>
            </a:endParaRPr>
          </a:p>
          <a:p>
            <a:pPr eaLnBrk="1" hangingPunct="1">
              <a:lnSpc>
                <a:spcPct val="80000"/>
              </a:lnSpc>
              <a:buClr>
                <a:srgbClr val="0C2577"/>
              </a:buClr>
              <a:buFontTx/>
              <a:buNone/>
            </a:pPr>
            <a:endParaRPr lang="en-US" altLang="nl-NL" sz="2400" dirty="0">
              <a:latin typeface="Verdana" panose="020B0604030504040204" pitchFamily="34" charset="0"/>
            </a:endParaRPr>
          </a:p>
        </p:txBody>
      </p:sp>
      <p:sp>
        <p:nvSpPr>
          <p:cNvPr id="18434" name="Text Box 3">
            <a:extLst>
              <a:ext uri="{FF2B5EF4-FFF2-40B4-BE49-F238E27FC236}">
                <a16:creationId xmlns:a16="http://schemas.microsoft.com/office/drawing/2014/main" id="{286FE7C4-DAB1-5242-A754-4AFD796194CB}"/>
              </a:ext>
            </a:extLst>
          </p:cNvPr>
          <p:cNvSpPr txBox="1">
            <a:spLocks noChangeArrowheads="1"/>
          </p:cNvSpPr>
          <p:nvPr/>
        </p:nvSpPr>
        <p:spPr bwMode="auto">
          <a:xfrm>
            <a:off x="0" y="33337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nl-NL" sz="3600" b="1" dirty="0">
                <a:solidFill>
                  <a:schemeClr val="bg2"/>
                </a:solidFill>
                <a:latin typeface="+mj-lt"/>
                <a:ea typeface="+mj-ea"/>
                <a:cs typeface="+mj-cs"/>
              </a:rPr>
              <a:t>Example 3: IIIF</a:t>
            </a:r>
            <a:endParaRPr lang="en-US" altLang="nl-NL" sz="3600" b="1" dirty="0">
              <a:solidFill>
                <a:schemeClr val="bg2"/>
              </a:solidFill>
              <a:latin typeface="+mj-lt"/>
              <a:ea typeface="+mj-ea"/>
              <a:cs typeface="+mj-cs"/>
            </a:endParaRPr>
          </a:p>
        </p:txBody>
      </p:sp>
      <p:sp>
        <p:nvSpPr>
          <p:cNvPr id="3" name="Rectangle 2">
            <a:extLst>
              <a:ext uri="{FF2B5EF4-FFF2-40B4-BE49-F238E27FC236}">
                <a16:creationId xmlns:a16="http://schemas.microsoft.com/office/drawing/2014/main" id="{0D22BF69-E821-7145-81AB-1F23C9AAF075}"/>
              </a:ext>
            </a:extLst>
          </p:cNvPr>
          <p:cNvSpPr/>
          <p:nvPr/>
        </p:nvSpPr>
        <p:spPr>
          <a:xfrm>
            <a:off x="1466639" y="1628800"/>
            <a:ext cx="6534472" cy="4522264"/>
          </a:xfrm>
          <a:prstGeom prst="rect">
            <a:avLst/>
          </a:prstGeom>
        </p:spPr>
        <p:txBody>
          <a:bodyPr wrap="square">
            <a:spAutoFit/>
          </a:bodyPr>
          <a:lstStyle/>
          <a:p>
            <a:pPr lvl="0" eaLnBrk="0" fontAlgn="base" hangingPunct="0">
              <a:spcBef>
                <a:spcPct val="0"/>
              </a:spcBef>
              <a:spcAft>
                <a:spcPct val="0"/>
              </a:spcAft>
            </a:pPr>
            <a:r>
              <a:rPr lang="en-US" altLang="en-US" sz="1799" dirty="0">
                <a:solidFill>
                  <a:schemeClr val="bg2"/>
                </a:solidFill>
                <a:hlinkClick r:id="rId2"/>
              </a:rPr>
              <a:t>https://media.nga.gov/iiif/public/objects/1/0/6/3/8/2/106382-primary-0-nativeres.ptif/full/full/0/default.jpg</a:t>
            </a:r>
            <a:endParaRPr lang="en-US" altLang="en-US" sz="1799" dirty="0">
              <a:solidFill>
                <a:schemeClr val="bg2"/>
              </a:solidFill>
            </a:endParaRPr>
          </a:p>
          <a:p>
            <a:pPr lvl="0" eaLnBrk="0" fontAlgn="base" hangingPunct="0">
              <a:spcBef>
                <a:spcPct val="0"/>
              </a:spcBef>
              <a:spcAft>
                <a:spcPct val="0"/>
              </a:spcAft>
            </a:pPr>
            <a:endParaRPr lang="en-US" altLang="en-US" sz="1799" dirty="0">
              <a:solidFill>
                <a:schemeClr val="bg2"/>
              </a:solidFill>
            </a:endParaRPr>
          </a:p>
          <a:p>
            <a:pPr lvl="0" eaLnBrk="0" fontAlgn="base" hangingPunct="0">
              <a:spcBef>
                <a:spcPct val="0"/>
              </a:spcBef>
              <a:spcAft>
                <a:spcPct val="0"/>
              </a:spcAft>
            </a:pPr>
            <a:r>
              <a:rPr lang="en-US" altLang="en-US" sz="1799" dirty="0">
                <a:solidFill>
                  <a:schemeClr val="bg2"/>
                </a:solidFill>
                <a:hlinkClick r:id="rId3"/>
              </a:rPr>
              <a:t>https://</a:t>
            </a:r>
            <a:r>
              <a:rPr lang="en-US" altLang="en-US" sz="1799" dirty="0" err="1">
                <a:solidFill>
                  <a:schemeClr val="bg2"/>
                </a:solidFill>
                <a:hlinkClick r:id="rId3"/>
              </a:rPr>
              <a:t>media.nga.gov</a:t>
            </a:r>
            <a:r>
              <a:rPr lang="en-US" altLang="en-US" sz="1799" dirty="0">
                <a:solidFill>
                  <a:schemeClr val="bg2"/>
                </a:solidFill>
                <a:hlinkClick r:id="rId3"/>
              </a:rPr>
              <a:t>/</a:t>
            </a:r>
            <a:r>
              <a:rPr lang="en-US" altLang="en-US" sz="1799" dirty="0" err="1">
                <a:solidFill>
                  <a:schemeClr val="bg2"/>
                </a:solidFill>
                <a:hlinkClick r:id="rId3"/>
              </a:rPr>
              <a:t>iiif</a:t>
            </a:r>
            <a:r>
              <a:rPr lang="en-US" altLang="en-US" sz="1799" dirty="0">
                <a:solidFill>
                  <a:schemeClr val="bg2"/>
                </a:solidFill>
                <a:hlinkClick r:id="rId3"/>
              </a:rPr>
              <a:t>/public/objects/1/0/6/3/8/2/106382-primary-0-nativeres.ptif/full/400,/90/</a:t>
            </a:r>
            <a:r>
              <a:rPr lang="en-US" altLang="en-US" sz="1799" dirty="0" err="1">
                <a:solidFill>
                  <a:schemeClr val="bg2"/>
                </a:solidFill>
                <a:hlinkClick r:id="rId3"/>
              </a:rPr>
              <a:t>default.jpg</a:t>
            </a:r>
            <a:endParaRPr lang="en-US" altLang="en-US" sz="1799" dirty="0">
              <a:solidFill>
                <a:schemeClr val="bg2"/>
              </a:solidFill>
            </a:endParaRPr>
          </a:p>
          <a:p>
            <a:pPr lvl="0" eaLnBrk="0" fontAlgn="base" hangingPunct="0">
              <a:spcBef>
                <a:spcPct val="0"/>
              </a:spcBef>
              <a:spcAft>
                <a:spcPct val="0"/>
              </a:spcAft>
            </a:pPr>
            <a:endParaRPr lang="en-US" altLang="en-US" sz="1799" dirty="0">
              <a:solidFill>
                <a:schemeClr val="bg2"/>
              </a:solidFill>
            </a:endParaRPr>
          </a:p>
          <a:p>
            <a:pPr lvl="0" eaLnBrk="0" fontAlgn="base" hangingPunct="0">
              <a:spcBef>
                <a:spcPct val="0"/>
              </a:spcBef>
              <a:spcAft>
                <a:spcPct val="0"/>
              </a:spcAft>
            </a:pPr>
            <a:r>
              <a:rPr lang="en-US" altLang="en-US" sz="1799" dirty="0">
                <a:solidFill>
                  <a:schemeClr val="bg2"/>
                </a:solidFill>
                <a:hlinkClick r:id="rId4"/>
              </a:rPr>
              <a:t>https://media.nga.gov/iiif/public/objects/1/0/6/3/8/2/106382-primary-0-nativeres.ptif/3500,2600,3400,2000/400,/0/default.jpg</a:t>
            </a:r>
            <a:endParaRPr lang="en-US" altLang="en-US" sz="1799" dirty="0">
              <a:solidFill>
                <a:schemeClr val="bg2"/>
              </a:solidFill>
            </a:endParaRPr>
          </a:p>
          <a:p>
            <a:pPr lvl="0" eaLnBrk="0" fontAlgn="base" hangingPunct="0">
              <a:spcBef>
                <a:spcPct val="0"/>
              </a:spcBef>
              <a:spcAft>
                <a:spcPct val="0"/>
              </a:spcAft>
            </a:pPr>
            <a:endParaRPr lang="en-US" altLang="en-US" sz="1799" dirty="0">
              <a:solidFill>
                <a:schemeClr val="bg2"/>
              </a:solidFill>
            </a:endParaRPr>
          </a:p>
          <a:p>
            <a:pPr lvl="0" eaLnBrk="0" fontAlgn="base" hangingPunct="0">
              <a:spcBef>
                <a:spcPct val="0"/>
              </a:spcBef>
              <a:spcAft>
                <a:spcPct val="0"/>
              </a:spcAft>
            </a:pPr>
            <a:r>
              <a:rPr lang="en-US" altLang="en-US" sz="1799" dirty="0">
                <a:solidFill>
                  <a:schemeClr val="bg2"/>
                </a:solidFill>
                <a:hlinkClick r:id="rId5"/>
              </a:rPr>
              <a:t>https://media.nga.gov/iiif/public/objects/4/6/3/0/3/46303-primary-0-nativeres.ptif/full/full/0/default.jpg</a:t>
            </a:r>
            <a:endParaRPr lang="en-US" altLang="en-US" sz="1799" dirty="0">
              <a:solidFill>
                <a:schemeClr val="bg2"/>
              </a:solidFill>
            </a:endParaRPr>
          </a:p>
          <a:p>
            <a:pPr lvl="0" eaLnBrk="0" fontAlgn="base" hangingPunct="0">
              <a:spcBef>
                <a:spcPct val="0"/>
              </a:spcBef>
              <a:spcAft>
                <a:spcPct val="0"/>
              </a:spcAft>
            </a:pPr>
            <a:r>
              <a:rPr lang="en-US" altLang="en-US" sz="1799" dirty="0">
                <a:solidFill>
                  <a:schemeClr val="bg2"/>
                </a:solidFill>
              </a:rPr>
              <a:t> </a:t>
            </a:r>
          </a:p>
          <a:p>
            <a:pPr lvl="0" eaLnBrk="0" fontAlgn="base" hangingPunct="0">
              <a:spcBef>
                <a:spcPct val="0"/>
              </a:spcBef>
              <a:spcAft>
                <a:spcPct val="0"/>
              </a:spcAft>
            </a:pPr>
            <a:r>
              <a:rPr lang="en-US" altLang="en-US" sz="1799" dirty="0">
                <a:solidFill>
                  <a:schemeClr val="bg2"/>
                </a:solidFill>
                <a:hlinkClick r:id="rId6"/>
              </a:rPr>
              <a:t>https://media.nga.gov/iiif/public/objects/1/1/3/8/1138-primary-0-nativeres.ptif/full/full/0/default.jpg</a:t>
            </a:r>
            <a:endParaRPr lang="en-US" altLang="en-US" sz="1799" dirty="0">
              <a:solidFill>
                <a:schemeClr val="bg2"/>
              </a:solidFill>
            </a:endParaRPr>
          </a:p>
          <a:p>
            <a:pPr lvl="0" eaLnBrk="0" fontAlgn="base" hangingPunct="0">
              <a:spcBef>
                <a:spcPct val="0"/>
              </a:spcBef>
              <a:spcAft>
                <a:spcPct val="0"/>
              </a:spcAft>
            </a:pPr>
            <a:r>
              <a:rPr lang="en-US" altLang="en-US" sz="1799" dirty="0">
                <a:solidFill>
                  <a:schemeClr val="bg2"/>
                </a:solidFill>
              </a:rPr>
              <a:t> </a:t>
            </a:r>
          </a:p>
        </p:txBody>
      </p:sp>
    </p:spTree>
    <p:extLst>
      <p:ext uri="{BB962C8B-B14F-4D97-AF65-F5344CB8AC3E}">
        <p14:creationId xmlns:p14="http://schemas.microsoft.com/office/powerpoint/2010/main" val="52963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B1AB18-5EF5-7248-9271-F2B4C9996812}"/>
              </a:ext>
            </a:extLst>
          </p:cNvPr>
          <p:cNvSpPr>
            <a:spLocks noChangeArrowheads="1"/>
          </p:cNvSpPr>
          <p:nvPr/>
        </p:nvSpPr>
        <p:spPr bwMode="auto">
          <a:xfrm>
            <a:off x="942849" y="97175"/>
            <a:ext cx="6985000" cy="159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Char char="□"/>
            </a:pPr>
            <a:endParaRPr lang="en-GB" altLang="en-US"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Taking a certain list of titles as input, display only those titles written after the year 2000 </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lvl="1" eaLnBrk="1">
              <a:lnSpc>
                <a:spcPct val="80000"/>
              </a:lnSpc>
              <a:spcBef>
                <a:spcPct val="20000"/>
              </a:spcBef>
              <a:spcAft>
                <a:spcPct val="0"/>
              </a:spcAft>
              <a:buClr>
                <a:srgbClr val="0C2577"/>
              </a:buClr>
              <a:buFont typeface="Arial" panose="020B0604020202020204" pitchFamily="34" charset="0"/>
              <a:buChar char="□"/>
            </a:pPr>
            <a:endParaRPr lang="en-GB" altLang="nl-NL"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
        <p:nvSpPr>
          <p:cNvPr id="5" name="Rectangle 6">
            <a:extLst>
              <a:ext uri="{FF2B5EF4-FFF2-40B4-BE49-F238E27FC236}">
                <a16:creationId xmlns:a16="http://schemas.microsoft.com/office/drawing/2014/main" id="{685C9E04-D785-8E41-B7B3-515DC9242230}"/>
              </a:ext>
            </a:extLst>
          </p:cNvPr>
          <p:cNvSpPr>
            <a:spLocks noChangeArrowheads="1"/>
          </p:cNvSpPr>
          <p:nvPr/>
        </p:nvSpPr>
        <p:spPr bwMode="auto">
          <a:xfrm>
            <a:off x="1547638" y="1772816"/>
            <a:ext cx="6385292" cy="410445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6" name="TextBox 7">
            <a:extLst>
              <a:ext uri="{FF2B5EF4-FFF2-40B4-BE49-F238E27FC236}">
                <a16:creationId xmlns:a16="http://schemas.microsoft.com/office/drawing/2014/main" id="{DB6F73FC-E6AB-8141-9D11-827F5F7AC7A2}"/>
              </a:ext>
            </a:extLst>
          </p:cNvPr>
          <p:cNvSpPr txBox="1">
            <a:spLocks noChangeArrowheads="1"/>
          </p:cNvSpPr>
          <p:nvPr/>
        </p:nvSpPr>
        <p:spPr bwMode="auto">
          <a:xfrm>
            <a:off x="2003260" y="1916832"/>
            <a:ext cx="54740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200" dirty="0">
                <a:latin typeface="Verdana" panose="020B0604030504040204" pitchFamily="34" charset="0"/>
              </a:rPr>
              <a:t>While there are titles in the bibliography</a:t>
            </a:r>
          </a:p>
        </p:txBody>
      </p:sp>
      <p:sp>
        <p:nvSpPr>
          <p:cNvPr id="7" name="Rectangle 20">
            <a:extLst>
              <a:ext uri="{FF2B5EF4-FFF2-40B4-BE49-F238E27FC236}">
                <a16:creationId xmlns:a16="http://schemas.microsoft.com/office/drawing/2014/main" id="{F72726B5-65FA-6F46-B80E-2CB9754951EB}"/>
              </a:ext>
            </a:extLst>
          </p:cNvPr>
          <p:cNvSpPr>
            <a:spLocks noChangeArrowheads="1"/>
          </p:cNvSpPr>
          <p:nvPr/>
        </p:nvSpPr>
        <p:spPr bwMode="auto">
          <a:xfrm>
            <a:off x="2748155" y="2948086"/>
            <a:ext cx="5184775" cy="1584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12" name="Rectangle 20">
            <a:extLst>
              <a:ext uri="{FF2B5EF4-FFF2-40B4-BE49-F238E27FC236}">
                <a16:creationId xmlns:a16="http://schemas.microsoft.com/office/drawing/2014/main" id="{E18D9615-BFF4-8542-A366-5B2B2CF3BF23}"/>
              </a:ext>
            </a:extLst>
          </p:cNvPr>
          <p:cNvSpPr>
            <a:spLocks noChangeArrowheads="1"/>
          </p:cNvSpPr>
          <p:nvPr/>
        </p:nvSpPr>
        <p:spPr bwMode="auto">
          <a:xfrm>
            <a:off x="2748155" y="4532261"/>
            <a:ext cx="5184775" cy="1341576"/>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3" name="Straight Connector 12">
            <a:extLst>
              <a:ext uri="{FF2B5EF4-FFF2-40B4-BE49-F238E27FC236}">
                <a16:creationId xmlns:a16="http://schemas.microsoft.com/office/drawing/2014/main" id="{87EDFFB3-9544-DF4B-A3F2-76BA5CE48DB7}"/>
              </a:ext>
            </a:extLst>
          </p:cNvPr>
          <p:cNvCxnSpPr>
            <a:cxnSpLocks/>
          </p:cNvCxnSpPr>
          <p:nvPr/>
        </p:nvCxnSpPr>
        <p:spPr>
          <a:xfrm>
            <a:off x="2748155" y="2948086"/>
            <a:ext cx="2615933" cy="15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A11717-0848-B046-89ED-596CA27D401E}"/>
              </a:ext>
            </a:extLst>
          </p:cNvPr>
          <p:cNvCxnSpPr>
            <a:cxnSpLocks/>
          </p:cNvCxnSpPr>
          <p:nvPr/>
        </p:nvCxnSpPr>
        <p:spPr>
          <a:xfrm flipV="1">
            <a:off x="5364088" y="2982393"/>
            <a:ext cx="2563761" cy="1549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EB0441-3884-E749-B968-309FFF3943E6}"/>
              </a:ext>
            </a:extLst>
          </p:cNvPr>
          <p:cNvCxnSpPr>
            <a:cxnSpLocks/>
            <a:stCxn id="12" idx="0"/>
          </p:cNvCxnSpPr>
          <p:nvPr/>
        </p:nvCxnSpPr>
        <p:spPr>
          <a:xfrm>
            <a:off x="5340543" y="453226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7">
            <a:extLst>
              <a:ext uri="{FF2B5EF4-FFF2-40B4-BE49-F238E27FC236}">
                <a16:creationId xmlns:a16="http://schemas.microsoft.com/office/drawing/2014/main" id="{C646C372-A5AC-6943-81FB-E101507E41B0}"/>
              </a:ext>
            </a:extLst>
          </p:cNvPr>
          <p:cNvSpPr txBox="1">
            <a:spLocks noChangeArrowheads="1"/>
          </p:cNvSpPr>
          <p:nvPr/>
        </p:nvSpPr>
        <p:spPr bwMode="auto">
          <a:xfrm>
            <a:off x="3916358" y="3095367"/>
            <a:ext cx="2736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2200" dirty="0">
                <a:latin typeface="Verdana" panose="020B0604030504040204" pitchFamily="34" charset="0"/>
              </a:rPr>
              <a:t>Published before 2000?</a:t>
            </a:r>
          </a:p>
        </p:txBody>
      </p:sp>
      <p:sp>
        <p:nvSpPr>
          <p:cNvPr id="32" name="TextBox 7">
            <a:extLst>
              <a:ext uri="{FF2B5EF4-FFF2-40B4-BE49-F238E27FC236}">
                <a16:creationId xmlns:a16="http://schemas.microsoft.com/office/drawing/2014/main" id="{D2E1C7D7-CA5A-3D4E-8813-E0054DA9235C}"/>
              </a:ext>
            </a:extLst>
          </p:cNvPr>
          <p:cNvSpPr txBox="1">
            <a:spLocks noChangeArrowheads="1"/>
          </p:cNvSpPr>
          <p:nvPr/>
        </p:nvSpPr>
        <p:spPr bwMode="auto">
          <a:xfrm>
            <a:off x="2123728" y="3862209"/>
            <a:ext cx="2736304"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en-US" altLang="en-US" sz="2200" dirty="0">
                <a:latin typeface="Verdana" panose="020B0604030504040204" pitchFamily="34" charset="0"/>
              </a:rPr>
              <a:t>Y</a:t>
            </a:r>
          </a:p>
        </p:txBody>
      </p:sp>
      <p:sp>
        <p:nvSpPr>
          <p:cNvPr id="33" name="TextBox 7">
            <a:extLst>
              <a:ext uri="{FF2B5EF4-FFF2-40B4-BE49-F238E27FC236}">
                <a16:creationId xmlns:a16="http://schemas.microsoft.com/office/drawing/2014/main" id="{B44ED3F6-0FF4-C042-A4B1-E34A6035FB98}"/>
              </a:ext>
            </a:extLst>
          </p:cNvPr>
          <p:cNvSpPr txBox="1">
            <a:spLocks noChangeArrowheads="1"/>
          </p:cNvSpPr>
          <p:nvPr/>
        </p:nvSpPr>
        <p:spPr bwMode="auto">
          <a:xfrm>
            <a:off x="5821053" y="3916462"/>
            <a:ext cx="2736304"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a:r>
              <a:rPr lang="en-US" altLang="en-US" sz="2200" dirty="0">
                <a:latin typeface="Verdana" panose="020B0604030504040204" pitchFamily="34" charset="0"/>
              </a:rPr>
              <a:t>N</a:t>
            </a:r>
          </a:p>
        </p:txBody>
      </p:sp>
      <p:cxnSp>
        <p:nvCxnSpPr>
          <p:cNvPr id="34" name="Straight Connector 33">
            <a:extLst>
              <a:ext uri="{FF2B5EF4-FFF2-40B4-BE49-F238E27FC236}">
                <a16:creationId xmlns:a16="http://schemas.microsoft.com/office/drawing/2014/main" id="{58FD787C-6D98-E244-BE07-3E08493B1F52}"/>
              </a:ext>
            </a:extLst>
          </p:cNvPr>
          <p:cNvCxnSpPr>
            <a:cxnSpLocks/>
            <a:stCxn id="12" idx="0"/>
            <a:endCxn id="12" idx="2"/>
          </p:cNvCxnSpPr>
          <p:nvPr/>
        </p:nvCxnSpPr>
        <p:spPr>
          <a:xfrm>
            <a:off x="5340543" y="4532261"/>
            <a:ext cx="0" cy="1341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7">
            <a:extLst>
              <a:ext uri="{FF2B5EF4-FFF2-40B4-BE49-F238E27FC236}">
                <a16:creationId xmlns:a16="http://schemas.microsoft.com/office/drawing/2014/main" id="{C748D6D8-7CF3-814F-9E86-6AC61CD6B41B}"/>
              </a:ext>
            </a:extLst>
          </p:cNvPr>
          <p:cNvSpPr txBox="1">
            <a:spLocks noChangeArrowheads="1"/>
          </p:cNvSpPr>
          <p:nvPr/>
        </p:nvSpPr>
        <p:spPr bwMode="auto">
          <a:xfrm>
            <a:off x="3067197" y="4679542"/>
            <a:ext cx="2736304" cy="11079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en-US" sz="2200" dirty="0">
                <a:latin typeface="Verdana" panose="020B0604030504040204" pitchFamily="34" charset="0"/>
              </a:rPr>
              <a:t>Print author name, title, imprint</a:t>
            </a:r>
          </a:p>
        </p:txBody>
      </p:sp>
    </p:spTree>
    <p:extLst>
      <p:ext uri="{BB962C8B-B14F-4D97-AF65-F5344CB8AC3E}">
        <p14:creationId xmlns:p14="http://schemas.microsoft.com/office/powerpoint/2010/main" val="33399917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B578DDB6-9278-FB41-AB93-FA25D43CD054}"/>
              </a:ext>
            </a:extLst>
          </p:cNvPr>
          <p:cNvSpPr txBox="1">
            <a:spLocks noChangeArrowheads="1"/>
          </p:cNvSpPr>
          <p:nvPr/>
        </p:nvSpPr>
        <p:spPr bwMode="auto">
          <a:xfrm>
            <a:off x="1259632" y="1700808"/>
            <a:ext cx="734556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 match=“</a:t>
            </a:r>
            <a:r>
              <a:rPr lang="en-US" altLang="en-US" sz="2400" b="1" dirty="0" err="1">
                <a:solidFill>
                  <a:schemeClr val="bg1">
                    <a:lumMod val="65000"/>
                  </a:schemeClr>
                </a:solidFill>
                <a:latin typeface="Courier New" panose="02070309020205020404" pitchFamily="49" charset="0"/>
              </a:rPr>
              <a:t>literatureList</a:t>
            </a:r>
            <a:r>
              <a:rPr lang="en-US" altLang="en-US" sz="2400" b="1" dirty="0">
                <a:solidFill>
                  <a:schemeClr val="bg1">
                    <a:lumMod val="65000"/>
                  </a:schemeClr>
                </a:solidFill>
                <a:latin typeface="Courier New" panose="02070309020205020404" pitchFamily="49" charset="0"/>
              </a:rPr>
              <a:t>”&gt;</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xsl:for-each</a:t>
            </a:r>
            <a:r>
              <a:rPr lang="en-US" altLang="en-US" sz="2400" b="1" dirty="0">
                <a:latin typeface="Courier New" panose="02070309020205020404" pitchFamily="49" charset="0"/>
              </a:rPr>
              <a:t> match=“item”&gt;</a:t>
            </a:r>
          </a:p>
          <a:p>
            <a:endParaRPr lang="en-US" altLang="en-US" sz="2400" b="1" dirty="0">
              <a:latin typeface="Courier New" panose="02070309020205020404" pitchFamily="49" charset="0"/>
            </a:endParaRP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xsl:for-each</a:t>
            </a:r>
            <a:r>
              <a:rPr lang="en-US" altLang="en-US" sz="2400" b="1" dirty="0">
                <a:latin typeface="Courier New" panose="02070309020205020404" pitchFamily="49" charset="0"/>
              </a:rPr>
              <a:t>&gt;</a:t>
            </a:r>
          </a:p>
          <a:p>
            <a:endParaRPr lang="en-US" altLang="en-US" sz="2400" b="1" dirty="0">
              <a:solidFill>
                <a:schemeClr val="bg1">
                  <a:lumMod val="65000"/>
                </a:schemeClr>
              </a:solidFill>
              <a:latin typeface="Courier New" panose="02070309020205020404" pitchFamily="49" charset="0"/>
            </a:endParaRPr>
          </a:p>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&gt;</a:t>
            </a:r>
          </a:p>
          <a:p>
            <a:endParaRPr lang="en-US" altLang="en-US" dirty="0"/>
          </a:p>
        </p:txBody>
      </p:sp>
      <p:sp>
        <p:nvSpPr>
          <p:cNvPr id="4" name="Rectangle 3">
            <a:extLst>
              <a:ext uri="{FF2B5EF4-FFF2-40B4-BE49-F238E27FC236}">
                <a16:creationId xmlns:a16="http://schemas.microsoft.com/office/drawing/2014/main" id="{C444C650-9D61-6247-95C8-8A6212A9E1CA}"/>
              </a:ext>
            </a:extLst>
          </p:cNvPr>
          <p:cNvSpPr>
            <a:spLocks noChangeArrowheads="1"/>
          </p:cNvSpPr>
          <p:nvPr/>
        </p:nvSpPr>
        <p:spPr bwMode="auto">
          <a:xfrm>
            <a:off x="0" y="548680"/>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pPr>
            <a:r>
              <a:rPr lang="en-US" altLang="nl-NL" sz="3600" b="1" dirty="0">
                <a:solidFill>
                  <a:schemeClr val="bg2"/>
                </a:solidFill>
                <a:latin typeface="+mj-lt"/>
                <a:ea typeface="+mj-ea"/>
                <a:cs typeface="+mj-cs"/>
              </a:rPr>
              <a:t>Iteration</a:t>
            </a:r>
          </a:p>
        </p:txBody>
      </p:sp>
    </p:spTree>
    <p:extLst>
      <p:ext uri="{BB962C8B-B14F-4D97-AF65-F5344CB8AC3E}">
        <p14:creationId xmlns:p14="http://schemas.microsoft.com/office/powerpoint/2010/main" val="36638395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B578DDB6-9278-FB41-AB93-FA25D43CD054}"/>
              </a:ext>
            </a:extLst>
          </p:cNvPr>
          <p:cNvSpPr txBox="1">
            <a:spLocks noChangeArrowheads="1"/>
          </p:cNvSpPr>
          <p:nvPr/>
        </p:nvSpPr>
        <p:spPr bwMode="auto">
          <a:xfrm>
            <a:off x="755576" y="1412776"/>
            <a:ext cx="8036141"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 match=“</a:t>
            </a:r>
            <a:r>
              <a:rPr lang="en-US" altLang="en-US" sz="2400" b="1" dirty="0" err="1">
                <a:solidFill>
                  <a:schemeClr val="bg1">
                    <a:lumMod val="65000"/>
                  </a:schemeClr>
                </a:solidFill>
                <a:latin typeface="Courier New" panose="02070309020205020404" pitchFamily="49" charset="0"/>
              </a:rPr>
              <a:t>literatureList</a:t>
            </a:r>
            <a:r>
              <a:rPr lang="en-US" altLang="en-US" sz="2400" b="1" dirty="0">
                <a:solidFill>
                  <a:schemeClr val="bg1">
                    <a:lumMod val="65000"/>
                  </a:schemeClr>
                </a:solidFill>
                <a:latin typeface="Courier New" panose="02070309020205020404" pitchFamily="49" charset="0"/>
              </a:rPr>
              <a:t>”&gt;</a:t>
            </a:r>
          </a:p>
          <a:p>
            <a:endParaRPr lang="en-US" altLang="en-US" sz="2400" b="1" dirty="0">
              <a:solidFill>
                <a:schemeClr val="bg1">
                  <a:lumMod val="65000"/>
                </a:schemeClr>
              </a:solidFill>
              <a:latin typeface="Courier New" panose="02070309020205020404" pitchFamily="49" charset="0"/>
            </a:endParaRPr>
          </a:p>
          <a:p>
            <a:r>
              <a:rPr lang="en-US" altLang="en-US" sz="2400" b="1" dirty="0">
                <a:solidFill>
                  <a:schemeClr val="bg1">
                    <a:lumMod val="65000"/>
                  </a:schemeClr>
                </a:solidFill>
                <a:latin typeface="Courier New" panose="02070309020205020404" pitchFamily="49" charset="0"/>
              </a:rPr>
              <a:t>	&lt;</a:t>
            </a:r>
            <a:r>
              <a:rPr lang="en-US" altLang="en-US" sz="2400" b="1" dirty="0" err="1">
                <a:solidFill>
                  <a:schemeClr val="bg1">
                    <a:lumMod val="65000"/>
                  </a:schemeClr>
                </a:solidFill>
                <a:latin typeface="Courier New" panose="02070309020205020404" pitchFamily="49" charset="0"/>
              </a:rPr>
              <a:t>xsl:for-each</a:t>
            </a:r>
            <a:r>
              <a:rPr lang="en-US" altLang="en-US" sz="2400" b="1" dirty="0">
                <a:solidFill>
                  <a:schemeClr val="bg1">
                    <a:lumMod val="65000"/>
                  </a:schemeClr>
                </a:solidFill>
                <a:latin typeface="Courier New" panose="02070309020205020404" pitchFamily="49" charset="0"/>
              </a:rPr>
              <a:t> match=“item”&gt;</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xsl:if</a:t>
            </a:r>
            <a:r>
              <a:rPr lang="en-US" altLang="en-US" sz="2400" b="1" dirty="0">
                <a:latin typeface="Courier New" panose="02070309020205020404" pitchFamily="49" charset="0"/>
              </a:rPr>
              <a:t> test=“imprint/year &amp;</a:t>
            </a:r>
            <a:r>
              <a:rPr lang="en-US" altLang="en-US" sz="2400" b="1" dirty="0" err="1">
                <a:latin typeface="Courier New" panose="02070309020205020404" pitchFamily="49" charset="0"/>
              </a:rPr>
              <a:t>gt</a:t>
            </a:r>
            <a:r>
              <a:rPr lang="en-US" altLang="en-US" sz="2400" b="1" dirty="0">
                <a:latin typeface="Courier New" panose="02070309020205020404" pitchFamily="49" charset="0"/>
              </a:rPr>
              <a:t>; 2000”&gt;</a:t>
            </a:r>
          </a:p>
          <a:p>
            <a:endParaRPr lang="en-US" altLang="en-US" sz="2400" b="1" dirty="0">
              <a:latin typeface="Courier New" panose="02070309020205020404" pitchFamily="49" charset="0"/>
            </a:endParaRP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xsl:if</a:t>
            </a:r>
            <a:endParaRPr lang="en-US" altLang="en-US" sz="2400" b="1" dirty="0">
              <a:latin typeface="Courier New" panose="02070309020205020404" pitchFamily="49" charset="0"/>
            </a:endParaRPr>
          </a:p>
          <a:p>
            <a:r>
              <a:rPr lang="en-US" altLang="en-US" sz="2400" b="1" dirty="0">
                <a:latin typeface="Courier New" panose="02070309020205020404" pitchFamily="49" charset="0"/>
              </a:rPr>
              <a:t>	</a:t>
            </a:r>
          </a:p>
          <a:p>
            <a:r>
              <a:rPr lang="en-US" altLang="en-US" sz="2400" b="1" dirty="0">
                <a:solidFill>
                  <a:schemeClr val="bg1">
                    <a:lumMod val="65000"/>
                  </a:schemeClr>
                </a:solidFill>
                <a:latin typeface="Courier New" panose="02070309020205020404" pitchFamily="49" charset="0"/>
              </a:rPr>
              <a:t>	&lt;/</a:t>
            </a:r>
            <a:r>
              <a:rPr lang="en-US" altLang="en-US" sz="2400" b="1" dirty="0" err="1">
                <a:solidFill>
                  <a:schemeClr val="bg1">
                    <a:lumMod val="65000"/>
                  </a:schemeClr>
                </a:solidFill>
                <a:latin typeface="Courier New" panose="02070309020205020404" pitchFamily="49" charset="0"/>
              </a:rPr>
              <a:t>xsl:for-each</a:t>
            </a:r>
            <a:r>
              <a:rPr lang="en-US" altLang="en-US" sz="2400" b="1" dirty="0">
                <a:solidFill>
                  <a:schemeClr val="bg1">
                    <a:lumMod val="65000"/>
                  </a:schemeClr>
                </a:solidFill>
                <a:latin typeface="Courier New" panose="02070309020205020404" pitchFamily="49" charset="0"/>
              </a:rPr>
              <a:t>&gt;</a:t>
            </a:r>
          </a:p>
          <a:p>
            <a:endParaRPr lang="en-US" altLang="en-US" sz="2400" b="1" dirty="0">
              <a:solidFill>
                <a:schemeClr val="bg1">
                  <a:lumMod val="65000"/>
                </a:schemeClr>
              </a:solidFill>
              <a:latin typeface="Courier New" panose="02070309020205020404" pitchFamily="49" charset="0"/>
            </a:endParaRPr>
          </a:p>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&gt;</a:t>
            </a:r>
          </a:p>
          <a:p>
            <a:endParaRPr lang="en-US" altLang="en-US" dirty="0"/>
          </a:p>
        </p:txBody>
      </p:sp>
      <p:sp>
        <p:nvSpPr>
          <p:cNvPr id="4" name="Rectangle 3">
            <a:extLst>
              <a:ext uri="{FF2B5EF4-FFF2-40B4-BE49-F238E27FC236}">
                <a16:creationId xmlns:a16="http://schemas.microsoft.com/office/drawing/2014/main" id="{C444C650-9D61-6247-95C8-8A6212A9E1CA}"/>
              </a:ext>
            </a:extLst>
          </p:cNvPr>
          <p:cNvSpPr>
            <a:spLocks noChangeArrowheads="1"/>
          </p:cNvSpPr>
          <p:nvPr/>
        </p:nvSpPr>
        <p:spPr bwMode="auto">
          <a:xfrm>
            <a:off x="0" y="548680"/>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pPr>
            <a:r>
              <a:rPr lang="en-US" altLang="nl-NL" sz="3600" b="1" dirty="0">
                <a:solidFill>
                  <a:schemeClr val="bg2"/>
                </a:solidFill>
                <a:latin typeface="+mj-lt"/>
                <a:ea typeface="+mj-ea"/>
                <a:cs typeface="+mj-cs"/>
              </a:rPr>
              <a:t>Selection</a:t>
            </a:r>
          </a:p>
        </p:txBody>
      </p:sp>
    </p:spTree>
    <p:extLst>
      <p:ext uri="{BB962C8B-B14F-4D97-AF65-F5344CB8AC3E}">
        <p14:creationId xmlns:p14="http://schemas.microsoft.com/office/powerpoint/2010/main" val="36047116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a:extLst>
              <a:ext uri="{FF2B5EF4-FFF2-40B4-BE49-F238E27FC236}">
                <a16:creationId xmlns:a16="http://schemas.microsoft.com/office/drawing/2014/main" id="{35BE75EC-6747-854D-9FEA-9C194E91F5A7}"/>
              </a:ext>
            </a:extLst>
          </p:cNvPr>
          <p:cNvSpPr>
            <a:spLocks noChangeArrowheads="1"/>
          </p:cNvSpPr>
          <p:nvPr/>
        </p:nvSpPr>
        <p:spPr bwMode="auto">
          <a:xfrm>
            <a:off x="0" y="548680"/>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XPath</a:t>
            </a:r>
          </a:p>
          <a:p>
            <a:pPr algn="ctr" eaLnBrk="1">
              <a:lnSpc>
                <a:spcPct val="80000"/>
              </a:lnSpc>
              <a:spcBef>
                <a:spcPct val="20000"/>
              </a:spcBef>
              <a:spcAft>
                <a:spcPct val="0"/>
              </a:spcAft>
              <a:buClr>
                <a:srgbClr val="0C2577"/>
              </a:buClr>
              <a:buFont typeface="Arial" panose="020B0604020202020204" pitchFamily="34" charset="0"/>
              <a:buNone/>
            </a:pPr>
            <a:endParaRPr lang="en-US" altLang="nl-NL" b="1" dirty="0">
              <a:solidFill>
                <a:srgbClr val="0C2577"/>
              </a:solidFill>
              <a:latin typeface="Verdana" panose="020B0604030504040204" pitchFamily="34" charset="0"/>
            </a:endParaRPr>
          </a:p>
          <a:p>
            <a:pPr algn="ctr" eaLnBrk="1">
              <a:lnSpc>
                <a:spcPct val="80000"/>
              </a:lnSpc>
              <a:spcBef>
                <a:spcPct val="20000"/>
              </a:spcBef>
              <a:spcAft>
                <a:spcPct val="0"/>
              </a:spcAft>
              <a:buClr>
                <a:srgbClr val="0C2577"/>
              </a:buClr>
              <a:buFont typeface="Arial" panose="020B0604020202020204" pitchFamily="34" charset="0"/>
              <a:buChar char="□"/>
            </a:pPr>
            <a:endParaRPr lang="en-US" altLang="nl-NL" sz="2800" dirty="0">
              <a:solidFill>
                <a:schemeClr val="tx1"/>
              </a:solidFill>
              <a:latin typeface="Verdana" panose="020B0604030504040204" pitchFamily="34" charset="0"/>
            </a:endParaRPr>
          </a:p>
          <a:p>
            <a:pPr algn="ctr" eaLnBrk="1">
              <a:lnSpc>
                <a:spcPct val="80000"/>
              </a:lnSpc>
              <a:spcBef>
                <a:spcPct val="20000"/>
              </a:spcBef>
              <a:spcAft>
                <a:spcPct val="0"/>
              </a:spcAft>
              <a:buClr>
                <a:srgbClr val="0C2577"/>
              </a:buClr>
              <a:buFont typeface="Arial" panose="020B0604020202020204" pitchFamily="34" charset="0"/>
              <a:buChar char="□"/>
            </a:pPr>
            <a:endParaRPr lang="en-US" altLang="nl-NL" sz="2800" dirty="0">
              <a:solidFill>
                <a:schemeClr val="tx1"/>
              </a:solidFill>
              <a:latin typeface="Verdana" panose="020B0604030504040204" pitchFamily="34" charset="0"/>
            </a:endParaRPr>
          </a:p>
          <a:p>
            <a:pPr algn="ct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
        <p:nvSpPr>
          <p:cNvPr id="52226" name="Rectangle 2">
            <a:extLst>
              <a:ext uri="{FF2B5EF4-FFF2-40B4-BE49-F238E27FC236}">
                <a16:creationId xmlns:a16="http://schemas.microsoft.com/office/drawing/2014/main" id="{730C5C90-4C7C-2A42-84D4-A1C71E9995A4}"/>
              </a:ext>
            </a:extLst>
          </p:cNvPr>
          <p:cNvSpPr>
            <a:spLocks noChangeArrowheads="1"/>
          </p:cNvSpPr>
          <p:nvPr/>
        </p:nvSpPr>
        <p:spPr bwMode="auto">
          <a:xfrm>
            <a:off x="899592" y="1196752"/>
            <a:ext cx="7704137"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en-US" altLang="nl-NL" sz="2400" dirty="0">
                <a:solidFill>
                  <a:schemeClr val="bg2"/>
                </a:solidFill>
                <a:latin typeface="+mn-lt"/>
                <a:ea typeface="+mn-ea"/>
                <a:cs typeface="+mn-cs"/>
              </a:rPr>
              <a:t>Language for finding information in an XML document</a:t>
            </a:r>
          </a:p>
          <a:p>
            <a:pPr eaLnBrk="1">
              <a:lnSpc>
                <a:spcPct val="80000"/>
              </a:lnSpc>
              <a:spcBef>
                <a:spcPct val="20000"/>
              </a:spcBef>
              <a:spcAft>
                <a:spcPct val="0"/>
              </a:spcAft>
              <a:buClr>
                <a:srgbClr val="0C2577"/>
              </a:buClr>
              <a:buFont typeface="Arial" panose="020B0604020202020204" pitchFamily="34" charset="0"/>
              <a:buChar char="□"/>
            </a:pPr>
            <a:endParaRPr lang="en-US"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US" altLang="nl-NL" sz="2400" dirty="0">
                <a:solidFill>
                  <a:schemeClr val="bg2"/>
                </a:solidFill>
                <a:latin typeface="+mn-lt"/>
                <a:ea typeface="+mn-ea"/>
                <a:cs typeface="+mn-cs"/>
              </a:rPr>
              <a:t>@select and @test attributes all take </a:t>
            </a:r>
            <a:r>
              <a:rPr lang="en-US" altLang="nl-NL" sz="2400" dirty="0" err="1">
                <a:solidFill>
                  <a:schemeClr val="bg2"/>
                </a:solidFill>
                <a:latin typeface="+mn-lt"/>
                <a:ea typeface="+mn-ea"/>
                <a:cs typeface="+mn-cs"/>
              </a:rPr>
              <a:t>Xpath</a:t>
            </a:r>
            <a:r>
              <a:rPr lang="en-US" altLang="nl-NL" sz="2400" dirty="0">
                <a:solidFill>
                  <a:schemeClr val="bg2"/>
                </a:solidFill>
                <a:latin typeface="+mn-lt"/>
                <a:ea typeface="+mn-ea"/>
                <a:cs typeface="+mn-cs"/>
              </a:rPr>
              <a:t> expressions</a:t>
            </a:r>
            <a:br>
              <a:rPr lang="en-US" altLang="nl-NL" sz="2400" dirty="0">
                <a:solidFill>
                  <a:schemeClr val="bg2"/>
                </a:solidFill>
                <a:latin typeface="+mn-lt"/>
                <a:ea typeface="+mn-ea"/>
                <a:cs typeface="+mn-cs"/>
              </a:rPr>
            </a:br>
            <a:endParaRPr lang="en-US"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US" altLang="nl-NL" sz="2400" dirty="0">
                <a:solidFill>
                  <a:schemeClr val="bg2"/>
                </a:solidFill>
                <a:latin typeface="+mn-lt"/>
                <a:ea typeface="+mn-ea"/>
                <a:cs typeface="+mn-cs"/>
              </a:rPr>
              <a:t>It represent an XML file as a collection of nodes (elements and attributes). These nodes are represented using specific tokens.</a:t>
            </a:r>
          </a:p>
          <a:p>
            <a:pPr eaLnBrk="1">
              <a:lnSpc>
                <a:spcPct val="80000"/>
              </a:lnSpc>
              <a:spcBef>
                <a:spcPct val="20000"/>
              </a:spcBef>
              <a:spcAft>
                <a:spcPct val="0"/>
              </a:spcAft>
              <a:buClr>
                <a:srgbClr val="0C2577"/>
              </a:buClr>
              <a:buFont typeface="Arial" panose="020B0604020202020204" pitchFamily="34" charset="0"/>
              <a:buChar char="□"/>
            </a:pPr>
            <a:endParaRPr lang="en-US"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US" altLang="nl-NL" sz="2400" dirty="0" err="1">
                <a:solidFill>
                  <a:schemeClr val="bg2"/>
                </a:solidFill>
                <a:latin typeface="+mn-lt"/>
                <a:ea typeface="+mn-ea"/>
                <a:cs typeface="+mn-cs"/>
              </a:rPr>
              <a:t>Xpath</a:t>
            </a:r>
            <a:r>
              <a:rPr lang="en-US" altLang="nl-NL" sz="2400" dirty="0">
                <a:solidFill>
                  <a:schemeClr val="bg2"/>
                </a:solidFill>
                <a:latin typeface="+mn-lt"/>
                <a:ea typeface="+mn-ea"/>
                <a:cs typeface="+mn-cs"/>
              </a:rPr>
              <a:t> expressions are always interpreted within a certain context</a:t>
            </a:r>
          </a:p>
          <a:p>
            <a:pPr eaLnBrk="1">
              <a:lnSpc>
                <a:spcPct val="80000"/>
              </a:lnSpc>
              <a:spcBef>
                <a:spcPct val="20000"/>
              </a:spcBef>
              <a:spcAft>
                <a:spcPct val="0"/>
              </a:spcAft>
              <a:buClr>
                <a:srgbClr val="0C2577"/>
              </a:buClr>
              <a:buFont typeface="Arial" panose="020B0604020202020204" pitchFamily="34" charset="0"/>
              <a:buNone/>
            </a:pPr>
            <a:endParaRPr lang="en-US"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23005883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a:extLst>
              <a:ext uri="{FF2B5EF4-FFF2-40B4-BE49-F238E27FC236}">
                <a16:creationId xmlns:a16="http://schemas.microsoft.com/office/drawing/2014/main" id="{C92F6DF1-91B3-9841-AB13-458AD12C1486}"/>
              </a:ext>
            </a:extLst>
          </p:cNvPr>
          <p:cNvSpPr>
            <a:spLocks noChangeArrowheads="1"/>
          </p:cNvSpPr>
          <p:nvPr/>
        </p:nvSpPr>
        <p:spPr bwMode="auto">
          <a:xfrm>
            <a:off x="1116013" y="261938"/>
            <a:ext cx="7561262" cy="2951162"/>
          </a:xfrm>
          <a:prstGeom prst="rect">
            <a:avLst/>
          </a:prstGeom>
          <a:solidFill>
            <a:srgbClr val="FFFFFF"/>
          </a:solidFill>
          <a:ln w="9360">
            <a:solidFill>
              <a:srgbClr val="000000"/>
            </a:solidFill>
            <a:miter lim="800000"/>
            <a:headEnd/>
            <a:tailEnd/>
          </a:ln>
        </p:spPr>
        <p:txBody>
          <a:bodyPr wrap="none" anchor="ctr"/>
          <a:lstStyle/>
          <a:p>
            <a:pPr eaLnBrk="1">
              <a:lnSpc>
                <a:spcPct val="93000"/>
              </a:lnSpc>
              <a:buClr>
                <a:srgbClr val="000000"/>
              </a:buClr>
              <a:buSzPct val="100000"/>
              <a:buFont typeface="Times New Roman" panose="02020603050405020304" pitchFamily="18" charset="0"/>
              <a:buNone/>
            </a:pPr>
            <a:endParaRPr lang="nl-NL" altLang="nl-NL"/>
          </a:p>
        </p:txBody>
      </p:sp>
      <p:pic>
        <p:nvPicPr>
          <p:cNvPr id="56322" name="Picture 4">
            <a:extLst>
              <a:ext uri="{FF2B5EF4-FFF2-40B4-BE49-F238E27FC236}">
                <a16:creationId xmlns:a16="http://schemas.microsoft.com/office/drawing/2014/main" id="{AABED21E-BA5A-C942-B338-202EDD4B2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692150"/>
            <a:ext cx="66294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hthoek 6">
            <a:extLst>
              <a:ext uri="{FF2B5EF4-FFF2-40B4-BE49-F238E27FC236}">
                <a16:creationId xmlns:a16="http://schemas.microsoft.com/office/drawing/2014/main" id="{B3BE9A34-202A-F84E-A266-F24D0D9C4D9F}"/>
              </a:ext>
            </a:extLst>
          </p:cNvPr>
          <p:cNvSpPr>
            <a:spLocks noChangeArrowheads="1"/>
          </p:cNvSpPr>
          <p:nvPr/>
        </p:nvSpPr>
        <p:spPr bwMode="auto">
          <a:xfrm>
            <a:off x="1763713" y="4076700"/>
            <a:ext cx="6553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pPr>
            <a:r>
              <a:rPr lang="en-US" altLang="nl-NL" sz="2400" dirty="0">
                <a:solidFill>
                  <a:schemeClr val="tx1"/>
                </a:solidFill>
                <a:latin typeface="Verdana" panose="020B0604030504040204" pitchFamily="34" charset="0"/>
              </a:rPr>
              <a:t>Selecting the value of an attribute:</a:t>
            </a:r>
            <a:br>
              <a:rPr lang="en-US" altLang="nl-NL" sz="2400" dirty="0">
                <a:solidFill>
                  <a:schemeClr val="tx1"/>
                </a:solidFill>
                <a:latin typeface="Verdana" panose="020B0604030504040204" pitchFamily="34" charset="0"/>
              </a:rPr>
            </a:br>
            <a:br>
              <a:rPr lang="en-US" altLang="nl-NL" sz="2400" dirty="0">
                <a:solidFill>
                  <a:schemeClr val="tx1"/>
                </a:solidFill>
                <a:latin typeface="Verdana" panose="020B0604030504040204" pitchFamily="34" charset="0"/>
              </a:rPr>
            </a:br>
            <a:r>
              <a:rPr lang="en-US" altLang="nl-NL" sz="2400" b="1" dirty="0">
                <a:solidFill>
                  <a:schemeClr val="tx1"/>
                </a:solidFill>
                <a:latin typeface="Verdana" panose="020B0604030504040204" pitchFamily="34" charset="0"/>
              </a:rPr>
              <a:t>item/language/@</a:t>
            </a:r>
            <a:r>
              <a:rPr lang="en-US" altLang="nl-NL" sz="2400" b="1" dirty="0" err="1">
                <a:solidFill>
                  <a:schemeClr val="tx1"/>
                </a:solidFill>
                <a:latin typeface="Verdana" panose="020B0604030504040204" pitchFamily="34" charset="0"/>
              </a:rPr>
              <a:t>languageCode</a:t>
            </a:r>
            <a:endParaRPr lang="en-US" altLang="nl-NL" sz="2400" b="1" dirty="0">
              <a:solidFill>
                <a:schemeClr val="tx1"/>
              </a:solidFill>
              <a:latin typeface="Verdana" panose="020B0604030504040204" pitchFamily="34" charset="0"/>
            </a:endParaRPr>
          </a:p>
        </p:txBody>
      </p:sp>
    </p:spTree>
    <p:extLst>
      <p:ext uri="{BB962C8B-B14F-4D97-AF65-F5344CB8AC3E}">
        <p14:creationId xmlns:p14="http://schemas.microsoft.com/office/powerpoint/2010/main" val="10878975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B578DDB6-9278-FB41-AB93-FA25D43CD054}"/>
              </a:ext>
            </a:extLst>
          </p:cNvPr>
          <p:cNvSpPr txBox="1">
            <a:spLocks noChangeArrowheads="1"/>
          </p:cNvSpPr>
          <p:nvPr/>
        </p:nvSpPr>
        <p:spPr bwMode="auto">
          <a:xfrm>
            <a:off x="611560" y="1340768"/>
            <a:ext cx="835292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 match=“</a:t>
            </a:r>
            <a:r>
              <a:rPr lang="en-US" altLang="en-US" sz="2400" b="1" dirty="0" err="1">
                <a:solidFill>
                  <a:schemeClr val="bg1">
                    <a:lumMod val="65000"/>
                  </a:schemeClr>
                </a:solidFill>
                <a:latin typeface="Courier New" panose="02070309020205020404" pitchFamily="49" charset="0"/>
              </a:rPr>
              <a:t>literatureList</a:t>
            </a:r>
            <a:r>
              <a:rPr lang="en-US" altLang="en-US" sz="2400" b="1" dirty="0">
                <a:solidFill>
                  <a:schemeClr val="bg1">
                    <a:lumMod val="65000"/>
                  </a:schemeClr>
                </a:solidFill>
                <a:latin typeface="Courier New" panose="02070309020205020404" pitchFamily="49" charset="0"/>
              </a:rPr>
              <a:t>”&gt;</a:t>
            </a:r>
          </a:p>
          <a:p>
            <a:endParaRPr lang="en-US" altLang="en-US" sz="2400" b="1" dirty="0">
              <a:solidFill>
                <a:schemeClr val="bg1">
                  <a:lumMod val="65000"/>
                </a:schemeClr>
              </a:solidFill>
              <a:latin typeface="Courier New" panose="02070309020205020404" pitchFamily="49" charset="0"/>
            </a:endParaRPr>
          </a:p>
          <a:p>
            <a:r>
              <a:rPr lang="en-US" altLang="en-US" sz="2400" b="1" dirty="0">
                <a:solidFill>
                  <a:schemeClr val="bg1">
                    <a:lumMod val="65000"/>
                  </a:schemeClr>
                </a:solidFill>
                <a:latin typeface="Courier New" panose="02070309020205020404" pitchFamily="49" charset="0"/>
              </a:rPr>
              <a:t>	&lt;</a:t>
            </a:r>
            <a:r>
              <a:rPr lang="en-US" altLang="en-US" sz="2400" b="1" dirty="0" err="1">
                <a:solidFill>
                  <a:schemeClr val="bg1">
                    <a:lumMod val="65000"/>
                  </a:schemeClr>
                </a:solidFill>
                <a:latin typeface="Courier New" panose="02070309020205020404" pitchFamily="49" charset="0"/>
              </a:rPr>
              <a:t>xsl:for-each</a:t>
            </a:r>
            <a:r>
              <a:rPr lang="en-US" altLang="en-US" sz="2400" b="1" dirty="0">
                <a:solidFill>
                  <a:schemeClr val="bg1">
                    <a:lumMod val="65000"/>
                  </a:schemeClr>
                </a:solidFill>
                <a:latin typeface="Courier New" panose="02070309020205020404" pitchFamily="49" charset="0"/>
              </a:rPr>
              <a:t> match=“item”&gt;</a:t>
            </a: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xsl:if</a:t>
            </a:r>
            <a:r>
              <a:rPr lang="en-US" altLang="en-US" sz="2400" b="1" dirty="0">
                <a:latin typeface="Courier New" panose="02070309020205020404" pitchFamily="49" charset="0"/>
              </a:rPr>
              <a:t> test =</a:t>
            </a:r>
            <a:br>
              <a:rPr lang="en-US" altLang="en-US" sz="2400" b="1" dirty="0">
                <a:latin typeface="Courier New" panose="02070309020205020404" pitchFamily="49" charset="0"/>
              </a:rPr>
            </a:br>
            <a:r>
              <a:rPr lang="en-US" altLang="en-US" sz="2400" b="1" dirty="0">
                <a:latin typeface="Courier New" panose="02070309020205020404" pitchFamily="49" charset="0"/>
              </a:rPr>
              <a:t>  		“</a:t>
            </a:r>
            <a:r>
              <a:rPr lang="en-US" altLang="nl-NL" sz="2400" b="1" dirty="0">
                <a:latin typeface="Courier New" panose="02070309020205020404" pitchFamily="49" charset="0"/>
              </a:rPr>
              <a:t>language/@</a:t>
            </a:r>
            <a:r>
              <a:rPr lang="en-US" altLang="nl-NL" sz="2400" b="1" dirty="0" err="1">
                <a:latin typeface="Courier New" panose="02070309020205020404" pitchFamily="49" charset="0"/>
              </a:rPr>
              <a:t>languageCode</a:t>
            </a:r>
            <a:r>
              <a:rPr lang="en-US" altLang="nl-NL" sz="2400" b="1" dirty="0">
                <a:latin typeface="Courier New" panose="02070309020205020404" pitchFamily="49" charset="0"/>
              </a:rPr>
              <a:t> = ‘</a:t>
            </a:r>
            <a:r>
              <a:rPr lang="en-US" altLang="nl-NL" sz="2400" b="1" dirty="0" err="1">
                <a:latin typeface="Courier New" panose="02070309020205020404" pitchFamily="49" charset="0"/>
              </a:rPr>
              <a:t>eng</a:t>
            </a:r>
            <a:r>
              <a:rPr lang="en-US" altLang="nl-NL" sz="2400" b="1" dirty="0">
                <a:latin typeface="Courier New" panose="02070309020205020404" pitchFamily="49" charset="0"/>
              </a:rPr>
              <a:t>’</a:t>
            </a:r>
            <a:r>
              <a:rPr lang="en-US" altLang="en-US" sz="2400" b="1" dirty="0">
                <a:latin typeface="Courier New" panose="02070309020205020404" pitchFamily="49" charset="0"/>
              </a:rPr>
              <a:t>”&gt;</a:t>
            </a:r>
          </a:p>
          <a:p>
            <a:endParaRPr lang="en-US" altLang="en-US" sz="2400" b="1" dirty="0">
              <a:latin typeface="Courier New" panose="02070309020205020404" pitchFamily="49" charset="0"/>
            </a:endParaRPr>
          </a:p>
          <a:p>
            <a:endParaRPr lang="en-US" altLang="en-US" sz="2400" b="1" dirty="0">
              <a:latin typeface="Courier New" panose="02070309020205020404" pitchFamily="49" charset="0"/>
            </a:endParaRPr>
          </a:p>
          <a:p>
            <a:r>
              <a:rPr lang="en-US" altLang="en-US" sz="2400" b="1" dirty="0">
                <a:latin typeface="Courier New" panose="02070309020205020404" pitchFamily="49" charset="0"/>
              </a:rPr>
              <a:t>	&lt;/</a:t>
            </a:r>
            <a:r>
              <a:rPr lang="en-US" altLang="en-US" sz="2400" b="1" dirty="0" err="1">
                <a:latin typeface="Courier New" panose="02070309020205020404" pitchFamily="49" charset="0"/>
              </a:rPr>
              <a:t>xsl:if</a:t>
            </a:r>
            <a:endParaRPr lang="en-US" altLang="en-US" sz="2400" b="1" dirty="0">
              <a:latin typeface="Courier New" panose="02070309020205020404" pitchFamily="49" charset="0"/>
            </a:endParaRPr>
          </a:p>
          <a:p>
            <a:r>
              <a:rPr lang="en-US" altLang="en-US" sz="2400" b="1" dirty="0">
                <a:latin typeface="Courier New" panose="02070309020205020404" pitchFamily="49" charset="0"/>
              </a:rPr>
              <a:t>	</a:t>
            </a:r>
          </a:p>
          <a:p>
            <a:r>
              <a:rPr lang="en-US" altLang="en-US" sz="2400" b="1" dirty="0">
                <a:solidFill>
                  <a:schemeClr val="bg1">
                    <a:lumMod val="65000"/>
                  </a:schemeClr>
                </a:solidFill>
                <a:latin typeface="Courier New" panose="02070309020205020404" pitchFamily="49" charset="0"/>
              </a:rPr>
              <a:t>	&lt;/</a:t>
            </a:r>
            <a:r>
              <a:rPr lang="en-US" altLang="en-US" sz="2400" b="1" dirty="0" err="1">
                <a:solidFill>
                  <a:schemeClr val="bg1">
                    <a:lumMod val="65000"/>
                  </a:schemeClr>
                </a:solidFill>
                <a:latin typeface="Courier New" panose="02070309020205020404" pitchFamily="49" charset="0"/>
              </a:rPr>
              <a:t>xsl:for-each</a:t>
            </a:r>
            <a:r>
              <a:rPr lang="en-US" altLang="en-US" sz="2400" b="1" dirty="0">
                <a:solidFill>
                  <a:schemeClr val="bg1">
                    <a:lumMod val="65000"/>
                  </a:schemeClr>
                </a:solidFill>
                <a:latin typeface="Courier New" panose="02070309020205020404" pitchFamily="49" charset="0"/>
              </a:rPr>
              <a:t>&gt;</a:t>
            </a:r>
          </a:p>
          <a:p>
            <a:endParaRPr lang="en-US" altLang="en-US" sz="2400" b="1" dirty="0">
              <a:solidFill>
                <a:schemeClr val="bg1">
                  <a:lumMod val="65000"/>
                </a:schemeClr>
              </a:solidFill>
              <a:latin typeface="Courier New" panose="02070309020205020404" pitchFamily="49" charset="0"/>
            </a:endParaRPr>
          </a:p>
          <a:p>
            <a:r>
              <a:rPr lang="en-US" altLang="en-US" sz="2400" b="1" dirty="0">
                <a:solidFill>
                  <a:schemeClr val="bg1">
                    <a:lumMod val="65000"/>
                  </a:schemeClr>
                </a:solidFill>
                <a:latin typeface="Courier New" panose="02070309020205020404" pitchFamily="49" charset="0"/>
              </a:rPr>
              <a:t>&lt;/</a:t>
            </a:r>
            <a:r>
              <a:rPr lang="en-US" altLang="en-US" sz="2400" b="1" dirty="0" err="1">
                <a:solidFill>
                  <a:schemeClr val="bg1">
                    <a:lumMod val="65000"/>
                  </a:schemeClr>
                </a:solidFill>
                <a:latin typeface="Courier New" panose="02070309020205020404" pitchFamily="49" charset="0"/>
              </a:rPr>
              <a:t>xsl:template</a:t>
            </a:r>
            <a:r>
              <a:rPr lang="en-US" altLang="en-US" sz="2400" b="1" dirty="0">
                <a:solidFill>
                  <a:schemeClr val="bg1">
                    <a:lumMod val="65000"/>
                  </a:schemeClr>
                </a:solidFill>
                <a:latin typeface="Courier New" panose="02070309020205020404" pitchFamily="49" charset="0"/>
              </a:rPr>
              <a:t>&gt;</a:t>
            </a:r>
          </a:p>
          <a:p>
            <a:endParaRPr lang="en-US" altLang="en-US" dirty="0"/>
          </a:p>
        </p:txBody>
      </p:sp>
      <p:sp>
        <p:nvSpPr>
          <p:cNvPr id="4" name="Rectangle 3">
            <a:extLst>
              <a:ext uri="{FF2B5EF4-FFF2-40B4-BE49-F238E27FC236}">
                <a16:creationId xmlns:a16="http://schemas.microsoft.com/office/drawing/2014/main" id="{C444C650-9D61-6247-95C8-8A6212A9E1CA}"/>
              </a:ext>
            </a:extLst>
          </p:cNvPr>
          <p:cNvSpPr>
            <a:spLocks noChangeArrowheads="1"/>
          </p:cNvSpPr>
          <p:nvPr/>
        </p:nvSpPr>
        <p:spPr bwMode="auto">
          <a:xfrm>
            <a:off x="0" y="548680"/>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pPr>
            <a:r>
              <a:rPr lang="en-US" altLang="nl-NL" sz="3600" b="1" dirty="0">
                <a:solidFill>
                  <a:schemeClr val="bg2"/>
                </a:solidFill>
                <a:latin typeface="+mj-lt"/>
                <a:ea typeface="+mj-ea"/>
                <a:cs typeface="+mj-cs"/>
              </a:rPr>
              <a:t>Selection</a:t>
            </a:r>
          </a:p>
        </p:txBody>
      </p:sp>
    </p:spTree>
    <p:extLst>
      <p:ext uri="{BB962C8B-B14F-4D97-AF65-F5344CB8AC3E}">
        <p14:creationId xmlns:p14="http://schemas.microsoft.com/office/powerpoint/2010/main" val="11040808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a:extLst>
              <a:ext uri="{FF2B5EF4-FFF2-40B4-BE49-F238E27FC236}">
                <a16:creationId xmlns:a16="http://schemas.microsoft.com/office/drawing/2014/main" id="{9FAB9EEE-9918-A443-BDCC-A198A5E75D6E}"/>
              </a:ext>
            </a:extLst>
          </p:cNvPr>
          <p:cNvSpPr>
            <a:spLocks noChangeArrowheads="1"/>
          </p:cNvSpPr>
          <p:nvPr/>
        </p:nvSpPr>
        <p:spPr bwMode="auto">
          <a:xfrm>
            <a:off x="0" y="620713"/>
            <a:ext cx="9144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a:lnSpc>
                <a:spcPct val="80000"/>
              </a:lnSpc>
              <a:spcBef>
                <a:spcPct val="20000"/>
              </a:spcBef>
              <a:spcAft>
                <a:spcPct val="0"/>
              </a:spcAft>
              <a:buClr>
                <a:srgbClr val="0C2577"/>
              </a:buClr>
              <a:buFont typeface="Arial" panose="020B0604020202020204" pitchFamily="34" charset="0"/>
              <a:buNone/>
            </a:pPr>
            <a:r>
              <a:rPr lang="en-US" altLang="nl-NL" sz="3600" b="1" dirty="0">
                <a:solidFill>
                  <a:schemeClr val="bg2"/>
                </a:solidFill>
                <a:latin typeface="+mj-lt"/>
                <a:ea typeface="+mj-ea"/>
                <a:cs typeface="+mj-cs"/>
              </a:rPr>
              <a:t>Namespaces</a:t>
            </a:r>
          </a:p>
        </p:txBody>
      </p:sp>
      <p:sp>
        <p:nvSpPr>
          <p:cNvPr id="4" name="Rectangle 2">
            <a:extLst>
              <a:ext uri="{FF2B5EF4-FFF2-40B4-BE49-F238E27FC236}">
                <a16:creationId xmlns:a16="http://schemas.microsoft.com/office/drawing/2014/main" id="{CDB1AB18-5EF5-7248-9271-F2B4C9996812}"/>
              </a:ext>
            </a:extLst>
          </p:cNvPr>
          <p:cNvSpPr>
            <a:spLocks noChangeArrowheads="1"/>
          </p:cNvSpPr>
          <p:nvPr/>
        </p:nvSpPr>
        <p:spPr bwMode="auto">
          <a:xfrm>
            <a:off x="683568" y="1268760"/>
            <a:ext cx="82438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a:lnSpc>
                <a:spcPct val="80000"/>
              </a:lnSpc>
              <a:spcBef>
                <a:spcPct val="20000"/>
              </a:spcBef>
              <a:spcAft>
                <a:spcPct val="0"/>
              </a:spcAft>
              <a:buClr>
                <a:srgbClr val="0C2577"/>
              </a:buClr>
              <a:buFont typeface="Arial" panose="020B0604020202020204" pitchFamily="34" charset="0"/>
              <a:buChar char="□"/>
            </a:pPr>
            <a:endParaRPr lang="en-GB" altLang="en-US"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Element prefixes which indicate the ‘source’ of each element: which DTD/Schema does it belong to?</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Namespace declaration in root element, e.g.</a:t>
            </a:r>
            <a:br>
              <a:rPr lang="en-GB" altLang="nl-NL" sz="2400" dirty="0">
                <a:solidFill>
                  <a:schemeClr val="bg2"/>
                </a:solidFill>
                <a:latin typeface="+mn-lt"/>
                <a:ea typeface="+mn-ea"/>
                <a:cs typeface="+mn-cs"/>
              </a:rPr>
            </a:br>
            <a:br>
              <a:rPr lang="en-GB" altLang="nl-NL" sz="2400" dirty="0">
                <a:solidFill>
                  <a:schemeClr val="bg2"/>
                </a:solidFill>
                <a:latin typeface="+mn-lt"/>
                <a:ea typeface="+mn-ea"/>
                <a:cs typeface="+mn-cs"/>
              </a:rPr>
            </a:br>
            <a:r>
              <a:rPr lang="en-US" sz="2400" dirty="0" err="1">
                <a:solidFill>
                  <a:schemeClr val="bg2"/>
                </a:solidFill>
                <a:latin typeface="+mn-lt"/>
                <a:ea typeface="+mn-ea"/>
                <a:cs typeface="+mn-cs"/>
              </a:rPr>
              <a:t>xmlns:xsl</a:t>
            </a:r>
            <a:r>
              <a:rPr lang="en-US" sz="2400" dirty="0">
                <a:solidFill>
                  <a:schemeClr val="bg2"/>
                </a:solidFill>
                <a:latin typeface="+mn-lt"/>
                <a:ea typeface="+mn-ea"/>
                <a:cs typeface="+mn-cs"/>
              </a:rPr>
              <a:t>="http://www.w3.org/1999/XSL/Transform" </a:t>
            </a: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They help with disambiguation</a:t>
            </a: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r>
              <a:rPr lang="en-GB" altLang="nl-NL" sz="2400" dirty="0">
                <a:solidFill>
                  <a:schemeClr val="bg2"/>
                </a:solidFill>
                <a:latin typeface="+mn-lt"/>
                <a:ea typeface="+mn-ea"/>
                <a:cs typeface="+mn-cs"/>
              </a:rPr>
              <a:t>Examples: </a:t>
            </a:r>
            <a:br>
              <a:rPr lang="en-GB" altLang="nl-NL" sz="2400" dirty="0">
                <a:solidFill>
                  <a:schemeClr val="bg2"/>
                </a:solidFill>
                <a:latin typeface="+mn-lt"/>
                <a:ea typeface="+mn-ea"/>
                <a:cs typeface="+mn-cs"/>
              </a:rPr>
            </a:br>
            <a:r>
              <a:rPr lang="en-GB" altLang="nl-NL" sz="2400" dirty="0">
                <a:solidFill>
                  <a:schemeClr val="bg2"/>
                </a:solidFill>
                <a:latin typeface="+mn-lt"/>
                <a:ea typeface="+mn-ea"/>
                <a:cs typeface="+mn-cs"/>
              </a:rPr>
              <a:t>	</a:t>
            </a:r>
            <a:r>
              <a:rPr lang="en-GB" altLang="nl-NL" sz="2400" dirty="0" err="1">
                <a:solidFill>
                  <a:schemeClr val="bg2"/>
                </a:solidFill>
                <a:latin typeface="+mn-lt"/>
                <a:ea typeface="+mn-ea"/>
                <a:cs typeface="+mn-cs"/>
              </a:rPr>
              <a:t>xsl:value-of</a:t>
            </a:r>
            <a:r>
              <a:rPr lang="en-GB" altLang="nl-NL" sz="2400" dirty="0">
                <a:solidFill>
                  <a:schemeClr val="bg2"/>
                </a:solidFill>
                <a:latin typeface="+mn-lt"/>
                <a:ea typeface="+mn-ea"/>
                <a:cs typeface="+mn-cs"/>
              </a:rPr>
              <a:t>, </a:t>
            </a:r>
            <a:r>
              <a:rPr lang="en-GB" altLang="nl-NL" sz="2400" dirty="0" err="1">
                <a:solidFill>
                  <a:schemeClr val="bg2"/>
                </a:solidFill>
                <a:latin typeface="+mn-lt"/>
                <a:ea typeface="+mn-ea"/>
                <a:cs typeface="+mn-cs"/>
              </a:rPr>
              <a:t>tei:teiHeader</a:t>
            </a:r>
            <a:r>
              <a:rPr lang="en-GB" altLang="nl-NL" sz="2400" dirty="0">
                <a:solidFill>
                  <a:schemeClr val="bg2"/>
                </a:solidFill>
                <a:latin typeface="+mn-lt"/>
                <a:ea typeface="+mn-ea"/>
                <a:cs typeface="+mn-cs"/>
              </a:rPr>
              <a:t>, </a:t>
            </a:r>
            <a:r>
              <a:rPr lang="en-GB" altLang="nl-NL" sz="2400" dirty="0" err="1">
                <a:solidFill>
                  <a:schemeClr val="bg2"/>
                </a:solidFill>
                <a:latin typeface="+mn-lt"/>
                <a:ea typeface="+mn-ea"/>
                <a:cs typeface="+mn-cs"/>
              </a:rPr>
              <a:t>tei:p</a:t>
            </a:r>
            <a:r>
              <a:rPr lang="en-GB" altLang="nl-NL" sz="2400" dirty="0">
                <a:solidFill>
                  <a:schemeClr val="bg2"/>
                </a:solidFill>
                <a:latin typeface="+mn-lt"/>
                <a:ea typeface="+mn-ea"/>
                <a:cs typeface="+mn-cs"/>
              </a:rPr>
              <a:t>, 			</a:t>
            </a:r>
            <a:r>
              <a:rPr lang="en-GB" altLang="nl-NL" sz="2400" dirty="0" err="1">
                <a:solidFill>
                  <a:schemeClr val="bg2"/>
                </a:solidFill>
                <a:latin typeface="+mn-lt"/>
                <a:ea typeface="+mn-ea"/>
                <a:cs typeface="+mn-cs"/>
              </a:rPr>
              <a:t>html:p</a:t>
            </a:r>
            <a:endParaRPr lang="en-GB" altLang="nl-NL" sz="2400" dirty="0">
              <a:solidFill>
                <a:schemeClr val="bg2"/>
              </a:solidFill>
              <a:latin typeface="+mn-lt"/>
              <a:ea typeface="+mn-ea"/>
              <a:cs typeface="+mn-cs"/>
            </a:endParaRPr>
          </a:p>
          <a:p>
            <a:pPr lvl="1" eaLnBrk="1">
              <a:lnSpc>
                <a:spcPct val="80000"/>
              </a:lnSpc>
              <a:spcBef>
                <a:spcPct val="20000"/>
              </a:spcBef>
              <a:spcAft>
                <a:spcPct val="0"/>
              </a:spcAft>
              <a:buClr>
                <a:srgbClr val="0C2577"/>
              </a:buClr>
              <a:buFont typeface="Arial" panose="020B0604020202020204" pitchFamily="34" charset="0"/>
              <a:buChar char="□"/>
            </a:pPr>
            <a:endParaRPr lang="en-GB" altLang="nl-NL"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400" dirty="0">
              <a:solidFill>
                <a:schemeClr val="bg2"/>
              </a:solidFill>
              <a:latin typeface="+mn-lt"/>
              <a:ea typeface="+mn-ea"/>
              <a:cs typeface="+mn-cs"/>
            </a:endParaRPr>
          </a:p>
          <a:p>
            <a:pPr eaLnBrk="1">
              <a:lnSpc>
                <a:spcPct val="80000"/>
              </a:lnSpc>
              <a:spcBef>
                <a:spcPct val="20000"/>
              </a:spcBef>
              <a:spcAft>
                <a:spcPct val="0"/>
              </a:spcAft>
              <a:buClr>
                <a:srgbClr val="0C2577"/>
              </a:buClr>
              <a:buFont typeface="Arial" panose="020B0604020202020204" pitchFamily="34" charset="0"/>
              <a:buChar char="□"/>
            </a:pPr>
            <a:endParaRPr lang="en-GB" altLang="nl-NL" sz="2800" dirty="0">
              <a:solidFill>
                <a:schemeClr val="tx2"/>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a:p>
            <a:pPr eaLnBrk="1">
              <a:lnSpc>
                <a:spcPct val="80000"/>
              </a:lnSpc>
              <a:spcBef>
                <a:spcPct val="20000"/>
              </a:spcBef>
              <a:spcAft>
                <a:spcPct val="0"/>
              </a:spcAft>
              <a:buClr>
                <a:srgbClr val="0C2577"/>
              </a:buClr>
              <a:buFont typeface="Arial" panose="020B0604020202020204" pitchFamily="34" charset="0"/>
              <a:buNone/>
            </a:pPr>
            <a:endParaRPr lang="en-US" altLang="nl-NL" sz="28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42360422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83391503b78eef4dbc509238ebde2b79163865"/>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4-3-windows-en-zonder-slidenr</Template>
  <TotalTime>6998</TotalTime>
  <Words>529</Words>
  <Application>Microsoft Macintosh PowerPoint</Application>
  <PresentationFormat>On-screen Show (4:3)</PresentationFormat>
  <Paragraphs>256</Paragraphs>
  <Slides>22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 Unicode MS</vt:lpstr>
      <vt:lpstr>Arial</vt:lpstr>
      <vt:lpstr>Calibri</vt:lpstr>
      <vt:lpstr>Courier New</vt:lpstr>
      <vt:lpstr>Georgia</vt:lpstr>
      <vt:lpstr>Minion</vt:lpstr>
      <vt:lpstr>Times New Roman</vt:lpstr>
      <vt:lpstr>Verdana</vt:lpstr>
      <vt:lpstr>Wingdings</vt:lpstr>
      <vt:lpstr>Corporate template-set Universiteit Leiden</vt:lpstr>
      <vt:lpstr>Digital Media Technology  Week 7: XSLT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Reading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creator>Peter Verhaar</dc:creator>
  <cp:lastModifiedBy>Peter Verhaar</cp:lastModifiedBy>
  <cp:revision>120</cp:revision>
  <dcterms:created xsi:type="dcterms:W3CDTF">2017-06-05T20:40:23Z</dcterms:created>
  <dcterms:modified xsi:type="dcterms:W3CDTF">2018-10-30T09:54:51Z</dcterms:modified>
</cp:coreProperties>
</file>