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99" r:id="rId14"/>
    <p:sldId id="283" r:id="rId15"/>
    <p:sldId id="284" r:id="rId16"/>
    <p:sldId id="285" r:id="rId17"/>
    <p:sldId id="286" r:id="rId18"/>
    <p:sldId id="287" r:id="rId19"/>
    <p:sldId id="289" r:id="rId20"/>
    <p:sldId id="290" r:id="rId21"/>
    <p:sldId id="291" r:id="rId22"/>
    <p:sldId id="292" r:id="rId23"/>
    <p:sldId id="293" r:id="rId24"/>
    <p:sldId id="294" r:id="rId25"/>
    <p:sldId id="295" r:id="rId26"/>
    <p:sldId id="296" r:id="rId27"/>
    <p:sldId id="297" r:id="rId28"/>
    <p:sldId id="298" r:id="rId29"/>
    <p:sldId id="288" r:id="rId30"/>
    <p:sldId id="300" r:id="rId31"/>
    <p:sldId id="301" r:id="rId32"/>
    <p:sldId id="302" r:id="rId33"/>
    <p:sldId id="303" r:id="rId34"/>
    <p:sldId id="304" r:id="rId35"/>
    <p:sldId id="305" r:id="rId36"/>
    <p:sldId id="306" r:id="rId37"/>
    <p:sldId id="307" r:id="rId3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31:18.082"/>
    </inkml:context>
    <inkml:brush xml:id="br0">
      <inkml:brushProperty name="width" value="0.025" units="cm"/>
      <inkml:brushProperty name="height" value="0.02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9:18.800"/>
    </inkml:context>
    <inkml:brush xml:id="br0">
      <inkml:brushProperty name="width" value="0.025" units="cm"/>
      <inkml:brushProperty name="height" value="0.025" units="cm"/>
    </inkml:brush>
  </inkml:definitions>
  <inkml:trace contextRef="#ctx0" brushRef="#br0">0 581 24575,'29'-1'0,"0"-2"0,-1-1 0,47-12 0,-41 8 0,239-64 0,-86 21 0,-94 26 0,564-119 0,-419 103 0,37-5 0,92 20 0,-325 27 0,-3 0 0,59-6 0,-85 4 0,0-2 0,0 0 0,-1 0 0,1-1 0,-1-1 0,0 0 0,0 0 0,16-11 0,96-71-1365,-112 78-5461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9:20.887"/>
    </inkml:context>
    <inkml:brush xml:id="br0">
      <inkml:brushProperty name="width" value="0.025" units="cm"/>
      <inkml:brushProperty name="height" value="0.025" units="cm"/>
    </inkml:brush>
  </inkml:definitions>
  <inkml:trace contextRef="#ctx0" brushRef="#br0">1 1 24575,'54'3'0,"0"3"0,0 2 0,0 2 0,69 24 0,4-1 0,-99-27 0,-18-4 0,0 0 0,0 0 0,-1 1 0,1 0 0,-1 1 0,1 0 0,10 7 0,4 4 0,-13-10 0,-1 1 0,-1 0 0,1 1 0,-1 0 0,13 14 0,-20-19 0,0 0 0,-1 0 0,1 0 0,-1 1 0,0-1 0,1 0 0,-1 1 0,0-1 0,0 1 0,-1-1 0,1 1 0,-1-1 0,1 1 0,-1 0 0,0-1 0,0 1 0,0 0 0,0-1 0,0 1 0,-1-1 0,1 1 0,-1 0 0,1-1 0,-1 1 0,0-1 0,0 1 0,0-1 0,-1 0 0,1 1 0,-2 1 0,-5 6 0,0 0 0,-1 0 0,0-1 0,0 0 0,-1-1 0,0 0 0,0 0 0,-1-1 0,-12 6 0,-37 26 0,42-23 0,1 0 0,0 2 0,-21 28 0,-5 5 0,34-42 3,-1 0 1,0-1-1,-1-1 0,-11 8 0,-5 2-1384,11-6-5445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8:11.837"/>
    </inkml:context>
    <inkml:brush xml:id="br0">
      <inkml:brushProperty name="width" value="0.025" units="cm"/>
      <inkml:brushProperty name="height" value="0.02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8:26.444"/>
    </inkml:context>
    <inkml:brush xml:id="br0">
      <inkml:brushProperty name="width" value="0.025" units="cm"/>
      <inkml:brushProperty name="height" value="0.025" units="cm"/>
    </inkml:brush>
  </inkml:definitions>
  <inkml:trace contextRef="#ctx0" brushRef="#br0">1 1068 24575,'2'0'0,"6"0"0,0 1 0,0-1 0,0-1 0,0 0 0,0 0 0,0 0 0,-1-1 0,1 0 0,0-1 0,-1 1 0,10-6 0,-15 6 0,0 1 0,1 0 0,-1 0 0,0 0 0,1 0 0,-1 0 0,1 0 0,-1 1 0,1-1 0,-1 1 0,1-1 0,0 1 0,-1 0 0,1 0 0,-1 0 0,1 1 0,-1-1 0,1 1 0,0-1 0,-1 1 0,5 2 0,-1 0 0,0 1 0,0 0 0,0 0 0,-1 1 0,1 0 0,8 10 0,-10-11 0,1 0 0,0 0 0,0 0 0,1-1 0,-1 0 0,1 0 0,-1 0 0,1-1 0,0 0 0,0 0 0,0 0 0,0-1 0,1 0 0,5 0 0,-8 0 0,0-1 0,-1 1 0,1-1 0,0 0 0,-1-1 0,1 1 0,0-1 0,-1 1 0,1-1 0,-1 0 0,1-1 0,-1 1 0,1 0 0,-1-1 0,0 0 0,0 0 0,0 0 0,0 0 0,0 0 0,0-1 0,0 1 0,-1-1 0,1 0 0,3-6 0,-1-1 0,-1 0 0,0 0 0,-1-1 0,0 1 0,-1-1 0,0 0 0,0-15 0,-2-84 0,-1 70 0,0 4 0,-3 0 0,0 0 0,-2 0 0,-2 1 0,-1 0 0,-22-50 0,15 31 0,28 110 0,32 82 0,-5-15 0,-36-117 0,0 0 0,0 0 0,1 0 0,0 0 0,0-1 0,1 0 0,0 1 0,0-2 0,0 1 0,0-1 0,0 1 0,1-1 0,0-1 0,0 1 0,0-1 0,0 0 0,1-1 0,-1 1 0,1-1 0,0-1 0,-1 1 0,1-1 0,0 0 0,10 0 0,-8 0 0,0-1 0,0 0 0,1 0 0,-1-1 0,0 0 0,0-1 0,0 0 0,-1 0 0,1-1 0,0 0 0,-1-1 0,0 0 0,1 0 0,-2-1 0,1 1 0,0-2 0,-1 1 0,8-9 0,-6 4 0,0-1 0,-1 0 0,0 0 0,-1-1 0,-1 0 0,1 0 0,-2-1 0,0 0 0,0 0 0,-2 0 0,1 0 0,1-20 0,-5 31 0,1-1 0,-1 1 0,1 0 0,-1-1 0,1 1 0,0 0 0,0-1 0,0 1 0,0 0 0,0 0 0,0 0 0,0 0 0,1 0 0,-1 0 0,1 0 0,0 0 0,-1 0 0,1 1 0,0-1 0,0 1 0,0 0 0,0-1 0,0 1 0,1 0 0,3-1 0,2 0 0,0 0 0,1 1 0,-1 0 0,1 1 0,-1 0 0,10 1 0,-10 0 0,0-1 0,1 0 0,-1 0 0,0-1 0,14-3 0,-20 4 0,0-2 0,0 1 0,0 0 0,0 0 0,0-1 0,0 1 0,0-1 0,-1 1 0,1-1 0,-1 0 0,1 0 0,-1 0 0,1 0 0,-1 0 0,0 0 0,0 0 0,0 0 0,0 0 0,-1 0 0,1-1 0,0 1 0,0-4 0,1-7 0,-1 1 0,0-26 0,-1 30 0,0-4 0,-1 1 0,0 0 0,0 0 0,-1 0 0,0 0 0,-1 0 0,0 1 0,-1-1 0,0 1 0,-1 0 0,0 0 0,0 0 0,-1 1 0,0-1 0,-1 1 0,0 1 0,0 0 0,-1 0 0,0 0 0,-1 1 0,0 0 0,0 0 0,-13-6 0,4 3 0,5 2 0,-1 0 0,0 2 0,0-1 0,-24-6 0,35 12 0,0 1 0,-1-1 0,1 1 0,0-1 0,-1 1 0,1 0 0,0 0 0,-1 1 0,1-1 0,0 1 0,-1-1 0,1 1 0,0 0 0,0 0 0,-1 0 0,1 1 0,0-1 0,0 1 0,1 0 0,-1 0 0,0 0 0,0 0 0,1 0 0,0 1 0,-1-1 0,-2 5 0,-1 1 0,1 1 0,1-1 0,0 1 0,0 0 0,0 1 0,2-1 0,-1 0 0,1 1 0,-2 15 0,3-11 0,0 0 0,1 0 0,0 0 0,1-1 0,1 1 0,4 17 0,-4-24 0,0-1 0,0 0 0,1 1 0,0-1 0,0 0 0,0 0 0,1-1 0,0 1 0,0-1 0,0 1 0,1-1 0,-1-1 0,1 1 0,1-1 0,9 7 0,-11-9 0,-1 0 0,2 0 0,-1 0 0,0-1 0,0 0 0,0 0 0,1 0 0,-1 0 0,0 0 0,1-1 0,-1 0 0,1 0 0,-1 0 0,1-1 0,-1 1 0,0-1 0,1 0 0,-1 0 0,0-1 0,0 1 0,0-1 0,0 0 0,0 0 0,7-5 0,-2 2 0,0 0 0,0 0 0,1 1 0,0 1 0,0 0 0,0 0 0,0 1 0,0 0 0,1 0 0,18 1 0,-8-1 0,-19 2 0,0 0 0,1-1 0,-1 1 0,0-1 0,0 1 0,0-1 0,0 0 0,0 0 0,0 0 0,-1 0 0,1 0 0,0-1 0,0 1 0,-1 0 0,1-1 0,-1 1 0,3-4 0,-1 1 0,-1 0 0,0 0 0,0 0 0,0 0 0,0-1 0,-1 1 0,1-1 0,-1-4 0,2-10 0,-1 0 0,-1 0 0,-2-22 0,1 30 0,-3-25 0,2 26 0,0 0 0,0 0 0,1 0 0,0 0 0,1 0 0,0 0 0,4-14 0,-4 22 0,0 0 0,0 0 0,0 0 0,0 1 0,0-1 0,1 0 0,-1 0 0,1 1 0,-1-1 0,1 1 0,0 0 0,-1-1 0,1 1 0,0 0 0,0 0 0,0 0 0,0 0 0,3-1 0,45-8 0,-43 9 0,1 0 0,-1-1 0,0 1 0,1-1 0,8-4 0,-1-4 0,0 0 0,-1-1 0,0-1 0,19-20 0,-18 16 0,2 1 0,19-14 0,-35 28 0,1 0 0,-1 0 0,0 0 0,1 0 0,-1 0 0,1 0 0,0 0 0,-1 1 0,1-1 0,0 1 0,-1-1 0,1 1 0,0-1 0,-1 1 0,1 0 0,0 0 0,0 0 0,-1 0 0,1 0 0,3 1 0,-4 0 0,1 0 0,-1 0 0,0 0 0,0 0 0,1 0 0,-1 0 0,0 0 0,0 0 0,0 1 0,0-1 0,0 0 0,0 1 0,-1-1 0,1 1 0,0-1 0,-1 1 0,1-1 0,0 3 0,1 9 0,0 0 0,0 0 0,-1 1 0,-2 17 0,1-19 0,-2 70 0,-1-54 0,2 0 0,1 0 0,2 1 0,0-1 0,8 31 0,-9-53 0,1 0 0,0-1 0,1 0 0,-1 0 0,1 1 0,0-1 0,1-1 0,-1 1 0,1 0 0,0-1 0,0 0 0,0 0 0,0 0 0,1-1 0,0 1 0,-1-1 0,1 0 0,6 3 0,-4-3 0,0-1 0,0 1 0,0-1 0,1 0 0,-1-1 0,1 0 0,-1 0 0,1-1 0,-1 1 0,1-2 0,-1 1 0,1-1 0,11-3 0,-15 3 0,0-1 0,0 0 0,0 0 0,-1 0 0,1 0 0,0-1 0,-1 1 0,0-1 0,0 0 0,0 0 0,0 0 0,0-1 0,0 1 0,-1-1 0,0 1 0,0-1 0,0 0 0,0 0 0,0 0 0,-1 0 0,2-7 0,2-9 0,0-1 0,3-41 0,-8 61 0,3-235 0,-2 221 0,4 12 0,12 17 0,-7-4 0,-4-5 0,0 0 0,0 0 0,1 0 0,-1-1 0,1 0 0,0-1 0,1 1 0,-1-1 0,11 3 0,-3-3 0,0-1 0,0 0 0,0-1 0,17-1 0,-7-1-1365,-2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8:18.945"/>
    </inkml:context>
    <inkml:brush xml:id="br0">
      <inkml:brushProperty name="width" value="0.025" units="cm"/>
      <inkml:brushProperty name="height" value="0.025" units="cm"/>
    </inkml:brush>
  </inkml:definitions>
  <inkml:trace contextRef="#ctx0" brushRef="#br0">264 1 24575,'-3'1'0,"1"-1"0,-1 1 0,1 0 0,-1 1 0,1-1 0,0 0 0,0 1 0,0-1 0,0 1 0,0 0 0,-3 2 0,-6 5 0,-49 30 0,34-24 0,1 2 0,0 1 0,-23 22 0,44-35 0,0-1 0,0 1 0,1 0 0,0 0 0,0 1 0,0-1 0,1 1 0,0-1 0,0 1 0,0 0 0,1 0 0,-1 0 0,1 10 0,-1 8 0,2 1 0,2 26 0,0-10 0,-1-31 0,-2 10 0,1 0 0,2 0 0,0 0 0,1-1 0,1 1 0,0-1 0,13 32 0,2 7 0,-14-43 0,-1 0 0,14 28 0,-15-39 0,-1 1 0,1-1 0,0 0 0,0 0 0,1 0 0,-1-1 0,1 1 0,0-1 0,0 1 0,0-1 0,0-1 0,1 1 0,5 2 0,7 2 0,0-2 0,0 0 0,0-1 0,34 4 0,6 1 0,-47-8 0,1 2 0,-1 0 0,-1 0 0,1 1 0,0 0 0,14 8 0,-21-10 0,1 1 0,-1-1 0,0 1 0,0 0 0,0 0 0,0 0 0,0 0 0,-1 0 0,1 1 0,-1-1 0,0 1 0,0-1 0,0 1 0,-1 0 0,1 0 0,-1 0 0,0 0 0,2 8 0,-1 30 0,0-1 0,-7 61 0,1-83 0,0 0 0,0-1 0,-2 0 0,-11 27 0,3-8 0,-4 2 0,-1 0 0,-2-1 0,-45 60 0,26-38 0,-7-2 115,18-25-1595,19-19-5346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8:21.342"/>
    </inkml:context>
    <inkml:brush xml:id="br0">
      <inkml:brushProperty name="width" value="0.025" units="cm"/>
      <inkml:brushProperty name="height" value="0.025" units="cm"/>
    </inkml:brush>
  </inkml:definitions>
  <inkml:trace contextRef="#ctx0" brushRef="#br0">312 28 24575,'-20'-1'0,"0"-1"0,-27-7 0,27 4 0,-1 1 0,1 1 0,-33 0 0,48 3 0,1 0 0,-1 1 0,0-1 0,0 1 0,1 0 0,-1 0 0,0 1 0,1 0 0,-1-1 0,1 2 0,0-1 0,-1 0 0,1 1 0,0 0 0,1 0 0,-1 0 0,0 0 0,1 0 0,-6 8 0,6-7 0,1-1 0,0 1 0,0 0 0,0 0 0,0 0 0,1 0 0,0 0 0,-1 0 0,1 0 0,1 1 0,-1-1 0,1 0 0,-1 1 0,1-1 0,1 0 0,-1 1 0,1-1 0,-1 0 0,1 0 0,0 0 0,1 1 0,-1-1 0,1 0 0,-1 0 0,1-1 0,1 1 0,4 7 0,6 6 0,1-1 0,0 0 0,2-1 0,24 19 0,-11-9 0,-23-19 0,0 0 0,1-1 0,0 0 0,0 0 0,1-1 0,-1 0 0,11 4 0,-15-7 0,-1 0 0,0-1 0,0 1 0,0-1 0,1 1 0,-1-1 0,0 0 0,0 0 0,1 0 0,-1 0 0,0-1 0,0 1 0,1 0 0,-1-1 0,0 0 0,0 1 0,0-1 0,0 0 0,0 0 0,0 0 0,0-1 0,0 1 0,0 0 0,-1-1 0,1 1 0,0-1 0,-1 1 0,1-1 0,-1 0 0,0 0 0,3-4 0,4-10 0,-7 13 0,1 0 0,-1 0 0,0 0 0,1 0 0,0 0 0,0 0 0,0 1 0,0-1 0,0 0 0,1 1 0,-1 0 0,1-1 0,3-2 0,-5 6 0,0-1 0,0 0 0,0 0 0,0 0 0,-1 0 0,1 1 0,0-1 0,0 0 0,0 1 0,-1-1 0,1 1 0,0-1 0,-1 1 0,1-1 0,0 1 0,-1-1 0,1 1 0,-1-1 0,1 1 0,-1 0 0,1-1 0,-1 1 0,1 0 0,-1 0 0,0-1 0,1 1 0,-1 1 0,13 29 0,-11-26 0,180 610 0,-172-575-91,-3-17-228,-1 0 1,-1 0-1,2 38 1,-6-42-6508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8:31.448"/>
    </inkml:context>
    <inkml:brush xml:id="br0">
      <inkml:brushProperty name="width" value="0.025" units="cm"/>
      <inkml:brushProperty name="height" value="0.025" units="cm"/>
    </inkml:brush>
  </inkml:definitions>
  <inkml:trace contextRef="#ctx0" brushRef="#br0">1 672 24575,'2'-3'0,"1"2"0,0-1 0,0 0 0,-1 0 0,1 1 0,0 0 0,0-1 0,0 1 0,1 1 0,-1-1 0,4-1 0,42-2 0,-23 2 0,-2-3 0,1-1 0,-1 0 0,0-2 0,22-11 0,28-9 0,-32 10 0,0-1 0,-1-2 0,-1-2 0,62-47 0,-28 19 0,236-136 0,-229 140 0,-31 12 0,-37 25 0,0 1 0,1 1 0,17-9 0,11-4 0,-33 16 0,1-1 0,-1 2 0,1-1 0,1 2 0,-1-1 0,1 1 0,-1 1 0,18-2 0,54 0 0,93 10 0,-46 18-1365,-108-23-5461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8:33.033"/>
    </inkml:context>
    <inkml:brush xml:id="br0">
      <inkml:brushProperty name="width" value="0.025" units="cm"/>
      <inkml:brushProperty name="height" value="0.025" units="cm"/>
    </inkml:brush>
  </inkml:definitions>
  <inkml:trace contextRef="#ctx0" brushRef="#br0">0 0 24575,'1'6'0,"0"0"0,0 0 0,0 0 0,1-1 0,0 1 0,0-1 0,0 1 0,1-1 0,-1 0 0,1 0 0,1 0 0,-1 0 0,1 0 0,0-1 0,0 0 0,8 7 0,8 7 0,2-2 0,30 19 0,-38-27 0,0 0 0,1 0 0,0-1 0,1 0 0,0-1 0,0-1 0,0-1 0,33 5 0,0-4 0,69-3 0,-111-2 0,0 0 0,-1 0 0,1 1 0,0 0 0,-1 0 0,11 4 0,-16-5 0,0 1 0,0-1 0,0 0 0,0 1 0,0 0 0,0-1 0,0 1 0,0 0 0,0-1 0,0 1 0,-1 0 0,1 0 0,0 0 0,0-1 0,-1 1 0,1 0 0,-1 0 0,1 0 0,-1 0 0,1 1 0,-1-1 0,1 0 0,-1 0 0,0 0 0,0 0 0,1 0 0,-1 0 0,0 0 0,0 1 0,0-1 0,0 0 0,-1 0 0,1 0 0,0 0 0,0 0 0,-1 1 0,1-1 0,0 0 0,-1 0 0,0 0 0,1 0 0,-1 0 0,1 0 0,-1 0 0,0-1 0,0 2 0,-3 3 0,1-1 0,-1 0 0,1 0 0,-1 0 0,0 0 0,-1-1 0,1 0 0,0 0 0,-1 0 0,-5 3 0,-56 20 0,32-13 0,13-2 0,1 0 0,1 1 0,0 0 0,-26 23 0,-27 19 0,20-19-2,25-16-679,-48 26-1,53-35-6144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8:59.820"/>
    </inkml:context>
    <inkml:brush xml:id="br0">
      <inkml:brushProperty name="width" value="0.025" units="cm"/>
      <inkml:brushProperty name="height" value="0.025" units="cm"/>
    </inkml:brush>
  </inkml:definitions>
  <inkml:trace contextRef="#ctx0" brushRef="#br0">107 2353 24575,'2'16'0,"0"1"0,1-1 0,0 0 0,2 0 0,0 0 0,13 28 0,-9-25 0,-2 1 0,0 0 0,7 35 0,-12-25 0,0 46 0,-2-76 0,0 0 0,-1 0 0,1 0 0,0 0 0,0-1 0,0 1 0,0 0 0,0 0 0,-1 0 0,1 0 0,0 0 0,0 0 0,0 0 0,0 0 0,0 0 0,-1 0 0,1 0 0,0 0 0,0 0 0,0 0 0,0 0 0,0 0 0,-1 0 0,1 0 0,0 0 0,0 0 0,0 0 0,0 0 0,0 0 0,-1 0 0,1 0 0,0 1 0,0-1 0,0 0 0,0 0 0,0 0 0,0 0 0,0 0 0,-1 0 0,1 0 0,0 1 0,0-1 0,0 0 0,0 0 0,0 0 0,0 0 0,0 0 0,0 1 0,0-1 0,0 0 0,0 0 0,0 0 0,0 0 0,0 0 0,0 1 0,0-1 0,0 0 0,0 0 0,0 0 0,-14-21 0,-15-43 0,25 56 0,-86-243 0,89 249 0,-7-21 0,1 3 0,1-1 0,0 0 0,1 0 0,-2-38 0,4 9 0,3 0 0,2 1 0,3-1 0,1 1 0,19-69 0,-18 93 0,-2 3 0,2-1 0,0 1 0,2 0 0,0 1 0,2 0 0,13-21 0,5 14 0,-5 8 0,-15 12 0,0 1 0,0 0 0,1 1 0,0 0 0,0 0 0,1 1 0,16-5 0,-7 1 0,-4 3 0,1 1 0,-1 1 0,0 0 0,1 1 0,0 1 0,0 0 0,0 2 0,0 0 0,-1 0 0,1 2 0,0 0 0,0 1 0,25 8 0,-36-8 0,1-1 0,0 2 0,-1-1 0,0 1 0,1 0 0,-1 0 0,-1 1 0,1 0 0,-1 0 0,0 0 0,0 0 0,0 1 0,-1 0 0,0 0 0,0 0 0,6 14 0,-4-7 0,-1 1 0,0 0 0,-1 0 0,0 1 0,-1-1 0,-1 1 0,1 19 0,-2-13 0,0-9 0,0-1 0,0 1 0,-1 0 0,-1-1 0,0 1 0,-1 0 0,0-1 0,-1 0 0,0 1 0,-6 13 0,-5 2 0,-1-1 0,-2 0 0,0-2 0,-22 25 0,22-34 0,-29 33 0,43-44 0,-1 0 0,1 1 0,0 0 0,0 0 0,0 0 0,1 0 0,0 0 0,-3 11 0,5-16 0,0 0 0,0 0 0,0 1 0,0-1 0,0 0 0,0 0 0,1 0 0,-1 1 0,0-1 0,0 0 0,0 0 0,1 0 0,-1 0 0,0 0 0,0 0 0,0 1 0,1-1 0,-1 0 0,0 0 0,0 0 0,1 0 0,-1 0 0,0 0 0,0 0 0,1 0 0,-1 0 0,0 0 0,0 0 0,0 0 0,1 0 0,-1 0 0,0 0 0,0 0 0,1 0 0,-1 0 0,0 0 0,0-1 0,1 1 0,-1 0 0,0 0 0,0 0 0,0 0 0,0 0 0,1-1 0,15-5 0,-13 4 0,103-45 0,-58 25 0,83-28 0,-65 30 0,-40 10 0,0 2 0,1 1 0,0 1 0,0 2 0,30-2 0,-41 6 0,-1 0 0,0 1 0,1 0 0,-1 2 0,21 5 0,-29-6 0,0 1 0,0 0 0,0 0 0,0 1 0,-1 0 0,1 0 0,-1 1 0,0 0 0,-1 0 0,1 0 0,-1 0 0,9 12 0,-5-5 0,0 0 0,-1 0 0,0 1 0,-1 0 0,0 1 0,-1 0 0,-1-1 0,0 2 0,-1-1 0,-1 1 0,0-1 0,2 28 0,-4-18 0,-2 1 0,0-1 0,-2 0 0,0 1 0,-2-1 0,-10 32 0,8-33 0,-2 0 0,0-1 0,-20 34 0,24-48 0,0-1 0,0 0 0,-1 0 0,0 0 0,0-1 0,-1 0 0,0 0 0,0-1 0,0 1 0,0-2 0,-1 1 0,0-1 0,-9 4 0,-24 8 0,-1-1 0,0-3 0,0-1 0,-2-2 0,1-1 0,-1-3 0,-46 0 0,50-6 0,-16 0 0,44 1 0,18 0 0,93 1 0,115-3 0,-198 0 0,0-1 0,0 0 0,0-2 0,-1 1 0,1-2 0,-1 0 0,0-1 0,-1-1 0,0 0 0,0-1 0,0 0 0,-1-1 0,20-20 0,-5 5 0,-18 17 0,-1 1 0,-1-2 0,0 1 0,8-11 0,-6 3 0,0-1 0,7-18 0,-10 21 0,-1 0 0,2 0 0,17-23 0,-16 24 0,-1 1 0,0-2 0,-1 1 0,0-1 0,-1 0 0,5-17 0,-5 14 0,0 0 0,2 0 0,12-21 0,-20 37 0,1 1 0,-1-1 0,1 0 0,-1 1 0,1-1 0,-1 1 0,1-1 0,-1 1 0,1-1 0,-1 1 0,1-1 0,0 1 0,-1-1 0,1 1 0,0 0 0,-1-1 0,1 1 0,0 0 0,-1 0 0,1 0 0,0-1 0,0 1 0,-1 0 0,1 0 0,0 0 0,1 0 0,-1 1 0,1-1 0,-1 1 0,1-1 0,-1 1 0,1 0 0,-1 0 0,0 0 0,1 0 0,-1 0 0,0 0 0,0 0 0,1 1 0,28 41 0,-28-39 0,9 16 0,1-1 0,1 0 0,0-1 0,1 0 0,1-1 0,1-1 0,20 16 0,-25-27 0,0 1 0,0-2 0,1 0 0,-1 0 0,1-1 0,0 0 0,22 1 0,-12-1 0,4 2 0,1-2 0,34 0 0,-52-3 0,0-1 0,0 0 0,0 0 0,0-1 0,-1 0 0,1 0 0,0-1 0,-1 0 0,0-1 0,13-6 0,-11 3 0,-1 0 0,1-1 0,-1 0 0,-1 0 0,1-1 0,-1 0 0,-1-1 0,0 1 0,0-1 0,-1-1 0,-1 1 0,1-1 0,-2 0 0,5-12 0,3-7 0,-6 17 0,0-2 0,-1 1 0,-1-1 0,5-28 0,-8 40 0,-1-1 0,0 0 0,0 1 0,0-1 0,-1 0 0,1 1 0,-1-1 0,0 1 0,0-1 0,0 1 0,0-1 0,-1 1 0,1 0 0,-1 0 0,0-1 0,0 1 0,0 0 0,0 1 0,0-1 0,-1 0 0,0 1 0,1-1 0,-1 1 0,0 0 0,-5-3 0,-7-3 0,0 1 0,-1 0 0,1 1 0,-1 1 0,-1 0 0,1 2 0,0 0 0,-22-2 0,-3 3 0,0 2 0,-51 6 0,75-4 0,0 1 0,0 1 0,0 1 0,1 0 0,0 1 0,0 1 0,0 1 0,1 0 0,0 1 0,-23 17 0,35-22 0,-1 0 0,1-1 0,0 1 0,1 0 0,-1 0 0,1 1 0,-1-1 0,1 0 0,1 1 0,-1-1 0,1 1 0,-1 0 0,1-1 0,1 1 0,-1 5 0,-1 12 0,2 0 0,2 24 0,0-11 0,-2-23 0,1 0 0,0-1 0,1 1 0,0 0 0,0-1 0,1 1 0,6 13 0,-6-20 0,-1-1 0,1 1 0,-1-1 0,1 0 0,1 0 0,-1 0 0,0 0 0,1 0 0,0-1 0,0 1 0,0-1 0,0 0 0,1 0 0,-1-1 0,1 0 0,-1 1 0,1-1 0,0-1 0,7 3 0,14 0 0,0-1 0,0-1 0,0-1 0,45-4 0,-11 0 0,-52 4 0,-1-2 0,1 1 0,0-1 0,-1 0 0,1-1 0,-1 1 0,0-2 0,1 1 0,-1-1 0,0 0 0,0 0 0,-1-1 0,1 0 0,-1 0 0,1-1 0,-1 0 0,-1 0 0,1 0 0,-1-1 0,0 1 0,0-1 0,-1-1 0,1 1 0,-1-1 0,-1 1 0,4-10 0,1 0 0,-2 1 0,0-1 0,-1-1 0,3-16 0,-7 28 0,0 0 0,1 0 0,-1 0 0,1 0 0,0 1 0,5-9 0,-7 12 0,1 0 0,0-1 0,0 1 0,-1 0 0,1 0 0,0 1 0,0-1 0,0 0 0,0 0 0,0 0 0,0 1 0,0-1 0,0 0 0,1 1 0,-1-1 0,0 1 0,0-1 0,0 1 0,1 0 0,-1-1 0,0 1 0,1 0 0,-1 0 0,0 0 0,0 0 0,1 0 0,-1 0 0,0 0 0,1 1 0,-1-1 0,0 0 0,2 2 0,9 3 0,0 0 0,0-1 0,0 0 0,1-1 0,0 0 0,24 2 0,-32-6 0,-1 1 0,1 0 0,-1-1 0,0 0 0,1 0 0,-1 0 0,0 0 0,0-1 0,0 0 0,0 0 0,0 0 0,0 0 0,0 0 0,-1-1 0,1 0 0,-1 0 0,0 0 0,0 0 0,0 0 0,0-1 0,0 1 0,-1-1 0,4-7 0,2-5 0,0 0 0,-1-1 0,-1 0 0,-1 0 0,-1 0 0,0-1 0,2-27 0,-2-129 0,-5 118 0,1 51 0,0-1 0,1 1 0,0-1 0,0 1 0,0-1 0,1 1 0,0 0 0,0 0 0,0-1 0,1 1 0,-1 1 0,1-1 0,0 0 0,1 1 0,-1-1 0,1 1 0,0 0 0,0 0 0,0 1 0,0-1 0,6-2 0,9-6 0,1 1 0,0 1 0,40-14 0,-45 18 0,-14 6 0,0 0 0,0-1 0,0 1 0,0-1 0,0 1 0,0 0 0,0 0 0,0-1 0,0 1 0,0 0 0,0 0 0,0 0 0,0 0 0,0 1 0,0-1 0,1 0 0,-1 0 0,0 1 0,0-1 0,0 0 0,0 1 0,-1-1 0,1 1 0,0-1 0,0 1 0,0-1 0,0 1 0,0 0 0,-1 0 0,1-1 0,0 1 0,0 0 0,-1 0 0,1 0 0,-1 0 0,1 0 0,-1 0 0,1 0 0,-1 0 0,0 0 0,1 1 0,1 7 0,0 0 0,-1-1 0,0 1 0,-1 13 0,2 5 0,-1-24 0,-1 0 0,1 0 0,0 0 0,0 0 0,0 0 0,0 0 0,1 0 0,-1-1 0,1 1 0,-1-1 0,1 1 0,0-1 0,0 0 0,0 1 0,1-1 0,-1 0 0,0 0 0,1-1 0,-1 1 0,1 0 0,0-1 0,5 3 0,3-1 0,0 0 0,0-1 0,0 0 0,23 0 0,13 2 0,23 5 0,1-4 0,102-5 0,-73-1 0,-93 1 0,1 0 0,-1 0 0,1-1 0,-1 0 0,1-1 0,-1 0 0,0 0 0,1 0 0,-1-1 0,10-5 0,-14 6 0,-1 0 0,1 0 0,0 0 0,0-1 0,-1 1 0,0-1 0,1 0 0,-1 0 0,0 0 0,0 0 0,-1 0 0,1 0 0,0 0 0,-1-1 0,0 1 0,0 0 0,0-1 0,0 1 0,-1-1 0,1 0 0,-1 1 0,0-1 0,0-6 0,-3-5 0,0 0 0,-1 0 0,0 0 0,-2 0 0,1 1 0,-14-23 0,6 8 0,-6-7 0,13 26 0,1-1 0,0 0 0,-6-20 0,10 27 0,0-1 0,0 0 0,1 0 0,-1 0 0,1 0 0,1 0 0,-1 0 0,1 0 0,0 0 0,0 1 0,0-1 0,4-8 0,-2 5 0,1 1 0,0 0 0,0 1 0,1-1 0,0 1 0,0 0 0,1 0 0,10-9 0,58-39 0,-44 33 0,-23 16 0,5-3 0,-1 1 0,0-2 0,-1 1 0,0-2 0,0 1 0,-1-1 0,8-12 0,-47 38 0,-22 12 0,31-18 0,1 1 0,0 1 0,1 1 0,0 0 0,-18 18 0,-34 32 0,55-48 0,1 0 0,0 1 0,1 1 0,0 0 0,1 1 0,2 0 0,0 1 0,0 0 0,-14 40 0,24-56 0,0 1 0,1-1 0,-1 0 0,1 1 0,-1-1 0,1 0 0,0 1 0,0-1 0,1 0 0,-1 1 0,1-1 0,0 0 0,-1 0 0,1 1 0,1-1 0,1 5 0,0-3 0,0-1 0,1 1 0,-1-1 0,1 0 0,-1 0 0,1 0 0,1 0 0,-1-1 0,7 5 0,-1-2 0,1-1 0,-1 1 0,1-2 0,0 0 0,0 0 0,1-1 0,-1 0 0,24 2 0,-19-3 0,0-2 0,-1 0 0,1 0 0,22-5 0,-33 4 0,0-1 0,0 1 0,0-1 0,0 0 0,-1-1 0,1 1 0,-1-1 0,1 0 0,-1 0 0,0 0 0,0 0 0,0-1 0,-1 1 0,1-1 0,-1 0 0,0 0 0,3-7 0,2 0 0,-1-1 0,-1 0 0,0-1 0,0 1 0,-1-1 0,-1 0 0,0 0 0,-1 0 0,-1-1 0,0 1 0,1-20 0,-6-335 0,2 349 0,0 0 0,-2-1 0,0 1 0,-9-29 0,-32-74 0,27 78 0,-191-600 0,196 594 0,4 16 0,-1 0 0,-16-39 0,17 61 0,4 18 0,3 24 0,8 0 0,1-1 0,0 0 0,26 54 0,-4-12 0,114 265 0,-133-313 0,0 1 0,-2 1 0,7 26 0,-13-42 0,1-1 0,-1 1 0,2-1 0,-1 0 0,1 0 0,10 14 0,-8-14 0,-1 1 0,0 1 0,0-1 0,5 15 0,-6-14 0,-1 0 0,2-1 0,-1 1 0,1-1 0,1-1 0,12 14 0,20 29 0,-28-33 0,1-1 0,1-1 0,0 0 0,2-1 0,22 20 0,86 57 0,-84-65 0,-26-17-227,0-1-1,1-1 1,0 0-1,0-1 1,29 9-1,-22-10-6598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11:29:03.806"/>
    </inkml:context>
    <inkml:brush xml:id="br0">
      <inkml:brushProperty name="width" value="0.025" units="cm"/>
      <inkml:brushProperty name="height" value="0.025" units="cm"/>
    </inkml:brush>
  </inkml:definitions>
  <inkml:trace contextRef="#ctx0" brushRef="#br0">0 107 24575,'41'-2'0,"73"-13"0,-63 6 0,-35 6 0,1-1 0,-1 0 0,1-2 0,-1 0 0,-1 0 0,27-17 0,-33 19 0,0 0 0,1 0 0,-1 0 0,1 1 0,-1 1 0,1-1 0,0 2 0,0-1 0,0 1 0,0 1 0,0 0 0,0 0 0,0 1 0,17 4 0,-26-5 0,0 0 0,0 0 0,0 0 0,0 1 0,-1-1 0,1 0 0,0 1 0,0-1 0,-1 1 0,1-1 0,0 1 0,-1-1 0,1 1 0,0-1 0,-1 1 0,1-1 0,-1 1 0,1 0 0,-1 0 0,1-1 0,-1 1 0,0 0 0,1 0 0,-1-1 0,0 1 0,0 0 0,1 0 0,-1 0 0,0-1 0,0 1 0,0 0 0,0 0 0,0 0 0,0 0 0,0-1 0,0 1 0,0 0 0,-1 0 0,1 0 0,0-1 0,0 1 0,-1 0 0,1 0 0,0 0 0,-1-1 0,1 1 0,-1 0 0,1-1 0,-1 1 0,0 0 0,-2 3 0,0-1 0,0 0 0,0 0 0,0 0 0,-1 0 0,1 0 0,-1-1 0,-6 4 0,0-2 4,-1-1 0,0 0 0,1-1 0,-1 0 0,0 0 0,-16 0 0,-73-5-114,39 0-1173,39 3-5543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28EB9-0CA4-F87F-06B3-7E6DD70AE58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5C6C776-0947-FE92-6D49-0B7849DCA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4075187-56C3-C0BC-97DD-20C4A09BAC69}"/>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5" name="Espaço Reservado para Rodapé 4">
            <a:extLst>
              <a:ext uri="{FF2B5EF4-FFF2-40B4-BE49-F238E27FC236}">
                <a16:creationId xmlns:a16="http://schemas.microsoft.com/office/drawing/2014/main" id="{F5F4A992-54DC-D069-4C6F-DF9DC185F4F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5800AD4-9320-EE6D-2DFB-A86CA1D332DC}"/>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252072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829B33-2484-BC46-646A-4147BA749C3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5B42EAA-ED64-3555-3F97-76AA89C66E2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544516A-B05D-DE7C-D65D-5DC114DD404F}"/>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5" name="Espaço Reservado para Rodapé 4">
            <a:extLst>
              <a:ext uri="{FF2B5EF4-FFF2-40B4-BE49-F238E27FC236}">
                <a16:creationId xmlns:a16="http://schemas.microsoft.com/office/drawing/2014/main" id="{05ADEB4B-810D-D314-35EC-321F5451576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0B6932A-1353-BC12-9B8F-29430B8B46BF}"/>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303161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9B78EB-F4D5-C5E6-B3C8-360A46E0B57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FE93C12-1CF7-A727-56C5-9C9F03B2695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A398A6F-15EB-187E-4BA3-3E7807EAA99E}"/>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5" name="Espaço Reservado para Rodapé 4">
            <a:extLst>
              <a:ext uri="{FF2B5EF4-FFF2-40B4-BE49-F238E27FC236}">
                <a16:creationId xmlns:a16="http://schemas.microsoft.com/office/drawing/2014/main" id="{A3FBFC6C-FB5C-71F4-AEC3-3AE1FF0389D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470BF5A-91CC-4BD4-DBE2-CEC55EC357CA}"/>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34886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73652-F84A-4DFB-DF6D-7EF4FE4EFB2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A9570EC-1A68-80AC-6543-690854C8BCB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5551EBC-A6EF-83C8-031D-820EE09E9F67}"/>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5" name="Espaço Reservado para Rodapé 4">
            <a:extLst>
              <a:ext uri="{FF2B5EF4-FFF2-40B4-BE49-F238E27FC236}">
                <a16:creationId xmlns:a16="http://schemas.microsoft.com/office/drawing/2014/main" id="{0B71E283-37E9-FBDC-4771-CCD910EA33E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0E066FB-785C-BE65-D996-EF7E4D241A62}"/>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76545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B89A1-9275-5D1D-E8A0-F46D62D185D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3FADADC-EAB1-21BA-F9F1-B578D6798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5A70797-E7A4-B10B-EF0A-CE4EC4861560}"/>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5" name="Espaço Reservado para Rodapé 4">
            <a:extLst>
              <a:ext uri="{FF2B5EF4-FFF2-40B4-BE49-F238E27FC236}">
                <a16:creationId xmlns:a16="http://schemas.microsoft.com/office/drawing/2014/main" id="{B1884999-0265-3AD9-F4AA-AD59781267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44586B1-504C-B815-D8D3-F54B9267696B}"/>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84351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90D57-0099-97F8-7B5B-EEC603509E2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6B043FF-9129-D3B9-E125-EB85C8A69C2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BAD39C4-4378-6388-5795-CC9B6D52553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1F22B51-887C-8A8A-9304-216BC5590270}"/>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6" name="Espaço Reservado para Rodapé 5">
            <a:extLst>
              <a:ext uri="{FF2B5EF4-FFF2-40B4-BE49-F238E27FC236}">
                <a16:creationId xmlns:a16="http://schemas.microsoft.com/office/drawing/2014/main" id="{A42139DE-01B3-EC9A-0E11-48D46A90752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3BF6025-9DCD-D08A-C7DF-DEF2B307ED85}"/>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57701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CB929-48DA-CA03-F56C-9FD93B8E450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0215C19-A547-0D62-1C78-0C7C467C4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40F724B-1025-3FFD-E222-8AFC30F99CB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BB338D0-ED6A-D96A-E47E-17827B293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CB9BCF0-EFBF-1E84-47F6-C7856A6ECCD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8A396D8-625F-2A57-8F8B-612BE49AF5E8}"/>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8" name="Espaço Reservado para Rodapé 7">
            <a:extLst>
              <a:ext uri="{FF2B5EF4-FFF2-40B4-BE49-F238E27FC236}">
                <a16:creationId xmlns:a16="http://schemas.microsoft.com/office/drawing/2014/main" id="{CC43E891-7D0E-8DE7-58A3-57709B24B48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A4EAED5-AF09-BB50-4FC2-8A375B7A94EF}"/>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224707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F2904-A438-BA4B-A745-9C0509296D4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E02A4D0-CDB7-04BD-871B-A62160D6A6E2}"/>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4" name="Espaço Reservado para Rodapé 3">
            <a:extLst>
              <a:ext uri="{FF2B5EF4-FFF2-40B4-BE49-F238E27FC236}">
                <a16:creationId xmlns:a16="http://schemas.microsoft.com/office/drawing/2014/main" id="{AA44A0C4-6CF2-9A11-453F-D2006279481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858D128-9502-4B46-3EEE-5E0D6492F0A5}"/>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303307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06780E9-7A81-2CF6-4C44-AA4EED70AE8E}"/>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3" name="Espaço Reservado para Rodapé 2">
            <a:extLst>
              <a:ext uri="{FF2B5EF4-FFF2-40B4-BE49-F238E27FC236}">
                <a16:creationId xmlns:a16="http://schemas.microsoft.com/office/drawing/2014/main" id="{43F39AC5-5E12-CF08-175F-7308289E33C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0F41ADA-E90B-BC36-4E59-9C59FD4587F9}"/>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409354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31660-E8D2-5B85-E418-5A0CBDBFBAB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3FC42A0-B149-F451-547B-4A3E6E4EF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C85FD3F-AFC7-BC39-AD5F-7BA096D5A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6C4B367-252A-A01C-CCEF-EAF585EE91A2}"/>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6" name="Espaço Reservado para Rodapé 5">
            <a:extLst>
              <a:ext uri="{FF2B5EF4-FFF2-40B4-BE49-F238E27FC236}">
                <a16:creationId xmlns:a16="http://schemas.microsoft.com/office/drawing/2014/main" id="{0F018D71-CA30-A7A6-7C1A-A44EE3A1AC2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FDD5CA9-18B3-A218-0865-C2A5EEFC7E25}"/>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54605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EE0BD-23BE-1915-5203-01CBA200084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FAB3745-A3CD-04F6-3665-9B71F1323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7D0F84B-612D-D385-564E-2A6436C37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16DCFDD-2769-2C39-2164-6389776AFADE}"/>
              </a:ext>
            </a:extLst>
          </p:cNvPr>
          <p:cNvSpPr>
            <a:spLocks noGrp="1"/>
          </p:cNvSpPr>
          <p:nvPr>
            <p:ph type="dt" sz="half" idx="10"/>
          </p:nvPr>
        </p:nvSpPr>
        <p:spPr/>
        <p:txBody>
          <a:bodyPr/>
          <a:lstStyle/>
          <a:p>
            <a:fld id="{5E9E4A40-3C64-428C-908E-9C1EA2258C27}" type="datetimeFigureOut">
              <a:rPr lang="pt-BR" smtClean="0"/>
              <a:t>11/06/2022</a:t>
            </a:fld>
            <a:endParaRPr lang="pt-BR"/>
          </a:p>
        </p:txBody>
      </p:sp>
      <p:sp>
        <p:nvSpPr>
          <p:cNvPr id="6" name="Espaço Reservado para Rodapé 5">
            <a:extLst>
              <a:ext uri="{FF2B5EF4-FFF2-40B4-BE49-F238E27FC236}">
                <a16:creationId xmlns:a16="http://schemas.microsoft.com/office/drawing/2014/main" id="{51F346AF-AE8A-B58E-D65E-0A273ED8B13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3C38889-58A8-CE94-919D-49197A2AA577}"/>
              </a:ext>
            </a:extLst>
          </p:cNvPr>
          <p:cNvSpPr>
            <a:spLocks noGrp="1"/>
          </p:cNvSpPr>
          <p:nvPr>
            <p:ph type="sldNum" sz="quarter" idx="12"/>
          </p:nvPr>
        </p:nvSpPr>
        <p:spPr/>
        <p:txBody>
          <a:bodyPr/>
          <a:lstStyle/>
          <a:p>
            <a:fld id="{03A236DE-EA13-4A71-A75B-4BD0BB29F526}" type="slidenum">
              <a:rPr lang="pt-BR" smtClean="0"/>
              <a:t>‹nº›</a:t>
            </a:fld>
            <a:endParaRPr lang="pt-BR"/>
          </a:p>
        </p:txBody>
      </p:sp>
    </p:spTree>
    <p:extLst>
      <p:ext uri="{BB962C8B-B14F-4D97-AF65-F5344CB8AC3E}">
        <p14:creationId xmlns:p14="http://schemas.microsoft.com/office/powerpoint/2010/main" val="178950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FD334BD-A965-C005-54E2-28DD0C775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3F60647-CEA3-AF17-5066-BB25FEAC1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FED4737-6514-5053-4BA7-56939247DD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E4A40-3C64-428C-908E-9C1EA2258C27}" type="datetimeFigureOut">
              <a:rPr lang="pt-BR" smtClean="0"/>
              <a:t>11/06/2022</a:t>
            </a:fld>
            <a:endParaRPr lang="pt-BR"/>
          </a:p>
        </p:txBody>
      </p:sp>
      <p:sp>
        <p:nvSpPr>
          <p:cNvPr id="5" name="Espaço Reservado para Rodapé 4">
            <a:extLst>
              <a:ext uri="{FF2B5EF4-FFF2-40B4-BE49-F238E27FC236}">
                <a16:creationId xmlns:a16="http://schemas.microsoft.com/office/drawing/2014/main" id="{FCFC6753-9C28-7A19-E98A-1AD0367D6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4D1F1EC-B9DF-F2AA-D7FF-B1EBECC8A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236DE-EA13-4A71-A75B-4BD0BB29F526}" type="slidenum">
              <a:rPr lang="pt-BR" smtClean="0"/>
              <a:t>‹nº›</a:t>
            </a:fld>
            <a:endParaRPr lang="pt-BR"/>
          </a:p>
        </p:txBody>
      </p:sp>
    </p:spTree>
    <p:extLst>
      <p:ext uri="{BB962C8B-B14F-4D97-AF65-F5344CB8AC3E}">
        <p14:creationId xmlns:p14="http://schemas.microsoft.com/office/powerpoint/2010/main" val="1688949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9.png"/><Relationship Id="rId18" Type="http://schemas.openxmlformats.org/officeDocument/2006/relationships/customXml" Target="../ink/ink10.xml"/><Relationship Id="rId3" Type="http://schemas.openxmlformats.org/officeDocument/2006/relationships/image" Target="../media/image1.png"/><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customXml" Target="../ink/ink7.xml"/><Relationship Id="rId17" Type="http://schemas.openxmlformats.org/officeDocument/2006/relationships/image" Target="../media/image11.png"/><Relationship Id="rId2" Type="http://schemas.openxmlformats.org/officeDocument/2006/relationships/customXml" Target="../ink/ink2.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6.xml"/><Relationship Id="rId19" Type="http://schemas.openxmlformats.org/officeDocument/2006/relationships/image" Target="../media/image12.png"/><Relationship Id="rId4" Type="http://schemas.openxmlformats.org/officeDocument/2006/relationships/customXml" Target="../ink/ink3.xml"/><Relationship Id="rId9" Type="http://schemas.openxmlformats.org/officeDocument/2006/relationships/image" Target="../media/image7.png"/><Relationship Id="rId14" Type="http://schemas.openxmlformats.org/officeDocument/2006/relationships/customXml" Target="../ink/ink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49" y="233464"/>
            <a:ext cx="6008451" cy="6459166"/>
          </a:xfrm>
          <a:prstGeom prst="rect">
            <a:avLst/>
          </a:prstGeom>
          <a:noFill/>
        </p:spPr>
        <p:txBody>
          <a:bodyPr wrap="square" rtlCol="0">
            <a:noAutofit/>
          </a:bodyPr>
          <a:lstStyle/>
          <a:p>
            <a:r>
              <a:rPr lang="en-US" sz="1200" dirty="0"/>
              <a:t>What is React?</a:t>
            </a:r>
          </a:p>
          <a:p>
            <a:r>
              <a:rPr lang="en-US" sz="1200" dirty="0"/>
              <a:t>React is a declarative, efficient, and flexible JavaScript library for building user interfaces. It lets you compose complex UIs from small and isolated pieces of code called “components”.</a:t>
            </a:r>
          </a:p>
          <a:p>
            <a:endParaRPr lang="en-US" sz="1200" dirty="0"/>
          </a:p>
          <a:p>
            <a:r>
              <a:rPr lang="en-US" sz="1200" dirty="0"/>
              <a:t>What Are We Building?</a:t>
            </a:r>
          </a:p>
          <a:p>
            <a:endParaRPr lang="en-US" sz="1200" dirty="0"/>
          </a:p>
          <a:p>
            <a:r>
              <a:rPr lang="en-US" sz="1200" dirty="0"/>
              <a:t>In this tutorial, we’ll show how to build an interactive tic-tac-toe game with React.</a:t>
            </a:r>
          </a:p>
          <a:p>
            <a:endParaRPr lang="en-US" sz="1200" dirty="0"/>
          </a:p>
          <a:p>
            <a:r>
              <a:rPr lang="en-US" sz="1200" dirty="0"/>
              <a:t>Inspecting the Starter Code</a:t>
            </a:r>
          </a:p>
          <a:p>
            <a:r>
              <a:rPr lang="en-US" sz="1200" dirty="0"/>
              <a:t>This Starter Code is the base of what we’re building. We’ve provided the CSS styling so that you only need to focus on learning React and programming the tic-tac-toe game.</a:t>
            </a:r>
          </a:p>
          <a:p>
            <a:endParaRPr lang="en-US" sz="1200" dirty="0"/>
          </a:p>
          <a:p>
            <a:r>
              <a:rPr lang="en-US" sz="1200" dirty="0"/>
              <a:t>By inspecting the code, you’ll notice that we have three React components:</a:t>
            </a:r>
          </a:p>
          <a:p>
            <a:endParaRPr lang="en-US" sz="1200" dirty="0"/>
          </a:p>
          <a:p>
            <a:r>
              <a:rPr lang="en-US" sz="1200" dirty="0"/>
              <a:t>Square</a:t>
            </a:r>
          </a:p>
          <a:p>
            <a:r>
              <a:rPr lang="en-US" sz="1200" dirty="0"/>
              <a:t>Board</a:t>
            </a:r>
          </a:p>
          <a:p>
            <a:r>
              <a:rPr lang="en-US" sz="1200" dirty="0"/>
              <a:t>Game</a:t>
            </a:r>
          </a:p>
          <a:p>
            <a:r>
              <a:rPr lang="en-US" sz="1200" dirty="0"/>
              <a:t>The Square component renders a single &lt;button&gt; and the Board renders 9 squares. The Game component renders a board with placeholder values which we’ll modify later. There are currently no interactive components.</a:t>
            </a:r>
            <a:endParaRPr lang="pt-BR" sz="1200" dirty="0"/>
          </a:p>
        </p:txBody>
      </p:sp>
      <p:sp>
        <p:nvSpPr>
          <p:cNvPr id="3" name="CaixaDeTexto 2">
            <a:extLst>
              <a:ext uri="{FF2B5EF4-FFF2-40B4-BE49-F238E27FC236}">
                <a16:creationId xmlns:a16="http://schemas.microsoft.com/office/drawing/2014/main" id="{A070BD7F-92F5-8A31-937F-0214A5B26F68}"/>
              </a:ext>
            </a:extLst>
          </p:cNvPr>
          <p:cNvSpPr txBox="1"/>
          <p:nvPr/>
        </p:nvSpPr>
        <p:spPr>
          <a:xfrm>
            <a:off x="6018179" y="233464"/>
            <a:ext cx="6008451" cy="6459166"/>
          </a:xfrm>
          <a:prstGeom prst="rect">
            <a:avLst/>
          </a:prstGeom>
          <a:noFill/>
        </p:spPr>
        <p:txBody>
          <a:bodyPr wrap="square" rtlCol="0">
            <a:noAutofit/>
          </a:bodyPr>
          <a:lstStyle/>
          <a:p>
            <a:r>
              <a:rPr lang="pt-BR" sz="1200" dirty="0"/>
              <a:t>O que é </a:t>
            </a:r>
            <a:r>
              <a:rPr lang="pt-BR" sz="1200" dirty="0" err="1"/>
              <a:t>Reagir?React</a:t>
            </a:r>
            <a:r>
              <a:rPr lang="pt-BR" sz="1200" dirty="0"/>
              <a:t> é uma biblioteca </a:t>
            </a:r>
            <a:r>
              <a:rPr lang="pt-BR" sz="1200" dirty="0" err="1"/>
              <a:t>JavaScript</a:t>
            </a:r>
            <a:r>
              <a:rPr lang="pt-BR" sz="1200" dirty="0"/>
              <a:t> declarativa, eficiente e flexível para construir interfaces de usuário. Ele permite compor interfaces de usuário complexas a partir de pedaços pequenos e isolados de código chamados “componentes”</a:t>
            </a:r>
          </a:p>
          <a:p>
            <a:endParaRPr lang="pt-BR" sz="1200" dirty="0"/>
          </a:p>
          <a:p>
            <a:r>
              <a:rPr lang="pt-BR" sz="1200" dirty="0"/>
              <a:t>O que estamos construindo?</a:t>
            </a:r>
          </a:p>
          <a:p>
            <a:endParaRPr lang="pt-BR" sz="1200" dirty="0"/>
          </a:p>
          <a:p>
            <a:endParaRPr lang="pt-BR" sz="1200" dirty="0"/>
          </a:p>
          <a:p>
            <a:r>
              <a:rPr lang="pt-BR" sz="1200" dirty="0"/>
              <a:t>Neste tutorial, mostraremos como construir um jogo da velha interativa com </a:t>
            </a:r>
            <a:r>
              <a:rPr lang="pt-BR" sz="1200" dirty="0" err="1"/>
              <a:t>React</a:t>
            </a:r>
            <a:r>
              <a:rPr lang="pt-BR" sz="1200" dirty="0"/>
              <a:t>.</a:t>
            </a:r>
          </a:p>
          <a:p>
            <a:endParaRPr lang="pt-BR" sz="1200" dirty="0"/>
          </a:p>
          <a:p>
            <a:r>
              <a:rPr lang="pt-BR" sz="1200" dirty="0"/>
              <a:t>Inspecionando o código </a:t>
            </a:r>
            <a:r>
              <a:rPr lang="pt-BR" sz="1200" dirty="0" err="1"/>
              <a:t>inicialEste</a:t>
            </a:r>
            <a:r>
              <a:rPr lang="pt-BR" sz="1200" dirty="0"/>
              <a:t> código inicial é a base do que estamos construindo. Fornecemos o estilo CSS para que você só precise se concentrar em aprender </a:t>
            </a:r>
            <a:r>
              <a:rPr lang="pt-BR" sz="1200" dirty="0" err="1"/>
              <a:t>React</a:t>
            </a:r>
            <a:r>
              <a:rPr lang="pt-BR" sz="1200" dirty="0"/>
              <a:t> e programar o jogo da </a:t>
            </a:r>
            <a:r>
              <a:rPr lang="pt-BR" sz="1200" dirty="0" err="1"/>
              <a:t>velha.Ao</a:t>
            </a:r>
            <a:r>
              <a:rPr lang="pt-BR" sz="1200" dirty="0"/>
              <a:t> inspecionar o código, você notará que temos três componentes </a:t>
            </a:r>
            <a:r>
              <a:rPr lang="pt-BR" sz="1200" dirty="0" err="1"/>
              <a:t>React</a:t>
            </a:r>
            <a:r>
              <a:rPr lang="pt-BR" sz="1200" dirty="0"/>
              <a:t>:</a:t>
            </a:r>
          </a:p>
          <a:p>
            <a:r>
              <a:rPr lang="pt-BR" sz="1200" dirty="0"/>
              <a:t>Quadrado</a:t>
            </a:r>
          </a:p>
          <a:p>
            <a:r>
              <a:rPr lang="pt-BR" sz="1200" dirty="0"/>
              <a:t>Borda</a:t>
            </a:r>
          </a:p>
          <a:p>
            <a:r>
              <a:rPr lang="pt-BR" sz="1200" dirty="0"/>
              <a:t>Jogo</a:t>
            </a:r>
          </a:p>
          <a:p>
            <a:endParaRPr lang="pt-BR" sz="1200" dirty="0"/>
          </a:p>
          <a:p>
            <a:r>
              <a:rPr lang="pt-BR" sz="1200" dirty="0"/>
              <a:t>O componente Square renderiza um único &lt;</a:t>
            </a:r>
            <a:r>
              <a:rPr lang="pt-BR" sz="1200" dirty="0" err="1"/>
              <a:t>button</a:t>
            </a:r>
            <a:r>
              <a:rPr lang="pt-BR" sz="1200" dirty="0"/>
              <a:t>&gt; e o Board renderiza 9 quadrados. O componente Game renderiza um quadro com valores de espaço reservado que modificaremos mais tarde. Atualmente não há componentes interativos.</a:t>
            </a:r>
          </a:p>
        </p:txBody>
      </p:sp>
    </p:spTree>
    <p:extLst>
      <p:ext uri="{BB962C8B-B14F-4D97-AF65-F5344CB8AC3E}">
        <p14:creationId xmlns:p14="http://schemas.microsoft.com/office/powerpoint/2010/main" val="384273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Here’s a review of how this is achieved:</a:t>
            </a:r>
          </a:p>
          <a:p>
            <a:r>
              <a:rPr lang="en-US" sz="1200" dirty="0"/>
              <a:t>The </a:t>
            </a:r>
            <a:r>
              <a:rPr lang="en-US" sz="1200" dirty="0" err="1"/>
              <a:t>onClick</a:t>
            </a:r>
            <a:r>
              <a:rPr lang="en-US" sz="1200" dirty="0"/>
              <a:t> prop on the built-in DOM &lt;button&gt; component tells React to set up a click event listener.</a:t>
            </a:r>
          </a:p>
          <a:p>
            <a:r>
              <a:rPr lang="en-US" sz="1200" dirty="0"/>
              <a:t>When the button is clicked, React will call the </a:t>
            </a:r>
            <a:r>
              <a:rPr lang="en-US" sz="1200" dirty="0" err="1"/>
              <a:t>onClick</a:t>
            </a:r>
            <a:r>
              <a:rPr lang="en-US" sz="1200" dirty="0"/>
              <a:t> event handler that is defined in Square’s render() method.</a:t>
            </a:r>
          </a:p>
          <a:p>
            <a:r>
              <a:rPr lang="en-US" sz="1200" dirty="0"/>
              <a:t>This event handler calls </a:t>
            </a:r>
            <a:r>
              <a:rPr lang="en-US" sz="1200" dirty="0" err="1"/>
              <a:t>this.props.onClick</a:t>
            </a:r>
            <a:r>
              <a:rPr lang="en-US" sz="1200" dirty="0"/>
              <a:t>(). The Square’s </a:t>
            </a:r>
            <a:r>
              <a:rPr lang="en-US" sz="1200" dirty="0" err="1"/>
              <a:t>onClick</a:t>
            </a:r>
            <a:r>
              <a:rPr lang="en-US" sz="1200" dirty="0"/>
              <a:t> prop was specified by the Board.</a:t>
            </a:r>
          </a:p>
          <a:p>
            <a:r>
              <a:rPr lang="en-US" sz="1200" dirty="0"/>
              <a:t>Since the Board passed </a:t>
            </a:r>
            <a:r>
              <a:rPr lang="en-US" sz="1200" dirty="0" err="1"/>
              <a:t>onClick</a:t>
            </a:r>
            <a:r>
              <a:rPr lang="en-US" sz="1200" dirty="0"/>
              <a:t>={() =&gt; </a:t>
            </a:r>
            <a:r>
              <a:rPr lang="en-US" sz="1200" dirty="0" err="1"/>
              <a:t>this.handleClick</a:t>
            </a:r>
            <a:r>
              <a:rPr lang="en-US" sz="1200" dirty="0"/>
              <a:t>(</a:t>
            </a:r>
            <a:r>
              <a:rPr lang="en-US" sz="1200" dirty="0" err="1"/>
              <a:t>i</a:t>
            </a:r>
            <a:r>
              <a:rPr lang="en-US" sz="1200" dirty="0"/>
              <a:t>)} to Square, the Square calls </a:t>
            </a:r>
            <a:r>
              <a:rPr lang="en-US" sz="1200" dirty="0" err="1"/>
              <a:t>this.handleClick</a:t>
            </a:r>
            <a:r>
              <a:rPr lang="en-US" sz="1200" dirty="0"/>
              <a:t>(</a:t>
            </a:r>
            <a:r>
              <a:rPr lang="en-US" sz="1200" dirty="0" err="1"/>
              <a:t>i</a:t>
            </a:r>
            <a:r>
              <a:rPr lang="en-US" sz="1200" dirty="0"/>
              <a:t>) when clicked.</a:t>
            </a:r>
          </a:p>
          <a:p>
            <a:r>
              <a:rPr lang="en-US" sz="1200" dirty="0"/>
              <a:t>We have not defined the </a:t>
            </a:r>
            <a:r>
              <a:rPr lang="en-US" sz="1200" dirty="0" err="1"/>
              <a:t>handleClick</a:t>
            </a:r>
            <a:r>
              <a:rPr lang="en-US" sz="1200" dirty="0"/>
              <a:t>() method yet, so our code crashes. If you click a square now, you should see a red error screen saying something like “</a:t>
            </a:r>
            <a:r>
              <a:rPr lang="en-US" sz="1200" dirty="0" err="1"/>
              <a:t>this.handleClick</a:t>
            </a:r>
            <a:r>
              <a:rPr lang="en-US" sz="1200" dirty="0"/>
              <a:t> is not a function”.</a:t>
            </a:r>
          </a:p>
          <a:p>
            <a:r>
              <a:rPr lang="en-US" sz="1200" dirty="0"/>
              <a:t>When we try to click a Square, we should get an error because we haven’t defined </a:t>
            </a:r>
            <a:r>
              <a:rPr lang="en-US" sz="1200" dirty="0" err="1"/>
              <a:t>handleClick</a:t>
            </a:r>
            <a:r>
              <a:rPr lang="en-US" sz="1200" dirty="0"/>
              <a:t> yet.</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Aqui está uma revisão de como isso é </a:t>
            </a:r>
            <a:r>
              <a:rPr lang="pt-BR" sz="1200" dirty="0" err="1"/>
              <a:t>alcançado:A</a:t>
            </a:r>
            <a:r>
              <a:rPr lang="pt-BR" sz="1200" dirty="0"/>
              <a:t> </a:t>
            </a:r>
            <a:r>
              <a:rPr lang="pt-BR" sz="1200" dirty="0" err="1"/>
              <a:t>prop</a:t>
            </a:r>
            <a:r>
              <a:rPr lang="pt-BR" sz="1200" dirty="0"/>
              <a:t> </a:t>
            </a:r>
            <a:r>
              <a:rPr lang="pt-BR" sz="1200" dirty="0" err="1"/>
              <a:t>onClick</a:t>
            </a:r>
            <a:r>
              <a:rPr lang="pt-BR" sz="1200" dirty="0"/>
              <a:t> no componente interno do DOM &lt;</a:t>
            </a:r>
            <a:r>
              <a:rPr lang="pt-BR" sz="1200" dirty="0" err="1"/>
              <a:t>button</a:t>
            </a:r>
            <a:r>
              <a:rPr lang="pt-BR" sz="1200" dirty="0"/>
              <a:t>&gt; diz ao </a:t>
            </a:r>
            <a:r>
              <a:rPr lang="pt-BR" sz="1200" dirty="0" err="1"/>
              <a:t>React</a:t>
            </a:r>
            <a:r>
              <a:rPr lang="pt-BR" sz="1200" dirty="0"/>
              <a:t> para configurar um ouvinte de evento de clique.</a:t>
            </a:r>
          </a:p>
          <a:p>
            <a:endParaRPr lang="pt-BR" sz="1200" dirty="0"/>
          </a:p>
          <a:p>
            <a:r>
              <a:rPr lang="pt-BR" sz="1200" dirty="0"/>
              <a:t>Quando o botão for clicado, o </a:t>
            </a:r>
            <a:r>
              <a:rPr lang="pt-BR" sz="1200" dirty="0" err="1"/>
              <a:t>React</a:t>
            </a:r>
            <a:r>
              <a:rPr lang="pt-BR" sz="1200" dirty="0"/>
              <a:t> chamará o manipulador de eventos </a:t>
            </a:r>
            <a:r>
              <a:rPr lang="pt-BR" sz="1200" dirty="0" err="1"/>
              <a:t>onClick</a:t>
            </a:r>
            <a:r>
              <a:rPr lang="pt-BR" sz="1200" dirty="0"/>
              <a:t> que está definido no método render() do Square.</a:t>
            </a:r>
          </a:p>
          <a:p>
            <a:endParaRPr lang="pt-BR" sz="1200"/>
          </a:p>
          <a:p>
            <a:r>
              <a:rPr lang="pt-BR" sz="1200"/>
              <a:t>Este </a:t>
            </a:r>
            <a:r>
              <a:rPr lang="pt-BR" sz="1200" dirty="0"/>
              <a:t>manipulador de eventos chama </a:t>
            </a:r>
            <a:r>
              <a:rPr lang="pt-BR" sz="1200" dirty="0" err="1"/>
              <a:t>this.props.onClick</a:t>
            </a:r>
            <a:r>
              <a:rPr lang="pt-BR" sz="1200" dirty="0"/>
              <a:t>(). O suporte </a:t>
            </a:r>
            <a:r>
              <a:rPr lang="pt-BR" sz="1200" dirty="0" err="1"/>
              <a:t>onClick</a:t>
            </a:r>
            <a:r>
              <a:rPr lang="pt-BR" sz="1200" dirty="0"/>
              <a:t> do Square foi especificado pelo Conselho.</a:t>
            </a:r>
          </a:p>
          <a:p>
            <a:endParaRPr lang="pt-BR" sz="1200" dirty="0"/>
          </a:p>
          <a:p>
            <a:r>
              <a:rPr lang="pt-BR" sz="1200" dirty="0"/>
              <a:t>Como o Conselho passou </a:t>
            </a:r>
            <a:r>
              <a:rPr lang="pt-BR" sz="1200" dirty="0" err="1"/>
              <a:t>onClick</a:t>
            </a:r>
            <a:r>
              <a:rPr lang="pt-BR" sz="1200" dirty="0"/>
              <a:t>={() =&gt; </a:t>
            </a:r>
            <a:r>
              <a:rPr lang="pt-BR" sz="1200" dirty="0" err="1"/>
              <a:t>this.handleClick</a:t>
            </a:r>
            <a:r>
              <a:rPr lang="pt-BR" sz="1200" dirty="0"/>
              <a:t>(i)} para o Square, o Square chama </a:t>
            </a:r>
            <a:r>
              <a:rPr lang="pt-BR" sz="1200" dirty="0" err="1"/>
              <a:t>this.handleClick</a:t>
            </a:r>
            <a:r>
              <a:rPr lang="pt-BR" sz="1200" dirty="0"/>
              <a:t>(i) quando clicado.</a:t>
            </a:r>
          </a:p>
          <a:p>
            <a:endParaRPr lang="pt-BR" sz="1200" dirty="0"/>
          </a:p>
          <a:p>
            <a:r>
              <a:rPr lang="pt-BR" sz="1200" dirty="0"/>
              <a:t>Ainda não definimos o método </a:t>
            </a:r>
            <a:r>
              <a:rPr lang="pt-BR" sz="1200" dirty="0" err="1"/>
              <a:t>handleClick</a:t>
            </a:r>
            <a:r>
              <a:rPr lang="pt-BR" sz="1200" dirty="0"/>
              <a:t>(), então nosso código falha. Se você clicar em um quadrado agora, deverá ver uma tela de erro vermelha dizendo algo como “</a:t>
            </a:r>
            <a:r>
              <a:rPr lang="pt-BR" sz="1200" dirty="0" err="1"/>
              <a:t>this.handleClick</a:t>
            </a:r>
            <a:r>
              <a:rPr lang="pt-BR" sz="1200" dirty="0"/>
              <a:t> não é uma função”.</a:t>
            </a:r>
          </a:p>
          <a:p>
            <a:endParaRPr lang="pt-BR" sz="1200" dirty="0"/>
          </a:p>
          <a:p>
            <a:r>
              <a:rPr lang="pt-BR" sz="1200" dirty="0"/>
              <a:t>Quando tentamos clicar em um quadrado, devemos receber um erro porque ainda não definimos </a:t>
            </a:r>
            <a:r>
              <a:rPr lang="pt-BR" sz="1200" dirty="0" err="1"/>
              <a:t>handleClick</a:t>
            </a:r>
            <a:r>
              <a:rPr lang="pt-BR" sz="1200" dirty="0"/>
              <a:t>.</a:t>
            </a:r>
          </a:p>
        </p:txBody>
      </p:sp>
    </p:spTree>
    <p:extLst>
      <p:ext uri="{BB962C8B-B14F-4D97-AF65-F5344CB8AC3E}">
        <p14:creationId xmlns:p14="http://schemas.microsoft.com/office/powerpoint/2010/main" val="61672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122628"/>
            <a:ext cx="5768502" cy="6459166"/>
          </a:xfrm>
          <a:prstGeom prst="rect">
            <a:avLst/>
          </a:prstGeom>
          <a:noFill/>
        </p:spPr>
        <p:txBody>
          <a:bodyPr wrap="square" rtlCol="0">
            <a:noAutofit/>
          </a:bodyPr>
          <a:lstStyle/>
          <a:p>
            <a:r>
              <a:rPr lang="en-US" sz="1200" dirty="0"/>
              <a:t>4) We’ll now add </a:t>
            </a:r>
            <a:r>
              <a:rPr lang="en-US" sz="1200" dirty="0" err="1"/>
              <a:t>handleClick</a:t>
            </a:r>
            <a:r>
              <a:rPr lang="en-US" sz="1200" dirty="0"/>
              <a:t> to the Board class:</a:t>
            </a:r>
          </a:p>
          <a:p>
            <a:endParaRPr lang="en-US" sz="1200" dirty="0"/>
          </a:p>
          <a:p>
            <a:endParaRPr lang="en-US" sz="1200" dirty="0"/>
          </a:p>
          <a:p>
            <a:endParaRPr lang="en-US" sz="1200" dirty="0"/>
          </a:p>
          <a:p>
            <a:endParaRPr lang="en-US" sz="1200" dirty="0"/>
          </a:p>
          <a:p>
            <a:endParaRPr lang="en-US" sz="1200" dirty="0"/>
          </a:p>
          <a:p>
            <a:r>
              <a:rPr lang="en-US" sz="1200" dirty="0" err="1"/>
              <a:t>handleClick</a:t>
            </a:r>
            <a:r>
              <a:rPr lang="en-US" sz="1200" dirty="0"/>
              <a:t>(</a:t>
            </a:r>
            <a:r>
              <a:rPr lang="en-US" sz="1200" dirty="0" err="1"/>
              <a:t>i</a:t>
            </a:r>
            <a:r>
              <a:rPr lang="en-US" sz="1200" dirty="0"/>
              <a:t>) {</a:t>
            </a:r>
          </a:p>
          <a:p>
            <a:r>
              <a:rPr lang="en-US" sz="1200" dirty="0"/>
              <a:t>    const squares = </a:t>
            </a:r>
            <a:r>
              <a:rPr lang="en-US" sz="1200" dirty="0" err="1"/>
              <a:t>this.state.squares.slice</a:t>
            </a:r>
            <a:r>
              <a:rPr lang="en-US" sz="1200" dirty="0"/>
              <a:t>();</a:t>
            </a:r>
          </a:p>
          <a:p>
            <a:r>
              <a:rPr lang="en-US" sz="1200" dirty="0"/>
              <a:t>    squares[</a:t>
            </a:r>
            <a:r>
              <a:rPr lang="en-US" sz="1200" dirty="0" err="1"/>
              <a:t>i</a:t>
            </a:r>
            <a:r>
              <a:rPr lang="en-US" sz="1200" dirty="0"/>
              <a:t>] = 'X';</a:t>
            </a:r>
          </a:p>
          <a:p>
            <a:r>
              <a:rPr lang="en-US" sz="1200" dirty="0"/>
              <a:t>    </a:t>
            </a:r>
            <a:r>
              <a:rPr lang="en-US" sz="1200" dirty="0" err="1"/>
              <a:t>this.setState</a:t>
            </a:r>
            <a:r>
              <a:rPr lang="en-US" sz="1200" dirty="0"/>
              <a:t>({squares: squares});</a:t>
            </a:r>
          </a:p>
          <a:p>
            <a:r>
              <a:rPr lang="en-US" sz="1200" dirty="0"/>
              <a:t>  }</a:t>
            </a:r>
          </a:p>
          <a:p>
            <a:endParaRPr lang="pt-BR" sz="1200" dirty="0"/>
          </a:p>
          <a:p>
            <a:endParaRPr lang="pt-BR" sz="1200" dirty="0"/>
          </a:p>
          <a:p>
            <a:r>
              <a:rPr lang="en-US" sz="1200" dirty="0"/>
              <a:t>After these changes, we’re again able to click on the Squares to fill them, the same as we had before.</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4) Agora vamos adicionar </a:t>
            </a:r>
            <a:r>
              <a:rPr lang="pt-BR" sz="1200" dirty="0" err="1"/>
              <a:t>handleClick</a:t>
            </a:r>
            <a:r>
              <a:rPr lang="pt-BR" sz="1200" dirty="0"/>
              <a:t> à classe Board:</a:t>
            </a:r>
          </a:p>
          <a:p>
            <a:endParaRPr lang="pt-BR" sz="1200" dirty="0"/>
          </a:p>
          <a:p>
            <a:r>
              <a:rPr lang="pt-BR" sz="1200" dirty="0"/>
              <a:t>Após essas alterações, podemos novamente clicar nos Quadrados para preenchê-los, da mesma forma que tínhamos antes.</a:t>
            </a:r>
          </a:p>
          <a:p>
            <a:endParaRPr lang="pt-BR" sz="1200" dirty="0"/>
          </a:p>
          <a:p>
            <a:endParaRPr lang="pt-BR" sz="1200" dirty="0"/>
          </a:p>
        </p:txBody>
      </p:sp>
      <p:sp>
        <p:nvSpPr>
          <p:cNvPr id="5" name="Retângulo: Cantos Arredondados 4">
            <a:extLst>
              <a:ext uri="{FF2B5EF4-FFF2-40B4-BE49-F238E27FC236}">
                <a16:creationId xmlns:a16="http://schemas.microsoft.com/office/drawing/2014/main" id="{7E3B0E6C-33C4-3440-4EE0-52E6EB3DF4A7}"/>
              </a:ext>
            </a:extLst>
          </p:cNvPr>
          <p:cNvSpPr/>
          <p:nvPr/>
        </p:nvSpPr>
        <p:spPr>
          <a:xfrm>
            <a:off x="244567" y="552123"/>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367514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However, now the state is stored in the Board component instead of the individual Square components. When the Board’s state changes, the Square components re-render automatically. Keeping the state of all squares in the Board component will allow it to determine the winner in the future.</a:t>
            </a:r>
          </a:p>
          <a:p>
            <a:endParaRPr lang="en-US" sz="1200" dirty="0"/>
          </a:p>
          <a:p>
            <a:r>
              <a:rPr lang="en-US" sz="1200" dirty="0"/>
              <a:t>Since the Square components no longer maintain state, the Square components receive values from the Board component and inform the Board component when they’re clicked. In React terms, the Square components are now controlled components. The Board has full control over them.</a:t>
            </a:r>
          </a:p>
          <a:p>
            <a:endParaRPr lang="en-US" sz="1200" dirty="0"/>
          </a:p>
          <a:p>
            <a:r>
              <a:rPr lang="en-US" sz="1200" dirty="0"/>
              <a:t>Note how in </a:t>
            </a:r>
            <a:r>
              <a:rPr lang="en-US" sz="1200" dirty="0" err="1"/>
              <a:t>handleClick</a:t>
            </a:r>
            <a:r>
              <a:rPr lang="en-US" sz="1200" dirty="0"/>
              <a:t>, we call .slice() to create a copy of the squares array to modify instead of modifying the existing array. We will explain why we create a copy of the squares array in the next section.</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Como os componentes Square não mantêm mais o estado, os componentes Square recebem valores do componente Board e informam o componente Board quando são clicados. </a:t>
            </a:r>
          </a:p>
          <a:p>
            <a:endParaRPr lang="pt-BR" sz="1200" dirty="0"/>
          </a:p>
          <a:p>
            <a:r>
              <a:rPr lang="pt-BR" sz="1200" dirty="0"/>
              <a:t>Em termos de </a:t>
            </a:r>
            <a:r>
              <a:rPr lang="pt-BR" sz="1200" dirty="0" err="1"/>
              <a:t>React</a:t>
            </a:r>
            <a:r>
              <a:rPr lang="pt-BR" sz="1200" dirty="0"/>
              <a:t>, os componentes Square agora são componentes controlados. </a:t>
            </a:r>
          </a:p>
          <a:p>
            <a:endParaRPr lang="pt-BR" sz="1200" dirty="0"/>
          </a:p>
          <a:p>
            <a:r>
              <a:rPr lang="pt-BR" sz="1200" dirty="0"/>
              <a:t>O Conselho tem total controle sobre </a:t>
            </a:r>
            <a:r>
              <a:rPr lang="pt-BR" sz="1200" dirty="0" err="1"/>
              <a:t>eles.Observe</a:t>
            </a:r>
            <a:r>
              <a:rPr lang="pt-BR" sz="1200" dirty="0"/>
              <a:t> como em </a:t>
            </a:r>
            <a:r>
              <a:rPr lang="pt-BR" sz="1200" dirty="0" err="1"/>
              <a:t>handleClick</a:t>
            </a:r>
            <a:r>
              <a:rPr lang="pt-BR" sz="1200" dirty="0"/>
              <a:t>, chamamos .</a:t>
            </a:r>
            <a:r>
              <a:rPr lang="pt-BR" sz="1200" dirty="0" err="1"/>
              <a:t>slice</a:t>
            </a:r>
            <a:r>
              <a:rPr lang="pt-BR" sz="1200" dirty="0"/>
              <a:t>() para criar uma cópia do </a:t>
            </a:r>
            <a:r>
              <a:rPr lang="pt-BR" sz="1200" dirty="0" err="1"/>
              <a:t>array</a:t>
            </a:r>
            <a:r>
              <a:rPr lang="pt-BR" sz="1200" dirty="0"/>
              <a:t> </a:t>
            </a:r>
            <a:r>
              <a:rPr lang="pt-BR" sz="1200" dirty="0" err="1"/>
              <a:t>squares</a:t>
            </a:r>
            <a:r>
              <a:rPr lang="pt-BR" sz="1200" dirty="0"/>
              <a:t> para modificar em vez de modificar o </a:t>
            </a:r>
            <a:r>
              <a:rPr lang="pt-BR" sz="1200" dirty="0" err="1"/>
              <a:t>array</a:t>
            </a:r>
            <a:r>
              <a:rPr lang="pt-BR" sz="1200" dirty="0"/>
              <a:t> existente. </a:t>
            </a:r>
          </a:p>
          <a:p>
            <a:endParaRPr lang="pt-BR" sz="1200" dirty="0"/>
          </a:p>
          <a:p>
            <a:r>
              <a:rPr lang="pt-BR" sz="1200" dirty="0"/>
              <a:t>Explicaremos por que criamos uma cópia da matriz de quadrados na próxima seção.</a:t>
            </a:r>
          </a:p>
        </p:txBody>
      </p:sp>
    </p:spTree>
    <p:extLst>
      <p:ext uri="{BB962C8B-B14F-4D97-AF65-F5344CB8AC3E}">
        <p14:creationId xmlns:p14="http://schemas.microsoft.com/office/powerpoint/2010/main" val="123462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6417257E-1737-58AF-EF93-A2A812639228}"/>
              </a:ext>
            </a:extLst>
          </p:cNvPr>
          <p:cNvSpPr/>
          <p:nvPr/>
        </p:nvSpPr>
        <p:spPr>
          <a:xfrm>
            <a:off x="1357746" y="415637"/>
            <a:ext cx="8839200" cy="5504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52E2E960-4F85-12C7-4740-E97702C56EC9}"/>
              </a:ext>
            </a:extLst>
          </p:cNvPr>
          <p:cNvSpPr/>
          <p:nvPr/>
        </p:nvSpPr>
        <p:spPr>
          <a:xfrm>
            <a:off x="1490518" y="715816"/>
            <a:ext cx="2724727" cy="15055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FE01690E-0CAC-7B12-B4EB-6AA67DF62B2A}"/>
              </a:ext>
            </a:extLst>
          </p:cNvPr>
          <p:cNvSpPr/>
          <p:nvPr/>
        </p:nvSpPr>
        <p:spPr>
          <a:xfrm>
            <a:off x="4329545" y="715817"/>
            <a:ext cx="2724727" cy="15055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E2EC6B6B-2A22-DE25-F1BE-6DFB9B7DB884}"/>
              </a:ext>
            </a:extLst>
          </p:cNvPr>
          <p:cNvSpPr/>
          <p:nvPr/>
        </p:nvSpPr>
        <p:spPr>
          <a:xfrm>
            <a:off x="7190509" y="715818"/>
            <a:ext cx="2724727" cy="15055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0C6320DE-E73B-D6F4-90FA-29E7644EEACB}"/>
              </a:ext>
            </a:extLst>
          </p:cNvPr>
          <p:cNvSpPr/>
          <p:nvPr/>
        </p:nvSpPr>
        <p:spPr>
          <a:xfrm>
            <a:off x="1490518" y="2382977"/>
            <a:ext cx="2724727" cy="15055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5D6F5FAC-E0D4-294A-771E-FEE7B99636D2}"/>
              </a:ext>
            </a:extLst>
          </p:cNvPr>
          <p:cNvSpPr/>
          <p:nvPr/>
        </p:nvSpPr>
        <p:spPr>
          <a:xfrm>
            <a:off x="4329545" y="2382978"/>
            <a:ext cx="2724727" cy="15055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D6F7064A-E107-6C0A-D45E-DEAD8E2361C7}"/>
              </a:ext>
            </a:extLst>
          </p:cNvPr>
          <p:cNvSpPr/>
          <p:nvPr/>
        </p:nvSpPr>
        <p:spPr>
          <a:xfrm>
            <a:off x="7190509" y="2382979"/>
            <a:ext cx="2724727" cy="15055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E2F47286-4995-4827-6398-87656363B4E1}"/>
              </a:ext>
            </a:extLst>
          </p:cNvPr>
          <p:cNvSpPr/>
          <p:nvPr/>
        </p:nvSpPr>
        <p:spPr>
          <a:xfrm>
            <a:off x="1490518" y="4050138"/>
            <a:ext cx="2724727" cy="15055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606686A1-EA3B-BD78-2EA6-A2FE72B6ACEB}"/>
              </a:ext>
            </a:extLst>
          </p:cNvPr>
          <p:cNvSpPr/>
          <p:nvPr/>
        </p:nvSpPr>
        <p:spPr>
          <a:xfrm>
            <a:off x="4329545" y="4050139"/>
            <a:ext cx="2724727" cy="15055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FD9331E8-B1A0-B3DE-FBBA-0784288686DC}"/>
              </a:ext>
            </a:extLst>
          </p:cNvPr>
          <p:cNvSpPr/>
          <p:nvPr/>
        </p:nvSpPr>
        <p:spPr>
          <a:xfrm>
            <a:off x="7190509" y="4050140"/>
            <a:ext cx="2724727" cy="15055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p14="http://schemas.microsoft.com/office/powerpoint/2010/main">
        <mc:Choice Requires="p14">
          <p:contentPart p14:bwMode="auto" r:id="rId2">
            <p14:nvContentPartPr>
              <p14:cNvPr id="13" name="Tinta 12">
                <a:extLst>
                  <a:ext uri="{FF2B5EF4-FFF2-40B4-BE49-F238E27FC236}">
                    <a16:creationId xmlns:a16="http://schemas.microsoft.com/office/drawing/2014/main" id="{AE59DCA9-B987-3074-503E-44416CD528C2}"/>
                  </a:ext>
                </a:extLst>
              </p14:cNvPr>
              <p14:cNvContentPartPr/>
              <p14:nvPr/>
            </p14:nvContentPartPr>
            <p14:xfrm>
              <a:off x="156640" y="1006142"/>
              <a:ext cx="360" cy="360"/>
            </p14:xfrm>
          </p:contentPart>
        </mc:Choice>
        <mc:Fallback xmlns="">
          <p:pic>
            <p:nvPicPr>
              <p:cNvPr id="13" name="Tinta 12">
                <a:extLst>
                  <a:ext uri="{FF2B5EF4-FFF2-40B4-BE49-F238E27FC236}">
                    <a16:creationId xmlns:a16="http://schemas.microsoft.com/office/drawing/2014/main" id="{AE59DCA9-B987-3074-503E-44416CD528C2}"/>
                  </a:ext>
                </a:extLst>
              </p:cNvPr>
              <p:cNvPicPr/>
              <p:nvPr/>
            </p:nvPicPr>
            <p:blipFill>
              <a:blip r:embed="rId3"/>
              <a:stretch>
                <a:fillRect/>
              </a:stretch>
            </p:blipFill>
            <p:spPr>
              <a:xfrm>
                <a:off x="152320" y="100182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Tinta 18">
                <a:extLst>
                  <a:ext uri="{FF2B5EF4-FFF2-40B4-BE49-F238E27FC236}">
                    <a16:creationId xmlns:a16="http://schemas.microsoft.com/office/drawing/2014/main" id="{A40F8565-4B97-AC6C-BC2C-929F23B6310A}"/>
                  </a:ext>
                </a:extLst>
              </p14:cNvPr>
              <p14:cNvContentPartPr/>
              <p14:nvPr/>
            </p14:nvContentPartPr>
            <p14:xfrm>
              <a:off x="636880" y="1037822"/>
              <a:ext cx="700920" cy="405000"/>
            </p14:xfrm>
          </p:contentPart>
        </mc:Choice>
        <mc:Fallback xmlns="">
          <p:pic>
            <p:nvPicPr>
              <p:cNvPr id="19" name="Tinta 18">
                <a:extLst>
                  <a:ext uri="{FF2B5EF4-FFF2-40B4-BE49-F238E27FC236}">
                    <a16:creationId xmlns:a16="http://schemas.microsoft.com/office/drawing/2014/main" id="{A40F8565-4B97-AC6C-BC2C-929F23B6310A}"/>
                  </a:ext>
                </a:extLst>
              </p:cNvPr>
              <p:cNvPicPr/>
              <p:nvPr/>
            </p:nvPicPr>
            <p:blipFill>
              <a:blip r:embed="rId5"/>
              <a:stretch>
                <a:fillRect/>
              </a:stretch>
            </p:blipFill>
            <p:spPr>
              <a:xfrm>
                <a:off x="632560" y="1033502"/>
                <a:ext cx="709560" cy="413640"/>
              </a:xfrm>
              <a:prstGeom prst="rect">
                <a:avLst/>
              </a:prstGeom>
            </p:spPr>
          </p:pic>
        </mc:Fallback>
      </mc:AlternateContent>
      <p:grpSp>
        <p:nvGrpSpPr>
          <p:cNvPr id="31" name="Agrupar 30">
            <a:extLst>
              <a:ext uri="{FF2B5EF4-FFF2-40B4-BE49-F238E27FC236}">
                <a16:creationId xmlns:a16="http://schemas.microsoft.com/office/drawing/2014/main" id="{A7922057-43FF-BFA2-07ED-2C397B08AD53}"/>
              </a:ext>
            </a:extLst>
          </p:cNvPr>
          <p:cNvGrpSpPr/>
          <p:nvPr/>
        </p:nvGrpSpPr>
        <p:grpSpPr>
          <a:xfrm>
            <a:off x="311440" y="507542"/>
            <a:ext cx="2937960" cy="1368000"/>
            <a:chOff x="311440" y="507542"/>
            <a:chExt cx="2937960" cy="1368000"/>
          </a:xfrm>
        </p:grpSpPr>
        <mc:AlternateContent xmlns:mc="http://schemas.openxmlformats.org/markup-compatibility/2006" xmlns:p14="http://schemas.microsoft.com/office/powerpoint/2010/main">
          <mc:Choice Requires="p14">
            <p:contentPart p14:bwMode="auto" r:id="rId6">
              <p14:nvContentPartPr>
                <p14:cNvPr id="16" name="Tinta 15">
                  <a:extLst>
                    <a:ext uri="{FF2B5EF4-FFF2-40B4-BE49-F238E27FC236}">
                      <a16:creationId xmlns:a16="http://schemas.microsoft.com/office/drawing/2014/main" id="{C3B28A5D-7B7C-D650-9FB9-1337ED96E821}"/>
                    </a:ext>
                  </a:extLst>
                </p14:cNvPr>
                <p14:cNvContentPartPr/>
                <p14:nvPr/>
              </p14:nvContentPartPr>
              <p14:xfrm>
                <a:off x="311440" y="950702"/>
                <a:ext cx="161640" cy="585000"/>
              </p14:xfrm>
            </p:contentPart>
          </mc:Choice>
          <mc:Fallback xmlns="">
            <p:pic>
              <p:nvPicPr>
                <p:cNvPr id="16" name="Tinta 15">
                  <a:extLst>
                    <a:ext uri="{FF2B5EF4-FFF2-40B4-BE49-F238E27FC236}">
                      <a16:creationId xmlns:a16="http://schemas.microsoft.com/office/drawing/2014/main" id="{C3B28A5D-7B7C-D650-9FB9-1337ED96E821}"/>
                    </a:ext>
                  </a:extLst>
                </p:cNvPr>
                <p:cNvPicPr/>
                <p:nvPr/>
              </p:nvPicPr>
              <p:blipFill>
                <a:blip r:embed="rId7"/>
                <a:stretch>
                  <a:fillRect/>
                </a:stretch>
              </p:blipFill>
              <p:spPr>
                <a:xfrm>
                  <a:off x="307120" y="946382"/>
                  <a:ext cx="170280" cy="593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Tinta 16">
                  <a:extLst>
                    <a:ext uri="{FF2B5EF4-FFF2-40B4-BE49-F238E27FC236}">
                      <a16:creationId xmlns:a16="http://schemas.microsoft.com/office/drawing/2014/main" id="{559593A1-15C7-6921-CE1B-AAE644E60D23}"/>
                    </a:ext>
                  </a:extLst>
                </p14:cNvPr>
                <p14:cNvContentPartPr/>
                <p14:nvPr/>
              </p14:nvContentPartPr>
              <p14:xfrm>
                <a:off x="515920" y="1402862"/>
                <a:ext cx="205200" cy="398160"/>
              </p14:xfrm>
            </p:contentPart>
          </mc:Choice>
          <mc:Fallback xmlns="">
            <p:pic>
              <p:nvPicPr>
                <p:cNvPr id="17" name="Tinta 16">
                  <a:extLst>
                    <a:ext uri="{FF2B5EF4-FFF2-40B4-BE49-F238E27FC236}">
                      <a16:creationId xmlns:a16="http://schemas.microsoft.com/office/drawing/2014/main" id="{559593A1-15C7-6921-CE1B-AAE644E60D23}"/>
                    </a:ext>
                  </a:extLst>
                </p:cNvPr>
                <p:cNvPicPr/>
                <p:nvPr/>
              </p:nvPicPr>
              <p:blipFill>
                <a:blip r:embed="rId9"/>
                <a:stretch>
                  <a:fillRect/>
                </a:stretch>
              </p:blipFill>
              <p:spPr>
                <a:xfrm>
                  <a:off x="511600" y="1398542"/>
                  <a:ext cx="21384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Tinta 20">
                  <a:extLst>
                    <a:ext uri="{FF2B5EF4-FFF2-40B4-BE49-F238E27FC236}">
                      <a16:creationId xmlns:a16="http://schemas.microsoft.com/office/drawing/2014/main" id="{174471BE-80BB-87D2-D04E-E85595C9FC19}"/>
                    </a:ext>
                  </a:extLst>
                </p14:cNvPr>
                <p14:cNvContentPartPr/>
                <p14:nvPr/>
              </p14:nvContentPartPr>
              <p14:xfrm>
                <a:off x="747760" y="570902"/>
                <a:ext cx="627120" cy="241920"/>
              </p14:xfrm>
            </p:contentPart>
          </mc:Choice>
          <mc:Fallback xmlns="">
            <p:pic>
              <p:nvPicPr>
                <p:cNvPr id="21" name="Tinta 20">
                  <a:extLst>
                    <a:ext uri="{FF2B5EF4-FFF2-40B4-BE49-F238E27FC236}">
                      <a16:creationId xmlns:a16="http://schemas.microsoft.com/office/drawing/2014/main" id="{174471BE-80BB-87D2-D04E-E85595C9FC19}"/>
                    </a:ext>
                  </a:extLst>
                </p:cNvPr>
                <p:cNvPicPr/>
                <p:nvPr/>
              </p:nvPicPr>
              <p:blipFill>
                <a:blip r:embed="rId11"/>
                <a:stretch>
                  <a:fillRect/>
                </a:stretch>
              </p:blipFill>
              <p:spPr>
                <a:xfrm>
                  <a:off x="743440" y="566582"/>
                  <a:ext cx="6357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Tinta 21">
                  <a:extLst>
                    <a:ext uri="{FF2B5EF4-FFF2-40B4-BE49-F238E27FC236}">
                      <a16:creationId xmlns:a16="http://schemas.microsoft.com/office/drawing/2014/main" id="{D10E7385-C191-D5E0-207A-F1EF33F789B4}"/>
                    </a:ext>
                  </a:extLst>
                </p14:cNvPr>
                <p14:cNvContentPartPr/>
                <p14:nvPr/>
              </p14:nvContentPartPr>
              <p14:xfrm>
                <a:off x="1228000" y="507542"/>
                <a:ext cx="201600" cy="220320"/>
              </p14:xfrm>
            </p:contentPart>
          </mc:Choice>
          <mc:Fallback xmlns="">
            <p:pic>
              <p:nvPicPr>
                <p:cNvPr id="22" name="Tinta 21">
                  <a:extLst>
                    <a:ext uri="{FF2B5EF4-FFF2-40B4-BE49-F238E27FC236}">
                      <a16:creationId xmlns:a16="http://schemas.microsoft.com/office/drawing/2014/main" id="{D10E7385-C191-D5E0-207A-F1EF33F789B4}"/>
                    </a:ext>
                  </a:extLst>
                </p:cNvPr>
                <p:cNvPicPr/>
                <p:nvPr/>
              </p:nvPicPr>
              <p:blipFill>
                <a:blip r:embed="rId13"/>
                <a:stretch>
                  <a:fillRect/>
                </a:stretch>
              </p:blipFill>
              <p:spPr>
                <a:xfrm>
                  <a:off x="1223680" y="503222"/>
                  <a:ext cx="2102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Tinta 29">
                  <a:extLst>
                    <a:ext uri="{FF2B5EF4-FFF2-40B4-BE49-F238E27FC236}">
                      <a16:creationId xmlns:a16="http://schemas.microsoft.com/office/drawing/2014/main" id="{DAB99F3C-2D9A-C2A4-B6F0-C827C6FFCD3D}"/>
                    </a:ext>
                  </a:extLst>
                </p14:cNvPr>
                <p14:cNvContentPartPr/>
                <p14:nvPr/>
              </p14:nvContentPartPr>
              <p14:xfrm>
                <a:off x="1827040" y="879782"/>
                <a:ext cx="1422360" cy="995760"/>
              </p14:xfrm>
            </p:contentPart>
          </mc:Choice>
          <mc:Fallback xmlns="">
            <p:pic>
              <p:nvPicPr>
                <p:cNvPr id="30" name="Tinta 29">
                  <a:extLst>
                    <a:ext uri="{FF2B5EF4-FFF2-40B4-BE49-F238E27FC236}">
                      <a16:creationId xmlns:a16="http://schemas.microsoft.com/office/drawing/2014/main" id="{DAB99F3C-2D9A-C2A4-B6F0-C827C6FFCD3D}"/>
                    </a:ext>
                  </a:extLst>
                </p:cNvPr>
                <p:cNvPicPr/>
                <p:nvPr/>
              </p:nvPicPr>
              <p:blipFill>
                <a:blip r:embed="rId15"/>
                <a:stretch>
                  <a:fillRect/>
                </a:stretch>
              </p:blipFill>
              <p:spPr>
                <a:xfrm>
                  <a:off x="1822720" y="875462"/>
                  <a:ext cx="1431000" cy="1004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32" name="Tinta 31">
                <a:extLst>
                  <a:ext uri="{FF2B5EF4-FFF2-40B4-BE49-F238E27FC236}">
                    <a16:creationId xmlns:a16="http://schemas.microsoft.com/office/drawing/2014/main" id="{1ED10E20-B339-9DD6-5B09-1AD2C4B0C205}"/>
                  </a:ext>
                </a:extLst>
              </p14:cNvPr>
              <p14:cNvContentPartPr/>
              <p14:nvPr/>
            </p14:nvContentPartPr>
            <p14:xfrm>
              <a:off x="2382520" y="1614542"/>
              <a:ext cx="189360" cy="38520"/>
            </p14:xfrm>
          </p:contentPart>
        </mc:Choice>
        <mc:Fallback xmlns="">
          <p:pic>
            <p:nvPicPr>
              <p:cNvPr id="32" name="Tinta 31">
                <a:extLst>
                  <a:ext uri="{FF2B5EF4-FFF2-40B4-BE49-F238E27FC236}">
                    <a16:creationId xmlns:a16="http://schemas.microsoft.com/office/drawing/2014/main" id="{1ED10E20-B339-9DD6-5B09-1AD2C4B0C205}"/>
                  </a:ext>
                </a:extLst>
              </p:cNvPr>
              <p:cNvPicPr/>
              <p:nvPr/>
            </p:nvPicPr>
            <p:blipFill>
              <a:blip r:embed="rId17"/>
              <a:stretch>
                <a:fillRect/>
              </a:stretch>
            </p:blipFill>
            <p:spPr>
              <a:xfrm>
                <a:off x="2378200" y="1610222"/>
                <a:ext cx="198000" cy="47160"/>
              </a:xfrm>
              <a:prstGeom prst="rect">
                <a:avLst/>
              </a:prstGeom>
            </p:spPr>
          </p:pic>
        </mc:Fallback>
      </mc:AlternateContent>
      <p:grpSp>
        <p:nvGrpSpPr>
          <p:cNvPr id="35" name="Agrupar 34">
            <a:extLst>
              <a:ext uri="{FF2B5EF4-FFF2-40B4-BE49-F238E27FC236}">
                <a16:creationId xmlns:a16="http://schemas.microsoft.com/office/drawing/2014/main" id="{884027C2-5738-586E-6F44-390D7BCA752D}"/>
              </a:ext>
            </a:extLst>
          </p:cNvPr>
          <p:cNvGrpSpPr/>
          <p:nvPr/>
        </p:nvGrpSpPr>
        <p:grpSpPr>
          <a:xfrm>
            <a:off x="489280" y="5716742"/>
            <a:ext cx="1220040" cy="314640"/>
            <a:chOff x="489280" y="5716742"/>
            <a:chExt cx="1220040" cy="314640"/>
          </a:xfrm>
        </p:grpSpPr>
        <mc:AlternateContent xmlns:mc="http://schemas.openxmlformats.org/markup-compatibility/2006" xmlns:p14="http://schemas.microsoft.com/office/powerpoint/2010/main">
          <mc:Choice Requires="p14">
            <p:contentPart p14:bwMode="auto" r:id="rId18">
              <p14:nvContentPartPr>
                <p14:cNvPr id="33" name="Tinta 32">
                  <a:extLst>
                    <a:ext uri="{FF2B5EF4-FFF2-40B4-BE49-F238E27FC236}">
                      <a16:creationId xmlns:a16="http://schemas.microsoft.com/office/drawing/2014/main" id="{CFA79464-697E-E0B9-F3E6-B5E064B72C7A}"/>
                    </a:ext>
                  </a:extLst>
                </p14:cNvPr>
                <p14:cNvContentPartPr/>
                <p14:nvPr/>
              </p14:nvContentPartPr>
              <p14:xfrm>
                <a:off x="489280" y="5821862"/>
                <a:ext cx="982440" cy="209520"/>
              </p14:xfrm>
            </p:contentPart>
          </mc:Choice>
          <mc:Fallback xmlns="">
            <p:pic>
              <p:nvPicPr>
                <p:cNvPr id="33" name="Tinta 32">
                  <a:extLst>
                    <a:ext uri="{FF2B5EF4-FFF2-40B4-BE49-F238E27FC236}">
                      <a16:creationId xmlns:a16="http://schemas.microsoft.com/office/drawing/2014/main" id="{CFA79464-697E-E0B9-F3E6-B5E064B72C7A}"/>
                    </a:ext>
                  </a:extLst>
                </p:cNvPr>
                <p:cNvPicPr/>
                <p:nvPr/>
              </p:nvPicPr>
              <p:blipFill>
                <a:blip r:embed="rId19"/>
                <a:stretch>
                  <a:fillRect/>
                </a:stretch>
              </p:blipFill>
              <p:spPr>
                <a:xfrm>
                  <a:off x="484960" y="5817542"/>
                  <a:ext cx="9910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Tinta 33">
                  <a:extLst>
                    <a:ext uri="{FF2B5EF4-FFF2-40B4-BE49-F238E27FC236}">
                      <a16:creationId xmlns:a16="http://schemas.microsoft.com/office/drawing/2014/main" id="{EE18966F-B0CF-CEC4-B2CF-5C4A6584F4C4}"/>
                    </a:ext>
                  </a:extLst>
                </p14:cNvPr>
                <p14:cNvContentPartPr/>
                <p14:nvPr/>
              </p14:nvContentPartPr>
              <p14:xfrm>
                <a:off x="1459120" y="5716742"/>
                <a:ext cx="250200" cy="227160"/>
              </p14:xfrm>
            </p:contentPart>
          </mc:Choice>
          <mc:Fallback xmlns="">
            <p:pic>
              <p:nvPicPr>
                <p:cNvPr id="34" name="Tinta 33">
                  <a:extLst>
                    <a:ext uri="{FF2B5EF4-FFF2-40B4-BE49-F238E27FC236}">
                      <a16:creationId xmlns:a16="http://schemas.microsoft.com/office/drawing/2014/main" id="{EE18966F-B0CF-CEC4-B2CF-5C4A6584F4C4}"/>
                    </a:ext>
                  </a:extLst>
                </p:cNvPr>
                <p:cNvPicPr/>
                <p:nvPr/>
              </p:nvPicPr>
              <p:blipFill>
                <a:blip r:embed="rId21"/>
                <a:stretch>
                  <a:fillRect/>
                </a:stretch>
              </p:blipFill>
              <p:spPr>
                <a:xfrm>
                  <a:off x="1454800" y="5712422"/>
                  <a:ext cx="258840" cy="235800"/>
                </a:xfrm>
                <a:prstGeom prst="rect">
                  <a:avLst/>
                </a:prstGeom>
              </p:spPr>
            </p:pic>
          </mc:Fallback>
        </mc:AlternateContent>
      </p:grpSp>
    </p:spTree>
    <p:extLst>
      <p:ext uri="{BB962C8B-B14F-4D97-AF65-F5344CB8AC3E}">
        <p14:creationId xmlns:p14="http://schemas.microsoft.com/office/powerpoint/2010/main" val="67256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178045"/>
            <a:ext cx="5768502" cy="6459166"/>
          </a:xfrm>
          <a:prstGeom prst="rect">
            <a:avLst/>
          </a:prstGeom>
          <a:noFill/>
        </p:spPr>
        <p:txBody>
          <a:bodyPr wrap="square" rtlCol="0">
            <a:noAutofit/>
          </a:bodyPr>
          <a:lstStyle/>
          <a:p>
            <a:r>
              <a:rPr lang="pt-BR" sz="1200" dirty="0" err="1"/>
              <a:t>Why</a:t>
            </a:r>
            <a:r>
              <a:rPr lang="pt-BR" sz="1200" dirty="0"/>
              <a:t> </a:t>
            </a:r>
            <a:r>
              <a:rPr lang="pt-BR" sz="1200" dirty="0" err="1"/>
              <a:t>Immutability</a:t>
            </a:r>
            <a:r>
              <a:rPr lang="pt-BR" sz="1200" dirty="0"/>
              <a:t> Is </a:t>
            </a:r>
            <a:r>
              <a:rPr lang="pt-BR" sz="1200" dirty="0" err="1"/>
              <a:t>Important</a:t>
            </a:r>
            <a:endParaRPr lang="pt-BR" sz="1200" dirty="0"/>
          </a:p>
          <a:p>
            <a:endParaRPr lang="pt-BR" sz="1200" dirty="0"/>
          </a:p>
          <a:p>
            <a:r>
              <a:rPr lang="en-US" sz="1200" dirty="0"/>
              <a:t>In the previous code example, we suggested that you use the .slice() method to create a copy of the squares array to modify instead of modifying the existing array. We’ll now discuss immutability and why immutability is important to learn.</a:t>
            </a:r>
          </a:p>
          <a:p>
            <a:endParaRPr lang="en-US" sz="1200" dirty="0"/>
          </a:p>
          <a:p>
            <a:r>
              <a:rPr lang="en-US" sz="1200" dirty="0"/>
              <a:t>There are generally two approaches to changing data. The first approach is to mutate the data by directly changing the data’s values. The second approach is to replace the data with a new copy which has the desired changes</a:t>
            </a:r>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var player = {score: 1, name: 'Jeff'};</a:t>
            </a:r>
          </a:p>
          <a:p>
            <a:r>
              <a:rPr lang="en-US" sz="1200" dirty="0" err="1"/>
              <a:t>player.score</a:t>
            </a:r>
            <a:r>
              <a:rPr lang="en-US" sz="1200" dirty="0"/>
              <a:t> = 2;</a:t>
            </a:r>
          </a:p>
          <a:p>
            <a:r>
              <a:rPr lang="en-US" sz="1200" dirty="0"/>
              <a:t>// Now player is {score: 2, name: 'Jeff’}</a:t>
            </a:r>
          </a:p>
          <a:p>
            <a:endParaRPr lang="pt-BR" sz="1200" dirty="0"/>
          </a:p>
          <a:p>
            <a:endParaRPr lang="pt-BR" sz="1200" dirty="0"/>
          </a:p>
          <a:p>
            <a:endParaRPr lang="pt-BR" sz="1200" dirty="0"/>
          </a:p>
          <a:p>
            <a:endParaRPr lang="pt-BR" sz="1200" dirty="0"/>
          </a:p>
          <a:p>
            <a:endParaRPr lang="pt-BR" sz="1200" dirty="0"/>
          </a:p>
          <a:p>
            <a:r>
              <a:rPr lang="pt-BR" sz="1200" dirty="0"/>
              <a:t>var player = {score: 1, </a:t>
            </a:r>
            <a:r>
              <a:rPr lang="pt-BR" sz="1200" dirty="0" err="1"/>
              <a:t>name</a:t>
            </a:r>
            <a:r>
              <a:rPr lang="pt-BR" sz="1200" dirty="0"/>
              <a:t>: 'Jeff'};</a:t>
            </a:r>
          </a:p>
          <a:p>
            <a:endParaRPr lang="pt-BR" sz="1200" dirty="0"/>
          </a:p>
          <a:p>
            <a:r>
              <a:rPr lang="pt-BR" sz="1200" dirty="0"/>
              <a:t>var </a:t>
            </a:r>
            <a:r>
              <a:rPr lang="pt-BR" sz="1200" dirty="0" err="1"/>
              <a:t>newPlayer</a:t>
            </a:r>
            <a:r>
              <a:rPr lang="pt-BR" sz="1200" dirty="0"/>
              <a:t> = </a:t>
            </a:r>
            <a:r>
              <a:rPr lang="pt-BR" sz="1200" dirty="0" err="1"/>
              <a:t>Object.assign</a:t>
            </a:r>
            <a:r>
              <a:rPr lang="pt-BR" sz="1200" dirty="0"/>
              <a:t>({}, player, {score: 2});</a:t>
            </a:r>
          </a:p>
          <a:p>
            <a:r>
              <a:rPr lang="pt-BR" sz="1200" dirty="0"/>
              <a:t>// </a:t>
            </a:r>
            <a:r>
              <a:rPr lang="pt-BR" sz="1200" dirty="0" err="1"/>
              <a:t>Now</a:t>
            </a:r>
            <a:r>
              <a:rPr lang="pt-BR" sz="1200" dirty="0"/>
              <a:t> player is </a:t>
            </a:r>
            <a:r>
              <a:rPr lang="pt-BR" sz="1200" dirty="0" err="1"/>
              <a:t>unchanged</a:t>
            </a:r>
            <a:r>
              <a:rPr lang="pt-BR" sz="1200" dirty="0"/>
              <a:t>, </a:t>
            </a:r>
            <a:r>
              <a:rPr lang="pt-BR" sz="1200" dirty="0" err="1"/>
              <a:t>but</a:t>
            </a:r>
            <a:r>
              <a:rPr lang="pt-BR" sz="1200" dirty="0"/>
              <a:t> </a:t>
            </a:r>
            <a:r>
              <a:rPr lang="pt-BR" sz="1200" dirty="0" err="1"/>
              <a:t>newPlayer</a:t>
            </a:r>
            <a:r>
              <a:rPr lang="pt-BR" sz="1200" dirty="0"/>
              <a:t> is {score: 2, </a:t>
            </a:r>
            <a:r>
              <a:rPr lang="pt-BR" sz="1200" dirty="0" err="1"/>
              <a:t>name</a:t>
            </a:r>
            <a:r>
              <a:rPr lang="pt-BR" sz="1200" dirty="0"/>
              <a:t>: 'Jeff'}</a:t>
            </a:r>
          </a:p>
          <a:p>
            <a:endParaRPr lang="pt-BR" sz="1200" dirty="0"/>
          </a:p>
          <a:p>
            <a:r>
              <a:rPr lang="pt-BR" sz="1200" dirty="0"/>
              <a:t>// </a:t>
            </a:r>
            <a:r>
              <a:rPr lang="pt-BR" sz="1200" dirty="0" err="1"/>
              <a:t>Or</a:t>
            </a:r>
            <a:r>
              <a:rPr lang="pt-BR" sz="1200" dirty="0"/>
              <a:t> </a:t>
            </a:r>
            <a:r>
              <a:rPr lang="pt-BR" sz="1200" dirty="0" err="1"/>
              <a:t>if</a:t>
            </a:r>
            <a:r>
              <a:rPr lang="pt-BR" sz="1200" dirty="0"/>
              <a:t> you are </a:t>
            </a:r>
            <a:r>
              <a:rPr lang="pt-BR" sz="1200" dirty="0" err="1"/>
              <a:t>using</a:t>
            </a:r>
            <a:r>
              <a:rPr lang="pt-BR" sz="1200" dirty="0"/>
              <a:t> </a:t>
            </a:r>
            <a:r>
              <a:rPr lang="pt-BR" sz="1200" dirty="0" err="1"/>
              <a:t>object</a:t>
            </a:r>
            <a:r>
              <a:rPr lang="pt-BR" sz="1200" dirty="0"/>
              <a:t> spread </a:t>
            </a:r>
            <a:r>
              <a:rPr lang="pt-BR" sz="1200" dirty="0" err="1"/>
              <a:t>syntax</a:t>
            </a:r>
            <a:r>
              <a:rPr lang="pt-BR" sz="1200" dirty="0"/>
              <a:t> </a:t>
            </a:r>
            <a:r>
              <a:rPr lang="pt-BR" sz="1200" dirty="0" err="1"/>
              <a:t>proposal</a:t>
            </a:r>
            <a:r>
              <a:rPr lang="pt-BR" sz="1200" dirty="0"/>
              <a:t>, you </a:t>
            </a:r>
            <a:r>
              <a:rPr lang="pt-BR" sz="1200" dirty="0" err="1"/>
              <a:t>can</a:t>
            </a:r>
            <a:r>
              <a:rPr lang="pt-BR" sz="1200" dirty="0"/>
              <a:t> </a:t>
            </a:r>
            <a:r>
              <a:rPr lang="pt-BR" sz="1200" dirty="0" err="1"/>
              <a:t>write</a:t>
            </a:r>
            <a:r>
              <a:rPr lang="pt-BR" sz="1200" dirty="0"/>
              <a:t>:</a:t>
            </a:r>
          </a:p>
          <a:p>
            <a:r>
              <a:rPr lang="pt-BR" sz="1200" dirty="0"/>
              <a:t>// var </a:t>
            </a:r>
            <a:r>
              <a:rPr lang="pt-BR" sz="1200" dirty="0" err="1"/>
              <a:t>newPlayer</a:t>
            </a:r>
            <a:r>
              <a:rPr lang="pt-BR" sz="1200" dirty="0"/>
              <a:t> = {...player, score: 2};</a:t>
            </a:r>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Por que a imutabilidade é importante</a:t>
            </a:r>
          </a:p>
          <a:p>
            <a:endParaRPr lang="pt-BR" sz="1200" dirty="0"/>
          </a:p>
          <a:p>
            <a:r>
              <a:rPr lang="pt-BR" sz="1200" dirty="0"/>
              <a:t>No exemplo de código anterior, sugerimos que você use o método .</a:t>
            </a:r>
            <a:r>
              <a:rPr lang="pt-BR" sz="1200" dirty="0" err="1"/>
              <a:t>slice</a:t>
            </a:r>
            <a:r>
              <a:rPr lang="pt-BR" sz="1200" dirty="0"/>
              <a:t>() para criar uma cópia do </a:t>
            </a:r>
            <a:r>
              <a:rPr lang="pt-BR" sz="1200" dirty="0" err="1"/>
              <a:t>array</a:t>
            </a:r>
            <a:r>
              <a:rPr lang="pt-BR" sz="1200" dirty="0"/>
              <a:t> </a:t>
            </a:r>
            <a:r>
              <a:rPr lang="pt-BR" sz="1200" dirty="0" err="1"/>
              <a:t>squares</a:t>
            </a:r>
            <a:r>
              <a:rPr lang="pt-BR" sz="1200" dirty="0"/>
              <a:t> a ser modificado em vez de modificar o </a:t>
            </a:r>
            <a:r>
              <a:rPr lang="pt-BR" sz="1200" dirty="0" err="1"/>
              <a:t>array</a:t>
            </a:r>
            <a:r>
              <a:rPr lang="pt-BR" sz="1200" dirty="0"/>
              <a:t> existente. </a:t>
            </a:r>
          </a:p>
          <a:p>
            <a:endParaRPr lang="pt-BR" sz="1200" dirty="0"/>
          </a:p>
          <a:p>
            <a:r>
              <a:rPr lang="pt-BR" sz="1200" dirty="0"/>
              <a:t>Agora discutiremos a imutabilidade e por que a imutabilidade é importante para aprender.</a:t>
            </a:r>
          </a:p>
          <a:p>
            <a:endParaRPr lang="pt-BR" sz="1200" dirty="0"/>
          </a:p>
          <a:p>
            <a:r>
              <a:rPr lang="pt-BR" sz="1200" dirty="0"/>
              <a:t>Geralmente, há duas abordagens para alterar dados. </a:t>
            </a:r>
          </a:p>
          <a:p>
            <a:endParaRPr lang="pt-BR" sz="1200" dirty="0"/>
          </a:p>
          <a:p>
            <a:r>
              <a:rPr lang="pt-BR" sz="1200" dirty="0"/>
              <a:t>A primeira abordagem é alterar os dados alterando diretamente os valores dos dados.</a:t>
            </a:r>
          </a:p>
          <a:p>
            <a:endParaRPr lang="pt-BR" sz="1200" dirty="0"/>
          </a:p>
          <a:p>
            <a:endParaRPr lang="pt-BR" sz="1200" dirty="0"/>
          </a:p>
          <a:p>
            <a:r>
              <a:rPr lang="pt-BR" sz="1200" dirty="0"/>
              <a:t>A segunda abordagem é substituir os dados por uma nova cópia que tenha as alterações desejadas</a:t>
            </a:r>
          </a:p>
        </p:txBody>
      </p:sp>
      <p:sp>
        <p:nvSpPr>
          <p:cNvPr id="4" name="Retângulo: Cantos Arredondados 3">
            <a:extLst>
              <a:ext uri="{FF2B5EF4-FFF2-40B4-BE49-F238E27FC236}">
                <a16:creationId xmlns:a16="http://schemas.microsoft.com/office/drawing/2014/main" id="{8E2A41F3-32B7-E372-EC9C-C3A730BD877C}"/>
              </a:ext>
            </a:extLst>
          </p:cNvPr>
          <p:cNvSpPr/>
          <p:nvPr/>
        </p:nvSpPr>
        <p:spPr>
          <a:xfrm>
            <a:off x="198385" y="2131541"/>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0" i="0" dirty="0">
                <a:solidFill>
                  <a:srgbClr val="FFFFFF"/>
                </a:solidFill>
                <a:effectLst/>
                <a:latin typeface="Manrope"/>
              </a:rPr>
              <a:t>Data </a:t>
            </a:r>
            <a:r>
              <a:rPr lang="pt-BR" sz="1400" b="0" i="0" dirty="0" err="1">
                <a:solidFill>
                  <a:srgbClr val="FFFFFF"/>
                </a:solidFill>
                <a:effectLst/>
                <a:latin typeface="Manrope"/>
              </a:rPr>
              <a:t>Change</a:t>
            </a:r>
            <a:r>
              <a:rPr lang="pt-BR" sz="1400" b="0" i="0" dirty="0">
                <a:solidFill>
                  <a:srgbClr val="FFFFFF"/>
                </a:solidFill>
                <a:effectLst/>
                <a:latin typeface="Manrope"/>
              </a:rPr>
              <a:t> with </a:t>
            </a:r>
            <a:r>
              <a:rPr lang="pt-BR" sz="1400" b="0" i="0" dirty="0" err="1">
                <a:solidFill>
                  <a:srgbClr val="FFFFFF"/>
                </a:solidFill>
                <a:effectLst/>
                <a:latin typeface="Manrope"/>
              </a:rPr>
              <a:t>Mutation</a:t>
            </a:r>
            <a:endParaRPr lang="pt-BR" sz="1400" dirty="0"/>
          </a:p>
        </p:txBody>
      </p:sp>
      <p:sp>
        <p:nvSpPr>
          <p:cNvPr id="6" name="Retângulo: Cantos Arredondados 5">
            <a:extLst>
              <a:ext uri="{FF2B5EF4-FFF2-40B4-BE49-F238E27FC236}">
                <a16:creationId xmlns:a16="http://schemas.microsoft.com/office/drawing/2014/main" id="{DE8FB251-79C6-3D4D-AA66-29A2210E3022}"/>
              </a:ext>
            </a:extLst>
          </p:cNvPr>
          <p:cNvSpPr/>
          <p:nvPr/>
        </p:nvSpPr>
        <p:spPr>
          <a:xfrm>
            <a:off x="198385" y="3669396"/>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0" i="0" dirty="0">
                <a:solidFill>
                  <a:srgbClr val="FFFFFF"/>
                </a:solidFill>
                <a:effectLst/>
                <a:latin typeface="Manrope"/>
              </a:rPr>
              <a:t>Data </a:t>
            </a:r>
            <a:r>
              <a:rPr lang="pt-BR" sz="1400" b="0" i="0" dirty="0" err="1">
                <a:solidFill>
                  <a:srgbClr val="FFFFFF"/>
                </a:solidFill>
                <a:effectLst/>
                <a:latin typeface="Manrope"/>
              </a:rPr>
              <a:t>Change</a:t>
            </a:r>
            <a:r>
              <a:rPr lang="pt-BR" sz="1400" b="0" i="0" dirty="0">
                <a:solidFill>
                  <a:srgbClr val="FFFFFF"/>
                </a:solidFill>
                <a:effectLst/>
                <a:latin typeface="Manrope"/>
              </a:rPr>
              <a:t> with </a:t>
            </a:r>
            <a:r>
              <a:rPr lang="pt-BR" sz="1400" b="0" i="0" dirty="0" err="1">
                <a:solidFill>
                  <a:srgbClr val="FFFFFF"/>
                </a:solidFill>
                <a:effectLst/>
                <a:latin typeface="Manrope"/>
              </a:rPr>
              <a:t>Mutation</a:t>
            </a:r>
            <a:endParaRPr lang="pt-BR" sz="1400" dirty="0"/>
          </a:p>
        </p:txBody>
      </p:sp>
    </p:spTree>
    <p:extLst>
      <p:ext uri="{BB962C8B-B14F-4D97-AF65-F5344CB8AC3E}">
        <p14:creationId xmlns:p14="http://schemas.microsoft.com/office/powerpoint/2010/main" val="44912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The end result is the same but by not mutating (or changing the underlying data) directly, we gain several benefits described below.</a:t>
            </a:r>
          </a:p>
          <a:p>
            <a:endParaRPr lang="en-US" sz="1200" dirty="0"/>
          </a:p>
          <a:p>
            <a:r>
              <a:rPr lang="en-US" sz="1200" dirty="0"/>
              <a:t>In React, function components are a simpler way to write components that only contain a render method and don’t have their own state. Instead of defining a class which extends </a:t>
            </a:r>
            <a:r>
              <a:rPr lang="en-US" sz="1200" dirty="0" err="1"/>
              <a:t>React.Component</a:t>
            </a:r>
            <a:r>
              <a:rPr lang="en-US" sz="1200" dirty="0"/>
              <a:t>, we can write a function that takes props as input and returns what should be rendered. Function components are less tedious to write than classes, and many components can be expressed this way.</a:t>
            </a:r>
          </a:p>
          <a:p>
            <a:endParaRPr lang="en-US" sz="1200" dirty="0"/>
          </a:p>
          <a:p>
            <a:r>
              <a:rPr lang="en-US" sz="1200" dirty="0"/>
              <a:t>We’ll now change the Square to be a function component.</a:t>
            </a:r>
          </a:p>
          <a:p>
            <a:endParaRPr lang="en-US" sz="1200" dirty="0"/>
          </a:p>
          <a:p>
            <a:pPr marL="228600" indent="-228600">
              <a:buAutoNum type="arabicParenR"/>
            </a:pPr>
            <a:r>
              <a:rPr lang="en-US" sz="1200" dirty="0"/>
              <a:t>Replace the class Square extends </a:t>
            </a:r>
            <a:r>
              <a:rPr lang="en-US" sz="1200" dirty="0" err="1"/>
              <a:t>React.Component</a:t>
            </a:r>
            <a:r>
              <a:rPr lang="en-US" sz="1200" dirty="0"/>
              <a:t> {...} with this function:</a:t>
            </a:r>
          </a:p>
          <a:p>
            <a:endParaRPr lang="en-US" sz="1200" dirty="0"/>
          </a:p>
          <a:p>
            <a:endParaRPr lang="pt-BR" sz="1200" dirty="0"/>
          </a:p>
          <a:p>
            <a:endParaRPr lang="pt-BR" sz="1200" dirty="0"/>
          </a:p>
          <a:p>
            <a:endParaRPr lang="pt-BR" sz="1200" dirty="0"/>
          </a:p>
          <a:p>
            <a:endParaRPr lang="pt-BR" sz="1200" dirty="0"/>
          </a:p>
          <a:p>
            <a:endParaRPr lang="pt-BR" sz="1200" dirty="0"/>
          </a:p>
          <a:p>
            <a:r>
              <a:rPr lang="pt-BR" sz="1200" dirty="0" err="1"/>
              <a:t>function</a:t>
            </a:r>
            <a:r>
              <a:rPr lang="pt-BR" sz="1200" dirty="0"/>
              <a:t> Square(</a:t>
            </a:r>
            <a:r>
              <a:rPr lang="pt-BR" sz="1200" dirty="0" err="1"/>
              <a:t>props</a:t>
            </a:r>
            <a:r>
              <a:rPr lang="pt-BR" sz="1200" dirty="0"/>
              <a:t>) {</a:t>
            </a:r>
          </a:p>
          <a:p>
            <a:r>
              <a:rPr lang="pt-BR" sz="1200" dirty="0"/>
              <a:t>  </a:t>
            </a:r>
            <a:r>
              <a:rPr lang="pt-BR" sz="1200" dirty="0" err="1"/>
              <a:t>return</a:t>
            </a:r>
            <a:r>
              <a:rPr lang="pt-BR" sz="1200" dirty="0"/>
              <a:t> (</a:t>
            </a:r>
          </a:p>
          <a:p>
            <a:r>
              <a:rPr lang="pt-BR" sz="1200" dirty="0"/>
              <a:t>    &lt;</a:t>
            </a:r>
            <a:r>
              <a:rPr lang="pt-BR" sz="1200" dirty="0" err="1"/>
              <a:t>button</a:t>
            </a:r>
            <a:r>
              <a:rPr lang="pt-BR" sz="1200" dirty="0"/>
              <a:t> </a:t>
            </a:r>
            <a:r>
              <a:rPr lang="pt-BR" sz="1200" dirty="0" err="1"/>
              <a:t>className</a:t>
            </a:r>
            <a:r>
              <a:rPr lang="pt-BR" sz="1200" dirty="0"/>
              <a:t>="</a:t>
            </a:r>
            <a:r>
              <a:rPr lang="pt-BR" sz="1200" dirty="0" err="1"/>
              <a:t>square</a:t>
            </a:r>
            <a:r>
              <a:rPr lang="pt-BR" sz="1200" dirty="0"/>
              <a:t>" </a:t>
            </a:r>
            <a:r>
              <a:rPr lang="pt-BR" sz="1200" dirty="0" err="1"/>
              <a:t>onClick</a:t>
            </a:r>
            <a:r>
              <a:rPr lang="pt-BR" sz="1200" dirty="0"/>
              <a:t>={</a:t>
            </a:r>
            <a:r>
              <a:rPr lang="pt-BR" sz="1200" dirty="0" err="1"/>
              <a:t>props.onClick</a:t>
            </a:r>
            <a:r>
              <a:rPr lang="pt-BR" sz="1200" dirty="0"/>
              <a:t>}&gt;</a:t>
            </a:r>
          </a:p>
          <a:p>
            <a:r>
              <a:rPr lang="pt-BR" sz="1200" dirty="0"/>
              <a:t>      {</a:t>
            </a:r>
            <a:r>
              <a:rPr lang="pt-BR" sz="1200" dirty="0" err="1"/>
              <a:t>props.value</a:t>
            </a:r>
            <a:r>
              <a:rPr lang="pt-BR" sz="1200" dirty="0"/>
              <a:t>}</a:t>
            </a:r>
          </a:p>
          <a:p>
            <a:r>
              <a:rPr lang="pt-BR" sz="1200" dirty="0"/>
              <a:t>    &lt;/</a:t>
            </a:r>
            <a:r>
              <a:rPr lang="pt-BR" sz="1200" dirty="0" err="1"/>
              <a:t>button</a:t>
            </a:r>
            <a:r>
              <a:rPr lang="pt-BR" sz="1200" dirty="0"/>
              <a:t>&gt;</a:t>
            </a:r>
          </a:p>
          <a:p>
            <a:r>
              <a:rPr lang="pt-BR" sz="1200" dirty="0"/>
              <a:t>  );</a:t>
            </a:r>
          </a:p>
          <a:p>
            <a:r>
              <a:rPr lang="pt-BR" sz="1200" dirty="0"/>
              <a:t>}</a:t>
            </a:r>
          </a:p>
          <a:p>
            <a:endParaRPr lang="pt-BR" sz="1200" dirty="0"/>
          </a:p>
          <a:p>
            <a:r>
              <a:rPr lang="en-US" sz="1200" dirty="0"/>
              <a:t>We have changed </a:t>
            </a:r>
            <a:r>
              <a:rPr lang="en-US" sz="1200" dirty="0" err="1"/>
              <a:t>this.props</a:t>
            </a:r>
            <a:r>
              <a:rPr lang="en-US" sz="1200" dirty="0"/>
              <a:t> to props both times it appears.</a:t>
            </a:r>
          </a:p>
          <a:p>
            <a:endParaRPr lang="en-US" sz="1200" dirty="0"/>
          </a:p>
          <a:p>
            <a:r>
              <a:rPr lang="en-US" sz="1200" dirty="0"/>
              <a:t>When we modified the Square to be a function component, we also changed </a:t>
            </a:r>
            <a:r>
              <a:rPr lang="en-US" sz="1200" dirty="0" err="1"/>
              <a:t>onClick</a:t>
            </a:r>
            <a:r>
              <a:rPr lang="en-US" sz="1200" dirty="0"/>
              <a:t>={() =&gt; </a:t>
            </a:r>
            <a:r>
              <a:rPr lang="en-US" sz="1200" dirty="0" err="1"/>
              <a:t>this.props.onClick</a:t>
            </a:r>
            <a:r>
              <a:rPr lang="en-US" sz="1200" dirty="0"/>
              <a:t>()} to a </a:t>
            </a:r>
            <a:r>
              <a:rPr lang="en-US" sz="1200" dirty="0" err="1"/>
              <a:t>shorteronClick</a:t>
            </a:r>
            <a:r>
              <a:rPr lang="en-US" sz="1200" dirty="0"/>
              <a:t>={</a:t>
            </a:r>
            <a:r>
              <a:rPr lang="en-US" sz="1200" dirty="0" err="1"/>
              <a:t>props.onClick</a:t>
            </a:r>
            <a:r>
              <a:rPr lang="en-US" sz="1200" dirty="0"/>
              <a:t>}` (note the lack of parentheses on both sides).</a:t>
            </a:r>
            <a:endParaRPr lang="pt-BR" sz="1200" dirty="0"/>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O resultado final é o mesmo, mas não mudando (ou alterando os dados subjacentes) diretamente, obtemos vários benefícios descritos abaixo.</a:t>
            </a:r>
          </a:p>
          <a:p>
            <a:endParaRPr lang="pt-BR" sz="1200" dirty="0"/>
          </a:p>
          <a:p>
            <a:r>
              <a:rPr lang="pt-BR" sz="1200" dirty="0"/>
              <a:t>No </a:t>
            </a:r>
            <a:r>
              <a:rPr lang="pt-BR" sz="1200" dirty="0" err="1"/>
              <a:t>React</a:t>
            </a:r>
            <a:r>
              <a:rPr lang="pt-BR" sz="1200" dirty="0"/>
              <a:t>, os componentes de função são uma maneira mais simples de escrever componentes que contêm apenas um método de renderização e não possuem seu próprio estado. </a:t>
            </a:r>
          </a:p>
          <a:p>
            <a:endParaRPr lang="pt-BR" sz="1200" dirty="0"/>
          </a:p>
          <a:p>
            <a:r>
              <a:rPr lang="pt-BR" sz="1200" dirty="0"/>
              <a:t>Em vez de definir uma classe que estende </a:t>
            </a:r>
            <a:r>
              <a:rPr lang="pt-BR" sz="1200" dirty="0" err="1"/>
              <a:t>React.Component</a:t>
            </a:r>
            <a:r>
              <a:rPr lang="pt-BR" sz="1200" dirty="0"/>
              <a:t>, podemos escrever uma função que recebe </a:t>
            </a:r>
            <a:r>
              <a:rPr lang="pt-BR" sz="1200" dirty="0" err="1"/>
              <a:t>props</a:t>
            </a:r>
            <a:r>
              <a:rPr lang="pt-BR" sz="1200" dirty="0"/>
              <a:t> como entrada e retorna o que deve ser renderizado. </a:t>
            </a:r>
          </a:p>
          <a:p>
            <a:endParaRPr lang="pt-BR" sz="1200" dirty="0"/>
          </a:p>
          <a:p>
            <a:r>
              <a:rPr lang="pt-BR" sz="1200" dirty="0"/>
              <a:t>Os componentes de função são menos tediosos de escrever do que as classes, e muitos componentes podem ser expressos dessa maneira.</a:t>
            </a:r>
          </a:p>
          <a:p>
            <a:endParaRPr lang="pt-BR" sz="1200" dirty="0"/>
          </a:p>
          <a:p>
            <a:r>
              <a:rPr lang="pt-BR" sz="1200" dirty="0"/>
              <a:t>Agora vamos mudar o Square para ser um componente de função.</a:t>
            </a:r>
          </a:p>
          <a:p>
            <a:endParaRPr lang="pt-BR" sz="1200" dirty="0"/>
          </a:p>
          <a:p>
            <a:pPr marL="228600" indent="-228600">
              <a:buAutoNum type="arabicParenR"/>
            </a:pPr>
            <a:r>
              <a:rPr lang="pt-BR" sz="1200" dirty="0"/>
              <a:t>Substitua a classe Square </a:t>
            </a:r>
            <a:r>
              <a:rPr lang="pt-BR" sz="1200" dirty="0" err="1"/>
              <a:t>extends</a:t>
            </a:r>
            <a:r>
              <a:rPr lang="pt-BR" sz="1200" dirty="0"/>
              <a:t> </a:t>
            </a:r>
            <a:r>
              <a:rPr lang="pt-BR" sz="1200" dirty="0" err="1"/>
              <a:t>React.Component</a:t>
            </a:r>
            <a:r>
              <a:rPr lang="pt-BR" sz="1200" dirty="0"/>
              <a:t> {...} por esta função:</a:t>
            </a:r>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r>
              <a:rPr lang="pt-BR" sz="1200" dirty="0"/>
              <a:t>Alteramos </a:t>
            </a:r>
            <a:r>
              <a:rPr lang="pt-BR" sz="1200" dirty="0" err="1"/>
              <a:t>this.props</a:t>
            </a:r>
            <a:r>
              <a:rPr lang="pt-BR" sz="1200" dirty="0"/>
              <a:t> para </a:t>
            </a:r>
            <a:r>
              <a:rPr lang="pt-BR" sz="1200" dirty="0" err="1"/>
              <a:t>props</a:t>
            </a:r>
            <a:r>
              <a:rPr lang="pt-BR" sz="1200" dirty="0"/>
              <a:t> nas duas vezes em que ele aparece.</a:t>
            </a:r>
          </a:p>
          <a:p>
            <a:endParaRPr lang="pt-BR" sz="1200" dirty="0"/>
          </a:p>
          <a:p>
            <a:endParaRPr lang="pt-BR" sz="1200" dirty="0"/>
          </a:p>
          <a:p>
            <a:r>
              <a:rPr lang="pt-BR" sz="1200" dirty="0"/>
              <a:t>Quando modificamos o Square para ser um componente de função, também alteramos </a:t>
            </a:r>
            <a:r>
              <a:rPr lang="pt-BR" sz="1200" dirty="0" err="1"/>
              <a:t>onClick</a:t>
            </a:r>
            <a:r>
              <a:rPr lang="pt-BR" sz="1200" dirty="0"/>
              <a:t>={() =&gt; </a:t>
            </a:r>
            <a:r>
              <a:rPr lang="pt-BR" sz="1200" dirty="0" err="1"/>
              <a:t>this.props.onClick</a:t>
            </a:r>
            <a:r>
              <a:rPr lang="pt-BR" sz="1200" dirty="0"/>
              <a:t>()} para um </a:t>
            </a:r>
            <a:r>
              <a:rPr lang="pt-BR" sz="1200" dirty="0" err="1"/>
              <a:t>shortonClick</a:t>
            </a:r>
            <a:r>
              <a:rPr lang="pt-BR" sz="1200" dirty="0"/>
              <a:t>={</a:t>
            </a:r>
            <a:r>
              <a:rPr lang="pt-BR" sz="1200" dirty="0" err="1"/>
              <a:t>props.onClick</a:t>
            </a:r>
            <a:r>
              <a:rPr lang="pt-BR" sz="1200" dirty="0"/>
              <a:t>}` (observe a falta de parênteses em ambos os lados).</a:t>
            </a:r>
          </a:p>
          <a:p>
            <a:endParaRPr lang="pt-BR" sz="1200" dirty="0"/>
          </a:p>
          <a:p>
            <a:endParaRPr lang="pt-BR" sz="1200" dirty="0"/>
          </a:p>
        </p:txBody>
      </p:sp>
      <p:sp>
        <p:nvSpPr>
          <p:cNvPr id="4" name="Retângulo: Cantos Arredondados 3">
            <a:extLst>
              <a:ext uri="{FF2B5EF4-FFF2-40B4-BE49-F238E27FC236}">
                <a16:creationId xmlns:a16="http://schemas.microsoft.com/office/drawing/2014/main" id="{4FB38B34-1ACA-3EDB-E0E5-D33A4302BEC4}"/>
              </a:ext>
            </a:extLst>
          </p:cNvPr>
          <p:cNvSpPr/>
          <p:nvPr/>
        </p:nvSpPr>
        <p:spPr>
          <a:xfrm>
            <a:off x="207622" y="2708815"/>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0" i="0" dirty="0">
                <a:solidFill>
                  <a:srgbClr val="FFFFFF"/>
                </a:solidFill>
                <a:effectLst/>
                <a:latin typeface="Manrope"/>
              </a:rPr>
              <a:t>Square </a:t>
            </a:r>
            <a:r>
              <a:rPr lang="pt-BR" sz="1400" b="0" i="0" dirty="0" err="1">
                <a:solidFill>
                  <a:srgbClr val="FFFFFF"/>
                </a:solidFill>
                <a:effectLst/>
                <a:latin typeface="Manrope"/>
              </a:rPr>
              <a:t>function</a:t>
            </a:r>
            <a:endParaRPr lang="pt-BR" sz="1400" dirty="0"/>
          </a:p>
        </p:txBody>
      </p:sp>
    </p:spTree>
    <p:extLst>
      <p:ext uri="{BB962C8B-B14F-4D97-AF65-F5344CB8AC3E}">
        <p14:creationId xmlns:p14="http://schemas.microsoft.com/office/powerpoint/2010/main" val="161885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dirty="0"/>
              <a:t>1.5 </a:t>
            </a:r>
            <a:r>
              <a:rPr lang="pt-BR" sz="1200" dirty="0" err="1"/>
              <a:t>Taking</a:t>
            </a:r>
            <a:r>
              <a:rPr lang="pt-BR" sz="1200" dirty="0"/>
              <a:t> </a:t>
            </a:r>
            <a:r>
              <a:rPr lang="pt-BR" sz="1200" dirty="0" err="1"/>
              <a:t>Turns</a:t>
            </a:r>
            <a:endParaRPr lang="pt-BR" sz="1200" dirty="0"/>
          </a:p>
          <a:p>
            <a:endParaRPr lang="pt-BR" sz="1200" dirty="0"/>
          </a:p>
          <a:p>
            <a:r>
              <a:rPr lang="en-US" sz="1200" dirty="0"/>
              <a:t>We now need to fix an obvious defect in our tic-tac-toe game: the “O”s cannot be marked on the board. We’ll set the first move to be “X” by default.</a:t>
            </a:r>
          </a:p>
          <a:p>
            <a:endParaRPr lang="en-US" sz="1200" dirty="0"/>
          </a:p>
          <a:p>
            <a:pPr marL="228600" indent="-228600">
              <a:buAutoNum type="arabicParenR"/>
            </a:pPr>
            <a:r>
              <a:rPr lang="en-US" sz="1200" dirty="0"/>
              <a:t>We can set this default by modifying the initial state in our Board constructor:</a:t>
            </a:r>
          </a:p>
          <a:p>
            <a:pPr marL="228600" indent="-228600">
              <a:buAutoNum type="arabicParenR"/>
            </a:pPr>
            <a:endParaRPr lang="en-US" sz="1200" dirty="0"/>
          </a:p>
          <a:p>
            <a:pPr marL="228600" indent="-228600">
              <a:buAutoNum type="arabicParenR"/>
            </a:pPr>
            <a:endParaRPr lang="en-US" sz="1200" dirty="0"/>
          </a:p>
          <a:p>
            <a:pPr marL="228600" indent="-228600">
              <a:buAutoNum type="arabicParenR"/>
            </a:pPr>
            <a:endParaRPr lang="en-US" sz="1200" dirty="0"/>
          </a:p>
          <a:p>
            <a:pPr marL="228600" indent="-228600">
              <a:buAutoNum type="arabicParenR"/>
            </a:pPr>
            <a:endParaRPr lang="en-US" sz="1200" dirty="0"/>
          </a:p>
          <a:p>
            <a:pPr marL="228600" indent="-228600">
              <a:buAutoNum type="arabicParenR"/>
            </a:pPr>
            <a:endParaRPr lang="en-US" sz="1200" dirty="0"/>
          </a:p>
          <a:p>
            <a:endParaRPr lang="en-US" sz="1200" dirty="0"/>
          </a:p>
          <a:p>
            <a:r>
              <a:rPr lang="en-US" sz="1200" dirty="0"/>
              <a:t>constructor(props) {</a:t>
            </a:r>
          </a:p>
          <a:p>
            <a:r>
              <a:rPr lang="en-US" sz="1200" dirty="0"/>
              <a:t>    super(props);</a:t>
            </a:r>
          </a:p>
          <a:p>
            <a:r>
              <a:rPr lang="en-US" sz="1200" dirty="0"/>
              <a:t>    </a:t>
            </a:r>
            <a:r>
              <a:rPr lang="en-US" sz="1200" dirty="0" err="1"/>
              <a:t>this.state</a:t>
            </a:r>
            <a:r>
              <a:rPr lang="en-US" sz="1200" dirty="0"/>
              <a:t> = {</a:t>
            </a:r>
          </a:p>
          <a:p>
            <a:r>
              <a:rPr lang="en-US" sz="1200" dirty="0"/>
              <a:t>      squares: Array(9).fill(null),</a:t>
            </a:r>
          </a:p>
          <a:p>
            <a:r>
              <a:rPr lang="en-US" sz="1200" dirty="0"/>
              <a:t>      </a:t>
            </a:r>
            <a:r>
              <a:rPr lang="en-US" sz="1200" dirty="0" err="1"/>
              <a:t>xIsNext</a:t>
            </a:r>
            <a:r>
              <a:rPr lang="en-US" sz="1200" dirty="0"/>
              <a:t>: true,</a:t>
            </a:r>
          </a:p>
          <a:p>
            <a:r>
              <a:rPr lang="en-US" sz="1200" dirty="0"/>
              <a:t>    };</a:t>
            </a:r>
          </a:p>
          <a:p>
            <a:r>
              <a:rPr lang="en-US" sz="1200" dirty="0"/>
              <a:t>  }</a:t>
            </a:r>
          </a:p>
          <a:p>
            <a:endParaRPr lang="en-US" sz="1200" dirty="0"/>
          </a:p>
          <a:p>
            <a:r>
              <a:rPr lang="en-US" sz="1200" dirty="0"/>
              <a:t>Each time a player moves, </a:t>
            </a:r>
            <a:r>
              <a:rPr lang="en-US" sz="1200" dirty="0" err="1"/>
              <a:t>xIsNext</a:t>
            </a:r>
            <a:r>
              <a:rPr lang="en-US" sz="1200" dirty="0"/>
              <a:t> (a </a:t>
            </a:r>
            <a:r>
              <a:rPr lang="en-US" sz="1200" dirty="0" err="1"/>
              <a:t>boolean</a:t>
            </a:r>
            <a:r>
              <a:rPr lang="en-US" sz="1200" dirty="0"/>
              <a:t>) will be flipped to determine which player goes next and the game’s state will be saved.</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199417"/>
            <a:ext cx="5768502" cy="6459166"/>
          </a:xfrm>
          <a:prstGeom prst="rect">
            <a:avLst/>
          </a:prstGeom>
          <a:noFill/>
        </p:spPr>
        <p:txBody>
          <a:bodyPr wrap="square" rtlCol="0">
            <a:noAutofit/>
          </a:bodyPr>
          <a:lstStyle/>
          <a:p>
            <a:r>
              <a:rPr lang="pt-BR" sz="1200" dirty="0"/>
              <a:t>1.5 Revezamento</a:t>
            </a:r>
          </a:p>
          <a:p>
            <a:r>
              <a:rPr lang="pt-BR" sz="1200" dirty="0"/>
              <a:t>Agora precisamos corrigir um defeito óbvio em nosso jogo da velha: </a:t>
            </a:r>
          </a:p>
          <a:p>
            <a:endParaRPr lang="pt-BR" sz="1200" dirty="0"/>
          </a:p>
          <a:p>
            <a:r>
              <a:rPr lang="pt-BR" sz="1200" dirty="0"/>
              <a:t>os “</a:t>
            </a:r>
            <a:r>
              <a:rPr lang="pt-BR" sz="1200" dirty="0" err="1"/>
              <a:t>O”s</a:t>
            </a:r>
            <a:r>
              <a:rPr lang="pt-BR" sz="1200" dirty="0"/>
              <a:t> não podem ser marcados no tabuleiro. </a:t>
            </a:r>
          </a:p>
          <a:p>
            <a:endParaRPr lang="pt-BR" sz="1200" dirty="0"/>
          </a:p>
          <a:p>
            <a:r>
              <a:rPr lang="pt-BR" sz="1200" dirty="0"/>
              <a:t>Vamos definir o primeiro movimento para ser "X" por padrão.</a:t>
            </a:r>
          </a:p>
          <a:p>
            <a:endParaRPr lang="pt-BR" sz="1200" dirty="0"/>
          </a:p>
          <a:p>
            <a:pPr marL="228600" indent="-228600">
              <a:buAutoNum type="arabicParenR"/>
            </a:pPr>
            <a:r>
              <a:rPr lang="pt-BR" sz="1200" dirty="0"/>
              <a:t>Podemos definir esse padrão modificando o estado inicial em nosso construtor Board:</a:t>
            </a:r>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r>
              <a:rPr lang="pt-BR" sz="1200" dirty="0"/>
              <a:t>Cada vez que um jogador se move, </a:t>
            </a:r>
            <a:r>
              <a:rPr lang="pt-BR" sz="1200" dirty="0" err="1"/>
              <a:t>xIsNext</a:t>
            </a:r>
            <a:r>
              <a:rPr lang="pt-BR" sz="1200" dirty="0"/>
              <a:t> (um booleano) será invertido para determinar qual jogador será o próximo e o estado do jogo será salvo.</a:t>
            </a:r>
          </a:p>
        </p:txBody>
      </p:sp>
      <p:sp>
        <p:nvSpPr>
          <p:cNvPr id="4" name="Retângulo: Cantos Arredondados 3">
            <a:extLst>
              <a:ext uri="{FF2B5EF4-FFF2-40B4-BE49-F238E27FC236}">
                <a16:creationId xmlns:a16="http://schemas.microsoft.com/office/drawing/2014/main" id="{8312F8A8-8EC8-A425-19CE-AE0FCB11A55D}"/>
              </a:ext>
            </a:extLst>
          </p:cNvPr>
          <p:cNvSpPr/>
          <p:nvPr/>
        </p:nvSpPr>
        <p:spPr>
          <a:xfrm>
            <a:off x="207622" y="1618924"/>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163936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2) We’ll update the Board’s </a:t>
            </a:r>
            <a:r>
              <a:rPr lang="en-US" sz="1200" dirty="0" err="1"/>
              <a:t>handleClick</a:t>
            </a:r>
            <a:r>
              <a:rPr lang="en-US" sz="1200" dirty="0"/>
              <a:t> function to flip the value of </a:t>
            </a:r>
            <a:r>
              <a:rPr lang="en-US" sz="1200" dirty="0" err="1"/>
              <a:t>xIsNext</a:t>
            </a:r>
            <a:r>
              <a:rPr lang="en-US" sz="1200" dirty="0"/>
              <a:t>:</a:t>
            </a:r>
          </a:p>
          <a:p>
            <a:endParaRPr lang="en-US" sz="1200" dirty="0"/>
          </a:p>
          <a:p>
            <a:endParaRPr lang="pt-BR" sz="1200" dirty="0"/>
          </a:p>
          <a:p>
            <a:endParaRPr lang="pt-BR" sz="1200" dirty="0"/>
          </a:p>
          <a:p>
            <a:endParaRPr lang="pt-BR" sz="1200" dirty="0"/>
          </a:p>
          <a:p>
            <a:endParaRPr lang="pt-BR" sz="1200" dirty="0"/>
          </a:p>
          <a:p>
            <a:r>
              <a:rPr lang="pt-BR" sz="1200" dirty="0"/>
              <a:t> </a:t>
            </a:r>
            <a:r>
              <a:rPr lang="pt-BR" sz="1200" dirty="0" err="1"/>
              <a:t>handleClick</a:t>
            </a:r>
            <a:r>
              <a:rPr lang="pt-BR" sz="1200" dirty="0"/>
              <a:t>(i) {</a:t>
            </a:r>
          </a:p>
          <a:p>
            <a:r>
              <a:rPr lang="pt-BR" sz="1200" dirty="0"/>
              <a:t>    </a:t>
            </a:r>
            <a:r>
              <a:rPr lang="pt-BR" sz="1200" dirty="0" err="1"/>
              <a:t>const</a:t>
            </a:r>
            <a:r>
              <a:rPr lang="pt-BR" sz="1200" dirty="0"/>
              <a:t> </a:t>
            </a:r>
            <a:r>
              <a:rPr lang="pt-BR" sz="1200" dirty="0" err="1"/>
              <a:t>squares</a:t>
            </a:r>
            <a:r>
              <a:rPr lang="pt-BR" sz="1200" dirty="0"/>
              <a:t> = </a:t>
            </a:r>
            <a:r>
              <a:rPr lang="pt-BR" sz="1200" dirty="0" err="1"/>
              <a:t>this.state.squares.slice</a:t>
            </a:r>
            <a:r>
              <a:rPr lang="pt-BR" sz="1200" dirty="0"/>
              <a:t>();</a:t>
            </a:r>
          </a:p>
          <a:p>
            <a:r>
              <a:rPr lang="pt-BR" sz="1200" dirty="0"/>
              <a:t>    </a:t>
            </a:r>
            <a:r>
              <a:rPr lang="pt-BR" sz="1200" dirty="0" err="1"/>
              <a:t>squares</a:t>
            </a:r>
            <a:r>
              <a:rPr lang="pt-BR" sz="1200" dirty="0"/>
              <a:t>[i] = </a:t>
            </a:r>
            <a:r>
              <a:rPr lang="pt-BR" sz="1200" dirty="0" err="1"/>
              <a:t>this.state.xIsNext</a:t>
            </a:r>
            <a:r>
              <a:rPr lang="pt-BR" sz="1200" dirty="0"/>
              <a:t> ? 'X' : 'O';</a:t>
            </a:r>
          </a:p>
          <a:p>
            <a:r>
              <a:rPr lang="pt-BR" sz="1200" dirty="0"/>
              <a:t>    </a:t>
            </a:r>
            <a:r>
              <a:rPr lang="pt-BR" sz="1200" dirty="0" err="1"/>
              <a:t>this.setState</a:t>
            </a:r>
            <a:r>
              <a:rPr lang="pt-BR" sz="1200" dirty="0"/>
              <a:t>({</a:t>
            </a:r>
          </a:p>
          <a:p>
            <a:r>
              <a:rPr lang="pt-BR" sz="1200" dirty="0"/>
              <a:t>      </a:t>
            </a:r>
            <a:r>
              <a:rPr lang="pt-BR" sz="1200" dirty="0" err="1"/>
              <a:t>squares</a:t>
            </a:r>
            <a:r>
              <a:rPr lang="pt-BR" sz="1200" dirty="0"/>
              <a:t>: </a:t>
            </a:r>
            <a:r>
              <a:rPr lang="pt-BR" sz="1200" dirty="0" err="1"/>
              <a:t>squares</a:t>
            </a:r>
            <a:r>
              <a:rPr lang="pt-BR" sz="1200" dirty="0"/>
              <a:t>,</a:t>
            </a:r>
          </a:p>
          <a:p>
            <a:r>
              <a:rPr lang="pt-BR" sz="1200" dirty="0"/>
              <a:t>      </a:t>
            </a:r>
            <a:r>
              <a:rPr lang="pt-BR" sz="1200" dirty="0" err="1"/>
              <a:t>xIsNext</a:t>
            </a:r>
            <a:r>
              <a:rPr lang="pt-BR" sz="1200" dirty="0"/>
              <a:t>: !</a:t>
            </a:r>
            <a:r>
              <a:rPr lang="pt-BR" sz="1200" dirty="0" err="1"/>
              <a:t>this.state.xIsNext</a:t>
            </a:r>
            <a:r>
              <a:rPr lang="pt-BR" sz="1200" dirty="0"/>
              <a:t>,</a:t>
            </a:r>
          </a:p>
          <a:p>
            <a:r>
              <a:rPr lang="pt-BR" sz="1200" dirty="0"/>
              <a:t>    });</a:t>
            </a:r>
          </a:p>
          <a:p>
            <a:r>
              <a:rPr lang="pt-BR" sz="1200" dirty="0"/>
              <a:t>  }</a:t>
            </a:r>
          </a:p>
          <a:p>
            <a:endParaRPr lang="pt-BR" sz="1200" dirty="0"/>
          </a:p>
          <a:p>
            <a:r>
              <a:rPr lang="en-US" sz="1200" dirty="0"/>
              <a:t>With this change, “X”s and “O”s can take turns. Try it!</a:t>
            </a:r>
            <a:endParaRPr lang="pt-BR" sz="1200" dirty="0"/>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2) Atualizaremos a função </a:t>
            </a:r>
            <a:r>
              <a:rPr lang="pt-BR" sz="1200" dirty="0" err="1"/>
              <a:t>handleClick</a:t>
            </a:r>
            <a:r>
              <a:rPr lang="pt-BR" sz="1200" dirty="0"/>
              <a:t> do Board para inverter o valor de </a:t>
            </a:r>
            <a:r>
              <a:rPr lang="pt-BR" sz="1200" dirty="0" err="1"/>
              <a:t>xIsNext</a:t>
            </a:r>
            <a:r>
              <a:rPr lang="pt-BR" sz="1200" dirty="0"/>
              <a:t>:</a:t>
            </a:r>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r>
              <a:rPr lang="pt-BR" sz="1200" dirty="0"/>
              <a:t>Com esta mudança, “</a:t>
            </a:r>
            <a:r>
              <a:rPr lang="pt-BR" sz="1200" dirty="0" err="1"/>
              <a:t>X”s</a:t>
            </a:r>
            <a:r>
              <a:rPr lang="pt-BR" sz="1200" dirty="0"/>
              <a:t> e “</a:t>
            </a:r>
            <a:r>
              <a:rPr lang="pt-BR" sz="1200" dirty="0" err="1"/>
              <a:t>O”s</a:t>
            </a:r>
            <a:r>
              <a:rPr lang="pt-BR" sz="1200" dirty="0"/>
              <a:t> podem se revezar. Tente!</a:t>
            </a:r>
          </a:p>
        </p:txBody>
      </p:sp>
      <p:sp>
        <p:nvSpPr>
          <p:cNvPr id="4" name="Retângulo: Cantos Arredondados 3">
            <a:extLst>
              <a:ext uri="{FF2B5EF4-FFF2-40B4-BE49-F238E27FC236}">
                <a16:creationId xmlns:a16="http://schemas.microsoft.com/office/drawing/2014/main" id="{EA46577C-62D0-DE17-244A-0D427F7D0FD9}"/>
              </a:ext>
            </a:extLst>
          </p:cNvPr>
          <p:cNvSpPr/>
          <p:nvPr/>
        </p:nvSpPr>
        <p:spPr>
          <a:xfrm>
            <a:off x="253804" y="667579"/>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101144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3) Let’s also change the “status” text in Board’s render so that it displays which player has the next turn:</a:t>
            </a:r>
          </a:p>
          <a:p>
            <a:endParaRPr lang="en-US" sz="1200" dirty="0"/>
          </a:p>
          <a:p>
            <a:endParaRPr lang="en-US" sz="1200" dirty="0"/>
          </a:p>
          <a:p>
            <a:endParaRPr lang="en-US" sz="1200" dirty="0"/>
          </a:p>
          <a:p>
            <a:endParaRPr lang="en-US" sz="1200" dirty="0"/>
          </a:p>
          <a:p>
            <a:endParaRPr lang="en-US" sz="1200" dirty="0"/>
          </a:p>
          <a:p>
            <a:r>
              <a:rPr lang="en-US" sz="1200" dirty="0"/>
              <a:t> render() {</a:t>
            </a:r>
          </a:p>
          <a:p>
            <a:r>
              <a:rPr lang="en-US" sz="1200" dirty="0"/>
              <a:t>    const status = 'Next player: ' + (</a:t>
            </a:r>
            <a:r>
              <a:rPr lang="en-US" sz="1200" dirty="0" err="1"/>
              <a:t>this.state.xIsNext</a:t>
            </a:r>
            <a:r>
              <a:rPr lang="en-US" sz="1200" dirty="0"/>
              <a:t> ? 'X' : 'O');</a:t>
            </a:r>
          </a:p>
          <a:p>
            <a:r>
              <a:rPr lang="en-US" sz="1200" dirty="0"/>
              <a:t>    //rest of the function is not changed</a:t>
            </a:r>
          </a:p>
          <a:p>
            <a:r>
              <a:rPr lang="en-US" sz="1200" dirty="0"/>
              <a:t>  }</a:t>
            </a:r>
          </a:p>
          <a:p>
            <a:endParaRPr lang="en-US" sz="1200" dirty="0"/>
          </a:p>
          <a:p>
            <a:r>
              <a:rPr lang="en-US" sz="1200" dirty="0"/>
              <a:t>After applying these changes, you should have this Board component:</a:t>
            </a:r>
          </a:p>
          <a:p>
            <a:endParaRPr lang="en-US" sz="1200" dirty="0"/>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3) Vamos também alterar o texto de “status” no render do Board para que ele exiba qual jogador tem o próximo turno:</a:t>
            </a:r>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r>
              <a:rPr lang="pt-BR" sz="1200" dirty="0"/>
              <a:t>Depois de aplicar essas alterações, você deve ter este componente do Board:</a:t>
            </a:r>
          </a:p>
        </p:txBody>
      </p:sp>
      <p:sp>
        <p:nvSpPr>
          <p:cNvPr id="4" name="Retângulo: Cantos Arredondados 3">
            <a:extLst>
              <a:ext uri="{FF2B5EF4-FFF2-40B4-BE49-F238E27FC236}">
                <a16:creationId xmlns:a16="http://schemas.microsoft.com/office/drawing/2014/main" id="{A5FC20B0-DC70-6A6A-2AA2-00EB7A108A33}"/>
              </a:ext>
            </a:extLst>
          </p:cNvPr>
          <p:cNvSpPr/>
          <p:nvPr/>
        </p:nvSpPr>
        <p:spPr>
          <a:xfrm>
            <a:off x="207622" y="796888"/>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185821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dirty="0"/>
              <a:t>Copia de como deve estar o código da Classe Board até o momento</a:t>
            </a:r>
          </a:p>
          <a:p>
            <a:endParaRPr lang="pt-BR" sz="1200" dirty="0"/>
          </a:p>
          <a:p>
            <a:r>
              <a:rPr lang="pt-BR" sz="1200" dirty="0" err="1"/>
              <a:t>class</a:t>
            </a:r>
            <a:r>
              <a:rPr lang="pt-BR" sz="1200" dirty="0"/>
              <a:t> Board </a:t>
            </a:r>
            <a:r>
              <a:rPr lang="pt-BR" sz="1200" dirty="0" err="1"/>
              <a:t>extends</a:t>
            </a:r>
            <a:r>
              <a:rPr lang="pt-BR" sz="1200" dirty="0"/>
              <a:t> </a:t>
            </a:r>
            <a:r>
              <a:rPr lang="pt-BR" sz="1200" dirty="0" err="1"/>
              <a:t>React.Component</a:t>
            </a:r>
            <a:r>
              <a:rPr lang="pt-BR" sz="1200" dirty="0"/>
              <a:t> {</a:t>
            </a:r>
          </a:p>
          <a:p>
            <a:r>
              <a:rPr lang="pt-BR" sz="1200" dirty="0"/>
              <a:t>  </a:t>
            </a:r>
            <a:r>
              <a:rPr lang="pt-BR" sz="1200" dirty="0" err="1"/>
              <a:t>constructor</a:t>
            </a:r>
            <a:r>
              <a:rPr lang="pt-BR" sz="1200" dirty="0"/>
              <a:t>(</a:t>
            </a:r>
            <a:r>
              <a:rPr lang="pt-BR" sz="1200" dirty="0" err="1"/>
              <a:t>props</a:t>
            </a:r>
            <a:r>
              <a:rPr lang="pt-BR" sz="1200" dirty="0"/>
              <a:t>) {</a:t>
            </a:r>
          </a:p>
          <a:p>
            <a:r>
              <a:rPr lang="pt-BR" sz="1200" dirty="0"/>
              <a:t>    super(</a:t>
            </a:r>
            <a:r>
              <a:rPr lang="pt-BR" sz="1200" dirty="0" err="1"/>
              <a:t>props</a:t>
            </a:r>
            <a:r>
              <a:rPr lang="pt-BR" sz="1200" dirty="0"/>
              <a:t>);</a:t>
            </a:r>
          </a:p>
          <a:p>
            <a:r>
              <a:rPr lang="pt-BR" sz="1200" dirty="0"/>
              <a:t>    </a:t>
            </a:r>
            <a:r>
              <a:rPr lang="pt-BR" sz="1200" dirty="0" err="1"/>
              <a:t>this.state</a:t>
            </a:r>
            <a:r>
              <a:rPr lang="pt-BR" sz="1200" dirty="0"/>
              <a:t> = {</a:t>
            </a:r>
          </a:p>
          <a:p>
            <a:r>
              <a:rPr lang="pt-BR" sz="1200" dirty="0"/>
              <a:t>      </a:t>
            </a:r>
            <a:r>
              <a:rPr lang="pt-BR" sz="1200" dirty="0" err="1"/>
              <a:t>squares</a:t>
            </a:r>
            <a:r>
              <a:rPr lang="pt-BR" sz="1200" dirty="0"/>
              <a:t>: </a:t>
            </a:r>
            <a:r>
              <a:rPr lang="pt-BR" sz="1200" dirty="0" err="1"/>
              <a:t>Array</a:t>
            </a:r>
            <a:r>
              <a:rPr lang="pt-BR" sz="1200" dirty="0"/>
              <a:t>(9).</a:t>
            </a:r>
            <a:r>
              <a:rPr lang="pt-BR" sz="1200" dirty="0" err="1"/>
              <a:t>fill</a:t>
            </a:r>
            <a:r>
              <a:rPr lang="pt-BR" sz="1200" dirty="0"/>
              <a:t>(</a:t>
            </a:r>
            <a:r>
              <a:rPr lang="pt-BR" sz="1200" dirty="0" err="1"/>
              <a:t>null</a:t>
            </a:r>
            <a:r>
              <a:rPr lang="pt-BR" sz="1200" dirty="0"/>
              <a:t>),</a:t>
            </a:r>
          </a:p>
          <a:p>
            <a:r>
              <a:rPr lang="pt-BR" sz="1200" dirty="0"/>
              <a:t>      </a:t>
            </a:r>
            <a:r>
              <a:rPr lang="pt-BR" sz="1200" dirty="0" err="1"/>
              <a:t>xIsNext</a:t>
            </a:r>
            <a:r>
              <a:rPr lang="pt-BR" sz="1200" dirty="0"/>
              <a:t>: </a:t>
            </a:r>
            <a:r>
              <a:rPr lang="pt-BR" sz="1200" dirty="0" err="1"/>
              <a:t>true</a:t>
            </a:r>
            <a:r>
              <a:rPr lang="pt-BR" sz="1200" dirty="0"/>
              <a:t>,</a:t>
            </a:r>
          </a:p>
          <a:p>
            <a:r>
              <a:rPr lang="pt-BR" sz="1200" dirty="0"/>
              <a:t>    };</a:t>
            </a:r>
          </a:p>
          <a:p>
            <a:r>
              <a:rPr lang="pt-BR" sz="1200" dirty="0"/>
              <a:t>  }</a:t>
            </a:r>
          </a:p>
          <a:p>
            <a:r>
              <a:rPr lang="pt-BR" sz="1200" dirty="0"/>
              <a:t>  </a:t>
            </a:r>
            <a:r>
              <a:rPr lang="pt-BR" sz="1200" dirty="0" err="1"/>
              <a:t>handleClick</a:t>
            </a:r>
            <a:r>
              <a:rPr lang="pt-BR" sz="1200" dirty="0"/>
              <a:t>(i) {</a:t>
            </a:r>
          </a:p>
          <a:p>
            <a:r>
              <a:rPr lang="pt-BR" sz="1200" dirty="0"/>
              <a:t>    </a:t>
            </a:r>
            <a:r>
              <a:rPr lang="pt-BR" sz="1200" dirty="0" err="1"/>
              <a:t>const</a:t>
            </a:r>
            <a:r>
              <a:rPr lang="pt-BR" sz="1200" dirty="0"/>
              <a:t> </a:t>
            </a:r>
            <a:r>
              <a:rPr lang="pt-BR" sz="1200" dirty="0" err="1"/>
              <a:t>squares</a:t>
            </a:r>
            <a:r>
              <a:rPr lang="pt-BR" sz="1200" dirty="0"/>
              <a:t> = </a:t>
            </a:r>
            <a:r>
              <a:rPr lang="pt-BR" sz="1200" dirty="0" err="1"/>
              <a:t>this.state.squares.slice</a:t>
            </a:r>
            <a:r>
              <a:rPr lang="pt-BR" sz="1200" dirty="0"/>
              <a:t>();</a:t>
            </a:r>
          </a:p>
          <a:p>
            <a:r>
              <a:rPr lang="pt-BR" sz="1200" dirty="0"/>
              <a:t>    </a:t>
            </a:r>
            <a:r>
              <a:rPr lang="pt-BR" sz="1200" dirty="0" err="1"/>
              <a:t>squares</a:t>
            </a:r>
            <a:r>
              <a:rPr lang="pt-BR" sz="1200" dirty="0"/>
              <a:t>[i] = </a:t>
            </a:r>
            <a:r>
              <a:rPr lang="pt-BR" sz="1200" dirty="0" err="1"/>
              <a:t>this.state.xIsNext</a:t>
            </a:r>
            <a:r>
              <a:rPr lang="pt-BR" sz="1200" dirty="0"/>
              <a:t> ? 'X' : 'O';</a:t>
            </a:r>
          </a:p>
          <a:p>
            <a:r>
              <a:rPr lang="pt-BR" sz="1200" dirty="0"/>
              <a:t>    </a:t>
            </a:r>
            <a:r>
              <a:rPr lang="pt-BR" sz="1200" dirty="0" err="1"/>
              <a:t>this.setState</a:t>
            </a:r>
            <a:r>
              <a:rPr lang="pt-BR" sz="1200" dirty="0"/>
              <a:t>({</a:t>
            </a:r>
          </a:p>
          <a:p>
            <a:r>
              <a:rPr lang="pt-BR" sz="1200" dirty="0"/>
              <a:t>      </a:t>
            </a:r>
            <a:r>
              <a:rPr lang="pt-BR" sz="1200" dirty="0" err="1"/>
              <a:t>squares</a:t>
            </a:r>
            <a:r>
              <a:rPr lang="pt-BR" sz="1200" dirty="0"/>
              <a:t>: </a:t>
            </a:r>
            <a:r>
              <a:rPr lang="pt-BR" sz="1200" dirty="0" err="1"/>
              <a:t>squares</a:t>
            </a:r>
            <a:r>
              <a:rPr lang="pt-BR" sz="1200" dirty="0"/>
              <a:t>,</a:t>
            </a:r>
          </a:p>
          <a:p>
            <a:r>
              <a:rPr lang="pt-BR" sz="1200" dirty="0"/>
              <a:t>      </a:t>
            </a:r>
            <a:r>
              <a:rPr lang="pt-BR" sz="1200" dirty="0" err="1"/>
              <a:t>xIsNext</a:t>
            </a:r>
            <a:r>
              <a:rPr lang="pt-BR" sz="1200" dirty="0"/>
              <a:t>: !</a:t>
            </a:r>
            <a:r>
              <a:rPr lang="pt-BR" sz="1200" dirty="0" err="1"/>
              <a:t>this.state.xIsNext</a:t>
            </a:r>
            <a:r>
              <a:rPr lang="pt-BR" sz="1200" dirty="0"/>
              <a:t>,</a:t>
            </a:r>
          </a:p>
          <a:p>
            <a:r>
              <a:rPr lang="pt-BR" sz="1200" dirty="0"/>
              <a:t>    });</a:t>
            </a:r>
          </a:p>
          <a:p>
            <a:r>
              <a:rPr lang="pt-BR" sz="1200" dirty="0"/>
              <a:t>  }</a:t>
            </a:r>
          </a:p>
          <a:p>
            <a:r>
              <a:rPr lang="pt-BR" sz="1200" dirty="0"/>
              <a:t>  </a:t>
            </a:r>
            <a:r>
              <a:rPr lang="pt-BR" sz="1200" dirty="0" err="1"/>
              <a:t>renderSquare</a:t>
            </a:r>
            <a:r>
              <a:rPr lang="pt-BR" sz="1200" dirty="0"/>
              <a:t>(i) {</a:t>
            </a:r>
          </a:p>
          <a:p>
            <a:r>
              <a:rPr lang="pt-BR" sz="1200" dirty="0"/>
              <a:t>    </a:t>
            </a:r>
            <a:r>
              <a:rPr lang="pt-BR" sz="1200" dirty="0" err="1"/>
              <a:t>return</a:t>
            </a:r>
            <a:r>
              <a:rPr lang="pt-BR" sz="1200" dirty="0"/>
              <a:t> (</a:t>
            </a:r>
          </a:p>
          <a:p>
            <a:r>
              <a:rPr lang="pt-BR" sz="1200" dirty="0"/>
              <a:t>      &lt;Square</a:t>
            </a:r>
          </a:p>
          <a:p>
            <a:r>
              <a:rPr lang="pt-BR" sz="1200" dirty="0"/>
              <a:t>        </a:t>
            </a:r>
            <a:r>
              <a:rPr lang="pt-BR" sz="1200" dirty="0" err="1"/>
              <a:t>value</a:t>
            </a:r>
            <a:r>
              <a:rPr lang="pt-BR" sz="1200" dirty="0"/>
              <a:t>={</a:t>
            </a:r>
            <a:r>
              <a:rPr lang="pt-BR" sz="1200" dirty="0" err="1"/>
              <a:t>this.state.squares</a:t>
            </a:r>
            <a:r>
              <a:rPr lang="pt-BR" sz="1200" dirty="0"/>
              <a:t>[i]}</a:t>
            </a:r>
          </a:p>
          <a:p>
            <a:r>
              <a:rPr lang="pt-BR" sz="1200" dirty="0"/>
              <a:t>        </a:t>
            </a:r>
            <a:r>
              <a:rPr lang="pt-BR" sz="1200" dirty="0" err="1"/>
              <a:t>onClick</a:t>
            </a:r>
            <a:r>
              <a:rPr lang="pt-BR" sz="1200" dirty="0"/>
              <a:t>={() =&gt; </a:t>
            </a:r>
            <a:r>
              <a:rPr lang="pt-BR" sz="1200" dirty="0" err="1"/>
              <a:t>this.handleClick</a:t>
            </a:r>
            <a:r>
              <a:rPr lang="pt-BR" sz="1200" dirty="0"/>
              <a:t>(i)}</a:t>
            </a:r>
          </a:p>
          <a:p>
            <a:r>
              <a:rPr lang="pt-BR" sz="1200" dirty="0"/>
              <a:t>      /&gt;</a:t>
            </a:r>
          </a:p>
          <a:p>
            <a:r>
              <a:rPr lang="pt-BR" sz="1200" dirty="0"/>
              <a:t>    );</a:t>
            </a:r>
          </a:p>
          <a:p>
            <a:r>
              <a:rPr lang="pt-BR" sz="1200" dirty="0"/>
              <a:t>  }</a:t>
            </a:r>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 render() {</a:t>
            </a:r>
          </a:p>
          <a:p>
            <a:r>
              <a:rPr lang="pt-BR" sz="1200" dirty="0"/>
              <a:t>    </a:t>
            </a:r>
            <a:r>
              <a:rPr lang="pt-BR" sz="1200" dirty="0" err="1"/>
              <a:t>const</a:t>
            </a:r>
            <a:r>
              <a:rPr lang="pt-BR" sz="1200" dirty="0"/>
              <a:t> status = 'Next player: ' + (</a:t>
            </a:r>
            <a:r>
              <a:rPr lang="pt-BR" sz="1200" dirty="0" err="1"/>
              <a:t>this.state.xIsNext</a:t>
            </a:r>
            <a:r>
              <a:rPr lang="pt-BR" sz="1200" dirty="0"/>
              <a:t> ? 'X' : 'O');</a:t>
            </a:r>
          </a:p>
          <a:p>
            <a:r>
              <a:rPr lang="pt-BR" sz="1200" dirty="0"/>
              <a:t>    </a:t>
            </a:r>
            <a:r>
              <a:rPr lang="pt-BR" sz="1200" dirty="0" err="1"/>
              <a:t>return</a:t>
            </a:r>
            <a:r>
              <a:rPr lang="pt-BR" sz="1200" dirty="0"/>
              <a:t> (</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="status"&gt;{status}&lt;/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="board-</a:t>
            </a:r>
            <a:r>
              <a:rPr lang="pt-BR" sz="1200" dirty="0" err="1"/>
              <a:t>row</a:t>
            </a:r>
            <a:r>
              <a:rPr lang="pt-BR" sz="1200" dirty="0"/>
              <a:t>"&gt;</a:t>
            </a:r>
          </a:p>
          <a:p>
            <a:r>
              <a:rPr lang="pt-BR" sz="1200" dirty="0"/>
              <a:t>          {</a:t>
            </a:r>
            <a:r>
              <a:rPr lang="pt-BR" sz="1200" dirty="0" err="1"/>
              <a:t>this.renderSquare</a:t>
            </a:r>
            <a:r>
              <a:rPr lang="pt-BR" sz="1200" dirty="0"/>
              <a:t>(0)}</a:t>
            </a:r>
          </a:p>
          <a:p>
            <a:r>
              <a:rPr lang="pt-BR" sz="1200" dirty="0"/>
              <a:t>          {</a:t>
            </a:r>
            <a:r>
              <a:rPr lang="pt-BR" sz="1200" dirty="0" err="1"/>
              <a:t>this.renderSquare</a:t>
            </a:r>
            <a:r>
              <a:rPr lang="pt-BR" sz="1200" dirty="0"/>
              <a:t>(1)}</a:t>
            </a:r>
          </a:p>
          <a:p>
            <a:r>
              <a:rPr lang="pt-BR" sz="1200" dirty="0"/>
              <a:t>          {</a:t>
            </a:r>
            <a:r>
              <a:rPr lang="pt-BR" sz="1200" dirty="0" err="1"/>
              <a:t>this.renderSquare</a:t>
            </a:r>
            <a:r>
              <a:rPr lang="pt-BR" sz="1200" dirty="0"/>
              <a:t>(2)}</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="board-</a:t>
            </a:r>
            <a:r>
              <a:rPr lang="pt-BR" sz="1200" dirty="0" err="1"/>
              <a:t>row</a:t>
            </a:r>
            <a:r>
              <a:rPr lang="pt-BR" sz="1200" dirty="0"/>
              <a:t>"&gt;</a:t>
            </a:r>
          </a:p>
          <a:p>
            <a:r>
              <a:rPr lang="pt-BR" sz="1200" dirty="0"/>
              <a:t>          {</a:t>
            </a:r>
            <a:r>
              <a:rPr lang="pt-BR" sz="1200" dirty="0" err="1"/>
              <a:t>this.renderSquare</a:t>
            </a:r>
            <a:r>
              <a:rPr lang="pt-BR" sz="1200" dirty="0"/>
              <a:t>(3)}</a:t>
            </a:r>
          </a:p>
          <a:p>
            <a:r>
              <a:rPr lang="pt-BR" sz="1200" dirty="0"/>
              <a:t>          {</a:t>
            </a:r>
            <a:r>
              <a:rPr lang="pt-BR" sz="1200" dirty="0" err="1"/>
              <a:t>this.renderSquare</a:t>
            </a:r>
            <a:r>
              <a:rPr lang="pt-BR" sz="1200" dirty="0"/>
              <a:t>(4)}</a:t>
            </a:r>
          </a:p>
          <a:p>
            <a:r>
              <a:rPr lang="pt-BR" sz="1200" dirty="0"/>
              <a:t>          {</a:t>
            </a:r>
            <a:r>
              <a:rPr lang="pt-BR" sz="1200" dirty="0" err="1"/>
              <a:t>this.renderSquare</a:t>
            </a:r>
            <a:r>
              <a:rPr lang="pt-BR" sz="1200" dirty="0"/>
              <a:t>(5)}</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="board-</a:t>
            </a:r>
            <a:r>
              <a:rPr lang="pt-BR" sz="1200" dirty="0" err="1"/>
              <a:t>row</a:t>
            </a:r>
            <a:r>
              <a:rPr lang="pt-BR" sz="1200" dirty="0"/>
              <a:t>"&gt;</a:t>
            </a:r>
          </a:p>
          <a:p>
            <a:r>
              <a:rPr lang="pt-BR" sz="1200" dirty="0"/>
              <a:t>          {</a:t>
            </a:r>
            <a:r>
              <a:rPr lang="pt-BR" sz="1200" dirty="0" err="1"/>
              <a:t>this.renderSquare</a:t>
            </a:r>
            <a:r>
              <a:rPr lang="pt-BR" sz="1200" dirty="0"/>
              <a:t>(6)}</a:t>
            </a:r>
          </a:p>
          <a:p>
            <a:r>
              <a:rPr lang="pt-BR" sz="1200" dirty="0"/>
              <a:t>          {</a:t>
            </a:r>
            <a:r>
              <a:rPr lang="pt-BR" sz="1200" dirty="0" err="1"/>
              <a:t>this.renderSquare</a:t>
            </a:r>
            <a:r>
              <a:rPr lang="pt-BR" sz="1200" dirty="0"/>
              <a:t>(7)}</a:t>
            </a:r>
          </a:p>
          <a:p>
            <a:r>
              <a:rPr lang="pt-BR" sz="1200" dirty="0"/>
              <a:t>          {</a:t>
            </a:r>
            <a:r>
              <a:rPr lang="pt-BR" sz="1200" dirty="0" err="1"/>
              <a:t>this.renderSquare</a:t>
            </a:r>
            <a:r>
              <a:rPr lang="pt-BR" sz="1200" dirty="0"/>
              <a:t>(8)}</a:t>
            </a:r>
          </a:p>
          <a:p>
            <a:r>
              <a:rPr lang="pt-BR" sz="1200" dirty="0"/>
              <a:t>        &lt;/</a:t>
            </a:r>
            <a:r>
              <a:rPr lang="pt-BR" sz="1200" dirty="0" err="1"/>
              <a:t>div</a:t>
            </a:r>
            <a:r>
              <a:rPr lang="pt-BR" sz="1200" dirty="0"/>
              <a:t>&gt;</a:t>
            </a:r>
          </a:p>
          <a:p>
            <a:r>
              <a:rPr lang="pt-BR" sz="1200" dirty="0"/>
              <a:t>      &lt;/</a:t>
            </a:r>
            <a:r>
              <a:rPr lang="pt-BR" sz="1200" dirty="0" err="1"/>
              <a:t>div</a:t>
            </a:r>
            <a:r>
              <a:rPr lang="pt-BR" sz="1200" dirty="0"/>
              <a:t>&gt;</a:t>
            </a:r>
          </a:p>
          <a:p>
            <a:r>
              <a:rPr lang="pt-BR" sz="1200" dirty="0"/>
              <a:t>    );</a:t>
            </a:r>
          </a:p>
          <a:p>
            <a:r>
              <a:rPr lang="pt-BR" sz="1200" dirty="0"/>
              <a:t>  }</a:t>
            </a:r>
          </a:p>
          <a:p>
            <a:r>
              <a:rPr lang="pt-BR" sz="1200" dirty="0"/>
              <a:t>}</a:t>
            </a:r>
          </a:p>
        </p:txBody>
      </p:sp>
    </p:spTree>
    <p:extLst>
      <p:ext uri="{BB962C8B-B14F-4D97-AF65-F5344CB8AC3E}">
        <p14:creationId xmlns:p14="http://schemas.microsoft.com/office/powerpoint/2010/main" val="75257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Passing Data Through Props</a:t>
            </a:r>
          </a:p>
          <a:p>
            <a:r>
              <a:rPr lang="en-US" sz="1200" dirty="0"/>
              <a:t>To get our feet wet, let’s try passing some data from our Board component to our Square component.</a:t>
            </a:r>
          </a:p>
          <a:p>
            <a:endParaRPr lang="en-US" sz="1200" dirty="0"/>
          </a:p>
          <a:p>
            <a:r>
              <a:rPr lang="en-US" sz="1200" dirty="0"/>
              <a:t>We strongly recommend typing code by hand as you’re working through the tutorial and not using copy/paste. This will help you develop muscle memory and a stronger understanding.</a:t>
            </a:r>
          </a:p>
          <a:p>
            <a:endParaRPr lang="en-US" sz="1200" dirty="0"/>
          </a:p>
          <a:p>
            <a:pPr marL="228600" indent="-228600">
              <a:buAutoNum type="arabicParenR"/>
            </a:pPr>
            <a:r>
              <a:rPr lang="en-US" sz="1200" dirty="0"/>
              <a:t>Replace Board’s </a:t>
            </a:r>
            <a:r>
              <a:rPr lang="en-US" sz="1200" dirty="0" err="1"/>
              <a:t>renderSquare</a:t>
            </a:r>
            <a:r>
              <a:rPr lang="en-US" sz="1200" dirty="0"/>
              <a:t> method to pass a prop called value to the Square:</a:t>
            </a:r>
          </a:p>
          <a:p>
            <a:pPr marL="228600" indent="-228600">
              <a:buAutoNum type="arabicParenR"/>
            </a:pPr>
            <a:endParaRPr lang="en-US" sz="1200" dirty="0"/>
          </a:p>
          <a:p>
            <a:endParaRPr lang="en-US" sz="1200" dirty="0"/>
          </a:p>
          <a:p>
            <a:endParaRPr lang="en-US" sz="1200" dirty="0"/>
          </a:p>
          <a:p>
            <a:endParaRPr lang="en-US" sz="1200" dirty="0"/>
          </a:p>
          <a:p>
            <a:r>
              <a:rPr lang="pt-BR" sz="1200" dirty="0" err="1"/>
              <a:t>renderSquare</a:t>
            </a:r>
            <a:r>
              <a:rPr lang="pt-BR" sz="1200" dirty="0"/>
              <a:t>(i) {</a:t>
            </a:r>
          </a:p>
          <a:p>
            <a:r>
              <a:rPr lang="pt-BR" sz="1200" dirty="0"/>
              <a:t>    </a:t>
            </a:r>
            <a:r>
              <a:rPr lang="pt-BR" sz="1200" dirty="0" err="1"/>
              <a:t>return</a:t>
            </a:r>
            <a:r>
              <a:rPr lang="pt-BR" sz="1200" dirty="0"/>
              <a:t> &lt;Square </a:t>
            </a:r>
            <a:r>
              <a:rPr lang="pt-BR" sz="1200" dirty="0" err="1"/>
              <a:t>value</a:t>
            </a:r>
            <a:r>
              <a:rPr lang="pt-BR" sz="1200" dirty="0"/>
              <a:t>={i} /&gt;;</a:t>
            </a:r>
          </a:p>
          <a:p>
            <a:r>
              <a:rPr lang="pt-BR" sz="1200" dirty="0"/>
              <a:t>  }</a:t>
            </a:r>
          </a:p>
          <a:p>
            <a:endParaRPr lang="pt-BR" sz="1200" dirty="0"/>
          </a:p>
          <a:p>
            <a:endParaRPr lang="pt-BR" sz="1200" dirty="0"/>
          </a:p>
          <a:p>
            <a:r>
              <a:rPr lang="en-US" sz="1200" dirty="0"/>
              <a:t>2) Change Square’s render method to show that value by replacing {/* TODO */} with {</a:t>
            </a:r>
            <a:r>
              <a:rPr lang="en-US" sz="1200" dirty="0" err="1"/>
              <a:t>this.props.value</a:t>
            </a:r>
            <a:r>
              <a:rPr lang="en-US" sz="1200" dirty="0"/>
              <a:t>}:</a:t>
            </a:r>
          </a:p>
          <a:p>
            <a:endParaRPr lang="en-US" sz="1200" dirty="0"/>
          </a:p>
          <a:p>
            <a:endParaRPr lang="en-US" sz="1200" dirty="0"/>
          </a:p>
          <a:p>
            <a:endParaRPr lang="en-US" sz="1200" dirty="0"/>
          </a:p>
          <a:p>
            <a:endParaRPr lang="en-US" sz="1200" dirty="0"/>
          </a:p>
          <a:p>
            <a:endParaRPr lang="en-US" sz="1200" u="sng" dirty="0"/>
          </a:p>
          <a:p>
            <a:r>
              <a:rPr lang="pt-BR" sz="1200" dirty="0"/>
              <a:t> render() {</a:t>
            </a:r>
          </a:p>
          <a:p>
            <a:r>
              <a:rPr lang="pt-BR" sz="1200" dirty="0"/>
              <a:t>    </a:t>
            </a:r>
            <a:r>
              <a:rPr lang="pt-BR" sz="1200" dirty="0" err="1"/>
              <a:t>return</a:t>
            </a:r>
            <a:r>
              <a:rPr lang="pt-BR" sz="1200" dirty="0"/>
              <a:t> (</a:t>
            </a:r>
          </a:p>
          <a:p>
            <a:r>
              <a:rPr lang="pt-BR" sz="1200" dirty="0"/>
              <a:t>      &lt;</a:t>
            </a:r>
            <a:r>
              <a:rPr lang="pt-BR" sz="1200" dirty="0" err="1"/>
              <a:t>button</a:t>
            </a:r>
            <a:r>
              <a:rPr lang="pt-BR" sz="1200" dirty="0"/>
              <a:t> </a:t>
            </a:r>
            <a:r>
              <a:rPr lang="pt-BR" sz="1200" dirty="0" err="1"/>
              <a:t>className</a:t>
            </a:r>
            <a:r>
              <a:rPr lang="pt-BR" sz="1200" dirty="0"/>
              <a:t>="</a:t>
            </a:r>
            <a:r>
              <a:rPr lang="pt-BR" sz="1200" dirty="0" err="1"/>
              <a:t>square</a:t>
            </a:r>
            <a:r>
              <a:rPr lang="pt-BR" sz="1200" dirty="0"/>
              <a:t>"&gt;</a:t>
            </a:r>
          </a:p>
          <a:p>
            <a:r>
              <a:rPr lang="pt-BR" sz="1200" dirty="0"/>
              <a:t>        {</a:t>
            </a:r>
            <a:r>
              <a:rPr lang="pt-BR" sz="1200" dirty="0" err="1"/>
              <a:t>this.props.value</a:t>
            </a:r>
            <a:r>
              <a:rPr lang="pt-BR" sz="1200" dirty="0"/>
              <a:t>}</a:t>
            </a:r>
          </a:p>
          <a:p>
            <a:r>
              <a:rPr lang="pt-BR" sz="1200" dirty="0"/>
              <a:t>      &lt;/</a:t>
            </a:r>
            <a:r>
              <a:rPr lang="pt-BR" sz="1200" dirty="0" err="1"/>
              <a:t>button</a:t>
            </a:r>
            <a:r>
              <a:rPr lang="pt-BR" sz="1200" dirty="0"/>
              <a:t>&gt;</a:t>
            </a:r>
          </a:p>
          <a:p>
            <a:r>
              <a:rPr lang="pt-BR" sz="1200" dirty="0"/>
              <a:t>    );</a:t>
            </a:r>
          </a:p>
          <a:p>
            <a:r>
              <a:rPr lang="pt-BR" sz="1200" dirty="0"/>
              <a:t>  }</a:t>
            </a:r>
            <a:endParaRPr lang="en-US" sz="1200" dirty="0"/>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Passando dados através de adereços</a:t>
            </a:r>
          </a:p>
          <a:p>
            <a:r>
              <a:rPr lang="pt-BR" sz="1200" dirty="0"/>
              <a:t>Para começar, vamos tentar passar alguns dados do nosso componente Board para o nosso componente Square.</a:t>
            </a:r>
          </a:p>
          <a:p>
            <a:r>
              <a:rPr lang="pt-BR" sz="1200" dirty="0"/>
              <a:t>É altamente recomendável digitar o código manualmente enquanto estiver trabalhando no tutorial e não usar copiar/colar.</a:t>
            </a:r>
          </a:p>
          <a:p>
            <a:r>
              <a:rPr lang="pt-BR" sz="1200" dirty="0"/>
              <a:t> Isso irá ajudá-lo a desenvolver a memória muscular e uma compreensão mais forte.</a:t>
            </a:r>
          </a:p>
          <a:p>
            <a:endParaRPr lang="pt-BR" sz="1200" dirty="0"/>
          </a:p>
          <a:p>
            <a:r>
              <a:rPr lang="pt-BR" sz="1200" dirty="0"/>
              <a:t>1) Substitua o método </a:t>
            </a:r>
            <a:r>
              <a:rPr lang="pt-BR" sz="1200" dirty="0" err="1"/>
              <a:t>renderSquare</a:t>
            </a:r>
            <a:r>
              <a:rPr lang="pt-BR" sz="1200" dirty="0"/>
              <a:t> do Board para passar uma </a:t>
            </a:r>
            <a:r>
              <a:rPr lang="pt-BR" sz="1200" dirty="0" err="1"/>
              <a:t>prop</a:t>
            </a:r>
            <a:r>
              <a:rPr lang="pt-BR" sz="1200" dirty="0"/>
              <a:t> chamada </a:t>
            </a:r>
            <a:r>
              <a:rPr lang="pt-BR" sz="1200" dirty="0" err="1"/>
              <a:t>value</a:t>
            </a:r>
            <a:r>
              <a:rPr lang="pt-BR" sz="1200" dirty="0"/>
              <a:t> para o Square:</a:t>
            </a:r>
          </a:p>
        </p:txBody>
      </p:sp>
      <p:sp>
        <p:nvSpPr>
          <p:cNvPr id="6" name="Retângulo: Cantos Arredondados 5">
            <a:extLst>
              <a:ext uri="{FF2B5EF4-FFF2-40B4-BE49-F238E27FC236}">
                <a16:creationId xmlns:a16="http://schemas.microsoft.com/office/drawing/2014/main" id="{CA53B7A5-5D03-4256-AE58-71C714245762}"/>
              </a:ext>
            </a:extLst>
          </p:cNvPr>
          <p:cNvSpPr/>
          <p:nvPr/>
        </p:nvSpPr>
        <p:spPr>
          <a:xfrm>
            <a:off x="87550" y="2041237"/>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en-US" sz="1400" b="0" i="0" dirty="0">
              <a:solidFill>
                <a:srgbClr val="FFFFFF"/>
              </a:solidFill>
              <a:effectLst/>
              <a:latin typeface="Manrope"/>
            </a:endParaRPr>
          </a:p>
        </p:txBody>
      </p:sp>
      <p:sp>
        <p:nvSpPr>
          <p:cNvPr id="7" name="Retângulo: Cantos Arredondados 6">
            <a:extLst>
              <a:ext uri="{FF2B5EF4-FFF2-40B4-BE49-F238E27FC236}">
                <a16:creationId xmlns:a16="http://schemas.microsoft.com/office/drawing/2014/main" id="{A89F57F5-54B5-04BC-F83C-BF227981FC7C}"/>
              </a:ext>
            </a:extLst>
          </p:cNvPr>
          <p:cNvSpPr/>
          <p:nvPr/>
        </p:nvSpPr>
        <p:spPr>
          <a:xfrm>
            <a:off x="87550" y="4057515"/>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Square extends </a:t>
            </a:r>
            <a:r>
              <a:rPr lang="en-US" sz="1400" b="0" i="0" dirty="0" err="1">
                <a:solidFill>
                  <a:srgbClr val="FFFFFF"/>
                </a:solidFill>
                <a:effectLst/>
                <a:latin typeface="Manrope"/>
              </a:rPr>
              <a:t>React.Component</a:t>
            </a:r>
            <a:endParaRPr lang="en-US" sz="1400" b="0" i="0" dirty="0">
              <a:solidFill>
                <a:srgbClr val="FFFFFF"/>
              </a:solidFill>
              <a:effectLst/>
              <a:latin typeface="Manrope"/>
            </a:endParaRPr>
          </a:p>
        </p:txBody>
      </p:sp>
      <mc:AlternateContent xmlns:mc="http://schemas.openxmlformats.org/markup-compatibility/2006" xmlns:p14="http://schemas.microsoft.com/office/powerpoint/2010/main">
        <mc:Choice Requires="p14">
          <p:contentPart p14:bwMode="auto" r:id="rId2">
            <p14:nvContentPartPr>
              <p14:cNvPr id="4" name="Tinta 3">
                <a:extLst>
                  <a:ext uri="{FF2B5EF4-FFF2-40B4-BE49-F238E27FC236}">
                    <a16:creationId xmlns:a16="http://schemas.microsoft.com/office/drawing/2014/main" id="{66A679A2-5846-58F2-B9B6-B5BE9D964B4D}"/>
                  </a:ext>
                </a:extLst>
              </p14:cNvPr>
              <p14:cNvContentPartPr/>
              <p14:nvPr/>
            </p14:nvContentPartPr>
            <p14:xfrm>
              <a:off x="10409080" y="1994702"/>
              <a:ext cx="360" cy="360"/>
            </p14:xfrm>
          </p:contentPart>
        </mc:Choice>
        <mc:Fallback xmlns="">
          <p:pic>
            <p:nvPicPr>
              <p:cNvPr id="4" name="Tinta 3">
                <a:extLst>
                  <a:ext uri="{FF2B5EF4-FFF2-40B4-BE49-F238E27FC236}">
                    <a16:creationId xmlns:a16="http://schemas.microsoft.com/office/drawing/2014/main" id="{66A679A2-5846-58F2-B9B6-B5BE9D964B4D}"/>
                  </a:ext>
                </a:extLst>
              </p:cNvPr>
              <p:cNvPicPr/>
              <p:nvPr/>
            </p:nvPicPr>
            <p:blipFill>
              <a:blip r:embed="rId3"/>
              <a:stretch>
                <a:fillRect/>
              </a:stretch>
            </p:blipFill>
            <p:spPr>
              <a:xfrm>
                <a:off x="10404760" y="1990382"/>
                <a:ext cx="9000" cy="9000"/>
              </a:xfrm>
              <a:prstGeom prst="rect">
                <a:avLst/>
              </a:prstGeom>
            </p:spPr>
          </p:pic>
        </mc:Fallback>
      </mc:AlternateContent>
    </p:spTree>
    <p:extLst>
      <p:ext uri="{BB962C8B-B14F-4D97-AF65-F5344CB8AC3E}">
        <p14:creationId xmlns:p14="http://schemas.microsoft.com/office/powerpoint/2010/main" val="3084316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pPr algn="l"/>
            <a:r>
              <a:rPr lang="pt-BR" sz="1200" b="1" i="0" dirty="0">
                <a:solidFill>
                  <a:srgbClr val="33374C"/>
                </a:solidFill>
                <a:effectLst/>
                <a:latin typeface="Manrope"/>
              </a:rPr>
              <a:t>1.6 </a:t>
            </a:r>
            <a:r>
              <a:rPr lang="pt-BR" sz="1200" b="1" i="0" dirty="0" err="1">
                <a:solidFill>
                  <a:srgbClr val="33374C"/>
                </a:solidFill>
                <a:effectLst/>
                <a:latin typeface="Manrope"/>
              </a:rPr>
              <a:t>Declaring</a:t>
            </a:r>
            <a:r>
              <a:rPr lang="pt-BR" sz="1200" b="1" i="0" dirty="0">
                <a:solidFill>
                  <a:srgbClr val="33374C"/>
                </a:solidFill>
                <a:effectLst/>
                <a:latin typeface="Manrope"/>
              </a:rPr>
              <a:t> a </a:t>
            </a:r>
            <a:r>
              <a:rPr lang="pt-BR" sz="1200" b="1" i="0" dirty="0" err="1">
                <a:solidFill>
                  <a:srgbClr val="33374C"/>
                </a:solidFill>
                <a:effectLst/>
                <a:latin typeface="Manrope"/>
              </a:rPr>
              <a:t>Winner</a:t>
            </a:r>
            <a:endParaRPr lang="pt-BR" sz="1200" b="1" i="0" dirty="0">
              <a:solidFill>
                <a:srgbClr val="33374C"/>
              </a:solidFill>
              <a:effectLst/>
              <a:latin typeface="Manrope"/>
            </a:endParaRPr>
          </a:p>
          <a:p>
            <a:endParaRPr lang="pt-BR" sz="1200" dirty="0"/>
          </a:p>
          <a:p>
            <a:r>
              <a:rPr lang="en-US" sz="1200" dirty="0"/>
              <a:t>Now that we show which player’s turn is next, we should also show when the game is won and there are no more turns to make.</a:t>
            </a:r>
          </a:p>
          <a:p>
            <a:endParaRPr lang="en-US" sz="1200" dirty="0"/>
          </a:p>
          <a:p>
            <a:pPr marL="228600" indent="-228600">
              <a:buAutoNum type="arabicParenR"/>
            </a:pPr>
            <a:r>
              <a:rPr lang="en-US" sz="1200" dirty="0"/>
              <a:t>Copy this helper function and paste it at the end of the file:</a:t>
            </a:r>
          </a:p>
          <a:p>
            <a:pPr marL="228600" indent="-228600">
              <a:buAutoNum type="arabicParenR"/>
            </a:pPr>
            <a:endParaRPr lang="en-US" sz="1200" dirty="0"/>
          </a:p>
          <a:p>
            <a:pPr marL="228600" indent="-228600">
              <a:buAutoNum type="arabicParenR"/>
            </a:pPr>
            <a:endParaRPr lang="en-US" sz="1200" dirty="0"/>
          </a:p>
          <a:p>
            <a:pPr marL="228600" indent="-228600">
              <a:buAutoNum type="arabicParenR"/>
            </a:pPr>
            <a:endParaRPr lang="en-US" sz="1200" dirty="0"/>
          </a:p>
          <a:p>
            <a:pPr marL="228600" indent="-228600">
              <a:buAutoNum type="arabicParenR"/>
            </a:pPr>
            <a:endParaRPr lang="en-US" sz="1200" dirty="0"/>
          </a:p>
          <a:p>
            <a:pPr marL="228600" indent="-228600">
              <a:buAutoNum type="arabicParenR"/>
            </a:pPr>
            <a:endParaRPr lang="en-US" sz="1200" dirty="0"/>
          </a:p>
          <a:p>
            <a:r>
              <a:rPr lang="en-US" sz="1200" dirty="0"/>
              <a:t>function </a:t>
            </a:r>
            <a:r>
              <a:rPr lang="en-US" sz="1200" dirty="0" err="1"/>
              <a:t>calculateWinner</a:t>
            </a:r>
            <a:r>
              <a:rPr lang="en-US" sz="1200" dirty="0"/>
              <a:t>(squares) {</a:t>
            </a:r>
          </a:p>
          <a:p>
            <a:r>
              <a:rPr lang="en-US" sz="1200" dirty="0"/>
              <a:t>  const lines = [</a:t>
            </a:r>
          </a:p>
          <a:p>
            <a:r>
              <a:rPr lang="en-US" sz="1200" dirty="0"/>
              <a:t>    [0, 1, 2],</a:t>
            </a:r>
          </a:p>
          <a:p>
            <a:r>
              <a:rPr lang="en-US" sz="1200" dirty="0"/>
              <a:t>    [3, 4, 5],</a:t>
            </a:r>
          </a:p>
          <a:p>
            <a:r>
              <a:rPr lang="en-US" sz="1200" dirty="0"/>
              <a:t>    [6, 7, 8],</a:t>
            </a:r>
          </a:p>
          <a:p>
            <a:r>
              <a:rPr lang="en-US" sz="1200" dirty="0"/>
              <a:t>    [0, 3, 6],</a:t>
            </a:r>
          </a:p>
          <a:p>
            <a:r>
              <a:rPr lang="en-US" sz="1200" dirty="0"/>
              <a:t>    [1, 4, 7],</a:t>
            </a:r>
          </a:p>
          <a:p>
            <a:r>
              <a:rPr lang="en-US" sz="1200" dirty="0"/>
              <a:t>    [2, 5, 8],</a:t>
            </a:r>
          </a:p>
          <a:p>
            <a:r>
              <a:rPr lang="en-US" sz="1200" dirty="0"/>
              <a:t>    [0, 4, 8],</a:t>
            </a:r>
          </a:p>
          <a:p>
            <a:r>
              <a:rPr lang="en-US" sz="1200" dirty="0"/>
              <a:t>    [2, 4, 6],</a:t>
            </a:r>
          </a:p>
          <a:p>
            <a:r>
              <a:rPr lang="en-US" sz="1200" dirty="0"/>
              <a:t>  ];</a:t>
            </a:r>
          </a:p>
          <a:p>
            <a:r>
              <a:rPr lang="en-US" sz="1200" dirty="0"/>
              <a:t>  for (let </a:t>
            </a:r>
            <a:r>
              <a:rPr lang="en-US" sz="1200" dirty="0" err="1"/>
              <a:t>i</a:t>
            </a:r>
            <a:r>
              <a:rPr lang="en-US" sz="1200" dirty="0"/>
              <a:t> = 0; </a:t>
            </a:r>
            <a:r>
              <a:rPr lang="en-US" sz="1200" dirty="0" err="1"/>
              <a:t>i</a:t>
            </a:r>
            <a:r>
              <a:rPr lang="en-US" sz="1200" dirty="0"/>
              <a:t> &lt; </a:t>
            </a:r>
            <a:r>
              <a:rPr lang="en-US" sz="1200" dirty="0" err="1"/>
              <a:t>lines.length</a:t>
            </a:r>
            <a:r>
              <a:rPr lang="en-US" sz="1200" dirty="0"/>
              <a:t>; </a:t>
            </a:r>
            <a:r>
              <a:rPr lang="en-US" sz="1200" dirty="0" err="1"/>
              <a:t>i</a:t>
            </a:r>
            <a:r>
              <a:rPr lang="en-US" sz="1200" dirty="0"/>
              <a:t>++) {</a:t>
            </a:r>
          </a:p>
          <a:p>
            <a:r>
              <a:rPr lang="en-US" sz="1200" dirty="0"/>
              <a:t>    const [a, b, c] = lines[</a:t>
            </a:r>
            <a:r>
              <a:rPr lang="en-US" sz="1200" dirty="0" err="1"/>
              <a:t>i</a:t>
            </a:r>
            <a:r>
              <a:rPr lang="en-US" sz="1200" dirty="0"/>
              <a:t>];</a:t>
            </a:r>
          </a:p>
          <a:p>
            <a:r>
              <a:rPr lang="en-US" sz="1200" dirty="0"/>
              <a:t>    if (squares[a] &amp;&amp; squares[a] === squares[b] &amp;&amp; squares[a] === squares[c]) {</a:t>
            </a:r>
          </a:p>
          <a:p>
            <a:r>
              <a:rPr lang="en-US" sz="1200" dirty="0"/>
              <a:t>      return squares[a];</a:t>
            </a:r>
          </a:p>
          <a:p>
            <a:r>
              <a:rPr lang="en-US" sz="1200" dirty="0"/>
              <a:t>    }</a:t>
            </a:r>
          </a:p>
          <a:p>
            <a:r>
              <a:rPr lang="en-US" sz="1200" dirty="0"/>
              <a:t>  }</a:t>
            </a:r>
          </a:p>
          <a:p>
            <a:r>
              <a:rPr lang="en-US" sz="1200" dirty="0"/>
              <a:t>  return null;</a:t>
            </a:r>
          </a:p>
          <a:p>
            <a:r>
              <a:rPr lang="en-US" sz="1200" dirty="0"/>
              <a:t>}</a:t>
            </a:r>
          </a:p>
          <a:p>
            <a:r>
              <a:rPr lang="en-US" sz="1200" dirty="0"/>
              <a:t>Given an array of 9 squares, this function will check for a winner and return 'X', 'O', or null as appropriate.</a:t>
            </a:r>
          </a:p>
          <a:p>
            <a:endParaRPr lang="en-US" sz="1200" dirty="0"/>
          </a:p>
          <a:p>
            <a:r>
              <a:rPr lang="en-US" sz="1200" dirty="0"/>
              <a:t>We will call </a:t>
            </a:r>
            <a:r>
              <a:rPr lang="en-US" sz="1200" dirty="0" err="1"/>
              <a:t>calculateWinner</a:t>
            </a:r>
            <a:r>
              <a:rPr lang="en-US" sz="1200" dirty="0"/>
              <a:t>(squares) in the Board’s render function to check if a player has won. If a player has won, we can display text such as “Winner: X” or “Winner: O”.</a:t>
            </a:r>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1,6 Declarando um vencedor</a:t>
            </a:r>
          </a:p>
          <a:p>
            <a:endParaRPr lang="pt-BR" sz="1200" dirty="0"/>
          </a:p>
          <a:p>
            <a:r>
              <a:rPr lang="pt-BR" sz="1200" dirty="0"/>
              <a:t>Agora que mostramos qual é o próximo turno do jogador, também devemos mostrar quando o jogo está vencido e não há mais turnos para fazer.</a:t>
            </a:r>
          </a:p>
          <a:p>
            <a:endParaRPr lang="pt-BR" sz="1200" dirty="0"/>
          </a:p>
          <a:p>
            <a:pPr marL="228600" indent="-228600">
              <a:buAutoNum type="arabicParenR"/>
            </a:pPr>
            <a:r>
              <a:rPr lang="pt-BR" sz="1200" dirty="0"/>
              <a:t>Copie esta função auxiliar e cole-a no final do arquivo:</a:t>
            </a:r>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endParaRPr lang="pt-BR" sz="1200" dirty="0"/>
          </a:p>
          <a:p>
            <a:r>
              <a:rPr lang="pt-BR" sz="1200" dirty="0"/>
              <a:t>Dada uma matriz de 9 quadrados, esta função verificará um vencedor e retornará 'X', 'O' ou nulo, conforme apropriado.</a:t>
            </a:r>
          </a:p>
          <a:p>
            <a:endParaRPr lang="pt-BR" sz="1200" dirty="0"/>
          </a:p>
          <a:p>
            <a:r>
              <a:rPr lang="pt-BR" sz="1200" dirty="0"/>
              <a:t>Chamaremos </a:t>
            </a:r>
            <a:r>
              <a:rPr lang="pt-BR" sz="1200" dirty="0" err="1"/>
              <a:t>calculateWinner</a:t>
            </a:r>
            <a:r>
              <a:rPr lang="pt-BR" sz="1200" dirty="0"/>
              <a:t>(</a:t>
            </a:r>
            <a:r>
              <a:rPr lang="pt-BR" sz="1200" dirty="0" err="1"/>
              <a:t>squares</a:t>
            </a:r>
            <a:r>
              <a:rPr lang="pt-BR" sz="1200" dirty="0"/>
              <a:t>) na função de renderização do Board para verificar se um jogador ganhou. </a:t>
            </a:r>
          </a:p>
          <a:p>
            <a:endParaRPr lang="pt-BR" sz="1200" dirty="0"/>
          </a:p>
          <a:p>
            <a:r>
              <a:rPr lang="pt-BR" sz="1200" dirty="0"/>
              <a:t>Se um jogador ganhou, podemos exibir um texto como “Vencedor: X” ou “Vencedor: O”.</a:t>
            </a:r>
          </a:p>
        </p:txBody>
      </p:sp>
      <p:sp>
        <p:nvSpPr>
          <p:cNvPr id="4" name="Retângulo: Cantos Arredondados 3">
            <a:extLst>
              <a:ext uri="{FF2B5EF4-FFF2-40B4-BE49-F238E27FC236}">
                <a16:creationId xmlns:a16="http://schemas.microsoft.com/office/drawing/2014/main" id="{A50A841B-77AD-1968-0AA1-3AB0090F8FF7}"/>
              </a:ext>
            </a:extLst>
          </p:cNvPr>
          <p:cNvSpPr/>
          <p:nvPr/>
        </p:nvSpPr>
        <p:spPr>
          <a:xfrm>
            <a:off x="244568" y="1581979"/>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0" i="0" dirty="0" err="1">
                <a:solidFill>
                  <a:srgbClr val="FFFFFF"/>
                </a:solidFill>
                <a:effectLst/>
                <a:latin typeface="Manrope"/>
              </a:rPr>
              <a:t>Helper</a:t>
            </a:r>
            <a:r>
              <a:rPr lang="pt-BR" sz="1400" b="0" i="0" dirty="0">
                <a:solidFill>
                  <a:srgbClr val="FFFFFF"/>
                </a:solidFill>
                <a:effectLst/>
                <a:latin typeface="Manrope"/>
              </a:rPr>
              <a:t> </a:t>
            </a:r>
            <a:r>
              <a:rPr lang="pt-BR" sz="1400" b="0" i="0" dirty="0" err="1">
                <a:solidFill>
                  <a:srgbClr val="FFFFFF"/>
                </a:solidFill>
                <a:effectLst/>
                <a:latin typeface="Manrope"/>
              </a:rPr>
              <a:t>function</a:t>
            </a:r>
            <a:endParaRPr lang="pt-BR" sz="1400" dirty="0"/>
          </a:p>
        </p:txBody>
      </p:sp>
    </p:spTree>
    <p:extLst>
      <p:ext uri="{BB962C8B-B14F-4D97-AF65-F5344CB8AC3E}">
        <p14:creationId xmlns:p14="http://schemas.microsoft.com/office/powerpoint/2010/main" val="808323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2) We’ll replace the status declaration in Board’s render function with this code:</a:t>
            </a:r>
          </a:p>
          <a:p>
            <a:endParaRPr lang="en-US" sz="1200" dirty="0"/>
          </a:p>
          <a:p>
            <a:endParaRPr lang="en-US" sz="1200" dirty="0"/>
          </a:p>
          <a:p>
            <a:endParaRPr lang="en-US" sz="1200" dirty="0"/>
          </a:p>
          <a:p>
            <a:endParaRPr lang="en-US" sz="1200" dirty="0"/>
          </a:p>
          <a:p>
            <a:endParaRPr lang="en-US" sz="1200" dirty="0"/>
          </a:p>
          <a:p>
            <a:r>
              <a:rPr lang="pt-BR" sz="1200" dirty="0"/>
              <a:t> render() {</a:t>
            </a:r>
          </a:p>
          <a:p>
            <a:r>
              <a:rPr lang="pt-BR" sz="1200" dirty="0"/>
              <a:t>    </a:t>
            </a:r>
            <a:r>
              <a:rPr lang="pt-BR" sz="1200" dirty="0" err="1"/>
              <a:t>const</a:t>
            </a:r>
            <a:r>
              <a:rPr lang="pt-BR" sz="1200" dirty="0"/>
              <a:t> </a:t>
            </a:r>
            <a:r>
              <a:rPr lang="pt-BR" sz="1200" dirty="0" err="1"/>
              <a:t>winner</a:t>
            </a:r>
            <a:r>
              <a:rPr lang="pt-BR" sz="1200" dirty="0"/>
              <a:t> = </a:t>
            </a:r>
            <a:r>
              <a:rPr lang="pt-BR" sz="1200" dirty="0" err="1"/>
              <a:t>calculateWinner</a:t>
            </a:r>
            <a:r>
              <a:rPr lang="pt-BR" sz="1200" dirty="0"/>
              <a:t>(</a:t>
            </a:r>
            <a:r>
              <a:rPr lang="pt-BR" sz="1200" dirty="0" err="1"/>
              <a:t>this.state.squares</a:t>
            </a:r>
            <a:r>
              <a:rPr lang="pt-BR" sz="1200" dirty="0"/>
              <a:t>);</a:t>
            </a:r>
          </a:p>
          <a:p>
            <a:r>
              <a:rPr lang="pt-BR" sz="1200" dirty="0"/>
              <a:t>    </a:t>
            </a:r>
            <a:r>
              <a:rPr lang="pt-BR" sz="1200" dirty="0" err="1"/>
              <a:t>let</a:t>
            </a:r>
            <a:r>
              <a:rPr lang="pt-BR" sz="1200" dirty="0"/>
              <a:t> status;</a:t>
            </a:r>
          </a:p>
          <a:p>
            <a:r>
              <a:rPr lang="pt-BR" sz="1200" dirty="0"/>
              <a:t>    </a:t>
            </a:r>
            <a:r>
              <a:rPr lang="pt-BR" sz="1200" dirty="0" err="1"/>
              <a:t>if</a:t>
            </a:r>
            <a:r>
              <a:rPr lang="pt-BR" sz="1200" dirty="0"/>
              <a:t> (</a:t>
            </a:r>
            <a:r>
              <a:rPr lang="pt-BR" sz="1200" dirty="0" err="1"/>
              <a:t>winner</a:t>
            </a:r>
            <a:r>
              <a:rPr lang="pt-BR" sz="1200" dirty="0"/>
              <a:t>) {</a:t>
            </a:r>
          </a:p>
          <a:p>
            <a:r>
              <a:rPr lang="pt-BR" sz="1200" dirty="0"/>
              <a:t>      status = '</a:t>
            </a:r>
            <a:r>
              <a:rPr lang="pt-BR" sz="1200" dirty="0" err="1"/>
              <a:t>Winner</a:t>
            </a:r>
            <a:r>
              <a:rPr lang="pt-BR" sz="1200" dirty="0"/>
              <a:t>: ' + </a:t>
            </a:r>
            <a:r>
              <a:rPr lang="pt-BR" sz="1200" dirty="0" err="1"/>
              <a:t>winner</a:t>
            </a:r>
            <a:r>
              <a:rPr lang="pt-BR" sz="1200" dirty="0"/>
              <a:t>;</a:t>
            </a:r>
          </a:p>
          <a:p>
            <a:r>
              <a:rPr lang="pt-BR" sz="1200" dirty="0"/>
              <a:t>    } </a:t>
            </a:r>
            <a:r>
              <a:rPr lang="pt-BR" sz="1200" dirty="0" err="1"/>
              <a:t>else</a:t>
            </a:r>
            <a:r>
              <a:rPr lang="pt-BR" sz="1200" dirty="0"/>
              <a:t> {</a:t>
            </a:r>
          </a:p>
          <a:p>
            <a:r>
              <a:rPr lang="pt-BR" sz="1200" dirty="0"/>
              <a:t>      status = 'Next player: ' + (</a:t>
            </a:r>
            <a:r>
              <a:rPr lang="pt-BR" sz="1200" dirty="0" err="1"/>
              <a:t>this.state.xIsNext</a:t>
            </a:r>
            <a:r>
              <a:rPr lang="pt-BR" sz="1200" dirty="0"/>
              <a:t> ? 'X' : 'O');</a:t>
            </a:r>
          </a:p>
          <a:p>
            <a:r>
              <a:rPr lang="pt-BR" sz="1200" dirty="0"/>
              <a:t>    }</a:t>
            </a:r>
          </a:p>
          <a:p>
            <a:endParaRPr lang="pt-BR" sz="1200" dirty="0"/>
          </a:p>
          <a:p>
            <a:r>
              <a:rPr lang="pt-BR" sz="1200" dirty="0"/>
              <a:t>    // </a:t>
            </a:r>
            <a:r>
              <a:rPr lang="pt-BR" sz="1200" dirty="0" err="1"/>
              <a:t>the</a:t>
            </a:r>
            <a:r>
              <a:rPr lang="pt-BR" sz="1200" dirty="0"/>
              <a:t> </a:t>
            </a:r>
            <a:r>
              <a:rPr lang="pt-BR" sz="1200" dirty="0" err="1"/>
              <a:t>rest</a:t>
            </a:r>
            <a:r>
              <a:rPr lang="pt-BR" sz="1200" dirty="0"/>
              <a:t> </a:t>
            </a:r>
            <a:r>
              <a:rPr lang="pt-BR" sz="1200" dirty="0" err="1"/>
              <a:t>has</a:t>
            </a:r>
            <a:r>
              <a:rPr lang="pt-BR" sz="1200" dirty="0"/>
              <a:t> not </a:t>
            </a:r>
            <a:r>
              <a:rPr lang="pt-BR" sz="1200" dirty="0" err="1"/>
              <a:t>changed</a:t>
            </a:r>
            <a:endParaRPr lang="pt-BR" sz="1200" dirty="0"/>
          </a:p>
          <a:p>
            <a:r>
              <a:rPr lang="pt-BR" sz="1200" dirty="0"/>
              <a:t>  }</a:t>
            </a:r>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2) Vamos substituir a declaração de status na função render do Board por este código:</a:t>
            </a:r>
          </a:p>
        </p:txBody>
      </p:sp>
      <p:sp>
        <p:nvSpPr>
          <p:cNvPr id="6" name="Retângulo: Cantos Arredondados 5">
            <a:extLst>
              <a:ext uri="{FF2B5EF4-FFF2-40B4-BE49-F238E27FC236}">
                <a16:creationId xmlns:a16="http://schemas.microsoft.com/office/drawing/2014/main" id="{F7CF934F-996E-6B95-BDDC-8C66E93641FB}"/>
              </a:ext>
            </a:extLst>
          </p:cNvPr>
          <p:cNvSpPr/>
          <p:nvPr/>
        </p:nvSpPr>
        <p:spPr>
          <a:xfrm>
            <a:off x="198386" y="658343"/>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190744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199417"/>
            <a:ext cx="5768502" cy="6459166"/>
          </a:xfrm>
          <a:prstGeom prst="rect">
            <a:avLst/>
          </a:prstGeom>
          <a:noFill/>
        </p:spPr>
        <p:txBody>
          <a:bodyPr wrap="square" rtlCol="0">
            <a:noAutofit/>
          </a:bodyPr>
          <a:lstStyle/>
          <a:p>
            <a:r>
              <a:rPr lang="en-US" sz="1200" dirty="0"/>
              <a:t>3) We can now change the Board’s </a:t>
            </a:r>
            <a:r>
              <a:rPr lang="en-US" sz="1200" dirty="0" err="1"/>
              <a:t>handleClick</a:t>
            </a:r>
            <a:r>
              <a:rPr lang="en-US" sz="1200" dirty="0"/>
              <a:t> function to return early by ignoring a click if someone has won the game or if a Square is already filled:</a:t>
            </a:r>
          </a:p>
          <a:p>
            <a:endParaRPr lang="en-US" sz="1200" dirty="0"/>
          </a:p>
          <a:p>
            <a:endParaRPr lang="en-US" sz="1200" dirty="0"/>
          </a:p>
          <a:p>
            <a:endParaRPr lang="en-US" sz="1200" dirty="0"/>
          </a:p>
          <a:p>
            <a:endParaRPr lang="en-US" sz="1200" dirty="0"/>
          </a:p>
          <a:p>
            <a:endParaRPr lang="en-US" sz="1200" dirty="0"/>
          </a:p>
          <a:p>
            <a:r>
              <a:rPr lang="en-US" sz="1200" dirty="0"/>
              <a:t> </a:t>
            </a:r>
            <a:r>
              <a:rPr lang="en-US" sz="1200" dirty="0" err="1"/>
              <a:t>handleClick</a:t>
            </a:r>
            <a:r>
              <a:rPr lang="en-US" sz="1200" dirty="0"/>
              <a:t>(</a:t>
            </a:r>
            <a:r>
              <a:rPr lang="en-US" sz="1200" dirty="0" err="1"/>
              <a:t>i</a:t>
            </a:r>
            <a:r>
              <a:rPr lang="en-US" sz="1200" dirty="0"/>
              <a:t>) {</a:t>
            </a:r>
          </a:p>
          <a:p>
            <a:r>
              <a:rPr lang="en-US" sz="1200" dirty="0"/>
              <a:t>    const squares = </a:t>
            </a:r>
            <a:r>
              <a:rPr lang="en-US" sz="1200" dirty="0" err="1"/>
              <a:t>this.state.squares.slice</a:t>
            </a:r>
            <a:r>
              <a:rPr lang="en-US" sz="1200" dirty="0"/>
              <a:t>();</a:t>
            </a:r>
          </a:p>
          <a:p>
            <a:r>
              <a:rPr lang="en-US" sz="1200" dirty="0"/>
              <a:t>    if (</a:t>
            </a:r>
            <a:r>
              <a:rPr lang="en-US" sz="1200" dirty="0" err="1"/>
              <a:t>calculateWinner</a:t>
            </a:r>
            <a:r>
              <a:rPr lang="en-US" sz="1200" dirty="0"/>
              <a:t>(squares) || squares[</a:t>
            </a:r>
            <a:r>
              <a:rPr lang="en-US" sz="1200" dirty="0" err="1"/>
              <a:t>i</a:t>
            </a:r>
            <a:r>
              <a:rPr lang="en-US" sz="1200" dirty="0"/>
              <a:t>]) {</a:t>
            </a:r>
          </a:p>
          <a:p>
            <a:r>
              <a:rPr lang="en-US" sz="1200" dirty="0"/>
              <a:t>      return;</a:t>
            </a:r>
          </a:p>
          <a:p>
            <a:r>
              <a:rPr lang="en-US" sz="1200" dirty="0"/>
              <a:t>    }</a:t>
            </a:r>
          </a:p>
          <a:p>
            <a:r>
              <a:rPr lang="en-US" sz="1200" dirty="0"/>
              <a:t>    squares[</a:t>
            </a:r>
            <a:r>
              <a:rPr lang="en-US" sz="1200" dirty="0" err="1"/>
              <a:t>i</a:t>
            </a:r>
            <a:r>
              <a:rPr lang="en-US" sz="1200" dirty="0"/>
              <a:t>] = </a:t>
            </a:r>
            <a:r>
              <a:rPr lang="en-US" sz="1200" dirty="0" err="1"/>
              <a:t>this.state.xIsNext</a:t>
            </a:r>
            <a:r>
              <a:rPr lang="en-US" sz="1200" dirty="0"/>
              <a:t> ? 'X' : 'O';</a:t>
            </a:r>
          </a:p>
          <a:p>
            <a:r>
              <a:rPr lang="en-US" sz="1200" dirty="0"/>
              <a:t>    </a:t>
            </a:r>
            <a:r>
              <a:rPr lang="en-US" sz="1200" dirty="0" err="1"/>
              <a:t>this.setState</a:t>
            </a:r>
            <a:r>
              <a:rPr lang="en-US" sz="1200" dirty="0"/>
              <a:t>({</a:t>
            </a:r>
          </a:p>
          <a:p>
            <a:r>
              <a:rPr lang="en-US" sz="1200" dirty="0"/>
              <a:t>      squares: squares,</a:t>
            </a:r>
          </a:p>
          <a:p>
            <a:r>
              <a:rPr lang="en-US" sz="1200" dirty="0"/>
              <a:t>      </a:t>
            </a:r>
            <a:r>
              <a:rPr lang="en-US" sz="1200" dirty="0" err="1"/>
              <a:t>xIsNext</a:t>
            </a:r>
            <a:r>
              <a:rPr lang="en-US" sz="1200" dirty="0"/>
              <a:t>: !</a:t>
            </a:r>
            <a:r>
              <a:rPr lang="en-US" sz="1200" dirty="0" err="1"/>
              <a:t>this.state.xIsNext</a:t>
            </a:r>
            <a:r>
              <a:rPr lang="en-US" sz="1200" dirty="0"/>
              <a:t>,</a:t>
            </a:r>
          </a:p>
          <a:p>
            <a:r>
              <a:rPr lang="en-US" sz="1200" dirty="0"/>
              <a:t>    });</a:t>
            </a:r>
          </a:p>
          <a:p>
            <a:r>
              <a:rPr lang="en-US" sz="1200" dirty="0"/>
              <a:t>  }</a:t>
            </a:r>
          </a:p>
          <a:p>
            <a:endParaRPr lang="en-US" sz="1200" dirty="0"/>
          </a:p>
          <a:p>
            <a:endParaRPr lang="en-US" sz="1200" dirty="0"/>
          </a:p>
          <a:p>
            <a:r>
              <a:rPr lang="en-US" sz="1200" dirty="0"/>
              <a:t>Congratulations!</a:t>
            </a:r>
          </a:p>
          <a:p>
            <a:endParaRPr lang="en-US" sz="1200" dirty="0"/>
          </a:p>
          <a:p>
            <a:r>
              <a:rPr lang="en-US" sz="1200" dirty="0"/>
              <a:t>You now have a working tic-tac-toe game. And you’ve just learned the basics of React too. So you’re probably the real winner here.</a:t>
            </a:r>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3) Agora podemos alterar a função </a:t>
            </a:r>
            <a:r>
              <a:rPr lang="pt-BR" sz="1200" dirty="0" err="1"/>
              <a:t>handleClick</a:t>
            </a:r>
            <a:r>
              <a:rPr lang="pt-BR" sz="1200" dirty="0"/>
              <a:t> do Tabuleiro para retornar antecipadamente ignorando um clique se alguém ganhou o jogo ou se um Quadrado já estiver preenchido:</a:t>
            </a:r>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r>
              <a:rPr lang="pt-BR" sz="1200" dirty="0" err="1"/>
              <a:t>Parabéns!Agora</a:t>
            </a:r>
            <a:r>
              <a:rPr lang="pt-BR" sz="1200" dirty="0"/>
              <a:t> você tem um jogo da velha funcionando. E você acabou de aprender o básico do </a:t>
            </a:r>
            <a:r>
              <a:rPr lang="pt-BR" sz="1200" dirty="0" err="1"/>
              <a:t>React</a:t>
            </a:r>
            <a:r>
              <a:rPr lang="pt-BR" sz="1200" dirty="0"/>
              <a:t> também. Então você provavelmente é o verdadeiro vencedor aqui.</a:t>
            </a:r>
          </a:p>
        </p:txBody>
      </p:sp>
      <p:sp>
        <p:nvSpPr>
          <p:cNvPr id="4" name="Retângulo: Cantos Arredondados 3">
            <a:extLst>
              <a:ext uri="{FF2B5EF4-FFF2-40B4-BE49-F238E27FC236}">
                <a16:creationId xmlns:a16="http://schemas.microsoft.com/office/drawing/2014/main" id="{FEC79B01-DBF1-F412-3CAD-ED5B905261B7}"/>
              </a:ext>
            </a:extLst>
          </p:cNvPr>
          <p:cNvSpPr/>
          <p:nvPr/>
        </p:nvSpPr>
        <p:spPr>
          <a:xfrm>
            <a:off x="198386" y="658343"/>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224311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dirty="0"/>
              <a:t>1.7 </a:t>
            </a:r>
            <a:r>
              <a:rPr lang="pt-BR" sz="1200" dirty="0" err="1"/>
              <a:t>Adding</a:t>
            </a:r>
            <a:r>
              <a:rPr lang="pt-BR" sz="1200" dirty="0"/>
              <a:t> Time </a:t>
            </a:r>
            <a:r>
              <a:rPr lang="pt-BR" sz="1200" dirty="0" err="1"/>
              <a:t>Travel</a:t>
            </a:r>
            <a:endParaRPr lang="pt-BR" sz="1200" dirty="0"/>
          </a:p>
          <a:p>
            <a:endParaRPr lang="pt-BR" sz="1200" dirty="0"/>
          </a:p>
          <a:p>
            <a:r>
              <a:rPr lang="en-US" sz="1200" dirty="0"/>
              <a:t>As a final exercise, let’s make it possible to “go back in time” to the previous moves in the game.</a:t>
            </a:r>
          </a:p>
          <a:p>
            <a:endParaRPr lang="en-US" sz="1200" dirty="0"/>
          </a:p>
          <a:p>
            <a:r>
              <a:rPr lang="en-US" sz="1200" dirty="0"/>
              <a:t>Storing a History of Moves</a:t>
            </a:r>
          </a:p>
          <a:p>
            <a:r>
              <a:rPr lang="en-US" sz="1200" dirty="0"/>
              <a:t>If we mutated the squares array, implementing time travel would be very difficult.</a:t>
            </a:r>
          </a:p>
          <a:p>
            <a:endParaRPr lang="en-US" sz="1200" dirty="0"/>
          </a:p>
          <a:p>
            <a:r>
              <a:rPr lang="en-US" sz="1200" dirty="0"/>
              <a:t>However, we used slice() to create a new copy of the squares array after every move, and treated it as immutable. This will allow us to store every past version of the squares array, and navigate between the turns that have already happened. We’ll store the past squares arrays in another array called history.</a:t>
            </a:r>
          </a:p>
          <a:p>
            <a:endParaRPr lang="en-US" sz="1200" dirty="0"/>
          </a:p>
          <a:p>
            <a:r>
              <a:rPr lang="en-US" sz="1200" dirty="0"/>
              <a:t>Now we need to decide which component should own the history state.</a:t>
            </a:r>
          </a:p>
          <a:p>
            <a:endParaRPr lang="en-US" sz="1200" dirty="0"/>
          </a:p>
          <a:p>
            <a:r>
              <a:rPr lang="en-US" sz="1200" dirty="0"/>
              <a:t>Lifting State Up, Again</a:t>
            </a:r>
          </a:p>
          <a:p>
            <a:r>
              <a:rPr lang="en-US" sz="1200" dirty="0"/>
              <a:t>We’ll want the top-level Game component to display a list of past moves. It will need access to the history to do that, so we will place the history state in the top-level Game component.</a:t>
            </a:r>
          </a:p>
          <a:p>
            <a:endParaRPr lang="en-US" sz="1200" dirty="0"/>
          </a:p>
          <a:p>
            <a:r>
              <a:rPr lang="en-US" sz="1200" dirty="0"/>
              <a:t>Placing the history state into the Game component lets us remove the squares state from its child Board component. Just like we “lifted state up” from the Square component into the Board component, we are now lifting it up from the Board into the top-level Game component. This gives the Game component full control over the Board’s data, and lets it instruct the Board to render previous turns from the history.</a:t>
            </a:r>
          </a:p>
          <a:p>
            <a:endParaRPr lang="en-US"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1.7 Adicionando Viagem no Tempo</a:t>
            </a:r>
          </a:p>
          <a:p>
            <a:endParaRPr lang="pt-BR" sz="1200" dirty="0"/>
          </a:p>
          <a:p>
            <a:r>
              <a:rPr lang="pt-BR" sz="1200" dirty="0"/>
              <a:t>Como exercício final, vamos possibilitar “voltar no tempo” para as jogadas anteriores do jogo.</a:t>
            </a:r>
          </a:p>
          <a:p>
            <a:endParaRPr lang="pt-BR" sz="1200" dirty="0"/>
          </a:p>
          <a:p>
            <a:r>
              <a:rPr lang="pt-BR" sz="1200" dirty="0"/>
              <a:t>Armazenando um histórico de movimentos</a:t>
            </a:r>
          </a:p>
          <a:p>
            <a:endParaRPr lang="pt-BR" sz="1200" dirty="0"/>
          </a:p>
          <a:p>
            <a:r>
              <a:rPr lang="pt-BR" sz="1200" dirty="0"/>
              <a:t>Se mudássemos a matriz de quadrados, implementar a viagem no tempo seria muito difícil.</a:t>
            </a:r>
          </a:p>
          <a:p>
            <a:endParaRPr lang="pt-BR" sz="1200" dirty="0"/>
          </a:p>
          <a:p>
            <a:r>
              <a:rPr lang="pt-BR" sz="1200" dirty="0"/>
              <a:t>No entanto, usamos </a:t>
            </a:r>
            <a:r>
              <a:rPr lang="pt-BR" sz="1200" dirty="0" err="1"/>
              <a:t>slice</a:t>
            </a:r>
            <a:r>
              <a:rPr lang="pt-BR" sz="1200" dirty="0"/>
              <a:t>() para criar uma nova cópia da matriz de quadrados após cada movimento e a tratamos como imutável. </a:t>
            </a:r>
          </a:p>
          <a:p>
            <a:endParaRPr lang="pt-BR" sz="1200" dirty="0"/>
          </a:p>
          <a:p>
            <a:r>
              <a:rPr lang="pt-BR" sz="1200" dirty="0"/>
              <a:t>Isso nos permitirá armazenar todas as versões anteriores do </a:t>
            </a:r>
            <a:r>
              <a:rPr lang="pt-BR" sz="1200" dirty="0" err="1"/>
              <a:t>array</a:t>
            </a:r>
            <a:r>
              <a:rPr lang="pt-BR" sz="1200" dirty="0"/>
              <a:t> de quadrados e navegar entre as voltas que já aconteceram. Armazenaremos os </a:t>
            </a:r>
            <a:r>
              <a:rPr lang="pt-BR" sz="1200" dirty="0" err="1"/>
              <a:t>arrays</a:t>
            </a:r>
            <a:r>
              <a:rPr lang="pt-BR" sz="1200" dirty="0"/>
              <a:t> de quadrados passados em outro </a:t>
            </a:r>
            <a:r>
              <a:rPr lang="pt-BR" sz="1200" dirty="0" err="1"/>
              <a:t>array</a:t>
            </a:r>
            <a:r>
              <a:rPr lang="pt-BR" sz="1200" dirty="0"/>
              <a:t> chamado </a:t>
            </a:r>
            <a:r>
              <a:rPr lang="pt-BR" sz="1200" dirty="0" err="1"/>
              <a:t>history</a:t>
            </a:r>
            <a:r>
              <a:rPr lang="pt-BR" sz="1200" dirty="0"/>
              <a:t>.</a:t>
            </a:r>
          </a:p>
          <a:p>
            <a:endParaRPr lang="pt-BR" sz="1200" dirty="0"/>
          </a:p>
          <a:p>
            <a:r>
              <a:rPr lang="pt-BR" sz="1200" dirty="0"/>
              <a:t>Agora precisamos decidir qual componente deve possuir o estado do histórico.</a:t>
            </a:r>
          </a:p>
          <a:p>
            <a:endParaRPr lang="pt-BR" sz="1200" dirty="0"/>
          </a:p>
          <a:p>
            <a:r>
              <a:rPr lang="pt-BR" sz="1200" dirty="0"/>
              <a:t>Levantando o estado, novamente</a:t>
            </a:r>
          </a:p>
          <a:p>
            <a:r>
              <a:rPr lang="pt-BR" sz="1200" dirty="0"/>
              <a:t>Queremos que o componente Game de nível superior exiba uma lista de movimentos anteriores. </a:t>
            </a:r>
          </a:p>
          <a:p>
            <a:r>
              <a:rPr lang="pt-BR" sz="1200" dirty="0"/>
              <a:t>Ele precisará de acesso ao histórico para fazer isso, então colocaremos o estado do histórico no componente Game de nível superior.</a:t>
            </a:r>
          </a:p>
          <a:p>
            <a:r>
              <a:rPr lang="pt-BR" sz="1200" dirty="0"/>
              <a:t>Colocar o estado do histórico no componente Game nos permite remover o estado dos quadrados de seu componente filho Board. </a:t>
            </a:r>
          </a:p>
          <a:p>
            <a:r>
              <a:rPr lang="pt-BR" sz="1200" dirty="0"/>
              <a:t>Assim como “elevamos o estado” do componente Quadrado para o componente Tabuleiro, agora estamos elevando-o do Tabuleiro para o componente Jogo de nível superior. </a:t>
            </a:r>
          </a:p>
          <a:p>
            <a:r>
              <a:rPr lang="pt-BR" sz="1200" dirty="0"/>
              <a:t>Isso dá ao componente Jogo controle total sobre os dados do Tabuleiro e permite que ele instrua o Tabuleiro a renderizar os turnos anteriores do histórico.</a:t>
            </a:r>
          </a:p>
        </p:txBody>
      </p:sp>
    </p:spTree>
    <p:extLst>
      <p:ext uri="{BB962C8B-B14F-4D97-AF65-F5344CB8AC3E}">
        <p14:creationId xmlns:p14="http://schemas.microsoft.com/office/powerpoint/2010/main" val="205052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1) First, we’ll set up the initial state for the Game component within its constructor:</a:t>
            </a:r>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r>
              <a:rPr lang="pt-BR" sz="1200" dirty="0"/>
              <a:t> </a:t>
            </a:r>
            <a:r>
              <a:rPr lang="pt-BR" sz="1200" dirty="0" err="1"/>
              <a:t>constructor</a:t>
            </a:r>
            <a:r>
              <a:rPr lang="pt-BR" sz="1200" dirty="0"/>
              <a:t>(</a:t>
            </a:r>
            <a:r>
              <a:rPr lang="pt-BR" sz="1200" dirty="0" err="1"/>
              <a:t>props</a:t>
            </a:r>
            <a:r>
              <a:rPr lang="pt-BR" sz="1200" dirty="0"/>
              <a:t>) {</a:t>
            </a:r>
          </a:p>
          <a:p>
            <a:r>
              <a:rPr lang="pt-BR" sz="1200" dirty="0"/>
              <a:t>    super(</a:t>
            </a:r>
            <a:r>
              <a:rPr lang="pt-BR" sz="1200" dirty="0" err="1"/>
              <a:t>props</a:t>
            </a:r>
            <a:r>
              <a:rPr lang="pt-BR" sz="1200" dirty="0"/>
              <a:t>);</a:t>
            </a:r>
          </a:p>
          <a:p>
            <a:r>
              <a:rPr lang="pt-BR" sz="1200" dirty="0"/>
              <a:t>    </a:t>
            </a:r>
            <a:r>
              <a:rPr lang="pt-BR" sz="1200" dirty="0" err="1"/>
              <a:t>this.state</a:t>
            </a:r>
            <a:r>
              <a:rPr lang="pt-BR" sz="1200" dirty="0"/>
              <a:t> = {</a:t>
            </a:r>
          </a:p>
          <a:p>
            <a:r>
              <a:rPr lang="pt-BR" sz="1200" dirty="0"/>
              <a:t>      </a:t>
            </a:r>
            <a:r>
              <a:rPr lang="pt-BR" sz="1200" dirty="0" err="1"/>
              <a:t>history</a:t>
            </a:r>
            <a:r>
              <a:rPr lang="pt-BR" sz="1200" dirty="0"/>
              <a:t>: [{</a:t>
            </a:r>
          </a:p>
          <a:p>
            <a:r>
              <a:rPr lang="pt-BR" sz="1200" dirty="0"/>
              <a:t>        </a:t>
            </a:r>
            <a:r>
              <a:rPr lang="pt-BR" sz="1200" dirty="0" err="1"/>
              <a:t>squares</a:t>
            </a:r>
            <a:r>
              <a:rPr lang="pt-BR" sz="1200" dirty="0"/>
              <a:t>: </a:t>
            </a:r>
            <a:r>
              <a:rPr lang="pt-BR" sz="1200" dirty="0" err="1"/>
              <a:t>Array</a:t>
            </a:r>
            <a:r>
              <a:rPr lang="pt-BR" sz="1200" dirty="0"/>
              <a:t>(9).</a:t>
            </a:r>
            <a:r>
              <a:rPr lang="pt-BR" sz="1200" dirty="0" err="1"/>
              <a:t>fill</a:t>
            </a:r>
            <a:r>
              <a:rPr lang="pt-BR" sz="1200" dirty="0"/>
              <a:t>(</a:t>
            </a:r>
            <a:r>
              <a:rPr lang="pt-BR" sz="1200" dirty="0" err="1"/>
              <a:t>null</a:t>
            </a:r>
            <a:r>
              <a:rPr lang="pt-BR" sz="1200" dirty="0"/>
              <a:t>),</a:t>
            </a:r>
          </a:p>
          <a:p>
            <a:r>
              <a:rPr lang="pt-BR" sz="1200" dirty="0"/>
              <a:t>      }],</a:t>
            </a:r>
          </a:p>
          <a:p>
            <a:r>
              <a:rPr lang="pt-BR" sz="1200" dirty="0"/>
              <a:t>      </a:t>
            </a:r>
            <a:r>
              <a:rPr lang="pt-BR" sz="1200" dirty="0" err="1"/>
              <a:t>xIsNext</a:t>
            </a:r>
            <a:r>
              <a:rPr lang="pt-BR" sz="1200" dirty="0"/>
              <a:t>: </a:t>
            </a:r>
            <a:r>
              <a:rPr lang="pt-BR" sz="1200" dirty="0" err="1"/>
              <a:t>true</a:t>
            </a:r>
            <a:r>
              <a:rPr lang="pt-BR" sz="1200" dirty="0"/>
              <a:t>,</a:t>
            </a:r>
          </a:p>
          <a:p>
            <a:r>
              <a:rPr lang="pt-BR" sz="1200" dirty="0"/>
              <a:t>    };</a:t>
            </a:r>
          </a:p>
          <a:p>
            <a:r>
              <a:rPr lang="pt-BR" sz="1200" dirty="0"/>
              <a:t>  }</a:t>
            </a:r>
          </a:p>
          <a:p>
            <a:endParaRPr lang="pt-BR" sz="1200" dirty="0"/>
          </a:p>
          <a:p>
            <a:r>
              <a:rPr lang="en-US" sz="1200" dirty="0"/>
              <a:t>Next, we’ll have the Board component receive squares and </a:t>
            </a:r>
            <a:r>
              <a:rPr lang="en-US" sz="1200" dirty="0" err="1"/>
              <a:t>onClick</a:t>
            </a:r>
            <a:r>
              <a:rPr lang="en-US" sz="1200" dirty="0"/>
              <a:t> props from the Game component. Since we now have a single click handler in Board for many Squares, we’ll need to pass the location of each Square into the </a:t>
            </a:r>
            <a:r>
              <a:rPr lang="en-US" sz="1200" dirty="0" err="1"/>
              <a:t>onClick</a:t>
            </a:r>
            <a:r>
              <a:rPr lang="en-US" sz="1200" dirty="0"/>
              <a:t> handler to indicate which Square was clicked.</a:t>
            </a:r>
            <a:endParaRPr lang="pt-BR" sz="1200" dirty="0"/>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pPr marL="228600" indent="-228600">
              <a:buAutoNum type="arabicParenR"/>
            </a:pPr>
            <a:r>
              <a:rPr lang="pt-BR" sz="1200" dirty="0"/>
              <a:t>Primeiro, vamos configurar o estado inicial para o componente Game dentro de seu construtor:</a:t>
            </a:r>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pPr marL="228600" indent="-228600">
              <a:buAutoNum type="arabicParenR"/>
            </a:pPr>
            <a:endParaRPr lang="pt-BR" sz="1200" dirty="0"/>
          </a:p>
          <a:p>
            <a:r>
              <a:rPr lang="pt-BR" sz="1200" dirty="0"/>
              <a:t>Em seguida, faremos com que o componente Board receba quadrados e adereços </a:t>
            </a:r>
            <a:r>
              <a:rPr lang="pt-BR" sz="1200" dirty="0" err="1"/>
              <a:t>onClick</a:t>
            </a:r>
            <a:r>
              <a:rPr lang="pt-BR" sz="1200" dirty="0"/>
              <a:t> do componente Game. </a:t>
            </a:r>
          </a:p>
          <a:p>
            <a:endParaRPr lang="pt-BR" sz="1200" dirty="0"/>
          </a:p>
          <a:p>
            <a:r>
              <a:rPr lang="pt-BR" sz="1200" dirty="0"/>
              <a:t>Como agora temos um manipulador de clique único no Board para muitos quadrados, precisaremos passar a localização de cada quadrado para o manipulador </a:t>
            </a:r>
            <a:r>
              <a:rPr lang="pt-BR" sz="1200" dirty="0" err="1"/>
              <a:t>onClick</a:t>
            </a:r>
            <a:r>
              <a:rPr lang="pt-BR" sz="1200" dirty="0"/>
              <a:t> para indicar qual quadrado foi clicado.</a:t>
            </a:r>
          </a:p>
          <a:p>
            <a:endParaRPr lang="pt-BR" sz="1200" dirty="0"/>
          </a:p>
          <a:p>
            <a:endParaRPr lang="pt-BR" sz="1200" dirty="0"/>
          </a:p>
        </p:txBody>
      </p:sp>
      <p:sp>
        <p:nvSpPr>
          <p:cNvPr id="4" name="Retângulo: Cantos Arredondados 3">
            <a:extLst>
              <a:ext uri="{FF2B5EF4-FFF2-40B4-BE49-F238E27FC236}">
                <a16:creationId xmlns:a16="http://schemas.microsoft.com/office/drawing/2014/main" id="{91A6DB2B-5A5C-E857-3AD5-6E98E71670AB}"/>
              </a:ext>
            </a:extLst>
          </p:cNvPr>
          <p:cNvSpPr/>
          <p:nvPr/>
        </p:nvSpPr>
        <p:spPr>
          <a:xfrm>
            <a:off x="198386" y="658343"/>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Game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2569216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2) Here are the required steps to transform the Board component:</a:t>
            </a:r>
          </a:p>
          <a:p>
            <a:endParaRPr lang="en-US" sz="1200" dirty="0"/>
          </a:p>
          <a:p>
            <a:r>
              <a:rPr lang="en-US" sz="1200" dirty="0"/>
              <a:t>Delete the constructor in Board.</a:t>
            </a:r>
          </a:p>
          <a:p>
            <a:r>
              <a:rPr lang="en-US" sz="1200" dirty="0"/>
              <a:t>Replace </a:t>
            </a:r>
            <a:r>
              <a:rPr lang="en-US" sz="1200" dirty="0" err="1"/>
              <a:t>this.state.squares</a:t>
            </a:r>
            <a:r>
              <a:rPr lang="en-US" sz="1200" dirty="0"/>
              <a:t>[</a:t>
            </a:r>
            <a:r>
              <a:rPr lang="en-US" sz="1200" dirty="0" err="1"/>
              <a:t>i</a:t>
            </a:r>
            <a:r>
              <a:rPr lang="en-US" sz="1200" dirty="0"/>
              <a:t>] with </a:t>
            </a:r>
            <a:r>
              <a:rPr lang="en-US" sz="1200" dirty="0" err="1"/>
              <a:t>this.props.squares</a:t>
            </a:r>
            <a:r>
              <a:rPr lang="en-US" sz="1200" dirty="0"/>
              <a:t>[</a:t>
            </a:r>
            <a:r>
              <a:rPr lang="en-US" sz="1200" dirty="0" err="1"/>
              <a:t>i</a:t>
            </a:r>
            <a:r>
              <a:rPr lang="en-US" sz="1200" dirty="0"/>
              <a:t>] in Board’s </a:t>
            </a:r>
            <a:r>
              <a:rPr lang="en-US" sz="1200" dirty="0" err="1"/>
              <a:t>renderSquare</a:t>
            </a:r>
            <a:r>
              <a:rPr lang="en-US" sz="1200" dirty="0"/>
              <a:t>.</a:t>
            </a:r>
          </a:p>
          <a:p>
            <a:r>
              <a:rPr lang="en-US" sz="1200" dirty="0"/>
              <a:t>Replace </a:t>
            </a:r>
            <a:r>
              <a:rPr lang="en-US" sz="1200" dirty="0" err="1"/>
              <a:t>this.handleClick</a:t>
            </a:r>
            <a:r>
              <a:rPr lang="en-US" sz="1200" dirty="0"/>
              <a:t>(</a:t>
            </a:r>
            <a:r>
              <a:rPr lang="en-US" sz="1200" dirty="0" err="1"/>
              <a:t>i</a:t>
            </a:r>
            <a:r>
              <a:rPr lang="en-US" sz="1200" dirty="0"/>
              <a:t>) with </a:t>
            </a:r>
            <a:r>
              <a:rPr lang="en-US" sz="1200" dirty="0" err="1"/>
              <a:t>this.props.onClick</a:t>
            </a:r>
            <a:r>
              <a:rPr lang="en-US" sz="1200" dirty="0"/>
              <a:t>(</a:t>
            </a:r>
            <a:r>
              <a:rPr lang="en-US" sz="1200" dirty="0" err="1"/>
              <a:t>i</a:t>
            </a:r>
            <a:r>
              <a:rPr lang="en-US" sz="1200" dirty="0"/>
              <a:t>) in Board’s </a:t>
            </a:r>
            <a:r>
              <a:rPr lang="en-US" sz="1200" dirty="0" err="1"/>
              <a:t>renderSquare</a:t>
            </a:r>
            <a:r>
              <a:rPr lang="en-US" sz="1200" dirty="0"/>
              <a:t>.</a:t>
            </a:r>
          </a:p>
          <a:p>
            <a:r>
              <a:rPr lang="en-US" sz="1200" dirty="0"/>
              <a:t>Remove winner and status logic from Board's render method.</a:t>
            </a:r>
          </a:p>
          <a:p>
            <a:r>
              <a:rPr lang="en-US" sz="1200" dirty="0"/>
              <a:t>The Board component now looks like this:</a:t>
            </a:r>
          </a:p>
          <a:p>
            <a:endParaRPr lang="en-US" sz="1200" dirty="0"/>
          </a:p>
          <a:p>
            <a:r>
              <a:rPr lang="pt-BR" sz="1200" dirty="0" err="1"/>
              <a:t>class</a:t>
            </a:r>
            <a:r>
              <a:rPr lang="pt-BR" sz="1200" dirty="0"/>
              <a:t> Board </a:t>
            </a:r>
            <a:r>
              <a:rPr lang="pt-BR" sz="1200" dirty="0" err="1"/>
              <a:t>extends</a:t>
            </a:r>
            <a:r>
              <a:rPr lang="pt-BR" sz="1200" dirty="0"/>
              <a:t> </a:t>
            </a:r>
            <a:r>
              <a:rPr lang="pt-BR" sz="1200" dirty="0" err="1"/>
              <a:t>React.Component</a:t>
            </a:r>
            <a:r>
              <a:rPr lang="pt-BR" sz="1200" dirty="0"/>
              <a:t> {</a:t>
            </a:r>
          </a:p>
          <a:p>
            <a:r>
              <a:rPr lang="pt-BR" sz="1200" dirty="0"/>
              <a:t>  </a:t>
            </a:r>
            <a:r>
              <a:rPr lang="pt-BR" sz="1200" dirty="0" err="1"/>
              <a:t>handleClick</a:t>
            </a:r>
            <a:r>
              <a:rPr lang="pt-BR" sz="1200" dirty="0"/>
              <a:t>(i) {</a:t>
            </a:r>
          </a:p>
          <a:p>
            <a:r>
              <a:rPr lang="pt-BR" sz="1200" dirty="0"/>
              <a:t>    </a:t>
            </a:r>
            <a:r>
              <a:rPr lang="pt-BR" sz="1200" dirty="0" err="1"/>
              <a:t>const</a:t>
            </a:r>
            <a:r>
              <a:rPr lang="pt-BR" sz="1200" dirty="0"/>
              <a:t> </a:t>
            </a:r>
            <a:r>
              <a:rPr lang="pt-BR" sz="1200" dirty="0" err="1"/>
              <a:t>squares</a:t>
            </a:r>
            <a:r>
              <a:rPr lang="pt-BR" sz="1200" dirty="0"/>
              <a:t> = </a:t>
            </a:r>
            <a:r>
              <a:rPr lang="pt-BR" sz="1200" dirty="0" err="1"/>
              <a:t>this.state.squares.slice</a:t>
            </a:r>
            <a:r>
              <a:rPr lang="pt-BR" sz="1200" dirty="0"/>
              <a:t>();</a:t>
            </a:r>
          </a:p>
          <a:p>
            <a:r>
              <a:rPr lang="pt-BR" sz="1200" dirty="0"/>
              <a:t>    </a:t>
            </a:r>
            <a:r>
              <a:rPr lang="pt-BR" sz="1200" dirty="0" err="1"/>
              <a:t>if</a:t>
            </a:r>
            <a:r>
              <a:rPr lang="pt-BR" sz="1200" dirty="0"/>
              <a:t> (</a:t>
            </a:r>
            <a:r>
              <a:rPr lang="pt-BR" sz="1200" dirty="0" err="1"/>
              <a:t>calculateWinner</a:t>
            </a:r>
            <a:r>
              <a:rPr lang="pt-BR" sz="1200" dirty="0"/>
              <a:t>(</a:t>
            </a:r>
            <a:r>
              <a:rPr lang="pt-BR" sz="1200" dirty="0" err="1"/>
              <a:t>squares</a:t>
            </a:r>
            <a:r>
              <a:rPr lang="pt-BR" sz="1200" dirty="0"/>
              <a:t>) || </a:t>
            </a:r>
            <a:r>
              <a:rPr lang="pt-BR" sz="1200" dirty="0" err="1"/>
              <a:t>squares</a:t>
            </a:r>
            <a:r>
              <a:rPr lang="pt-BR" sz="1200" dirty="0"/>
              <a:t>[i]) {</a:t>
            </a:r>
          </a:p>
          <a:p>
            <a:r>
              <a:rPr lang="pt-BR" sz="1200" dirty="0"/>
              <a:t>      </a:t>
            </a:r>
            <a:r>
              <a:rPr lang="pt-BR" sz="1200" dirty="0" err="1"/>
              <a:t>return</a:t>
            </a:r>
            <a:r>
              <a:rPr lang="pt-BR" sz="1200" dirty="0"/>
              <a:t>;</a:t>
            </a:r>
          </a:p>
          <a:p>
            <a:r>
              <a:rPr lang="pt-BR" sz="1200" dirty="0"/>
              <a:t>    }</a:t>
            </a:r>
          </a:p>
          <a:p>
            <a:r>
              <a:rPr lang="pt-BR" sz="1200" dirty="0"/>
              <a:t>    </a:t>
            </a:r>
            <a:r>
              <a:rPr lang="pt-BR" sz="1200" dirty="0" err="1"/>
              <a:t>squares</a:t>
            </a:r>
            <a:r>
              <a:rPr lang="pt-BR" sz="1200" dirty="0"/>
              <a:t>[i] = </a:t>
            </a:r>
            <a:r>
              <a:rPr lang="pt-BR" sz="1200" dirty="0" err="1"/>
              <a:t>this.state.xIsNext</a:t>
            </a:r>
            <a:r>
              <a:rPr lang="pt-BR" sz="1200" dirty="0"/>
              <a:t> ? 'X' : 'O';</a:t>
            </a:r>
          </a:p>
          <a:p>
            <a:r>
              <a:rPr lang="pt-BR" sz="1200" dirty="0"/>
              <a:t>    </a:t>
            </a:r>
            <a:r>
              <a:rPr lang="pt-BR" sz="1200" dirty="0" err="1"/>
              <a:t>this.setState</a:t>
            </a:r>
            <a:r>
              <a:rPr lang="pt-BR" sz="1200" dirty="0"/>
              <a:t>({</a:t>
            </a:r>
          </a:p>
          <a:p>
            <a:r>
              <a:rPr lang="pt-BR" sz="1200" dirty="0"/>
              <a:t>      </a:t>
            </a:r>
            <a:r>
              <a:rPr lang="pt-BR" sz="1200" dirty="0" err="1"/>
              <a:t>squares</a:t>
            </a:r>
            <a:r>
              <a:rPr lang="pt-BR" sz="1200" dirty="0"/>
              <a:t>: </a:t>
            </a:r>
            <a:r>
              <a:rPr lang="pt-BR" sz="1200" dirty="0" err="1"/>
              <a:t>squares</a:t>
            </a:r>
            <a:r>
              <a:rPr lang="pt-BR" sz="1200" dirty="0"/>
              <a:t>,</a:t>
            </a:r>
          </a:p>
          <a:p>
            <a:r>
              <a:rPr lang="pt-BR" sz="1200" dirty="0"/>
              <a:t>      </a:t>
            </a:r>
            <a:r>
              <a:rPr lang="pt-BR" sz="1200" dirty="0" err="1"/>
              <a:t>xIsNext</a:t>
            </a:r>
            <a:r>
              <a:rPr lang="pt-BR" sz="1200" dirty="0"/>
              <a:t>: !</a:t>
            </a:r>
            <a:r>
              <a:rPr lang="pt-BR" sz="1200" dirty="0" err="1"/>
              <a:t>this.state.xIsNext</a:t>
            </a:r>
            <a:r>
              <a:rPr lang="pt-BR" sz="1200" dirty="0"/>
              <a:t>,</a:t>
            </a:r>
          </a:p>
          <a:p>
            <a:r>
              <a:rPr lang="pt-BR" sz="1200" dirty="0"/>
              <a:t>    });</a:t>
            </a:r>
          </a:p>
          <a:p>
            <a:r>
              <a:rPr lang="pt-BR" sz="1200" dirty="0"/>
              <a:t>  }</a:t>
            </a:r>
          </a:p>
          <a:p>
            <a:endParaRPr lang="pt-BR" sz="1200" dirty="0"/>
          </a:p>
          <a:p>
            <a:r>
              <a:rPr lang="pt-BR" sz="1200" dirty="0"/>
              <a:t>  </a:t>
            </a:r>
            <a:r>
              <a:rPr lang="pt-BR" sz="1200" dirty="0" err="1"/>
              <a:t>renderSquare</a:t>
            </a:r>
            <a:r>
              <a:rPr lang="pt-BR" sz="1200" dirty="0"/>
              <a:t>(i) {</a:t>
            </a:r>
          </a:p>
          <a:p>
            <a:r>
              <a:rPr lang="pt-BR" sz="1200" dirty="0"/>
              <a:t>    </a:t>
            </a:r>
            <a:r>
              <a:rPr lang="pt-BR" sz="1200" dirty="0" err="1"/>
              <a:t>return</a:t>
            </a:r>
            <a:r>
              <a:rPr lang="pt-BR" sz="1200" dirty="0"/>
              <a:t> (</a:t>
            </a:r>
          </a:p>
          <a:p>
            <a:r>
              <a:rPr lang="pt-BR" sz="1200" dirty="0"/>
              <a:t>      &lt;Square</a:t>
            </a:r>
          </a:p>
          <a:p>
            <a:r>
              <a:rPr lang="pt-BR" sz="1200" dirty="0"/>
              <a:t>        </a:t>
            </a:r>
            <a:r>
              <a:rPr lang="pt-BR" sz="1200" dirty="0" err="1"/>
              <a:t>value</a:t>
            </a:r>
            <a:r>
              <a:rPr lang="pt-BR" sz="1200" dirty="0"/>
              <a:t>={</a:t>
            </a:r>
            <a:r>
              <a:rPr lang="pt-BR" sz="1200" dirty="0" err="1"/>
              <a:t>this.props.squares</a:t>
            </a:r>
            <a:r>
              <a:rPr lang="pt-BR" sz="1200" dirty="0"/>
              <a:t>[i]}</a:t>
            </a:r>
          </a:p>
          <a:p>
            <a:r>
              <a:rPr lang="pt-BR" sz="1200" dirty="0"/>
              <a:t>        </a:t>
            </a:r>
            <a:r>
              <a:rPr lang="pt-BR" sz="1200" dirty="0" err="1"/>
              <a:t>onClick</a:t>
            </a:r>
            <a:r>
              <a:rPr lang="pt-BR" sz="1200" dirty="0"/>
              <a:t>={() =&gt; </a:t>
            </a:r>
            <a:r>
              <a:rPr lang="pt-BR" sz="1200" dirty="0" err="1"/>
              <a:t>this.props.onClick</a:t>
            </a:r>
            <a:r>
              <a:rPr lang="pt-BR" sz="1200" dirty="0"/>
              <a:t>(i)}</a:t>
            </a:r>
          </a:p>
          <a:p>
            <a:r>
              <a:rPr lang="pt-BR" sz="1200" dirty="0"/>
              <a:t>      /&gt;</a:t>
            </a:r>
          </a:p>
          <a:p>
            <a:r>
              <a:rPr lang="pt-BR" sz="1200" dirty="0"/>
              <a:t>    );</a:t>
            </a:r>
          </a:p>
          <a:p>
            <a:r>
              <a:rPr lang="pt-BR" sz="1200" dirty="0"/>
              <a:t>  }</a:t>
            </a:r>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2) Aqui estão os passos necessários para transformar o componente Board:</a:t>
            </a:r>
          </a:p>
          <a:p>
            <a:r>
              <a:rPr lang="pt-BR" sz="1200" dirty="0"/>
              <a:t>Exclua o construtor em Board.</a:t>
            </a:r>
          </a:p>
          <a:p>
            <a:r>
              <a:rPr lang="pt-BR" sz="1200" dirty="0"/>
              <a:t>Substitua </a:t>
            </a:r>
            <a:r>
              <a:rPr lang="pt-BR" sz="1200" dirty="0" err="1"/>
              <a:t>this.state.squares</a:t>
            </a:r>
            <a:r>
              <a:rPr lang="pt-BR" sz="1200" dirty="0"/>
              <a:t>[i] por </a:t>
            </a:r>
            <a:r>
              <a:rPr lang="pt-BR" sz="1200" dirty="0" err="1"/>
              <a:t>this.props.squares</a:t>
            </a:r>
            <a:r>
              <a:rPr lang="pt-BR" sz="1200" dirty="0"/>
              <a:t>[i] no </a:t>
            </a:r>
            <a:r>
              <a:rPr lang="pt-BR" sz="1200" dirty="0" err="1"/>
              <a:t>renderSquare</a:t>
            </a:r>
            <a:r>
              <a:rPr lang="pt-BR" sz="1200" dirty="0"/>
              <a:t> do Conselho</a:t>
            </a:r>
          </a:p>
          <a:p>
            <a:r>
              <a:rPr lang="pt-BR" sz="1200" dirty="0"/>
              <a:t>Substitua </a:t>
            </a:r>
            <a:r>
              <a:rPr lang="pt-BR" sz="1200" dirty="0" err="1"/>
              <a:t>this.handleClick</a:t>
            </a:r>
            <a:r>
              <a:rPr lang="pt-BR" sz="1200" dirty="0"/>
              <a:t>(i) por </a:t>
            </a:r>
            <a:r>
              <a:rPr lang="pt-BR" sz="1200" dirty="0" err="1"/>
              <a:t>this.props.onClick</a:t>
            </a:r>
            <a:r>
              <a:rPr lang="pt-BR" sz="1200" dirty="0"/>
              <a:t>(i) no </a:t>
            </a:r>
            <a:r>
              <a:rPr lang="pt-BR" sz="1200" dirty="0" err="1"/>
              <a:t>renderSquare</a:t>
            </a:r>
            <a:r>
              <a:rPr lang="pt-BR" sz="1200" dirty="0"/>
              <a:t> do Board.</a:t>
            </a:r>
          </a:p>
          <a:p>
            <a:r>
              <a:rPr lang="pt-BR" sz="1200" dirty="0"/>
              <a:t>Remova o vencedor e a lógica de status do método de renderização do Board.</a:t>
            </a:r>
          </a:p>
          <a:p>
            <a:endParaRPr lang="pt-BR" sz="1200" dirty="0"/>
          </a:p>
          <a:p>
            <a:r>
              <a:rPr lang="pt-BR" sz="1200" dirty="0"/>
              <a:t>O componente Board agora se parece com isso:</a:t>
            </a:r>
          </a:p>
          <a:p>
            <a:endParaRPr lang="pt-BR" sz="1200" dirty="0"/>
          </a:p>
          <a:p>
            <a:r>
              <a:rPr lang="pt-BR" sz="1200" dirty="0"/>
              <a:t>Continuação do código do lado esquerdo</a:t>
            </a:r>
          </a:p>
          <a:p>
            <a:endParaRPr lang="pt-BR" sz="1200" dirty="0"/>
          </a:p>
          <a:p>
            <a:r>
              <a:rPr lang="pt-BR" sz="1200" dirty="0"/>
              <a:t> render() {</a:t>
            </a:r>
          </a:p>
          <a:p>
            <a:r>
              <a:rPr lang="pt-BR" sz="1200" dirty="0"/>
              <a:t>    </a:t>
            </a:r>
            <a:r>
              <a:rPr lang="pt-BR" sz="1200" dirty="0" err="1"/>
              <a:t>return</a:t>
            </a:r>
            <a:r>
              <a:rPr lang="pt-BR" sz="1200" dirty="0"/>
              <a:t> (</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="status"&gt;{status}&lt;/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="board-</a:t>
            </a:r>
            <a:r>
              <a:rPr lang="pt-BR" sz="1200" dirty="0" err="1"/>
              <a:t>row</a:t>
            </a:r>
            <a:r>
              <a:rPr lang="pt-BR" sz="1200" dirty="0"/>
              <a:t>"&gt;</a:t>
            </a:r>
          </a:p>
          <a:p>
            <a:r>
              <a:rPr lang="pt-BR" sz="1200" dirty="0"/>
              <a:t>          {</a:t>
            </a:r>
            <a:r>
              <a:rPr lang="pt-BR" sz="1200" dirty="0" err="1"/>
              <a:t>this.renderSquare</a:t>
            </a:r>
            <a:r>
              <a:rPr lang="pt-BR" sz="1200" dirty="0"/>
              <a:t>(0)}</a:t>
            </a:r>
          </a:p>
          <a:p>
            <a:r>
              <a:rPr lang="pt-BR" sz="1200" dirty="0"/>
              <a:t>          {</a:t>
            </a:r>
            <a:r>
              <a:rPr lang="pt-BR" sz="1200" dirty="0" err="1"/>
              <a:t>this.renderSquare</a:t>
            </a:r>
            <a:r>
              <a:rPr lang="pt-BR" sz="1200" dirty="0"/>
              <a:t>(1)}</a:t>
            </a:r>
          </a:p>
          <a:p>
            <a:r>
              <a:rPr lang="pt-BR" sz="1200" dirty="0"/>
              <a:t>          {</a:t>
            </a:r>
            <a:r>
              <a:rPr lang="pt-BR" sz="1200" dirty="0" err="1"/>
              <a:t>this.renderSquare</a:t>
            </a:r>
            <a:r>
              <a:rPr lang="pt-BR" sz="1200" dirty="0"/>
              <a:t>(2)}</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="board-</a:t>
            </a:r>
            <a:r>
              <a:rPr lang="pt-BR" sz="1200" dirty="0" err="1"/>
              <a:t>row</a:t>
            </a:r>
            <a:r>
              <a:rPr lang="pt-BR" sz="1200" dirty="0"/>
              <a:t>"&gt;</a:t>
            </a:r>
          </a:p>
          <a:p>
            <a:r>
              <a:rPr lang="pt-BR" sz="1200" dirty="0"/>
              <a:t>          {</a:t>
            </a:r>
            <a:r>
              <a:rPr lang="pt-BR" sz="1200" dirty="0" err="1"/>
              <a:t>this.renderSquare</a:t>
            </a:r>
            <a:r>
              <a:rPr lang="pt-BR" sz="1200" dirty="0"/>
              <a:t>(3)}</a:t>
            </a:r>
          </a:p>
          <a:p>
            <a:r>
              <a:rPr lang="pt-BR" sz="1200" dirty="0"/>
              <a:t>          {</a:t>
            </a:r>
            <a:r>
              <a:rPr lang="pt-BR" sz="1200" dirty="0" err="1"/>
              <a:t>this.renderSquare</a:t>
            </a:r>
            <a:r>
              <a:rPr lang="pt-BR" sz="1200" dirty="0"/>
              <a:t>(4)}</a:t>
            </a:r>
          </a:p>
          <a:p>
            <a:r>
              <a:rPr lang="pt-BR" sz="1200" dirty="0"/>
              <a:t>          {</a:t>
            </a:r>
            <a:r>
              <a:rPr lang="pt-BR" sz="1200" dirty="0" err="1"/>
              <a:t>this.renderSquare</a:t>
            </a:r>
            <a:r>
              <a:rPr lang="pt-BR" sz="1200" dirty="0"/>
              <a:t>(5)}</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="board-</a:t>
            </a:r>
            <a:r>
              <a:rPr lang="pt-BR" sz="1200" dirty="0" err="1"/>
              <a:t>row</a:t>
            </a:r>
            <a:r>
              <a:rPr lang="pt-BR" sz="1200" dirty="0"/>
              <a:t>"&gt;</a:t>
            </a:r>
          </a:p>
          <a:p>
            <a:r>
              <a:rPr lang="pt-BR" sz="1200" dirty="0"/>
              <a:t>          {</a:t>
            </a:r>
            <a:r>
              <a:rPr lang="pt-BR" sz="1200" dirty="0" err="1"/>
              <a:t>this.renderSquare</a:t>
            </a:r>
            <a:r>
              <a:rPr lang="pt-BR" sz="1200" dirty="0"/>
              <a:t>(6)}</a:t>
            </a:r>
          </a:p>
          <a:p>
            <a:r>
              <a:rPr lang="pt-BR" sz="1200" dirty="0"/>
              <a:t>          {</a:t>
            </a:r>
            <a:r>
              <a:rPr lang="pt-BR" sz="1200" dirty="0" err="1"/>
              <a:t>this.renderSquare</a:t>
            </a:r>
            <a:r>
              <a:rPr lang="pt-BR" sz="1200" dirty="0"/>
              <a:t>(7)}</a:t>
            </a:r>
          </a:p>
          <a:p>
            <a:r>
              <a:rPr lang="pt-BR" sz="1200" dirty="0"/>
              <a:t>          {</a:t>
            </a:r>
            <a:r>
              <a:rPr lang="pt-BR" sz="1200" dirty="0" err="1"/>
              <a:t>this.renderSquare</a:t>
            </a:r>
            <a:r>
              <a:rPr lang="pt-BR" sz="1200" dirty="0"/>
              <a:t>(8)}</a:t>
            </a:r>
          </a:p>
          <a:p>
            <a:r>
              <a:rPr lang="pt-BR" sz="1200" dirty="0"/>
              <a:t>        &lt;/</a:t>
            </a:r>
            <a:r>
              <a:rPr lang="pt-BR" sz="1200" dirty="0" err="1"/>
              <a:t>div</a:t>
            </a:r>
            <a:r>
              <a:rPr lang="pt-BR" sz="1200" dirty="0"/>
              <a:t>&gt;</a:t>
            </a:r>
          </a:p>
          <a:p>
            <a:r>
              <a:rPr lang="pt-BR" sz="1200" dirty="0"/>
              <a:t>      &lt;/</a:t>
            </a:r>
            <a:r>
              <a:rPr lang="pt-BR" sz="1200" dirty="0" err="1"/>
              <a:t>div</a:t>
            </a:r>
            <a:r>
              <a:rPr lang="pt-BR" sz="1200" dirty="0"/>
              <a:t>&gt;</a:t>
            </a:r>
          </a:p>
          <a:p>
            <a:r>
              <a:rPr lang="pt-BR" sz="1200" dirty="0"/>
              <a:t>    );</a:t>
            </a:r>
          </a:p>
          <a:p>
            <a:r>
              <a:rPr lang="pt-BR" sz="1200" dirty="0"/>
              <a:t>  }</a:t>
            </a:r>
          </a:p>
          <a:p>
            <a:r>
              <a:rPr lang="pt-BR" sz="1200" dirty="0"/>
              <a:t>}</a:t>
            </a:r>
          </a:p>
        </p:txBody>
      </p:sp>
    </p:spTree>
    <p:extLst>
      <p:ext uri="{BB962C8B-B14F-4D97-AF65-F5344CB8AC3E}">
        <p14:creationId xmlns:p14="http://schemas.microsoft.com/office/powerpoint/2010/main" val="40861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3) We’ll update the Game component’s render function to use the most recent history entry to determine and display the game’s status:</a:t>
            </a:r>
          </a:p>
          <a:p>
            <a:endParaRPr lang="en-US" sz="1200" dirty="0"/>
          </a:p>
          <a:p>
            <a:endParaRPr lang="en-US" sz="1200" dirty="0"/>
          </a:p>
          <a:p>
            <a:endParaRPr lang="en-US" sz="1200" dirty="0"/>
          </a:p>
          <a:p>
            <a:endParaRPr lang="en-US" sz="1200" dirty="0"/>
          </a:p>
          <a:p>
            <a:r>
              <a:rPr lang="en-US" sz="1200" dirty="0"/>
              <a:t> render() {</a:t>
            </a:r>
          </a:p>
          <a:p>
            <a:r>
              <a:rPr lang="en-US" sz="1200" dirty="0"/>
              <a:t>    const history = </a:t>
            </a:r>
            <a:r>
              <a:rPr lang="en-US" sz="1200" dirty="0" err="1"/>
              <a:t>this.state.history</a:t>
            </a:r>
            <a:r>
              <a:rPr lang="en-US" sz="1200" dirty="0"/>
              <a:t>;</a:t>
            </a:r>
          </a:p>
          <a:p>
            <a:r>
              <a:rPr lang="en-US" sz="1200" dirty="0"/>
              <a:t>    const current = history[</a:t>
            </a:r>
            <a:r>
              <a:rPr lang="en-US" sz="1200" dirty="0" err="1"/>
              <a:t>history.length</a:t>
            </a:r>
            <a:r>
              <a:rPr lang="en-US" sz="1200" dirty="0"/>
              <a:t> - 1];</a:t>
            </a:r>
          </a:p>
          <a:p>
            <a:r>
              <a:rPr lang="en-US" sz="1200" dirty="0"/>
              <a:t>    const winner = </a:t>
            </a:r>
            <a:r>
              <a:rPr lang="en-US" sz="1200" dirty="0" err="1"/>
              <a:t>calculateWinner</a:t>
            </a:r>
            <a:r>
              <a:rPr lang="en-US" sz="1200" dirty="0"/>
              <a:t>(</a:t>
            </a:r>
            <a:r>
              <a:rPr lang="en-US" sz="1200" dirty="0" err="1"/>
              <a:t>current.squares</a:t>
            </a:r>
            <a:r>
              <a:rPr lang="en-US" sz="1200" dirty="0"/>
              <a:t>);</a:t>
            </a:r>
          </a:p>
          <a:p>
            <a:endParaRPr lang="en-US" sz="1200" dirty="0"/>
          </a:p>
          <a:p>
            <a:r>
              <a:rPr lang="en-US" sz="1200" dirty="0"/>
              <a:t>    let status;</a:t>
            </a:r>
          </a:p>
          <a:p>
            <a:r>
              <a:rPr lang="en-US" sz="1200" dirty="0"/>
              <a:t>    if (winner) {</a:t>
            </a:r>
          </a:p>
          <a:p>
            <a:r>
              <a:rPr lang="en-US" sz="1200" dirty="0"/>
              <a:t>      status = 'Winner: ' + winner;</a:t>
            </a:r>
          </a:p>
          <a:p>
            <a:r>
              <a:rPr lang="en-US" sz="1200" dirty="0"/>
              <a:t>    } else {</a:t>
            </a:r>
          </a:p>
          <a:p>
            <a:r>
              <a:rPr lang="en-US" sz="1200" dirty="0"/>
              <a:t>      status = 'Next player: ' + (</a:t>
            </a:r>
            <a:r>
              <a:rPr lang="en-US" sz="1200" dirty="0" err="1"/>
              <a:t>this.state.xIsNext</a:t>
            </a:r>
            <a:r>
              <a:rPr lang="en-US" sz="1200" dirty="0"/>
              <a:t> ? 'X' : 'O');</a:t>
            </a:r>
          </a:p>
          <a:p>
            <a:r>
              <a:rPr lang="en-US" sz="1200" dirty="0"/>
              <a:t>    }</a:t>
            </a:r>
          </a:p>
          <a:p>
            <a:endParaRPr lang="en-US" sz="1200" dirty="0"/>
          </a:p>
          <a:p>
            <a:r>
              <a:rPr lang="en-US" sz="1200" dirty="0"/>
              <a:t>    return (</a:t>
            </a:r>
          </a:p>
          <a:p>
            <a:r>
              <a:rPr lang="en-US" sz="1200" dirty="0"/>
              <a:t>      &lt;div </a:t>
            </a:r>
            <a:r>
              <a:rPr lang="en-US" sz="1200" dirty="0" err="1"/>
              <a:t>className</a:t>
            </a:r>
            <a:r>
              <a:rPr lang="en-US" sz="1200" dirty="0"/>
              <a:t>="game"&gt;</a:t>
            </a:r>
          </a:p>
          <a:p>
            <a:r>
              <a:rPr lang="en-US" sz="1200" dirty="0"/>
              <a:t>        &lt;div </a:t>
            </a:r>
            <a:r>
              <a:rPr lang="en-US" sz="1200" dirty="0" err="1"/>
              <a:t>className</a:t>
            </a:r>
            <a:r>
              <a:rPr lang="en-US" sz="1200" dirty="0"/>
              <a:t>="game-board"&gt;</a:t>
            </a:r>
          </a:p>
          <a:p>
            <a:r>
              <a:rPr lang="en-US" sz="1200" dirty="0"/>
              <a:t>          &lt;Board</a:t>
            </a:r>
          </a:p>
          <a:p>
            <a:r>
              <a:rPr lang="en-US" sz="1200" dirty="0"/>
              <a:t>            squares={</a:t>
            </a:r>
            <a:r>
              <a:rPr lang="en-US" sz="1200" dirty="0" err="1"/>
              <a:t>current.squares</a:t>
            </a:r>
            <a:r>
              <a:rPr lang="en-US" sz="1200" dirty="0"/>
              <a:t>}</a:t>
            </a:r>
          </a:p>
          <a:p>
            <a:r>
              <a:rPr lang="en-US" sz="1200" dirty="0"/>
              <a:t>            </a:t>
            </a:r>
            <a:r>
              <a:rPr lang="en-US" sz="1200" dirty="0" err="1"/>
              <a:t>onClick</a:t>
            </a:r>
            <a:r>
              <a:rPr lang="en-US" sz="1200" dirty="0"/>
              <a:t>={(</a:t>
            </a:r>
            <a:r>
              <a:rPr lang="en-US" sz="1200" dirty="0" err="1"/>
              <a:t>i</a:t>
            </a:r>
            <a:r>
              <a:rPr lang="en-US" sz="1200" dirty="0"/>
              <a:t>) =&gt; </a:t>
            </a:r>
            <a:r>
              <a:rPr lang="en-US" sz="1200" dirty="0" err="1"/>
              <a:t>this.handleClick</a:t>
            </a:r>
            <a:r>
              <a:rPr lang="en-US" sz="1200" dirty="0"/>
              <a:t>(</a:t>
            </a:r>
            <a:r>
              <a:rPr lang="en-US" sz="1200" dirty="0" err="1"/>
              <a:t>i</a:t>
            </a:r>
            <a:r>
              <a:rPr lang="en-US" sz="1200" dirty="0"/>
              <a:t>)}</a:t>
            </a:r>
          </a:p>
          <a:p>
            <a:r>
              <a:rPr lang="en-US" sz="1200" dirty="0"/>
              <a:t>          /&gt;</a:t>
            </a:r>
          </a:p>
          <a:p>
            <a:r>
              <a:rPr lang="en-US" sz="1200" dirty="0"/>
              <a:t>        &lt;/div&gt;</a:t>
            </a:r>
          </a:p>
          <a:p>
            <a:r>
              <a:rPr lang="en-US" sz="1200" dirty="0"/>
              <a:t>        &lt;div </a:t>
            </a:r>
            <a:r>
              <a:rPr lang="en-US" sz="1200" dirty="0" err="1"/>
              <a:t>className</a:t>
            </a:r>
            <a:r>
              <a:rPr lang="en-US" sz="1200" dirty="0"/>
              <a:t>="game-info"&gt;</a:t>
            </a:r>
          </a:p>
          <a:p>
            <a:r>
              <a:rPr lang="en-US" sz="1200" dirty="0"/>
              <a:t>          &lt;div </a:t>
            </a:r>
            <a:r>
              <a:rPr lang="en-US" sz="1200" dirty="0" err="1"/>
              <a:t>className</a:t>
            </a:r>
            <a:r>
              <a:rPr lang="en-US" sz="1200" dirty="0"/>
              <a:t>="status"&gt;{status}&lt;/div&gt;</a:t>
            </a:r>
          </a:p>
          <a:p>
            <a:r>
              <a:rPr lang="en-US" sz="1200" dirty="0"/>
              <a:t>          &lt;</a:t>
            </a:r>
            <a:r>
              <a:rPr lang="en-US" sz="1200" dirty="0" err="1"/>
              <a:t>ol</a:t>
            </a:r>
            <a:r>
              <a:rPr lang="en-US" sz="1200" dirty="0"/>
              <a:t>&gt;{/* TODO */}&lt;/</a:t>
            </a:r>
            <a:r>
              <a:rPr lang="en-US" sz="1200" dirty="0" err="1"/>
              <a:t>ol</a:t>
            </a:r>
            <a:r>
              <a:rPr lang="en-US" sz="1200" dirty="0"/>
              <a:t>&gt;</a:t>
            </a:r>
          </a:p>
          <a:p>
            <a:r>
              <a:rPr lang="en-US" sz="1200" dirty="0"/>
              <a:t>        &lt;/div&gt;</a:t>
            </a:r>
          </a:p>
          <a:p>
            <a:r>
              <a:rPr lang="en-US" sz="1200" dirty="0"/>
              <a:t>      &lt;/div&gt;</a:t>
            </a:r>
          </a:p>
          <a:p>
            <a:r>
              <a:rPr lang="en-US" sz="1200" dirty="0"/>
              <a:t>    );</a:t>
            </a:r>
          </a:p>
          <a:p>
            <a:r>
              <a:rPr lang="en-US" sz="1200" dirty="0"/>
              <a:t>  }</a:t>
            </a:r>
          </a:p>
          <a:p>
            <a:endParaRPr lang="en-US" sz="1200" dirty="0"/>
          </a:p>
          <a:p>
            <a:endParaRPr lang="en-US" sz="1200" dirty="0"/>
          </a:p>
          <a:p>
            <a:endParaRPr lang="en-US" sz="1200" dirty="0"/>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3) Atualizaremos a função de renderização do componente Jogo para usar a entrada de histórico mais recente para determinar e exibir o status do jogo:</a:t>
            </a:r>
          </a:p>
          <a:p>
            <a:endParaRPr lang="pt-BR" sz="1200" dirty="0"/>
          </a:p>
          <a:p>
            <a:endParaRPr lang="pt-BR" sz="1200" dirty="0"/>
          </a:p>
        </p:txBody>
      </p:sp>
      <p:sp>
        <p:nvSpPr>
          <p:cNvPr id="4" name="Retângulo: Cantos Arredondados 3">
            <a:extLst>
              <a:ext uri="{FF2B5EF4-FFF2-40B4-BE49-F238E27FC236}">
                <a16:creationId xmlns:a16="http://schemas.microsoft.com/office/drawing/2014/main" id="{BB1DA2A5-39E4-F055-3DC7-64D51CDE213E}"/>
              </a:ext>
            </a:extLst>
          </p:cNvPr>
          <p:cNvSpPr/>
          <p:nvPr/>
        </p:nvSpPr>
        <p:spPr>
          <a:xfrm>
            <a:off x="198385" y="686052"/>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Game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363624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Since the Game component is now rendering the game’s status, we can remove the corresponding code from the Board’s render method. After refactoring, the Board’s render function looks like this:</a:t>
            </a:r>
          </a:p>
          <a:p>
            <a:endParaRPr lang="en-US" sz="1200" dirty="0"/>
          </a:p>
          <a:p>
            <a:r>
              <a:rPr lang="en-US" sz="1200" dirty="0"/>
              <a:t>4) Remove game status from Board render method, after this the render method will look like this:</a:t>
            </a:r>
          </a:p>
          <a:p>
            <a:endParaRPr lang="en-US" sz="1200" dirty="0"/>
          </a:p>
          <a:p>
            <a:endParaRPr lang="en-US" sz="1200" dirty="0"/>
          </a:p>
          <a:p>
            <a:endParaRPr lang="en-US" sz="1200" dirty="0"/>
          </a:p>
          <a:p>
            <a:endParaRPr lang="en-US" sz="1200" dirty="0"/>
          </a:p>
          <a:p>
            <a:endParaRPr lang="en-US" sz="1200" dirty="0"/>
          </a:p>
          <a:p>
            <a:r>
              <a:rPr lang="pt-BR" sz="1200" dirty="0"/>
              <a:t>render() {</a:t>
            </a:r>
          </a:p>
          <a:p>
            <a:r>
              <a:rPr lang="pt-BR" sz="1200" dirty="0"/>
              <a:t>    </a:t>
            </a:r>
            <a:r>
              <a:rPr lang="pt-BR" sz="1200" dirty="0" err="1"/>
              <a:t>return</a:t>
            </a:r>
            <a:r>
              <a:rPr lang="pt-BR" sz="1200" dirty="0"/>
              <a:t> (</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="board-</a:t>
            </a:r>
            <a:r>
              <a:rPr lang="pt-BR" sz="1200" dirty="0" err="1"/>
              <a:t>row</a:t>
            </a:r>
            <a:r>
              <a:rPr lang="pt-BR" sz="1200" dirty="0"/>
              <a:t>"&gt;</a:t>
            </a:r>
          </a:p>
          <a:p>
            <a:r>
              <a:rPr lang="pt-BR" sz="1200" dirty="0"/>
              <a:t>          {</a:t>
            </a:r>
            <a:r>
              <a:rPr lang="pt-BR" sz="1200" dirty="0" err="1"/>
              <a:t>this.renderSquare</a:t>
            </a:r>
            <a:r>
              <a:rPr lang="pt-BR" sz="1200" dirty="0"/>
              <a:t>(0)}</a:t>
            </a:r>
          </a:p>
          <a:p>
            <a:r>
              <a:rPr lang="pt-BR" sz="1200" dirty="0"/>
              <a:t>          {</a:t>
            </a:r>
            <a:r>
              <a:rPr lang="pt-BR" sz="1200" dirty="0" err="1"/>
              <a:t>this.renderSquare</a:t>
            </a:r>
            <a:r>
              <a:rPr lang="pt-BR" sz="1200" dirty="0"/>
              <a:t>(1)}</a:t>
            </a:r>
          </a:p>
          <a:p>
            <a:r>
              <a:rPr lang="pt-BR" sz="1200" dirty="0"/>
              <a:t>          {</a:t>
            </a:r>
            <a:r>
              <a:rPr lang="pt-BR" sz="1200" dirty="0" err="1"/>
              <a:t>this.renderSquare</a:t>
            </a:r>
            <a:r>
              <a:rPr lang="pt-BR" sz="1200" dirty="0"/>
              <a:t>(2)}</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="board-</a:t>
            </a:r>
            <a:r>
              <a:rPr lang="pt-BR" sz="1200" dirty="0" err="1"/>
              <a:t>row</a:t>
            </a:r>
            <a:r>
              <a:rPr lang="pt-BR" sz="1200" dirty="0"/>
              <a:t>"&gt;</a:t>
            </a:r>
          </a:p>
          <a:p>
            <a:r>
              <a:rPr lang="pt-BR" sz="1200" dirty="0"/>
              <a:t>          {</a:t>
            </a:r>
            <a:r>
              <a:rPr lang="pt-BR" sz="1200" dirty="0" err="1"/>
              <a:t>this.renderSquare</a:t>
            </a:r>
            <a:r>
              <a:rPr lang="pt-BR" sz="1200" dirty="0"/>
              <a:t>(3)}</a:t>
            </a:r>
          </a:p>
          <a:p>
            <a:r>
              <a:rPr lang="pt-BR" sz="1200" dirty="0"/>
              <a:t>          {</a:t>
            </a:r>
            <a:r>
              <a:rPr lang="pt-BR" sz="1200" dirty="0" err="1"/>
              <a:t>this.renderSquare</a:t>
            </a:r>
            <a:r>
              <a:rPr lang="pt-BR" sz="1200" dirty="0"/>
              <a:t>(4)}</a:t>
            </a:r>
          </a:p>
          <a:p>
            <a:r>
              <a:rPr lang="pt-BR" sz="1200" dirty="0"/>
              <a:t>          {</a:t>
            </a:r>
            <a:r>
              <a:rPr lang="pt-BR" sz="1200" dirty="0" err="1"/>
              <a:t>this.renderSquare</a:t>
            </a:r>
            <a:r>
              <a:rPr lang="pt-BR" sz="1200" dirty="0"/>
              <a:t>(5)}</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="board-</a:t>
            </a:r>
            <a:r>
              <a:rPr lang="pt-BR" sz="1200" dirty="0" err="1"/>
              <a:t>row</a:t>
            </a:r>
            <a:r>
              <a:rPr lang="pt-BR" sz="1200" dirty="0"/>
              <a:t>"&gt;</a:t>
            </a:r>
          </a:p>
          <a:p>
            <a:r>
              <a:rPr lang="pt-BR" sz="1200" dirty="0"/>
              <a:t>          {</a:t>
            </a:r>
            <a:r>
              <a:rPr lang="pt-BR" sz="1200" dirty="0" err="1"/>
              <a:t>this.renderSquare</a:t>
            </a:r>
            <a:r>
              <a:rPr lang="pt-BR" sz="1200" dirty="0"/>
              <a:t>(6)}</a:t>
            </a:r>
          </a:p>
          <a:p>
            <a:r>
              <a:rPr lang="pt-BR" sz="1200" dirty="0"/>
              <a:t>          {</a:t>
            </a:r>
            <a:r>
              <a:rPr lang="pt-BR" sz="1200" dirty="0" err="1"/>
              <a:t>this.renderSquare</a:t>
            </a:r>
            <a:r>
              <a:rPr lang="pt-BR" sz="1200" dirty="0"/>
              <a:t>(7)}</a:t>
            </a:r>
          </a:p>
          <a:p>
            <a:r>
              <a:rPr lang="pt-BR" sz="1200" dirty="0"/>
              <a:t>          {</a:t>
            </a:r>
            <a:r>
              <a:rPr lang="pt-BR" sz="1200" dirty="0" err="1"/>
              <a:t>this.renderSquare</a:t>
            </a:r>
            <a:r>
              <a:rPr lang="pt-BR" sz="1200" dirty="0"/>
              <a:t>(8)}</a:t>
            </a:r>
          </a:p>
          <a:p>
            <a:r>
              <a:rPr lang="pt-BR" sz="1200" dirty="0"/>
              <a:t>        &lt;/</a:t>
            </a:r>
            <a:r>
              <a:rPr lang="pt-BR" sz="1200" dirty="0" err="1"/>
              <a:t>div</a:t>
            </a:r>
            <a:r>
              <a:rPr lang="pt-BR" sz="1200" dirty="0"/>
              <a:t>&gt;</a:t>
            </a:r>
          </a:p>
          <a:p>
            <a:r>
              <a:rPr lang="pt-BR" sz="1200" dirty="0"/>
              <a:t>      &lt;/</a:t>
            </a:r>
            <a:r>
              <a:rPr lang="pt-BR" sz="1200" dirty="0" err="1"/>
              <a:t>div</a:t>
            </a:r>
            <a:r>
              <a:rPr lang="pt-BR" sz="1200" dirty="0"/>
              <a:t>&gt;</a:t>
            </a:r>
          </a:p>
          <a:p>
            <a:r>
              <a:rPr lang="pt-BR" sz="1200" dirty="0"/>
              <a:t>    );</a:t>
            </a:r>
          </a:p>
          <a:p>
            <a:r>
              <a:rPr lang="pt-BR" sz="1200" dirty="0"/>
              <a:t>  }</a:t>
            </a:r>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Como o componente Game agora está renderizando o status do jogo, podemos remover o código correspondente do método de renderização do Board. </a:t>
            </a:r>
          </a:p>
          <a:p>
            <a:endParaRPr lang="pt-BR" sz="1200" dirty="0"/>
          </a:p>
          <a:p>
            <a:r>
              <a:rPr lang="pt-BR" sz="1200" dirty="0"/>
              <a:t>Após a </a:t>
            </a:r>
            <a:r>
              <a:rPr lang="pt-BR" sz="1200" dirty="0" err="1"/>
              <a:t>refatoração</a:t>
            </a:r>
            <a:r>
              <a:rPr lang="pt-BR" sz="1200" dirty="0"/>
              <a:t>, a função de renderização do Board fica assim:</a:t>
            </a:r>
          </a:p>
          <a:p>
            <a:endParaRPr lang="pt-BR" sz="1200" dirty="0"/>
          </a:p>
          <a:p>
            <a:r>
              <a:rPr lang="pt-BR" sz="1200" dirty="0"/>
              <a:t>4) Remova o status do jogo do método de renderização do Board, depois disso o método de renderização ficará assim:</a:t>
            </a:r>
          </a:p>
        </p:txBody>
      </p:sp>
      <p:sp>
        <p:nvSpPr>
          <p:cNvPr id="4" name="Retângulo: Cantos Arredondados 3">
            <a:extLst>
              <a:ext uri="{FF2B5EF4-FFF2-40B4-BE49-F238E27FC236}">
                <a16:creationId xmlns:a16="http://schemas.microsoft.com/office/drawing/2014/main" id="{A42CDA2F-F63A-2BA4-AC8C-45D2891F3F04}"/>
              </a:ext>
            </a:extLst>
          </p:cNvPr>
          <p:cNvSpPr/>
          <p:nvPr/>
        </p:nvSpPr>
        <p:spPr>
          <a:xfrm>
            <a:off x="87550" y="1526562"/>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1564046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5) Finally, we need to move the </a:t>
            </a:r>
            <a:r>
              <a:rPr lang="en-US" sz="1200" dirty="0" err="1"/>
              <a:t>handleClick</a:t>
            </a:r>
            <a:r>
              <a:rPr lang="en-US" sz="1200" dirty="0"/>
              <a:t> method from the Board component to the Game component</a:t>
            </a:r>
          </a:p>
          <a:p>
            <a:endParaRPr lang="en-US" sz="1200" dirty="0"/>
          </a:p>
          <a:p>
            <a:r>
              <a:rPr lang="en-US" sz="1200" dirty="0"/>
              <a:t>We also need to modify </a:t>
            </a:r>
            <a:r>
              <a:rPr lang="en-US" sz="1200" dirty="0" err="1"/>
              <a:t>handleClick</a:t>
            </a:r>
            <a:r>
              <a:rPr lang="en-US" sz="1200" dirty="0"/>
              <a:t> because the Game component’s state is structured differently. Within the Game’s </a:t>
            </a:r>
            <a:r>
              <a:rPr lang="en-US" sz="1200" dirty="0" err="1"/>
              <a:t>handleClick</a:t>
            </a:r>
            <a:r>
              <a:rPr lang="en-US" sz="1200" dirty="0"/>
              <a:t> method, we concatenate new history entries onto history.</a:t>
            </a:r>
          </a:p>
          <a:p>
            <a:endParaRPr lang="en-US" sz="1200" dirty="0"/>
          </a:p>
          <a:p>
            <a:r>
              <a:rPr lang="en-US" sz="1200" dirty="0"/>
              <a:t>After this the Game component handle click function will look like this:</a:t>
            </a:r>
          </a:p>
          <a:p>
            <a:endParaRPr lang="en-US" sz="1200" dirty="0"/>
          </a:p>
          <a:p>
            <a:endParaRPr lang="en-US" sz="1200" dirty="0"/>
          </a:p>
          <a:p>
            <a:endParaRPr lang="en-US" sz="1200" dirty="0"/>
          </a:p>
          <a:p>
            <a:endParaRPr lang="en-US" sz="1200" dirty="0"/>
          </a:p>
          <a:p>
            <a:endParaRPr lang="en-US" sz="1200" dirty="0"/>
          </a:p>
          <a:p>
            <a:r>
              <a:rPr lang="en-US" sz="1200" dirty="0"/>
              <a:t> </a:t>
            </a:r>
            <a:r>
              <a:rPr lang="en-US" sz="1200" dirty="0" err="1"/>
              <a:t>handleClick</a:t>
            </a:r>
            <a:r>
              <a:rPr lang="en-US" sz="1200" dirty="0"/>
              <a:t>(</a:t>
            </a:r>
            <a:r>
              <a:rPr lang="en-US" sz="1200" dirty="0" err="1"/>
              <a:t>i</a:t>
            </a:r>
            <a:r>
              <a:rPr lang="en-US" sz="1200" dirty="0"/>
              <a:t>) {</a:t>
            </a:r>
          </a:p>
          <a:p>
            <a:r>
              <a:rPr lang="en-US" sz="1200" dirty="0"/>
              <a:t>    const history = </a:t>
            </a:r>
            <a:r>
              <a:rPr lang="en-US" sz="1200" dirty="0" err="1"/>
              <a:t>this.state.history</a:t>
            </a:r>
            <a:r>
              <a:rPr lang="en-US" sz="1200" dirty="0"/>
              <a:t>;</a:t>
            </a:r>
          </a:p>
          <a:p>
            <a:r>
              <a:rPr lang="en-US" sz="1200" dirty="0"/>
              <a:t>    const current = history[</a:t>
            </a:r>
            <a:r>
              <a:rPr lang="en-US" sz="1200" dirty="0" err="1"/>
              <a:t>history.length</a:t>
            </a:r>
            <a:r>
              <a:rPr lang="en-US" sz="1200" dirty="0"/>
              <a:t> - 1];</a:t>
            </a:r>
          </a:p>
          <a:p>
            <a:r>
              <a:rPr lang="en-US" sz="1200" dirty="0"/>
              <a:t>    const squares = </a:t>
            </a:r>
            <a:r>
              <a:rPr lang="en-US" sz="1200" dirty="0" err="1"/>
              <a:t>current.squares.slice</a:t>
            </a:r>
            <a:r>
              <a:rPr lang="en-US" sz="1200" dirty="0"/>
              <a:t>();</a:t>
            </a:r>
          </a:p>
          <a:p>
            <a:r>
              <a:rPr lang="en-US" sz="1200" dirty="0"/>
              <a:t>    if (</a:t>
            </a:r>
            <a:r>
              <a:rPr lang="en-US" sz="1200" dirty="0" err="1"/>
              <a:t>calculateWinner</a:t>
            </a:r>
            <a:r>
              <a:rPr lang="en-US" sz="1200" dirty="0"/>
              <a:t>(squares) || squares[</a:t>
            </a:r>
            <a:r>
              <a:rPr lang="en-US" sz="1200" dirty="0" err="1"/>
              <a:t>i</a:t>
            </a:r>
            <a:r>
              <a:rPr lang="en-US" sz="1200" dirty="0"/>
              <a:t>]) {</a:t>
            </a:r>
          </a:p>
          <a:p>
            <a:r>
              <a:rPr lang="en-US" sz="1200" dirty="0"/>
              <a:t>      return;</a:t>
            </a:r>
          </a:p>
          <a:p>
            <a:r>
              <a:rPr lang="en-US" sz="1200" dirty="0"/>
              <a:t>    }</a:t>
            </a:r>
          </a:p>
          <a:p>
            <a:r>
              <a:rPr lang="en-US" sz="1200" dirty="0"/>
              <a:t>    squares[</a:t>
            </a:r>
            <a:r>
              <a:rPr lang="en-US" sz="1200" dirty="0" err="1"/>
              <a:t>i</a:t>
            </a:r>
            <a:r>
              <a:rPr lang="en-US" sz="1200" dirty="0"/>
              <a:t>] = </a:t>
            </a:r>
            <a:r>
              <a:rPr lang="en-US" sz="1200" dirty="0" err="1"/>
              <a:t>this.state.xIsNext</a:t>
            </a:r>
            <a:r>
              <a:rPr lang="en-US" sz="1200" dirty="0"/>
              <a:t> ? 'X' : 'O';</a:t>
            </a:r>
          </a:p>
          <a:p>
            <a:r>
              <a:rPr lang="en-US" sz="1200" dirty="0"/>
              <a:t>    </a:t>
            </a:r>
            <a:r>
              <a:rPr lang="en-US" sz="1200" dirty="0" err="1"/>
              <a:t>this.setState</a:t>
            </a:r>
            <a:r>
              <a:rPr lang="en-US" sz="1200" dirty="0"/>
              <a:t>({</a:t>
            </a:r>
          </a:p>
          <a:p>
            <a:r>
              <a:rPr lang="en-US" sz="1200" dirty="0"/>
              <a:t>      history: </a:t>
            </a:r>
            <a:r>
              <a:rPr lang="en-US" sz="1200" dirty="0" err="1"/>
              <a:t>history.concat</a:t>
            </a:r>
            <a:r>
              <a:rPr lang="en-US" sz="1200" dirty="0"/>
              <a:t>([{</a:t>
            </a:r>
          </a:p>
          <a:p>
            <a:r>
              <a:rPr lang="en-US" sz="1200" dirty="0"/>
              <a:t>        squares: squares,</a:t>
            </a:r>
          </a:p>
          <a:p>
            <a:r>
              <a:rPr lang="en-US" sz="1200" dirty="0"/>
              <a:t>      }]),</a:t>
            </a:r>
          </a:p>
          <a:p>
            <a:r>
              <a:rPr lang="en-US" sz="1200" dirty="0"/>
              <a:t>      </a:t>
            </a:r>
            <a:r>
              <a:rPr lang="en-US" sz="1200" dirty="0" err="1"/>
              <a:t>xIsNext</a:t>
            </a:r>
            <a:r>
              <a:rPr lang="en-US" sz="1200" dirty="0"/>
              <a:t>: !</a:t>
            </a:r>
            <a:r>
              <a:rPr lang="en-US" sz="1200" dirty="0" err="1"/>
              <a:t>this.state.xIsNext</a:t>
            </a:r>
            <a:r>
              <a:rPr lang="en-US" sz="1200" dirty="0"/>
              <a:t>,</a:t>
            </a:r>
          </a:p>
          <a:p>
            <a:r>
              <a:rPr lang="en-US" sz="1200" dirty="0"/>
              <a:t>    });</a:t>
            </a:r>
          </a:p>
          <a:p>
            <a:r>
              <a:rPr lang="en-US" sz="1200" dirty="0"/>
              <a:t>  }</a:t>
            </a:r>
          </a:p>
          <a:p>
            <a:endParaRPr lang="en-US" sz="1200" dirty="0"/>
          </a:p>
          <a:p>
            <a:r>
              <a:rPr lang="en-US" sz="1200" dirty="0"/>
              <a:t>Unlike the array push() method you might be more familiar with, the </a:t>
            </a:r>
            <a:r>
              <a:rPr lang="en-US" sz="1200" dirty="0" err="1"/>
              <a:t>concat</a:t>
            </a:r>
            <a:r>
              <a:rPr lang="en-US" sz="1200" dirty="0"/>
              <a:t>() method doesn’t mutate the original array, so we prefer it.</a:t>
            </a:r>
          </a:p>
          <a:p>
            <a:r>
              <a:rPr lang="en-US" sz="1200" dirty="0"/>
              <a:t>At this point, the Board component only needs the </a:t>
            </a:r>
            <a:r>
              <a:rPr lang="en-US" sz="1200" dirty="0" err="1"/>
              <a:t>renderSquare</a:t>
            </a:r>
            <a:r>
              <a:rPr lang="en-US" sz="1200" dirty="0"/>
              <a:t> and render methods. The game’s state and the </a:t>
            </a:r>
            <a:r>
              <a:rPr lang="en-US" sz="1200" dirty="0" err="1"/>
              <a:t>handleClick</a:t>
            </a:r>
            <a:r>
              <a:rPr lang="en-US" sz="1200" dirty="0"/>
              <a:t> method should be in the Game component.</a:t>
            </a:r>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5) Finalmente, precisamos mover o método </a:t>
            </a:r>
            <a:r>
              <a:rPr lang="pt-BR" sz="1200" dirty="0" err="1"/>
              <a:t>handleClick</a:t>
            </a:r>
            <a:r>
              <a:rPr lang="pt-BR" sz="1200" dirty="0"/>
              <a:t> do componente Board para o componente Game.</a:t>
            </a:r>
          </a:p>
          <a:p>
            <a:endParaRPr lang="pt-BR" sz="1200" dirty="0"/>
          </a:p>
          <a:p>
            <a:r>
              <a:rPr lang="pt-BR" sz="1200" dirty="0"/>
              <a:t>Também precisamos modificar </a:t>
            </a:r>
            <a:r>
              <a:rPr lang="pt-BR" sz="1200" dirty="0" err="1"/>
              <a:t>handleClick</a:t>
            </a:r>
            <a:r>
              <a:rPr lang="pt-BR" sz="1200" dirty="0"/>
              <a:t> porque o estado do componente Game é estruturado de forma diferente. </a:t>
            </a:r>
          </a:p>
          <a:p>
            <a:endParaRPr lang="pt-BR" sz="1200" dirty="0"/>
          </a:p>
          <a:p>
            <a:r>
              <a:rPr lang="pt-BR" sz="1200" dirty="0"/>
              <a:t>Dentro do método </a:t>
            </a:r>
            <a:r>
              <a:rPr lang="pt-BR" sz="1200" dirty="0" err="1"/>
              <a:t>handleClick</a:t>
            </a:r>
            <a:r>
              <a:rPr lang="pt-BR" sz="1200" dirty="0"/>
              <a:t> do jogo, concatenamos novas entradas de histórico no histórico.</a:t>
            </a:r>
          </a:p>
          <a:p>
            <a:endParaRPr lang="pt-BR" sz="1200" dirty="0"/>
          </a:p>
          <a:p>
            <a:r>
              <a:rPr lang="pt-BR" sz="1200" dirty="0"/>
              <a:t>Depois disso, a função de clique do identificador do componente do jogo ficará assim:</a:t>
            </a:r>
          </a:p>
          <a:p>
            <a:endParaRPr lang="pt-BR" sz="1200" dirty="0"/>
          </a:p>
          <a:p>
            <a:endParaRPr lang="pt-BR" sz="1200" dirty="0"/>
          </a:p>
          <a:p>
            <a:endParaRPr lang="pt-BR" sz="1200" dirty="0"/>
          </a:p>
          <a:p>
            <a:r>
              <a:rPr lang="pt-BR" sz="1200" dirty="0"/>
              <a:t>Ao contrário do método </a:t>
            </a:r>
            <a:r>
              <a:rPr lang="pt-BR" sz="1200" dirty="0" err="1"/>
              <a:t>array</a:t>
            </a:r>
            <a:r>
              <a:rPr lang="pt-BR" sz="1200" dirty="0"/>
              <a:t> </a:t>
            </a:r>
            <a:r>
              <a:rPr lang="pt-BR" sz="1200" dirty="0" err="1"/>
              <a:t>push</a:t>
            </a:r>
            <a:r>
              <a:rPr lang="pt-BR" sz="1200" dirty="0"/>
              <a:t>() com o qual você pode estar mais familiarizado, o método </a:t>
            </a:r>
            <a:r>
              <a:rPr lang="pt-BR" sz="1200" dirty="0" err="1"/>
              <a:t>concat</a:t>
            </a:r>
            <a:r>
              <a:rPr lang="pt-BR" sz="1200" dirty="0"/>
              <a:t>() não altera o </a:t>
            </a:r>
            <a:r>
              <a:rPr lang="pt-BR" sz="1200" dirty="0" err="1"/>
              <a:t>array</a:t>
            </a:r>
            <a:r>
              <a:rPr lang="pt-BR" sz="1200" dirty="0"/>
              <a:t> original, então nós o preferimos.</a:t>
            </a:r>
          </a:p>
          <a:p>
            <a:endParaRPr lang="pt-BR" sz="1200" dirty="0"/>
          </a:p>
          <a:p>
            <a:r>
              <a:rPr lang="pt-BR" sz="1200" dirty="0"/>
              <a:t>Neste ponto, o componente Board só precisa dos métodos </a:t>
            </a:r>
            <a:r>
              <a:rPr lang="pt-BR" sz="1200" dirty="0" err="1"/>
              <a:t>renderSquare</a:t>
            </a:r>
            <a:r>
              <a:rPr lang="pt-BR" sz="1200" dirty="0"/>
              <a:t> e render.</a:t>
            </a:r>
          </a:p>
          <a:p>
            <a:endParaRPr lang="pt-BR" sz="1200" dirty="0"/>
          </a:p>
          <a:p>
            <a:r>
              <a:rPr lang="pt-BR" sz="1200" dirty="0"/>
              <a:t> O estado do jogo e o método </a:t>
            </a:r>
            <a:r>
              <a:rPr lang="pt-BR" sz="1200" dirty="0" err="1"/>
              <a:t>handleClick</a:t>
            </a:r>
            <a:r>
              <a:rPr lang="pt-BR" sz="1200" dirty="0"/>
              <a:t> devem estar no componente Game.</a:t>
            </a:r>
          </a:p>
        </p:txBody>
      </p:sp>
      <p:sp>
        <p:nvSpPr>
          <p:cNvPr id="5" name="Retângulo: Cantos Arredondados 4">
            <a:extLst>
              <a:ext uri="{FF2B5EF4-FFF2-40B4-BE49-F238E27FC236}">
                <a16:creationId xmlns:a16="http://schemas.microsoft.com/office/drawing/2014/main" id="{B6815044-ABD6-30B0-5D70-0E7DAA60CBFF}"/>
              </a:ext>
            </a:extLst>
          </p:cNvPr>
          <p:cNvSpPr/>
          <p:nvPr/>
        </p:nvSpPr>
        <p:spPr>
          <a:xfrm>
            <a:off x="179914" y="1896016"/>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Game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38011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dirty="0"/>
              <a:t>8 - </a:t>
            </a:r>
            <a:r>
              <a:rPr lang="pt-BR" sz="1200" dirty="0" err="1"/>
              <a:t>Showing</a:t>
            </a:r>
            <a:r>
              <a:rPr lang="pt-BR" sz="1200" dirty="0"/>
              <a:t> </a:t>
            </a:r>
            <a:r>
              <a:rPr lang="pt-BR" sz="1200" dirty="0" err="1"/>
              <a:t>the</a:t>
            </a:r>
            <a:r>
              <a:rPr lang="pt-BR" sz="1200" dirty="0"/>
              <a:t> </a:t>
            </a:r>
            <a:r>
              <a:rPr lang="pt-BR" sz="1200" dirty="0" err="1"/>
              <a:t>Past</a:t>
            </a:r>
            <a:r>
              <a:rPr lang="pt-BR" sz="1200" dirty="0"/>
              <a:t> Moves</a:t>
            </a:r>
          </a:p>
          <a:p>
            <a:r>
              <a:rPr lang="en-US" sz="1200" dirty="0"/>
              <a:t>Since we are recording the tic-tac-toe game’s history, we can now display it to the player as a list of past moves.</a:t>
            </a:r>
          </a:p>
          <a:p>
            <a:endParaRPr lang="en-US" sz="1200" dirty="0"/>
          </a:p>
          <a:p>
            <a:r>
              <a:rPr lang="en-US" sz="1200" dirty="0"/>
              <a:t>We learned earlier that React elements are first-class JavaScript objects; we can pass them around in our applications. To render multiple items in React, we can use an array of React elements.</a:t>
            </a:r>
          </a:p>
          <a:p>
            <a:endParaRPr lang="en-US" sz="1200" dirty="0"/>
          </a:p>
          <a:p>
            <a:r>
              <a:rPr lang="en-US" sz="1200" dirty="0"/>
              <a:t>In JavaScript, arrays have a map() method that is commonly used for mapping data to other data, for example:</a:t>
            </a:r>
          </a:p>
          <a:p>
            <a:endParaRPr lang="en-US" sz="1200" dirty="0"/>
          </a:p>
          <a:p>
            <a:r>
              <a:rPr lang="en-US" sz="1200" dirty="0"/>
              <a:t>const numbers = [1, 2, 3];</a:t>
            </a:r>
          </a:p>
          <a:p>
            <a:r>
              <a:rPr lang="en-US" sz="1200" dirty="0"/>
              <a:t>const doubled = </a:t>
            </a:r>
            <a:r>
              <a:rPr lang="en-US" sz="1200" dirty="0" err="1"/>
              <a:t>numbers.map</a:t>
            </a:r>
            <a:r>
              <a:rPr lang="en-US" sz="1200" dirty="0"/>
              <a:t>(x =&gt; x * 2); // [2, 4, 6]</a:t>
            </a:r>
          </a:p>
          <a:p>
            <a:endParaRPr lang="en-US" sz="1200" dirty="0"/>
          </a:p>
          <a:p>
            <a:r>
              <a:rPr lang="en-US" sz="1200" dirty="0"/>
              <a:t>Using the map method, we can map our history of moves to React elements representing buttons on the screen, and display a list of buttons to “jump” to past moves.</a:t>
            </a:r>
          </a:p>
          <a:p>
            <a:endParaRPr lang="en-US" sz="1200" dirty="0"/>
          </a:p>
          <a:p>
            <a:pPr marL="228600" indent="-228600">
              <a:buAutoNum type="arabicParenR"/>
            </a:pPr>
            <a:r>
              <a:rPr lang="en-US" sz="1200" dirty="0"/>
              <a:t>Let’s map over the history in the Game’s render method and add moves tot the return method, after this your render method will look like this:</a:t>
            </a:r>
          </a:p>
          <a:p>
            <a:endParaRPr lang="en-US" sz="1200" dirty="0"/>
          </a:p>
          <a:p>
            <a:r>
              <a:rPr lang="pt-BR" sz="1200" dirty="0"/>
              <a:t> render() {</a:t>
            </a:r>
          </a:p>
          <a:p>
            <a:r>
              <a:rPr lang="pt-BR" sz="1200" dirty="0"/>
              <a:t>    </a:t>
            </a:r>
            <a:r>
              <a:rPr lang="pt-BR" sz="1200" dirty="0" err="1"/>
              <a:t>const</a:t>
            </a:r>
            <a:r>
              <a:rPr lang="pt-BR" sz="1200" dirty="0"/>
              <a:t> </a:t>
            </a:r>
            <a:r>
              <a:rPr lang="pt-BR" sz="1200" dirty="0" err="1"/>
              <a:t>history</a:t>
            </a:r>
            <a:r>
              <a:rPr lang="pt-BR" sz="1200" dirty="0"/>
              <a:t> = </a:t>
            </a:r>
            <a:r>
              <a:rPr lang="pt-BR" sz="1200" dirty="0" err="1"/>
              <a:t>this.state.history</a:t>
            </a:r>
            <a:r>
              <a:rPr lang="pt-BR" sz="1200" dirty="0"/>
              <a:t>;</a:t>
            </a:r>
          </a:p>
          <a:p>
            <a:r>
              <a:rPr lang="pt-BR" sz="1200" dirty="0"/>
              <a:t>    </a:t>
            </a:r>
            <a:r>
              <a:rPr lang="pt-BR" sz="1200" dirty="0" err="1"/>
              <a:t>const</a:t>
            </a:r>
            <a:r>
              <a:rPr lang="pt-BR" sz="1200" dirty="0"/>
              <a:t> </a:t>
            </a:r>
            <a:r>
              <a:rPr lang="pt-BR" sz="1200" dirty="0" err="1"/>
              <a:t>current</a:t>
            </a:r>
            <a:r>
              <a:rPr lang="pt-BR" sz="1200" dirty="0"/>
              <a:t> = </a:t>
            </a:r>
            <a:r>
              <a:rPr lang="pt-BR" sz="1200" dirty="0" err="1"/>
              <a:t>history</a:t>
            </a:r>
            <a:r>
              <a:rPr lang="pt-BR" sz="1200" dirty="0"/>
              <a:t>[</a:t>
            </a:r>
            <a:r>
              <a:rPr lang="pt-BR" sz="1200" dirty="0" err="1"/>
              <a:t>history.length</a:t>
            </a:r>
            <a:r>
              <a:rPr lang="pt-BR" sz="1200" dirty="0"/>
              <a:t> - 1];</a:t>
            </a:r>
          </a:p>
          <a:p>
            <a:r>
              <a:rPr lang="pt-BR" sz="1200" dirty="0"/>
              <a:t>    </a:t>
            </a:r>
            <a:r>
              <a:rPr lang="pt-BR" sz="1200" dirty="0" err="1"/>
              <a:t>const</a:t>
            </a:r>
            <a:r>
              <a:rPr lang="pt-BR" sz="1200" dirty="0"/>
              <a:t> </a:t>
            </a:r>
            <a:r>
              <a:rPr lang="pt-BR" sz="1200" dirty="0" err="1"/>
              <a:t>winner</a:t>
            </a:r>
            <a:r>
              <a:rPr lang="pt-BR" sz="1200" dirty="0"/>
              <a:t> = </a:t>
            </a:r>
            <a:r>
              <a:rPr lang="pt-BR" sz="1200" dirty="0" err="1"/>
              <a:t>calculateWinner</a:t>
            </a:r>
            <a:r>
              <a:rPr lang="pt-BR" sz="1200" dirty="0"/>
              <a:t>(</a:t>
            </a:r>
            <a:r>
              <a:rPr lang="pt-BR" sz="1200" dirty="0" err="1"/>
              <a:t>current.squares</a:t>
            </a:r>
            <a:r>
              <a:rPr lang="pt-BR" sz="1200" dirty="0"/>
              <a:t>);</a:t>
            </a:r>
          </a:p>
          <a:p>
            <a:endParaRPr lang="pt-BR" sz="1200" dirty="0"/>
          </a:p>
          <a:p>
            <a:r>
              <a:rPr lang="pt-BR" sz="1200" dirty="0"/>
              <a:t>    </a:t>
            </a:r>
            <a:r>
              <a:rPr lang="pt-BR" sz="1200" dirty="0" err="1"/>
              <a:t>const</a:t>
            </a:r>
            <a:r>
              <a:rPr lang="pt-BR" sz="1200" dirty="0"/>
              <a:t> moves = </a:t>
            </a:r>
            <a:r>
              <a:rPr lang="pt-BR" sz="1200" dirty="0" err="1"/>
              <a:t>history.map</a:t>
            </a:r>
            <a:r>
              <a:rPr lang="pt-BR" sz="1200" dirty="0"/>
              <a:t>((</a:t>
            </a:r>
            <a:r>
              <a:rPr lang="pt-BR" sz="1200" dirty="0" err="1"/>
              <a:t>step</a:t>
            </a:r>
            <a:r>
              <a:rPr lang="pt-BR" sz="1200" dirty="0"/>
              <a:t>, move) =&gt; {</a:t>
            </a:r>
          </a:p>
          <a:p>
            <a:r>
              <a:rPr lang="pt-BR" sz="1200" dirty="0"/>
              <a:t>      </a:t>
            </a:r>
            <a:r>
              <a:rPr lang="pt-BR" sz="1200" dirty="0" err="1"/>
              <a:t>const</a:t>
            </a:r>
            <a:r>
              <a:rPr lang="pt-BR" sz="1200" dirty="0"/>
              <a:t> </a:t>
            </a:r>
            <a:r>
              <a:rPr lang="pt-BR" sz="1200" dirty="0" err="1"/>
              <a:t>desc</a:t>
            </a:r>
            <a:r>
              <a:rPr lang="pt-BR" sz="1200" dirty="0"/>
              <a:t> = move ?</a:t>
            </a:r>
          </a:p>
          <a:p>
            <a:r>
              <a:rPr lang="pt-BR" sz="1200" dirty="0"/>
              <a:t>        'Go </a:t>
            </a:r>
            <a:r>
              <a:rPr lang="pt-BR" sz="1200" dirty="0" err="1"/>
              <a:t>to</a:t>
            </a:r>
            <a:r>
              <a:rPr lang="pt-BR" sz="1200" dirty="0"/>
              <a:t> move #' + move :</a:t>
            </a:r>
          </a:p>
          <a:p>
            <a:r>
              <a:rPr lang="pt-BR" sz="1200" dirty="0"/>
              <a:t>        'Go </a:t>
            </a:r>
            <a:r>
              <a:rPr lang="pt-BR" sz="1200" dirty="0" err="1"/>
              <a:t>to</a:t>
            </a:r>
            <a:r>
              <a:rPr lang="pt-BR" sz="1200" dirty="0"/>
              <a:t> game start';</a:t>
            </a:r>
          </a:p>
          <a:p>
            <a:r>
              <a:rPr lang="pt-BR" sz="1200" dirty="0"/>
              <a:t>      </a:t>
            </a:r>
            <a:r>
              <a:rPr lang="pt-BR" sz="1200" dirty="0" err="1"/>
              <a:t>return</a:t>
            </a:r>
            <a:r>
              <a:rPr lang="pt-BR" sz="1200" dirty="0"/>
              <a:t> (</a:t>
            </a:r>
          </a:p>
          <a:p>
            <a:r>
              <a:rPr lang="pt-BR" sz="1200" dirty="0"/>
              <a:t>        &lt;li </a:t>
            </a:r>
            <a:r>
              <a:rPr lang="pt-BR" sz="1200" dirty="0" err="1"/>
              <a:t>key</a:t>
            </a:r>
            <a:r>
              <a:rPr lang="pt-BR" sz="1200" dirty="0"/>
              <a:t>={move}&gt;</a:t>
            </a:r>
          </a:p>
          <a:p>
            <a:r>
              <a:rPr lang="pt-BR" sz="1200" dirty="0"/>
              <a:t>          &lt;</a:t>
            </a:r>
            <a:r>
              <a:rPr lang="pt-BR" sz="1200" dirty="0" err="1"/>
              <a:t>button</a:t>
            </a:r>
            <a:r>
              <a:rPr lang="pt-BR" sz="1200" dirty="0"/>
              <a:t> </a:t>
            </a:r>
            <a:r>
              <a:rPr lang="pt-BR" sz="1200" dirty="0" err="1"/>
              <a:t>onClick</a:t>
            </a:r>
            <a:r>
              <a:rPr lang="pt-BR" sz="1200" dirty="0"/>
              <a:t>={() =&gt; </a:t>
            </a:r>
            <a:r>
              <a:rPr lang="pt-BR" sz="1200" dirty="0" err="1"/>
              <a:t>this.jumpTo</a:t>
            </a:r>
            <a:r>
              <a:rPr lang="pt-BR" sz="1200" dirty="0"/>
              <a:t>(move)}&gt;{</a:t>
            </a:r>
            <a:r>
              <a:rPr lang="pt-BR" sz="1200" dirty="0" err="1"/>
              <a:t>desc</a:t>
            </a:r>
            <a:r>
              <a:rPr lang="pt-BR" sz="1200" dirty="0"/>
              <a:t>}&lt;/</a:t>
            </a:r>
            <a:r>
              <a:rPr lang="pt-BR" sz="1200" dirty="0" err="1"/>
              <a:t>button</a:t>
            </a:r>
            <a:r>
              <a:rPr lang="pt-BR" sz="1200" dirty="0"/>
              <a:t>&gt;</a:t>
            </a:r>
          </a:p>
          <a:p>
            <a:r>
              <a:rPr lang="pt-BR" sz="1200" dirty="0"/>
              <a:t>        &lt;/li&gt;</a:t>
            </a:r>
          </a:p>
          <a:p>
            <a:r>
              <a:rPr lang="pt-BR" sz="1200" dirty="0"/>
              <a:t>      );</a:t>
            </a:r>
          </a:p>
          <a:p>
            <a:r>
              <a:rPr lang="pt-BR" sz="1200" dirty="0"/>
              <a:t>    });  </a:t>
            </a:r>
          </a:p>
          <a:p>
            <a:r>
              <a:rPr lang="pt-BR" sz="1200" dirty="0"/>
              <a:t>Continua no próximo slide</a:t>
            </a:r>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8 Mostrando os movimentos anteriores</a:t>
            </a:r>
          </a:p>
          <a:p>
            <a:endParaRPr lang="pt-BR" sz="1200" dirty="0"/>
          </a:p>
          <a:p>
            <a:r>
              <a:rPr lang="pt-BR" sz="1200" dirty="0"/>
              <a:t>Como estamos gravando o histórico do jogo da velha, agora podemos exibi-lo ao jogador como uma lista de movimentos anteriores.</a:t>
            </a:r>
          </a:p>
          <a:p>
            <a:endParaRPr lang="pt-BR" sz="1200" dirty="0"/>
          </a:p>
          <a:p>
            <a:r>
              <a:rPr lang="pt-BR" sz="1200" dirty="0"/>
              <a:t>Aprendemos anteriormente que os elementos </a:t>
            </a:r>
            <a:r>
              <a:rPr lang="pt-BR" sz="1200" dirty="0" err="1"/>
              <a:t>React</a:t>
            </a:r>
            <a:r>
              <a:rPr lang="pt-BR" sz="1200" dirty="0"/>
              <a:t> são objetos </a:t>
            </a:r>
            <a:r>
              <a:rPr lang="pt-BR" sz="1200" dirty="0" err="1"/>
              <a:t>JavaScript</a:t>
            </a:r>
            <a:r>
              <a:rPr lang="pt-BR" sz="1200" dirty="0"/>
              <a:t> de primeira classe; podemos passá-los em nossos aplicativos. </a:t>
            </a:r>
          </a:p>
          <a:p>
            <a:endParaRPr lang="pt-BR" sz="1200" dirty="0"/>
          </a:p>
          <a:p>
            <a:r>
              <a:rPr lang="pt-BR" sz="1200" dirty="0"/>
              <a:t>Para renderizar vários itens no </a:t>
            </a:r>
            <a:r>
              <a:rPr lang="pt-BR" sz="1200" dirty="0" err="1"/>
              <a:t>React</a:t>
            </a:r>
            <a:r>
              <a:rPr lang="pt-BR" sz="1200" dirty="0"/>
              <a:t>, podemos usar um </a:t>
            </a:r>
            <a:r>
              <a:rPr lang="pt-BR" sz="1200" dirty="0" err="1"/>
              <a:t>array</a:t>
            </a:r>
            <a:r>
              <a:rPr lang="pt-BR" sz="1200" dirty="0"/>
              <a:t> de elementos </a:t>
            </a:r>
            <a:r>
              <a:rPr lang="pt-BR" sz="1200" dirty="0" err="1"/>
              <a:t>React</a:t>
            </a:r>
            <a:r>
              <a:rPr lang="pt-BR" sz="1200" dirty="0"/>
              <a:t>.</a:t>
            </a:r>
          </a:p>
          <a:p>
            <a:endParaRPr lang="pt-BR" sz="1200" dirty="0"/>
          </a:p>
          <a:p>
            <a:r>
              <a:rPr lang="pt-BR" sz="1200" dirty="0"/>
              <a:t>Em </a:t>
            </a:r>
            <a:r>
              <a:rPr lang="pt-BR" sz="1200" dirty="0" err="1"/>
              <a:t>JavaScript</a:t>
            </a:r>
            <a:r>
              <a:rPr lang="pt-BR" sz="1200" dirty="0"/>
              <a:t>, os </a:t>
            </a:r>
            <a:r>
              <a:rPr lang="pt-BR" sz="1200" dirty="0" err="1"/>
              <a:t>arrays</a:t>
            </a:r>
            <a:r>
              <a:rPr lang="pt-BR" sz="1200" dirty="0"/>
              <a:t> têm um método </a:t>
            </a:r>
            <a:r>
              <a:rPr lang="pt-BR" sz="1200" dirty="0" err="1"/>
              <a:t>map</a:t>
            </a:r>
            <a:r>
              <a:rPr lang="pt-BR" sz="1200" dirty="0"/>
              <a:t>() que é comumente usado para mapear dados para outros dados, por exemplo:</a:t>
            </a:r>
          </a:p>
          <a:p>
            <a:endParaRPr lang="pt-BR" sz="1200" dirty="0"/>
          </a:p>
          <a:p>
            <a:r>
              <a:rPr lang="pt-BR" sz="1200" dirty="0" err="1"/>
              <a:t>const</a:t>
            </a:r>
            <a:r>
              <a:rPr lang="pt-BR" sz="1200" dirty="0"/>
              <a:t> números = [1, 2, 3];</a:t>
            </a:r>
          </a:p>
          <a:p>
            <a:r>
              <a:rPr lang="pt-BR" sz="1200" dirty="0" err="1"/>
              <a:t>const</a:t>
            </a:r>
            <a:r>
              <a:rPr lang="pt-BR" sz="1200" dirty="0"/>
              <a:t> dobrou = </a:t>
            </a:r>
            <a:r>
              <a:rPr lang="pt-BR" sz="1200" dirty="0" err="1"/>
              <a:t>números.map</a:t>
            </a:r>
            <a:r>
              <a:rPr lang="pt-BR" sz="1200" dirty="0"/>
              <a:t>(x =&gt; x * 2); // [2, 4, 6]</a:t>
            </a:r>
          </a:p>
          <a:p>
            <a:endParaRPr lang="pt-BR" sz="1200" dirty="0"/>
          </a:p>
          <a:p>
            <a:r>
              <a:rPr lang="pt-BR" sz="1200" dirty="0"/>
              <a:t>Usando o método </a:t>
            </a:r>
            <a:r>
              <a:rPr lang="pt-BR" sz="1200" dirty="0" err="1"/>
              <a:t>map</a:t>
            </a:r>
            <a:r>
              <a:rPr lang="pt-BR" sz="1200" dirty="0"/>
              <a:t>, podemos mapear nosso histórico de movimentos para elementos </a:t>
            </a:r>
            <a:r>
              <a:rPr lang="pt-BR" sz="1200" dirty="0" err="1"/>
              <a:t>React</a:t>
            </a:r>
            <a:r>
              <a:rPr lang="pt-BR" sz="1200" dirty="0"/>
              <a:t> que representam botões na tela e exibir uma lista de botões para “saltar” para movimentos anteriores</a:t>
            </a:r>
          </a:p>
          <a:p>
            <a:endParaRPr lang="pt-BR" sz="1200" dirty="0"/>
          </a:p>
          <a:p>
            <a:r>
              <a:rPr lang="pt-BR" sz="1200" dirty="0"/>
              <a:t>.1) Vamos mapear o histórico no método de renderização do jogo e adicionar movimentos ao método de retorno, depois disso seu método de renderização ficará assim:</a:t>
            </a:r>
          </a:p>
        </p:txBody>
      </p:sp>
      <p:sp>
        <p:nvSpPr>
          <p:cNvPr id="4" name="Retângulo: Cantos Arredondados 3">
            <a:extLst>
              <a:ext uri="{FF2B5EF4-FFF2-40B4-BE49-F238E27FC236}">
                <a16:creationId xmlns:a16="http://schemas.microsoft.com/office/drawing/2014/main" id="{5041EB79-DBD7-3125-084E-D316679B29A7}"/>
              </a:ext>
            </a:extLst>
          </p:cNvPr>
          <p:cNvSpPr/>
          <p:nvPr/>
        </p:nvSpPr>
        <p:spPr>
          <a:xfrm>
            <a:off x="3070697" y="3854125"/>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Game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384053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dirty="0"/>
              <a:t>Segunda parte do treinamento</a:t>
            </a:r>
          </a:p>
          <a:p>
            <a:endParaRPr lang="pt-BR" sz="1200" dirty="0"/>
          </a:p>
          <a:p>
            <a:r>
              <a:rPr lang="en-US" sz="1200" dirty="0"/>
              <a:t>1.2</a:t>
            </a:r>
          </a:p>
          <a:p>
            <a:r>
              <a:rPr lang="en-US" sz="1200" dirty="0"/>
              <a:t>Making an Interactive Component</a:t>
            </a:r>
          </a:p>
          <a:p>
            <a:r>
              <a:rPr lang="en-US" sz="1200" dirty="0"/>
              <a:t>Let’s fill the Square component with an “X” when we click it.</a:t>
            </a:r>
          </a:p>
          <a:p>
            <a:endParaRPr lang="en-US" sz="1200" dirty="0"/>
          </a:p>
          <a:p>
            <a:r>
              <a:rPr lang="en-US" sz="1200" dirty="0"/>
              <a:t>1) Change the button tag that is returned from the Square component’s render() function to this:</a:t>
            </a:r>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r>
              <a:rPr lang="pt-BR" sz="1200" dirty="0"/>
              <a:t>render() {</a:t>
            </a:r>
          </a:p>
          <a:p>
            <a:r>
              <a:rPr lang="pt-BR" sz="1200" dirty="0"/>
              <a:t>    </a:t>
            </a:r>
            <a:r>
              <a:rPr lang="pt-BR" sz="1200" dirty="0" err="1"/>
              <a:t>return</a:t>
            </a:r>
            <a:r>
              <a:rPr lang="pt-BR" sz="1200" dirty="0"/>
              <a:t> (</a:t>
            </a:r>
          </a:p>
          <a:p>
            <a:r>
              <a:rPr lang="pt-BR" sz="1200" dirty="0"/>
              <a:t>      &lt;</a:t>
            </a:r>
            <a:r>
              <a:rPr lang="pt-BR" sz="1200" dirty="0" err="1"/>
              <a:t>button</a:t>
            </a:r>
            <a:r>
              <a:rPr lang="pt-BR" sz="1200" dirty="0"/>
              <a:t> </a:t>
            </a:r>
            <a:r>
              <a:rPr lang="pt-BR" sz="1200" dirty="0" err="1"/>
              <a:t>className</a:t>
            </a:r>
            <a:r>
              <a:rPr lang="pt-BR" sz="1200" dirty="0"/>
              <a:t>="</a:t>
            </a:r>
            <a:r>
              <a:rPr lang="pt-BR" sz="1200" dirty="0" err="1"/>
              <a:t>square</a:t>
            </a:r>
            <a:r>
              <a:rPr lang="pt-BR" sz="1200" dirty="0"/>
              <a:t>" </a:t>
            </a:r>
            <a:r>
              <a:rPr lang="pt-BR" sz="1200" dirty="0" err="1"/>
              <a:t>onClick</a:t>
            </a:r>
            <a:r>
              <a:rPr lang="pt-BR" sz="1200" dirty="0"/>
              <a:t>={() =&gt; { </a:t>
            </a:r>
            <a:r>
              <a:rPr lang="pt-BR" sz="1200" dirty="0" err="1"/>
              <a:t>alert</a:t>
            </a:r>
            <a:r>
              <a:rPr lang="pt-BR" sz="1200" dirty="0"/>
              <a:t>('click'); }}&gt;</a:t>
            </a:r>
          </a:p>
          <a:p>
            <a:r>
              <a:rPr lang="pt-BR" sz="1200" dirty="0"/>
              <a:t>        {</a:t>
            </a:r>
            <a:r>
              <a:rPr lang="pt-BR" sz="1200" dirty="0" err="1"/>
              <a:t>this.props.value</a:t>
            </a:r>
            <a:r>
              <a:rPr lang="pt-BR" sz="1200" dirty="0"/>
              <a:t>}</a:t>
            </a:r>
          </a:p>
          <a:p>
            <a:r>
              <a:rPr lang="pt-BR" sz="1200" dirty="0"/>
              <a:t>      &lt;/</a:t>
            </a:r>
            <a:r>
              <a:rPr lang="pt-BR" sz="1200" dirty="0" err="1"/>
              <a:t>button</a:t>
            </a:r>
            <a:r>
              <a:rPr lang="pt-BR" sz="1200" dirty="0"/>
              <a:t>&gt;</a:t>
            </a:r>
          </a:p>
          <a:p>
            <a:r>
              <a:rPr lang="pt-BR" sz="1200" dirty="0"/>
              <a:t>    );</a:t>
            </a:r>
          </a:p>
          <a:p>
            <a:r>
              <a:rPr lang="pt-BR" sz="1200" dirty="0"/>
              <a:t>  }</a:t>
            </a:r>
          </a:p>
          <a:p>
            <a:endParaRPr lang="pt-BR" sz="1200" dirty="0"/>
          </a:p>
          <a:p>
            <a:r>
              <a:rPr lang="en-US" sz="1200" dirty="0"/>
              <a:t>If you click on a Square now, you should see an alert in your browser.</a:t>
            </a:r>
            <a:endParaRPr lang="pt-BR" sz="1200" dirty="0"/>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1.2 Fazendo um componente </a:t>
            </a:r>
            <a:r>
              <a:rPr lang="pt-BR" sz="1200" dirty="0" err="1"/>
              <a:t>interativoVamos</a:t>
            </a:r>
            <a:r>
              <a:rPr lang="pt-BR" sz="1200" dirty="0"/>
              <a:t> preencher o componente Quadrado com um “X” ao clicar nele.</a:t>
            </a:r>
          </a:p>
          <a:p>
            <a:endParaRPr lang="pt-BR" sz="1200" dirty="0"/>
          </a:p>
          <a:p>
            <a:pPr marL="228600" indent="-228600">
              <a:buAutoNum type="arabicParenR"/>
            </a:pPr>
            <a:r>
              <a:rPr lang="pt-BR" sz="1200" dirty="0"/>
              <a:t>Altere a </a:t>
            </a:r>
            <a:r>
              <a:rPr lang="pt-BR" sz="1200" dirty="0" err="1"/>
              <a:t>tag</a:t>
            </a:r>
            <a:r>
              <a:rPr lang="pt-BR" sz="1200" dirty="0"/>
              <a:t> do botão que é retornada da função render() do componente Square para esta:</a:t>
            </a:r>
          </a:p>
          <a:p>
            <a:endParaRPr lang="pt-BR" sz="1200" dirty="0"/>
          </a:p>
          <a:p>
            <a:endParaRPr lang="pt-BR" sz="1200" dirty="0"/>
          </a:p>
          <a:p>
            <a:r>
              <a:rPr lang="pt-BR" sz="1200" dirty="0"/>
              <a:t>Se você clicar em um quadrado agora, deverá ver um alerta no seu navegador.</a:t>
            </a:r>
          </a:p>
        </p:txBody>
      </p:sp>
      <p:sp>
        <p:nvSpPr>
          <p:cNvPr id="4" name="Retângulo: Cantos Arredondados 3">
            <a:extLst>
              <a:ext uri="{FF2B5EF4-FFF2-40B4-BE49-F238E27FC236}">
                <a16:creationId xmlns:a16="http://schemas.microsoft.com/office/drawing/2014/main" id="{EC4DE5D3-F979-AE7E-1BE7-CC8D814CB36E}"/>
              </a:ext>
            </a:extLst>
          </p:cNvPr>
          <p:cNvSpPr/>
          <p:nvPr/>
        </p:nvSpPr>
        <p:spPr>
          <a:xfrm>
            <a:off x="87550" y="2050472"/>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Square extends </a:t>
            </a:r>
            <a:r>
              <a:rPr lang="en-US" sz="1400" b="0" i="0" dirty="0" err="1">
                <a:solidFill>
                  <a:srgbClr val="FFFFFF"/>
                </a:solidFill>
                <a:effectLst/>
                <a:latin typeface="Manrope"/>
              </a:rPr>
              <a:t>React.Component</a:t>
            </a:r>
            <a:endParaRPr lang="pt-BR" sz="1400" dirty="0"/>
          </a:p>
        </p:txBody>
      </p:sp>
      <p:pic>
        <p:nvPicPr>
          <p:cNvPr id="7" name="Imagem 6">
            <a:extLst>
              <a:ext uri="{FF2B5EF4-FFF2-40B4-BE49-F238E27FC236}">
                <a16:creationId xmlns:a16="http://schemas.microsoft.com/office/drawing/2014/main" id="{3577ED0C-866F-77BE-F875-D630C39EF7B0}"/>
              </a:ext>
            </a:extLst>
          </p:cNvPr>
          <p:cNvPicPr>
            <a:picLocks noChangeAspect="1"/>
          </p:cNvPicPr>
          <p:nvPr/>
        </p:nvPicPr>
        <p:blipFill>
          <a:blip r:embed="rId2"/>
          <a:stretch>
            <a:fillRect/>
          </a:stretch>
        </p:blipFill>
        <p:spPr>
          <a:xfrm>
            <a:off x="4996872" y="2050472"/>
            <a:ext cx="6742546" cy="4561134"/>
          </a:xfrm>
          <a:prstGeom prst="rect">
            <a:avLst/>
          </a:prstGeom>
        </p:spPr>
      </p:pic>
    </p:spTree>
    <p:extLst>
      <p:ext uri="{BB962C8B-B14F-4D97-AF65-F5344CB8AC3E}">
        <p14:creationId xmlns:p14="http://schemas.microsoft.com/office/powerpoint/2010/main" val="1547880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dirty="0" err="1"/>
              <a:t>let</a:t>
            </a:r>
            <a:r>
              <a:rPr lang="pt-BR" sz="1200" dirty="0"/>
              <a:t> status;</a:t>
            </a:r>
          </a:p>
          <a:p>
            <a:r>
              <a:rPr lang="pt-BR" sz="1200" dirty="0"/>
              <a:t>    </a:t>
            </a:r>
            <a:r>
              <a:rPr lang="pt-BR" sz="1200" dirty="0" err="1"/>
              <a:t>if</a:t>
            </a:r>
            <a:r>
              <a:rPr lang="pt-BR" sz="1200" dirty="0"/>
              <a:t> (</a:t>
            </a:r>
            <a:r>
              <a:rPr lang="pt-BR" sz="1200" dirty="0" err="1"/>
              <a:t>winner</a:t>
            </a:r>
            <a:r>
              <a:rPr lang="pt-BR" sz="1200" dirty="0"/>
              <a:t>) {</a:t>
            </a:r>
          </a:p>
          <a:p>
            <a:r>
              <a:rPr lang="pt-BR" sz="1200" dirty="0"/>
              <a:t>      status = '</a:t>
            </a:r>
            <a:r>
              <a:rPr lang="pt-BR" sz="1200" dirty="0" err="1"/>
              <a:t>Winner</a:t>
            </a:r>
            <a:r>
              <a:rPr lang="pt-BR" sz="1200" dirty="0"/>
              <a:t>: ' + </a:t>
            </a:r>
            <a:r>
              <a:rPr lang="pt-BR" sz="1200" dirty="0" err="1"/>
              <a:t>winner</a:t>
            </a:r>
            <a:r>
              <a:rPr lang="pt-BR" sz="1200" dirty="0"/>
              <a:t>;</a:t>
            </a:r>
          </a:p>
          <a:p>
            <a:r>
              <a:rPr lang="pt-BR" sz="1200" dirty="0"/>
              <a:t>    } </a:t>
            </a:r>
            <a:r>
              <a:rPr lang="pt-BR" sz="1200" dirty="0" err="1"/>
              <a:t>else</a:t>
            </a:r>
            <a:r>
              <a:rPr lang="pt-BR" sz="1200" dirty="0"/>
              <a:t> {</a:t>
            </a:r>
          </a:p>
          <a:p>
            <a:r>
              <a:rPr lang="pt-BR" sz="1200" dirty="0"/>
              <a:t>      status = 'Next player: ' + (</a:t>
            </a:r>
            <a:r>
              <a:rPr lang="pt-BR" sz="1200" dirty="0" err="1"/>
              <a:t>this.state.xIsNext</a:t>
            </a:r>
            <a:r>
              <a:rPr lang="pt-BR" sz="1200" dirty="0"/>
              <a:t> ? 'X' : 'O');</a:t>
            </a:r>
          </a:p>
          <a:p>
            <a:r>
              <a:rPr lang="pt-BR" sz="1200" dirty="0"/>
              <a:t>    }</a:t>
            </a:r>
          </a:p>
          <a:p>
            <a:endParaRPr lang="pt-BR" sz="1200" dirty="0"/>
          </a:p>
          <a:p>
            <a:r>
              <a:rPr lang="pt-BR" sz="1200" dirty="0"/>
              <a:t>    </a:t>
            </a:r>
            <a:r>
              <a:rPr lang="pt-BR" sz="1200" dirty="0" err="1"/>
              <a:t>return</a:t>
            </a:r>
            <a:r>
              <a:rPr lang="pt-BR" sz="1200" dirty="0"/>
              <a:t> (</a:t>
            </a:r>
          </a:p>
          <a:p>
            <a:r>
              <a:rPr lang="pt-BR" sz="1200" dirty="0"/>
              <a:t>      &lt;</a:t>
            </a:r>
            <a:r>
              <a:rPr lang="pt-BR" sz="1200" dirty="0" err="1"/>
              <a:t>div</a:t>
            </a:r>
            <a:r>
              <a:rPr lang="pt-BR" sz="1200" dirty="0"/>
              <a:t> </a:t>
            </a:r>
            <a:r>
              <a:rPr lang="pt-BR" sz="1200" dirty="0" err="1"/>
              <a:t>className</a:t>
            </a:r>
            <a:r>
              <a:rPr lang="pt-BR" sz="1200" dirty="0"/>
              <a:t>="game"&gt;</a:t>
            </a:r>
          </a:p>
          <a:p>
            <a:r>
              <a:rPr lang="pt-BR" sz="1200" dirty="0"/>
              <a:t>        &lt;</a:t>
            </a:r>
            <a:r>
              <a:rPr lang="pt-BR" sz="1200" dirty="0" err="1"/>
              <a:t>div</a:t>
            </a:r>
            <a:r>
              <a:rPr lang="pt-BR" sz="1200" dirty="0"/>
              <a:t> </a:t>
            </a:r>
            <a:r>
              <a:rPr lang="pt-BR" sz="1200" dirty="0" err="1"/>
              <a:t>className</a:t>
            </a:r>
            <a:r>
              <a:rPr lang="pt-BR" sz="1200" dirty="0"/>
              <a:t>="game-board"&gt;</a:t>
            </a:r>
          </a:p>
          <a:p>
            <a:r>
              <a:rPr lang="pt-BR" sz="1200" dirty="0"/>
              <a:t>          &lt;Board</a:t>
            </a:r>
          </a:p>
          <a:p>
            <a:r>
              <a:rPr lang="pt-BR" sz="1200" dirty="0"/>
              <a:t>            </a:t>
            </a:r>
            <a:r>
              <a:rPr lang="pt-BR" sz="1200" dirty="0" err="1"/>
              <a:t>squares</a:t>
            </a:r>
            <a:r>
              <a:rPr lang="pt-BR" sz="1200" dirty="0"/>
              <a:t>={</a:t>
            </a:r>
            <a:r>
              <a:rPr lang="pt-BR" sz="1200" dirty="0" err="1"/>
              <a:t>current.squares</a:t>
            </a:r>
            <a:r>
              <a:rPr lang="pt-BR" sz="1200" dirty="0"/>
              <a:t>}</a:t>
            </a:r>
          </a:p>
          <a:p>
            <a:r>
              <a:rPr lang="pt-BR" sz="1200" dirty="0"/>
              <a:t>            </a:t>
            </a:r>
            <a:r>
              <a:rPr lang="pt-BR" sz="1200" dirty="0" err="1"/>
              <a:t>onClick</a:t>
            </a:r>
            <a:r>
              <a:rPr lang="pt-BR" sz="1200" dirty="0"/>
              <a:t>={(i) =&gt; </a:t>
            </a:r>
            <a:r>
              <a:rPr lang="pt-BR" sz="1200" dirty="0" err="1"/>
              <a:t>this.handleClick</a:t>
            </a:r>
            <a:r>
              <a:rPr lang="pt-BR" sz="1200" dirty="0"/>
              <a:t>(i)}</a:t>
            </a:r>
          </a:p>
          <a:p>
            <a:r>
              <a:rPr lang="pt-BR" sz="1200" dirty="0"/>
              <a:t>          /&gt;</a:t>
            </a:r>
          </a:p>
          <a:p>
            <a:r>
              <a:rPr lang="pt-BR" sz="1200" dirty="0"/>
              <a:t>        &lt;/</a:t>
            </a:r>
            <a:r>
              <a:rPr lang="pt-BR" sz="1200" dirty="0" err="1"/>
              <a:t>div</a:t>
            </a:r>
            <a:r>
              <a:rPr lang="pt-BR" sz="1200" dirty="0"/>
              <a:t>&gt;</a:t>
            </a:r>
          </a:p>
          <a:p>
            <a:r>
              <a:rPr lang="pt-BR" sz="1200" dirty="0"/>
              <a:t>        &lt;</a:t>
            </a:r>
            <a:r>
              <a:rPr lang="pt-BR" sz="1200" dirty="0" err="1"/>
              <a:t>div</a:t>
            </a:r>
            <a:r>
              <a:rPr lang="pt-BR" sz="1200" dirty="0"/>
              <a:t> </a:t>
            </a:r>
            <a:r>
              <a:rPr lang="pt-BR" sz="1200" dirty="0" err="1"/>
              <a:t>className</a:t>
            </a:r>
            <a:r>
              <a:rPr lang="pt-BR" sz="1200" dirty="0"/>
              <a:t>="game-</a:t>
            </a:r>
            <a:r>
              <a:rPr lang="pt-BR" sz="1200" dirty="0" err="1"/>
              <a:t>info</a:t>
            </a:r>
            <a:r>
              <a:rPr lang="pt-BR" sz="1200" dirty="0"/>
              <a:t>"&gt;</a:t>
            </a:r>
          </a:p>
          <a:p>
            <a:r>
              <a:rPr lang="pt-BR" sz="1200" dirty="0"/>
              <a:t>          &lt;</a:t>
            </a:r>
            <a:r>
              <a:rPr lang="pt-BR" sz="1200" dirty="0" err="1"/>
              <a:t>div</a:t>
            </a:r>
            <a:r>
              <a:rPr lang="pt-BR" sz="1200" dirty="0"/>
              <a:t> </a:t>
            </a:r>
            <a:r>
              <a:rPr lang="pt-BR" sz="1200" dirty="0" err="1"/>
              <a:t>className</a:t>
            </a:r>
            <a:r>
              <a:rPr lang="pt-BR" sz="1200" dirty="0"/>
              <a:t>="status"&gt;{status}&lt;/</a:t>
            </a:r>
            <a:r>
              <a:rPr lang="pt-BR" sz="1200" dirty="0" err="1"/>
              <a:t>div</a:t>
            </a:r>
            <a:r>
              <a:rPr lang="pt-BR" sz="1200" dirty="0"/>
              <a:t>&gt;</a:t>
            </a:r>
          </a:p>
          <a:p>
            <a:r>
              <a:rPr lang="pt-BR" sz="1200" dirty="0"/>
              <a:t>          &lt;</a:t>
            </a:r>
            <a:r>
              <a:rPr lang="pt-BR" sz="1200" dirty="0" err="1"/>
              <a:t>ol</a:t>
            </a:r>
            <a:r>
              <a:rPr lang="pt-BR" sz="1200" dirty="0"/>
              <a:t>&gt;{moves}&lt;/</a:t>
            </a:r>
            <a:r>
              <a:rPr lang="pt-BR" sz="1200" dirty="0" err="1"/>
              <a:t>ol</a:t>
            </a:r>
            <a:r>
              <a:rPr lang="pt-BR" sz="1200" dirty="0"/>
              <a:t>&gt;</a:t>
            </a:r>
          </a:p>
          <a:p>
            <a:r>
              <a:rPr lang="pt-BR" sz="1200" dirty="0"/>
              <a:t>        &lt;/</a:t>
            </a:r>
            <a:r>
              <a:rPr lang="pt-BR" sz="1200" dirty="0" err="1"/>
              <a:t>div</a:t>
            </a:r>
            <a:r>
              <a:rPr lang="pt-BR" sz="1200" dirty="0"/>
              <a:t>&gt;</a:t>
            </a:r>
          </a:p>
          <a:p>
            <a:r>
              <a:rPr lang="pt-BR" sz="1200" dirty="0"/>
              <a:t>      &lt;/</a:t>
            </a:r>
            <a:r>
              <a:rPr lang="pt-BR" sz="1200" dirty="0" err="1"/>
              <a:t>div</a:t>
            </a:r>
            <a:r>
              <a:rPr lang="pt-BR" sz="1200" dirty="0"/>
              <a:t>&gt;</a:t>
            </a:r>
          </a:p>
          <a:p>
            <a:r>
              <a:rPr lang="pt-BR" sz="1200" dirty="0"/>
              <a:t>    );</a:t>
            </a:r>
          </a:p>
          <a:p>
            <a:r>
              <a:rPr lang="pt-BR" sz="1200" dirty="0"/>
              <a:t>  }</a:t>
            </a:r>
          </a:p>
          <a:p>
            <a:endParaRPr lang="pt-BR" sz="1200" dirty="0"/>
          </a:p>
          <a:p>
            <a:r>
              <a:rPr lang="en-US" sz="1200" dirty="0"/>
              <a:t>For each move in the tic-tac-</a:t>
            </a:r>
            <a:r>
              <a:rPr lang="en-US" sz="1200" dirty="0" err="1"/>
              <a:t>toes’s</a:t>
            </a:r>
            <a:r>
              <a:rPr lang="en-US" sz="1200" dirty="0"/>
              <a:t> game’s history, we create a list item &lt;li&gt; which contains a button &lt;button&gt;.</a:t>
            </a:r>
          </a:p>
          <a:p>
            <a:endParaRPr lang="en-US" sz="1200" dirty="0"/>
          </a:p>
          <a:p>
            <a:r>
              <a:rPr lang="en-US" sz="1200" dirty="0"/>
              <a:t>The button has a </a:t>
            </a:r>
            <a:r>
              <a:rPr lang="en-US" sz="1200" dirty="0" err="1"/>
              <a:t>onClick</a:t>
            </a:r>
            <a:r>
              <a:rPr lang="en-US" sz="1200" dirty="0"/>
              <a:t> handler which calls a method called </a:t>
            </a:r>
            <a:r>
              <a:rPr lang="en-US" sz="1200" dirty="0" err="1"/>
              <a:t>this.jumpTo</a:t>
            </a:r>
            <a:r>
              <a:rPr lang="en-US" sz="1200" dirty="0"/>
              <a:t>().</a:t>
            </a:r>
          </a:p>
          <a:p>
            <a:endParaRPr lang="en-US" sz="1200" dirty="0"/>
          </a:p>
          <a:p>
            <a:r>
              <a:rPr lang="en-US" sz="1200" dirty="0" err="1"/>
              <a:t>Obs</a:t>
            </a:r>
            <a:r>
              <a:rPr lang="en-US" sz="1200" dirty="0"/>
              <a:t>: We haven’t implemented the </a:t>
            </a:r>
            <a:r>
              <a:rPr lang="en-US" sz="1200" dirty="0" err="1"/>
              <a:t>jumpTo</a:t>
            </a:r>
            <a:r>
              <a:rPr lang="en-US" sz="1200" dirty="0"/>
              <a:t>() method yet. For now, we should see a list of the moves that have occurred in the game.</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r>
              <a:rPr lang="pt-BR" sz="1200" dirty="0"/>
              <a:t>Para cada movimento na história do jogo da velha, criamos um item de lista &lt;li&gt; que contém um botão &lt;</a:t>
            </a:r>
            <a:r>
              <a:rPr lang="pt-BR" sz="1200" dirty="0" err="1"/>
              <a:t>button</a:t>
            </a:r>
            <a:r>
              <a:rPr lang="pt-BR" sz="1200" dirty="0"/>
              <a:t>&gt;.</a:t>
            </a:r>
          </a:p>
          <a:p>
            <a:endParaRPr lang="pt-BR" sz="1200" dirty="0"/>
          </a:p>
          <a:p>
            <a:r>
              <a:rPr lang="pt-BR" sz="1200" dirty="0"/>
              <a:t>O botão tem um manipulador </a:t>
            </a:r>
            <a:r>
              <a:rPr lang="pt-BR" sz="1200" dirty="0" err="1"/>
              <a:t>onClick</a:t>
            </a:r>
            <a:r>
              <a:rPr lang="pt-BR" sz="1200" dirty="0"/>
              <a:t> que chama um método chamado </a:t>
            </a:r>
            <a:r>
              <a:rPr lang="pt-BR" sz="1200" dirty="0" err="1"/>
              <a:t>this.jumpTo</a:t>
            </a:r>
            <a:r>
              <a:rPr lang="pt-BR" sz="1200" dirty="0"/>
              <a:t>().</a:t>
            </a:r>
          </a:p>
          <a:p>
            <a:endParaRPr lang="pt-BR" sz="1200" dirty="0"/>
          </a:p>
          <a:p>
            <a:r>
              <a:rPr lang="pt-BR" sz="1200" dirty="0" err="1"/>
              <a:t>Obs</a:t>
            </a:r>
            <a:r>
              <a:rPr lang="pt-BR" sz="1200" dirty="0"/>
              <a:t>: Ainda não implementamos o método </a:t>
            </a:r>
            <a:r>
              <a:rPr lang="pt-BR" sz="1200" dirty="0" err="1"/>
              <a:t>jumpTo</a:t>
            </a:r>
            <a:r>
              <a:rPr lang="pt-BR" sz="1200" dirty="0"/>
              <a:t>(). Por enquanto, devemos ver uma lista dos movimentos que ocorreram no jogo.</a:t>
            </a:r>
          </a:p>
        </p:txBody>
      </p:sp>
    </p:spTree>
    <p:extLst>
      <p:ext uri="{BB962C8B-B14F-4D97-AF65-F5344CB8AC3E}">
        <p14:creationId xmlns:p14="http://schemas.microsoft.com/office/powerpoint/2010/main" val="2786745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dirty="0"/>
              <a:t>9 - </a:t>
            </a:r>
            <a:r>
              <a:rPr lang="pt-BR" sz="1200" dirty="0" err="1"/>
              <a:t>Implementing</a:t>
            </a:r>
            <a:r>
              <a:rPr lang="pt-BR" sz="1200" dirty="0"/>
              <a:t> Time </a:t>
            </a:r>
            <a:r>
              <a:rPr lang="pt-BR" sz="1200" dirty="0" err="1"/>
              <a:t>Travel</a:t>
            </a:r>
            <a:endParaRPr lang="pt-BR" sz="1200" dirty="0"/>
          </a:p>
          <a:p>
            <a:endParaRPr lang="pt-BR" sz="1200" dirty="0"/>
          </a:p>
          <a:p>
            <a:r>
              <a:rPr lang="en-US" sz="1200" dirty="0"/>
              <a:t>In the tic-tac-toe game’s history, each past move has a unique ID associated with it: it’s the sequential number of the move. The moves are never re-ordered, deleted, or inserted in the middle, so it’s safe to use the move index as a key.</a:t>
            </a:r>
          </a:p>
          <a:p>
            <a:endParaRPr lang="en-US" sz="1200" dirty="0"/>
          </a:p>
          <a:p>
            <a:pPr marL="228600" indent="-228600">
              <a:buAutoNum type="arabicParenR"/>
            </a:pPr>
            <a:r>
              <a:rPr lang="en-US" sz="1200" dirty="0"/>
              <a:t>First, add </a:t>
            </a:r>
            <a:r>
              <a:rPr lang="en-US" sz="1200" dirty="0" err="1"/>
              <a:t>stepNumber</a:t>
            </a:r>
            <a:r>
              <a:rPr lang="en-US" sz="1200" dirty="0"/>
              <a:t>: 0 to the initial state in Game’s constructor:</a:t>
            </a:r>
          </a:p>
          <a:p>
            <a:pPr marL="228600" indent="-228600">
              <a:buAutoNum type="arabicParenR"/>
            </a:pPr>
            <a:endParaRPr lang="en-US" sz="1200" dirty="0"/>
          </a:p>
          <a:p>
            <a:pPr marL="228600" indent="-228600">
              <a:buAutoNum type="arabicParenR"/>
            </a:pPr>
            <a:endParaRPr lang="en-US" sz="1200" dirty="0"/>
          </a:p>
          <a:p>
            <a:pPr marL="228600" indent="-228600">
              <a:buAutoNum type="arabicParenR"/>
            </a:pPr>
            <a:endParaRPr lang="en-US" sz="1200" dirty="0"/>
          </a:p>
          <a:p>
            <a:pPr marL="228600" indent="-228600">
              <a:buAutoNum type="arabicParenR"/>
            </a:pPr>
            <a:endParaRPr lang="en-US" sz="1200" dirty="0"/>
          </a:p>
          <a:p>
            <a:pPr marL="228600" indent="-228600">
              <a:buAutoNum type="arabicParenR"/>
            </a:pPr>
            <a:endParaRPr lang="en-US" sz="1200" dirty="0"/>
          </a:p>
          <a:p>
            <a:r>
              <a:rPr lang="pt-BR" sz="1200" dirty="0" err="1"/>
              <a:t>constructor</a:t>
            </a:r>
            <a:r>
              <a:rPr lang="pt-BR" sz="1200" dirty="0"/>
              <a:t>(</a:t>
            </a:r>
            <a:r>
              <a:rPr lang="pt-BR" sz="1200" dirty="0" err="1"/>
              <a:t>props</a:t>
            </a:r>
            <a:r>
              <a:rPr lang="pt-BR" sz="1200" dirty="0"/>
              <a:t>) {</a:t>
            </a:r>
          </a:p>
          <a:p>
            <a:r>
              <a:rPr lang="pt-BR" sz="1200" dirty="0"/>
              <a:t>    super(</a:t>
            </a:r>
            <a:r>
              <a:rPr lang="pt-BR" sz="1200" dirty="0" err="1"/>
              <a:t>props</a:t>
            </a:r>
            <a:r>
              <a:rPr lang="pt-BR" sz="1200" dirty="0"/>
              <a:t>);</a:t>
            </a:r>
          </a:p>
          <a:p>
            <a:r>
              <a:rPr lang="pt-BR" sz="1200" dirty="0"/>
              <a:t>    </a:t>
            </a:r>
            <a:r>
              <a:rPr lang="pt-BR" sz="1200" dirty="0" err="1"/>
              <a:t>this.state</a:t>
            </a:r>
            <a:r>
              <a:rPr lang="pt-BR" sz="1200" dirty="0"/>
              <a:t> = {</a:t>
            </a:r>
          </a:p>
          <a:p>
            <a:r>
              <a:rPr lang="pt-BR" sz="1200" dirty="0"/>
              <a:t>      </a:t>
            </a:r>
            <a:r>
              <a:rPr lang="pt-BR" sz="1200" dirty="0" err="1"/>
              <a:t>history</a:t>
            </a:r>
            <a:r>
              <a:rPr lang="pt-BR" sz="1200" dirty="0"/>
              <a:t>: [{</a:t>
            </a:r>
          </a:p>
          <a:p>
            <a:r>
              <a:rPr lang="pt-BR" sz="1200" dirty="0"/>
              <a:t>        </a:t>
            </a:r>
            <a:r>
              <a:rPr lang="pt-BR" sz="1200" dirty="0" err="1"/>
              <a:t>squares</a:t>
            </a:r>
            <a:r>
              <a:rPr lang="pt-BR" sz="1200" dirty="0"/>
              <a:t>: </a:t>
            </a:r>
            <a:r>
              <a:rPr lang="pt-BR" sz="1200" dirty="0" err="1"/>
              <a:t>Array</a:t>
            </a:r>
            <a:r>
              <a:rPr lang="pt-BR" sz="1200" dirty="0"/>
              <a:t>(9).</a:t>
            </a:r>
            <a:r>
              <a:rPr lang="pt-BR" sz="1200" dirty="0" err="1"/>
              <a:t>fill</a:t>
            </a:r>
            <a:r>
              <a:rPr lang="pt-BR" sz="1200" dirty="0"/>
              <a:t>(</a:t>
            </a:r>
            <a:r>
              <a:rPr lang="pt-BR" sz="1200" dirty="0" err="1"/>
              <a:t>null</a:t>
            </a:r>
            <a:r>
              <a:rPr lang="pt-BR" sz="1200" dirty="0"/>
              <a:t>),</a:t>
            </a:r>
          </a:p>
          <a:p>
            <a:r>
              <a:rPr lang="pt-BR" sz="1200" dirty="0"/>
              <a:t>      }],</a:t>
            </a:r>
          </a:p>
          <a:p>
            <a:r>
              <a:rPr lang="pt-BR" sz="1200" dirty="0"/>
              <a:t>      </a:t>
            </a:r>
            <a:r>
              <a:rPr lang="pt-BR" sz="1200" dirty="0" err="1"/>
              <a:t>stepNumber</a:t>
            </a:r>
            <a:r>
              <a:rPr lang="pt-BR" sz="1200" dirty="0"/>
              <a:t>: 0,</a:t>
            </a:r>
          </a:p>
          <a:p>
            <a:r>
              <a:rPr lang="pt-BR" sz="1200" dirty="0"/>
              <a:t>      </a:t>
            </a:r>
            <a:r>
              <a:rPr lang="pt-BR" sz="1200" dirty="0" err="1"/>
              <a:t>xIsNext</a:t>
            </a:r>
            <a:r>
              <a:rPr lang="pt-BR" sz="1200" dirty="0"/>
              <a:t>: </a:t>
            </a:r>
            <a:r>
              <a:rPr lang="pt-BR" sz="1200" dirty="0" err="1"/>
              <a:t>true</a:t>
            </a:r>
            <a:r>
              <a:rPr lang="pt-BR" sz="1200" dirty="0"/>
              <a:t>,</a:t>
            </a:r>
          </a:p>
          <a:p>
            <a:r>
              <a:rPr lang="pt-BR" sz="1200" dirty="0"/>
              <a:t>    };</a:t>
            </a:r>
          </a:p>
          <a:p>
            <a:r>
              <a:rPr lang="pt-BR" sz="1200" dirty="0"/>
              <a:t>  }</a:t>
            </a:r>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9 - Implementando a Viagem no Tempo</a:t>
            </a:r>
          </a:p>
          <a:p>
            <a:endParaRPr lang="pt-BR" sz="1200" dirty="0"/>
          </a:p>
          <a:p>
            <a:r>
              <a:rPr lang="pt-BR" sz="1200" dirty="0"/>
              <a:t>Na história do jogo da velha, cada lance passado tem um ID único associado a ele: é o número sequencial do lance. </a:t>
            </a:r>
          </a:p>
          <a:p>
            <a:endParaRPr lang="pt-BR" sz="1200" dirty="0"/>
          </a:p>
          <a:p>
            <a:r>
              <a:rPr lang="pt-BR" sz="1200" dirty="0"/>
              <a:t>Os movimentos nunca são reordenados, excluídos ou inseridos no meio, portanto, é seguro usar o índice de movimentos como chave.</a:t>
            </a:r>
          </a:p>
          <a:p>
            <a:endParaRPr lang="pt-BR" sz="1200" dirty="0"/>
          </a:p>
          <a:p>
            <a:r>
              <a:rPr lang="pt-BR" sz="1200" dirty="0"/>
              <a:t>1) Primeiro, adicione </a:t>
            </a:r>
            <a:r>
              <a:rPr lang="pt-BR" sz="1200" dirty="0" err="1"/>
              <a:t>stepNumber</a:t>
            </a:r>
            <a:r>
              <a:rPr lang="pt-BR" sz="1200" dirty="0"/>
              <a:t>: 0 ao estado inicial no construtor do jogo:</a:t>
            </a:r>
          </a:p>
        </p:txBody>
      </p:sp>
      <p:sp>
        <p:nvSpPr>
          <p:cNvPr id="4" name="Retângulo: Cantos Arredondados 3">
            <a:extLst>
              <a:ext uri="{FF2B5EF4-FFF2-40B4-BE49-F238E27FC236}">
                <a16:creationId xmlns:a16="http://schemas.microsoft.com/office/drawing/2014/main" id="{DFBEC942-6E1C-E1A6-9F79-50B7452CDE75}"/>
              </a:ext>
            </a:extLst>
          </p:cNvPr>
          <p:cNvSpPr/>
          <p:nvPr/>
        </p:nvSpPr>
        <p:spPr>
          <a:xfrm>
            <a:off x="170479" y="1729761"/>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Game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1757473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2) Next, we’ll add the </a:t>
            </a:r>
            <a:r>
              <a:rPr lang="en-US" sz="1200" dirty="0" err="1"/>
              <a:t>jumpTo</a:t>
            </a:r>
            <a:r>
              <a:rPr lang="en-US" sz="1200" dirty="0"/>
              <a:t> method in Game to update that </a:t>
            </a:r>
            <a:r>
              <a:rPr lang="en-US" sz="1200" dirty="0" err="1"/>
              <a:t>stepNumber</a:t>
            </a:r>
            <a:r>
              <a:rPr lang="en-US" sz="1200" dirty="0"/>
              <a:t>. We also set </a:t>
            </a:r>
            <a:r>
              <a:rPr lang="en-US" sz="1200" dirty="0" err="1"/>
              <a:t>xIsNext</a:t>
            </a:r>
            <a:r>
              <a:rPr lang="en-US" sz="1200" dirty="0"/>
              <a:t> to true if the number that we’re changing </a:t>
            </a:r>
            <a:r>
              <a:rPr lang="en-US" sz="1200" dirty="0" err="1"/>
              <a:t>stepNumber</a:t>
            </a:r>
            <a:r>
              <a:rPr lang="en-US" sz="1200" dirty="0"/>
              <a:t> to is even:</a:t>
            </a:r>
          </a:p>
          <a:p>
            <a:endParaRPr lang="en-US" sz="1200" dirty="0"/>
          </a:p>
          <a:p>
            <a:endParaRPr lang="en-US" sz="1200" dirty="0"/>
          </a:p>
          <a:p>
            <a:endParaRPr lang="en-US" sz="1200" dirty="0"/>
          </a:p>
          <a:p>
            <a:endParaRPr lang="en-US" sz="1200" dirty="0"/>
          </a:p>
          <a:p>
            <a:endParaRPr lang="en-US" sz="1200" dirty="0"/>
          </a:p>
          <a:p>
            <a:r>
              <a:rPr lang="en-US" sz="1200" dirty="0"/>
              <a:t> </a:t>
            </a:r>
            <a:r>
              <a:rPr lang="en-US" sz="1200" dirty="0" err="1"/>
              <a:t>jumpTo</a:t>
            </a:r>
            <a:r>
              <a:rPr lang="en-US" sz="1200" dirty="0"/>
              <a:t>(step) {</a:t>
            </a:r>
          </a:p>
          <a:p>
            <a:r>
              <a:rPr lang="en-US" sz="1200" dirty="0"/>
              <a:t>    </a:t>
            </a:r>
            <a:r>
              <a:rPr lang="en-US" sz="1200" dirty="0" err="1"/>
              <a:t>this.setState</a:t>
            </a:r>
            <a:r>
              <a:rPr lang="en-US" sz="1200" dirty="0"/>
              <a:t>({</a:t>
            </a:r>
          </a:p>
          <a:p>
            <a:r>
              <a:rPr lang="en-US" sz="1200" dirty="0"/>
              <a:t>      </a:t>
            </a:r>
            <a:r>
              <a:rPr lang="en-US" sz="1200" dirty="0" err="1"/>
              <a:t>stepNumber</a:t>
            </a:r>
            <a:r>
              <a:rPr lang="en-US" sz="1200" dirty="0"/>
              <a:t>: step,</a:t>
            </a:r>
          </a:p>
          <a:p>
            <a:r>
              <a:rPr lang="en-US" sz="1200" dirty="0"/>
              <a:t>      </a:t>
            </a:r>
            <a:r>
              <a:rPr lang="en-US" sz="1200" dirty="0" err="1"/>
              <a:t>xIsNext</a:t>
            </a:r>
            <a:r>
              <a:rPr lang="en-US" sz="1200" dirty="0"/>
              <a:t>: (step % 2) === 0,</a:t>
            </a:r>
          </a:p>
          <a:p>
            <a:r>
              <a:rPr lang="en-US" sz="1200" dirty="0"/>
              <a:t>    });</a:t>
            </a:r>
          </a:p>
          <a:p>
            <a:r>
              <a:rPr lang="en-US" sz="1200" dirty="0"/>
              <a:t>  }</a:t>
            </a:r>
          </a:p>
          <a:p>
            <a:endParaRPr lang="en-US" sz="1200" dirty="0"/>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2) Em seguida, adicionaremos o método </a:t>
            </a:r>
            <a:r>
              <a:rPr lang="pt-BR" sz="1200" dirty="0" err="1"/>
              <a:t>jumpTo</a:t>
            </a:r>
            <a:r>
              <a:rPr lang="pt-BR" sz="1200" dirty="0"/>
              <a:t> em Game para atualizar esse </a:t>
            </a:r>
            <a:r>
              <a:rPr lang="pt-BR" sz="1200" dirty="0" err="1"/>
              <a:t>stepNumber</a:t>
            </a:r>
            <a:r>
              <a:rPr lang="pt-BR" sz="1200" dirty="0"/>
              <a:t>. </a:t>
            </a:r>
          </a:p>
          <a:p>
            <a:endParaRPr lang="pt-BR" sz="1200" dirty="0"/>
          </a:p>
          <a:p>
            <a:r>
              <a:rPr lang="pt-BR" sz="1200" dirty="0"/>
              <a:t>Também definimos </a:t>
            </a:r>
            <a:r>
              <a:rPr lang="pt-BR" sz="1200" dirty="0" err="1"/>
              <a:t>xIsNext</a:t>
            </a:r>
            <a:r>
              <a:rPr lang="pt-BR" sz="1200" dirty="0"/>
              <a:t> como </a:t>
            </a:r>
            <a:r>
              <a:rPr lang="pt-BR" sz="1200" dirty="0" err="1"/>
              <a:t>true</a:t>
            </a:r>
            <a:r>
              <a:rPr lang="pt-BR" sz="1200" dirty="0"/>
              <a:t> se o número para o qual estamos alterando </a:t>
            </a:r>
            <a:r>
              <a:rPr lang="pt-BR" sz="1200" dirty="0" err="1"/>
              <a:t>stepNumber</a:t>
            </a:r>
            <a:r>
              <a:rPr lang="pt-BR" sz="1200" dirty="0"/>
              <a:t> for par:</a:t>
            </a:r>
          </a:p>
          <a:p>
            <a:endParaRPr lang="pt-BR" sz="1200" dirty="0"/>
          </a:p>
          <a:p>
            <a:endParaRPr lang="pt-BR" sz="1200" dirty="0"/>
          </a:p>
        </p:txBody>
      </p:sp>
      <p:sp>
        <p:nvSpPr>
          <p:cNvPr id="4" name="Retângulo: Cantos Arredondados 3">
            <a:extLst>
              <a:ext uri="{FF2B5EF4-FFF2-40B4-BE49-F238E27FC236}">
                <a16:creationId xmlns:a16="http://schemas.microsoft.com/office/drawing/2014/main" id="{871FE4A1-62D4-B733-EF4E-E1B1E5D42BBE}"/>
              </a:ext>
            </a:extLst>
          </p:cNvPr>
          <p:cNvSpPr/>
          <p:nvPr/>
        </p:nvSpPr>
        <p:spPr>
          <a:xfrm>
            <a:off x="235133" y="769179"/>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Game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421408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3) We will now make a few changes to the Game’s </a:t>
            </a:r>
            <a:r>
              <a:rPr lang="en-US" sz="1200" dirty="0" err="1"/>
              <a:t>handleClick</a:t>
            </a:r>
            <a:r>
              <a:rPr lang="en-US" sz="1200" dirty="0"/>
              <a:t> method which fires when you click on a square.</a:t>
            </a:r>
          </a:p>
          <a:p>
            <a:endParaRPr lang="en-US" sz="1200" dirty="0"/>
          </a:p>
          <a:p>
            <a:r>
              <a:rPr lang="en-US" sz="1200" dirty="0"/>
              <a:t>The </a:t>
            </a:r>
            <a:r>
              <a:rPr lang="en-US" sz="1200" dirty="0" err="1"/>
              <a:t>stepNumber</a:t>
            </a:r>
            <a:r>
              <a:rPr lang="en-US" sz="1200" dirty="0"/>
              <a:t> state we’ve added reflects the move displayed to the user now. After we make a new move, we need to update </a:t>
            </a:r>
            <a:r>
              <a:rPr lang="en-US" sz="1200" dirty="0" err="1"/>
              <a:t>stepNumber</a:t>
            </a:r>
            <a:r>
              <a:rPr lang="en-US" sz="1200" dirty="0"/>
              <a:t> by adding </a:t>
            </a:r>
            <a:r>
              <a:rPr lang="en-US" sz="1200" dirty="0" err="1"/>
              <a:t>stepNumber</a:t>
            </a:r>
            <a:r>
              <a:rPr lang="en-US" sz="1200" dirty="0"/>
              <a:t>: </a:t>
            </a:r>
            <a:r>
              <a:rPr lang="en-US" sz="1200" dirty="0" err="1"/>
              <a:t>history.length</a:t>
            </a:r>
            <a:r>
              <a:rPr lang="en-US" sz="1200" dirty="0"/>
              <a:t> as part of the </a:t>
            </a:r>
            <a:r>
              <a:rPr lang="en-US" sz="1200" dirty="0" err="1"/>
              <a:t>this.setState</a:t>
            </a:r>
            <a:r>
              <a:rPr lang="en-US" sz="1200" dirty="0"/>
              <a:t> argument. This ensures we don’t get stuck showing the same move after a new one has been made.</a:t>
            </a:r>
          </a:p>
          <a:p>
            <a:endParaRPr lang="en-US" sz="1200" dirty="0"/>
          </a:p>
          <a:p>
            <a:r>
              <a:rPr lang="en-US" sz="1200" dirty="0"/>
              <a:t>We will also replace reading </a:t>
            </a:r>
            <a:r>
              <a:rPr lang="en-US" sz="1200" dirty="0" err="1"/>
              <a:t>this.state.history</a:t>
            </a:r>
            <a:r>
              <a:rPr lang="en-US" sz="1200" dirty="0"/>
              <a:t> with </a:t>
            </a:r>
            <a:r>
              <a:rPr lang="en-US" sz="1200" dirty="0" err="1"/>
              <a:t>this.state.history.slice</a:t>
            </a:r>
            <a:r>
              <a:rPr lang="en-US" sz="1200" dirty="0"/>
              <a:t>(0, </a:t>
            </a:r>
            <a:r>
              <a:rPr lang="en-US" sz="1200" dirty="0" err="1"/>
              <a:t>this.state.stepNumber</a:t>
            </a:r>
            <a:r>
              <a:rPr lang="en-US" sz="1200" dirty="0"/>
              <a:t> + 1). This ensures that if we “go back in time” and then make a new move from that point, we throw away all the “future” history that would now become incorrect.</a:t>
            </a:r>
          </a:p>
          <a:p>
            <a:endParaRPr lang="en-US" sz="1200" dirty="0"/>
          </a:p>
          <a:p>
            <a:r>
              <a:rPr lang="en-US" sz="1200" dirty="0"/>
              <a:t>After this the Game's component </a:t>
            </a:r>
            <a:r>
              <a:rPr lang="en-US" sz="1200" dirty="0" err="1"/>
              <a:t>handleClick</a:t>
            </a:r>
            <a:r>
              <a:rPr lang="en-US" sz="1200" dirty="0"/>
              <a:t> method will look like this:</a:t>
            </a:r>
          </a:p>
          <a:p>
            <a:endParaRPr lang="en-US" sz="1200" dirty="0"/>
          </a:p>
          <a:p>
            <a:endParaRPr lang="pt-BR" sz="1200" dirty="0"/>
          </a:p>
          <a:p>
            <a:endParaRPr lang="pt-BR" sz="1200" dirty="0"/>
          </a:p>
          <a:p>
            <a:endParaRPr lang="pt-BR" sz="1200" dirty="0"/>
          </a:p>
          <a:p>
            <a:endParaRPr lang="pt-BR" sz="1200" dirty="0"/>
          </a:p>
          <a:p>
            <a:r>
              <a:rPr lang="pt-BR" sz="1200" dirty="0" err="1"/>
              <a:t>handleClick</a:t>
            </a:r>
            <a:r>
              <a:rPr lang="pt-BR" sz="1200" dirty="0"/>
              <a:t>(i) {</a:t>
            </a:r>
          </a:p>
          <a:p>
            <a:r>
              <a:rPr lang="pt-BR" sz="1200" dirty="0"/>
              <a:t>    </a:t>
            </a:r>
            <a:r>
              <a:rPr lang="pt-BR" sz="1200" dirty="0" err="1"/>
              <a:t>const</a:t>
            </a:r>
            <a:r>
              <a:rPr lang="pt-BR" sz="1200" dirty="0"/>
              <a:t> </a:t>
            </a:r>
            <a:r>
              <a:rPr lang="pt-BR" sz="1200" dirty="0" err="1"/>
              <a:t>history</a:t>
            </a:r>
            <a:r>
              <a:rPr lang="pt-BR" sz="1200" dirty="0"/>
              <a:t> = </a:t>
            </a:r>
            <a:r>
              <a:rPr lang="pt-BR" sz="1200" dirty="0" err="1"/>
              <a:t>this.state.history.slice</a:t>
            </a:r>
            <a:r>
              <a:rPr lang="pt-BR" sz="1200" dirty="0"/>
              <a:t>(0, </a:t>
            </a:r>
            <a:r>
              <a:rPr lang="pt-BR" sz="1200" dirty="0" err="1"/>
              <a:t>this.state.stepNumber</a:t>
            </a:r>
            <a:r>
              <a:rPr lang="pt-BR" sz="1200" dirty="0"/>
              <a:t> + 1);</a:t>
            </a:r>
          </a:p>
          <a:p>
            <a:r>
              <a:rPr lang="pt-BR" sz="1200" dirty="0"/>
              <a:t>    </a:t>
            </a:r>
            <a:r>
              <a:rPr lang="pt-BR" sz="1200" dirty="0" err="1"/>
              <a:t>const</a:t>
            </a:r>
            <a:r>
              <a:rPr lang="pt-BR" sz="1200" dirty="0"/>
              <a:t> </a:t>
            </a:r>
            <a:r>
              <a:rPr lang="pt-BR" sz="1200" dirty="0" err="1"/>
              <a:t>current</a:t>
            </a:r>
            <a:r>
              <a:rPr lang="pt-BR" sz="1200" dirty="0"/>
              <a:t> = </a:t>
            </a:r>
            <a:r>
              <a:rPr lang="pt-BR" sz="1200" dirty="0" err="1"/>
              <a:t>history</a:t>
            </a:r>
            <a:r>
              <a:rPr lang="pt-BR" sz="1200" dirty="0"/>
              <a:t>[</a:t>
            </a:r>
            <a:r>
              <a:rPr lang="pt-BR" sz="1200" dirty="0" err="1"/>
              <a:t>history.length</a:t>
            </a:r>
            <a:r>
              <a:rPr lang="pt-BR" sz="1200" dirty="0"/>
              <a:t> - 1];</a:t>
            </a:r>
          </a:p>
          <a:p>
            <a:r>
              <a:rPr lang="pt-BR" sz="1200" dirty="0"/>
              <a:t>    </a:t>
            </a:r>
            <a:r>
              <a:rPr lang="pt-BR" sz="1200" dirty="0" err="1"/>
              <a:t>const</a:t>
            </a:r>
            <a:r>
              <a:rPr lang="pt-BR" sz="1200" dirty="0"/>
              <a:t> </a:t>
            </a:r>
            <a:r>
              <a:rPr lang="pt-BR" sz="1200" dirty="0" err="1"/>
              <a:t>squares</a:t>
            </a:r>
            <a:r>
              <a:rPr lang="pt-BR" sz="1200" dirty="0"/>
              <a:t> = </a:t>
            </a:r>
            <a:r>
              <a:rPr lang="pt-BR" sz="1200" dirty="0" err="1"/>
              <a:t>current.squares.slice</a:t>
            </a:r>
            <a:r>
              <a:rPr lang="pt-BR" sz="1200" dirty="0"/>
              <a:t>();</a:t>
            </a:r>
          </a:p>
          <a:p>
            <a:r>
              <a:rPr lang="pt-BR" sz="1200" dirty="0"/>
              <a:t>    </a:t>
            </a:r>
            <a:r>
              <a:rPr lang="pt-BR" sz="1200" dirty="0" err="1"/>
              <a:t>if</a:t>
            </a:r>
            <a:r>
              <a:rPr lang="pt-BR" sz="1200" dirty="0"/>
              <a:t> (</a:t>
            </a:r>
            <a:r>
              <a:rPr lang="pt-BR" sz="1200" dirty="0" err="1"/>
              <a:t>calculateWinner</a:t>
            </a:r>
            <a:r>
              <a:rPr lang="pt-BR" sz="1200" dirty="0"/>
              <a:t>(</a:t>
            </a:r>
            <a:r>
              <a:rPr lang="pt-BR" sz="1200" dirty="0" err="1"/>
              <a:t>squares</a:t>
            </a:r>
            <a:r>
              <a:rPr lang="pt-BR" sz="1200" dirty="0"/>
              <a:t>) || </a:t>
            </a:r>
            <a:r>
              <a:rPr lang="pt-BR" sz="1200" dirty="0" err="1"/>
              <a:t>squares</a:t>
            </a:r>
            <a:r>
              <a:rPr lang="pt-BR" sz="1200" dirty="0"/>
              <a:t>[i]) {</a:t>
            </a:r>
          </a:p>
          <a:p>
            <a:r>
              <a:rPr lang="pt-BR" sz="1200" dirty="0"/>
              <a:t>      </a:t>
            </a:r>
            <a:r>
              <a:rPr lang="pt-BR" sz="1200" dirty="0" err="1"/>
              <a:t>return</a:t>
            </a:r>
            <a:r>
              <a:rPr lang="pt-BR" sz="1200" dirty="0"/>
              <a:t>;</a:t>
            </a:r>
          </a:p>
          <a:p>
            <a:r>
              <a:rPr lang="pt-BR" sz="1200" dirty="0"/>
              <a:t>    }</a:t>
            </a:r>
          </a:p>
          <a:p>
            <a:r>
              <a:rPr lang="pt-BR" sz="1200" dirty="0"/>
              <a:t>    </a:t>
            </a:r>
            <a:r>
              <a:rPr lang="pt-BR" sz="1200" dirty="0" err="1"/>
              <a:t>squares</a:t>
            </a:r>
            <a:r>
              <a:rPr lang="pt-BR" sz="1200" dirty="0"/>
              <a:t>[i] = </a:t>
            </a:r>
            <a:r>
              <a:rPr lang="pt-BR" sz="1200" dirty="0" err="1"/>
              <a:t>this.state.xIsNext</a:t>
            </a:r>
            <a:r>
              <a:rPr lang="pt-BR" sz="1200" dirty="0"/>
              <a:t> ? 'X' : 'O';</a:t>
            </a:r>
          </a:p>
          <a:p>
            <a:r>
              <a:rPr lang="pt-BR" sz="1200" dirty="0"/>
              <a:t>    </a:t>
            </a:r>
            <a:r>
              <a:rPr lang="pt-BR" sz="1200" dirty="0" err="1"/>
              <a:t>this.setState</a:t>
            </a:r>
            <a:r>
              <a:rPr lang="pt-BR" sz="1200" dirty="0"/>
              <a:t>({</a:t>
            </a:r>
          </a:p>
          <a:p>
            <a:r>
              <a:rPr lang="pt-BR" sz="1200" dirty="0"/>
              <a:t>      </a:t>
            </a:r>
            <a:r>
              <a:rPr lang="pt-BR" sz="1200" dirty="0" err="1"/>
              <a:t>history</a:t>
            </a:r>
            <a:r>
              <a:rPr lang="pt-BR" sz="1200" dirty="0"/>
              <a:t>: </a:t>
            </a:r>
            <a:r>
              <a:rPr lang="pt-BR" sz="1200" dirty="0" err="1"/>
              <a:t>history.concat</a:t>
            </a:r>
            <a:r>
              <a:rPr lang="pt-BR" sz="1200" dirty="0"/>
              <a:t>([{</a:t>
            </a:r>
          </a:p>
          <a:p>
            <a:r>
              <a:rPr lang="pt-BR" sz="1200" dirty="0"/>
              <a:t>        </a:t>
            </a:r>
            <a:r>
              <a:rPr lang="pt-BR" sz="1200" dirty="0" err="1"/>
              <a:t>squares</a:t>
            </a:r>
            <a:r>
              <a:rPr lang="pt-BR" sz="1200" dirty="0"/>
              <a:t>: </a:t>
            </a:r>
            <a:r>
              <a:rPr lang="pt-BR" sz="1200" dirty="0" err="1"/>
              <a:t>squares</a:t>
            </a:r>
            <a:endParaRPr lang="pt-BR" sz="1200" dirty="0"/>
          </a:p>
          <a:p>
            <a:r>
              <a:rPr lang="pt-BR" sz="1200" dirty="0"/>
              <a:t>      }]),</a:t>
            </a:r>
          </a:p>
          <a:p>
            <a:r>
              <a:rPr lang="pt-BR" sz="1200" dirty="0"/>
              <a:t>      </a:t>
            </a:r>
            <a:r>
              <a:rPr lang="pt-BR" sz="1200" dirty="0" err="1"/>
              <a:t>stepNumber</a:t>
            </a:r>
            <a:r>
              <a:rPr lang="pt-BR" sz="1200" dirty="0"/>
              <a:t>: </a:t>
            </a:r>
            <a:r>
              <a:rPr lang="pt-BR" sz="1200" dirty="0" err="1"/>
              <a:t>history.length</a:t>
            </a:r>
            <a:r>
              <a:rPr lang="pt-BR" sz="1200" dirty="0"/>
              <a:t>,</a:t>
            </a:r>
          </a:p>
          <a:p>
            <a:r>
              <a:rPr lang="pt-BR" sz="1200" dirty="0"/>
              <a:t>      </a:t>
            </a:r>
            <a:r>
              <a:rPr lang="pt-BR" sz="1200" dirty="0" err="1"/>
              <a:t>xIsNext</a:t>
            </a:r>
            <a:r>
              <a:rPr lang="pt-BR" sz="1200" dirty="0"/>
              <a:t>: !</a:t>
            </a:r>
            <a:r>
              <a:rPr lang="pt-BR" sz="1200" dirty="0" err="1"/>
              <a:t>this.state.xIsNext</a:t>
            </a:r>
            <a:r>
              <a:rPr lang="pt-BR" sz="1200" dirty="0"/>
              <a:t>,</a:t>
            </a:r>
          </a:p>
          <a:p>
            <a:r>
              <a:rPr lang="pt-BR" sz="1200" dirty="0"/>
              <a:t>    });</a:t>
            </a:r>
          </a:p>
          <a:p>
            <a:r>
              <a:rPr lang="pt-BR" sz="1200" dirty="0"/>
              <a:t>  }</a:t>
            </a:r>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3) Agora faremos algumas alterações no método </a:t>
            </a:r>
            <a:r>
              <a:rPr lang="pt-BR" sz="1200" dirty="0" err="1"/>
              <a:t>handleClick</a:t>
            </a:r>
            <a:r>
              <a:rPr lang="pt-BR" sz="1200" dirty="0"/>
              <a:t> do jogo que é acionado quando você clica em um quadrado.</a:t>
            </a:r>
          </a:p>
          <a:p>
            <a:endParaRPr lang="pt-BR" sz="1200" dirty="0"/>
          </a:p>
          <a:p>
            <a:r>
              <a:rPr lang="pt-BR" sz="1200" dirty="0"/>
              <a:t>O estado </a:t>
            </a:r>
            <a:r>
              <a:rPr lang="pt-BR" sz="1200" dirty="0" err="1"/>
              <a:t>stepNumber</a:t>
            </a:r>
            <a:r>
              <a:rPr lang="pt-BR" sz="1200" dirty="0"/>
              <a:t> que adicionamos reflete a movimentação exibida para o usuário agora. </a:t>
            </a:r>
          </a:p>
          <a:p>
            <a:endParaRPr lang="pt-BR" sz="1200" dirty="0"/>
          </a:p>
          <a:p>
            <a:r>
              <a:rPr lang="pt-BR" sz="1200" dirty="0"/>
              <a:t>Depois de fazermos um novo movimento, precisamos atualizar </a:t>
            </a:r>
            <a:r>
              <a:rPr lang="pt-BR" sz="1200" dirty="0" err="1"/>
              <a:t>stepNumber</a:t>
            </a:r>
            <a:r>
              <a:rPr lang="pt-BR" sz="1200" dirty="0"/>
              <a:t> adicionando </a:t>
            </a:r>
            <a:r>
              <a:rPr lang="pt-BR" sz="1200" dirty="0" err="1"/>
              <a:t>stepNumber</a:t>
            </a:r>
            <a:r>
              <a:rPr lang="pt-BR" sz="1200" dirty="0"/>
              <a:t>: </a:t>
            </a:r>
            <a:r>
              <a:rPr lang="pt-BR" sz="1200" dirty="0" err="1"/>
              <a:t>history.length</a:t>
            </a:r>
            <a:r>
              <a:rPr lang="pt-BR" sz="1200" dirty="0"/>
              <a:t> como parte do argumento </a:t>
            </a:r>
            <a:r>
              <a:rPr lang="pt-BR" sz="1200" dirty="0" err="1"/>
              <a:t>this.setState</a:t>
            </a:r>
            <a:r>
              <a:rPr lang="pt-BR" sz="1200" dirty="0"/>
              <a:t>.</a:t>
            </a:r>
          </a:p>
          <a:p>
            <a:endParaRPr lang="pt-BR" sz="1200" dirty="0"/>
          </a:p>
          <a:p>
            <a:r>
              <a:rPr lang="pt-BR" sz="1200" dirty="0"/>
              <a:t> Isso garante que não fiquemos presos mostrando o mesmo movimento depois que um novo for </a:t>
            </a:r>
            <a:r>
              <a:rPr lang="pt-BR" sz="1200" dirty="0" err="1"/>
              <a:t>feito.Também</a:t>
            </a:r>
            <a:r>
              <a:rPr lang="pt-BR" sz="1200" dirty="0"/>
              <a:t> substituiremos a leitura </a:t>
            </a:r>
            <a:r>
              <a:rPr lang="pt-BR" sz="1200" dirty="0" err="1"/>
              <a:t>this.state.history</a:t>
            </a:r>
            <a:r>
              <a:rPr lang="pt-BR" sz="1200" dirty="0"/>
              <a:t> por </a:t>
            </a:r>
            <a:r>
              <a:rPr lang="pt-BR" sz="1200" dirty="0" err="1"/>
              <a:t>this.state.history.slice</a:t>
            </a:r>
            <a:r>
              <a:rPr lang="pt-BR" sz="1200" dirty="0"/>
              <a:t>(0, </a:t>
            </a:r>
            <a:r>
              <a:rPr lang="pt-BR" sz="1200" dirty="0" err="1"/>
              <a:t>this.state.stepNumber</a:t>
            </a:r>
            <a:r>
              <a:rPr lang="pt-BR" sz="1200" dirty="0"/>
              <a:t> + 1). </a:t>
            </a:r>
          </a:p>
          <a:p>
            <a:endParaRPr lang="pt-BR" sz="1200" dirty="0"/>
          </a:p>
          <a:p>
            <a:r>
              <a:rPr lang="pt-BR" sz="1200" dirty="0"/>
              <a:t>Isso garante que, se “voltarmos no tempo” e fizermos um novo movimento a partir desse ponto, jogaremos fora toda a história “futura” que agora se tornaria incorreta.</a:t>
            </a:r>
          </a:p>
          <a:p>
            <a:endParaRPr lang="pt-BR" sz="1200" dirty="0"/>
          </a:p>
          <a:p>
            <a:r>
              <a:rPr lang="pt-BR" sz="1200" dirty="0"/>
              <a:t>Depois disso, o método </a:t>
            </a:r>
            <a:r>
              <a:rPr lang="pt-BR" sz="1200" dirty="0" err="1"/>
              <a:t>handleClick</a:t>
            </a:r>
            <a:r>
              <a:rPr lang="pt-BR" sz="1200" dirty="0"/>
              <a:t> do componente do jogo ficará assim:</a:t>
            </a:r>
          </a:p>
        </p:txBody>
      </p:sp>
      <p:sp>
        <p:nvSpPr>
          <p:cNvPr id="4" name="Retângulo: Cantos Arredondados 3">
            <a:extLst>
              <a:ext uri="{FF2B5EF4-FFF2-40B4-BE49-F238E27FC236}">
                <a16:creationId xmlns:a16="http://schemas.microsoft.com/office/drawing/2014/main" id="{DD62EB4B-1867-6469-740F-4A9A0C829A36}"/>
              </a:ext>
            </a:extLst>
          </p:cNvPr>
          <p:cNvSpPr/>
          <p:nvPr/>
        </p:nvSpPr>
        <p:spPr>
          <a:xfrm>
            <a:off x="170478" y="3032088"/>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Game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3562680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4) Finally, we will modify the Game component’s render method from always rendering the last move to rendering the currently selected move according to </a:t>
            </a:r>
            <a:r>
              <a:rPr lang="en-US" sz="1200" dirty="0" err="1"/>
              <a:t>stepNumber</a:t>
            </a:r>
            <a:r>
              <a:rPr lang="en-US" sz="1200" dirty="0"/>
              <a:t>:</a:t>
            </a:r>
          </a:p>
          <a:p>
            <a:endParaRPr lang="en-US" sz="1200" dirty="0"/>
          </a:p>
          <a:p>
            <a:endParaRPr lang="en-US" sz="1200" dirty="0"/>
          </a:p>
          <a:p>
            <a:endParaRPr lang="en-US" sz="1200" dirty="0"/>
          </a:p>
          <a:p>
            <a:endParaRPr lang="en-US" sz="1200" dirty="0"/>
          </a:p>
          <a:p>
            <a:endParaRPr lang="en-US" sz="1200" dirty="0"/>
          </a:p>
          <a:p>
            <a:r>
              <a:rPr lang="en-US" sz="1200" dirty="0"/>
              <a:t> render() {</a:t>
            </a:r>
          </a:p>
          <a:p>
            <a:r>
              <a:rPr lang="en-US" sz="1200" dirty="0"/>
              <a:t>    const history = </a:t>
            </a:r>
            <a:r>
              <a:rPr lang="en-US" sz="1200" dirty="0" err="1"/>
              <a:t>this.state.history</a:t>
            </a:r>
            <a:r>
              <a:rPr lang="en-US" sz="1200" dirty="0"/>
              <a:t>;</a:t>
            </a:r>
          </a:p>
          <a:p>
            <a:r>
              <a:rPr lang="en-US" sz="1200" dirty="0"/>
              <a:t>    const current = history[</a:t>
            </a:r>
            <a:r>
              <a:rPr lang="en-US" sz="1200" dirty="0" err="1"/>
              <a:t>this.state.stepNumber</a:t>
            </a:r>
            <a:r>
              <a:rPr lang="en-US" sz="1200" dirty="0"/>
              <a:t>];</a:t>
            </a:r>
          </a:p>
          <a:p>
            <a:r>
              <a:rPr lang="en-US" sz="1200" dirty="0"/>
              <a:t>    const winner = </a:t>
            </a:r>
            <a:r>
              <a:rPr lang="en-US" sz="1200" dirty="0" err="1"/>
              <a:t>calculateWinner</a:t>
            </a:r>
            <a:r>
              <a:rPr lang="en-US" sz="1200" dirty="0"/>
              <a:t>(</a:t>
            </a:r>
            <a:r>
              <a:rPr lang="en-US" sz="1200" dirty="0" err="1"/>
              <a:t>current.squares</a:t>
            </a:r>
            <a:r>
              <a:rPr lang="en-US" sz="1200" dirty="0"/>
              <a:t>);</a:t>
            </a:r>
          </a:p>
          <a:p>
            <a:endParaRPr lang="en-US" sz="1200" dirty="0"/>
          </a:p>
          <a:p>
            <a:r>
              <a:rPr lang="en-US" sz="1200" dirty="0"/>
              <a:t>    // the rest has not changed</a:t>
            </a:r>
          </a:p>
          <a:p>
            <a:endParaRPr lang="en-US" sz="1200" dirty="0"/>
          </a:p>
          <a:p>
            <a:endParaRPr lang="en-US" sz="1200" dirty="0"/>
          </a:p>
          <a:p>
            <a:r>
              <a:rPr lang="en-US" sz="1200" dirty="0" err="1"/>
              <a:t>Obs</a:t>
            </a:r>
            <a:r>
              <a:rPr lang="en-US" sz="1200" dirty="0"/>
              <a:t>: If we click on any step in the game’s history, the tic-tac-toe board should immediately update to show what the board looked like after that step occurred.</a:t>
            </a:r>
          </a:p>
          <a:p>
            <a:endParaRPr lang="en-US" sz="1200" dirty="0"/>
          </a:p>
          <a:p>
            <a:endParaRPr lang="en-US" sz="1200" dirty="0"/>
          </a:p>
          <a:p>
            <a:r>
              <a:rPr lang="en-US" sz="1200" dirty="0"/>
              <a:t>Congratulations! You’ve created a tic-tac-toe game that:</a:t>
            </a:r>
          </a:p>
          <a:p>
            <a:endParaRPr lang="en-US" sz="1200" dirty="0"/>
          </a:p>
          <a:p>
            <a:r>
              <a:rPr lang="en-US" sz="1200" dirty="0"/>
              <a:t>Lets you play tic-tac-toe,</a:t>
            </a:r>
          </a:p>
          <a:p>
            <a:r>
              <a:rPr lang="en-US" sz="1200" dirty="0"/>
              <a:t>Indicates when a player has won the game,</a:t>
            </a:r>
          </a:p>
          <a:p>
            <a:r>
              <a:rPr lang="en-US" sz="1200" dirty="0"/>
              <a:t>Stores a game’s history as a game progresses,</a:t>
            </a:r>
          </a:p>
          <a:p>
            <a:r>
              <a:rPr lang="en-US" sz="1200" dirty="0"/>
              <a:t>Allows players to review a game’s history and see previous versions of a game’s board.</a:t>
            </a:r>
          </a:p>
          <a:p>
            <a:r>
              <a:rPr lang="en-US" sz="1200" dirty="0"/>
              <a:t>Nice work! We hope you now feel like you have a decent grasp on how React works.</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4) Por fim, modificaremos o método de renderização do componente Game de sempre renderizar o último movimento para renderizar o movimento atualmente selecionado de acordo com </a:t>
            </a:r>
            <a:r>
              <a:rPr lang="pt-BR" sz="1200" dirty="0" err="1"/>
              <a:t>stepNumber</a:t>
            </a:r>
            <a:r>
              <a:rPr lang="pt-BR" sz="1200" dirty="0"/>
              <a:t>:</a:t>
            </a:r>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r>
              <a:rPr lang="pt-BR" sz="1200" dirty="0" err="1"/>
              <a:t>Obs</a:t>
            </a:r>
            <a:r>
              <a:rPr lang="pt-BR" sz="1200" dirty="0"/>
              <a:t>: Se clicarmos em qualquer etapa do histórico do jogo, o tabuleiro de jogo da velha deve atualizar imediatamente para mostrar como ficou o tabuleiro depois que essa etapa ocorreu.</a:t>
            </a:r>
          </a:p>
          <a:p>
            <a:endParaRPr lang="pt-BR" sz="1200" dirty="0"/>
          </a:p>
          <a:p>
            <a:endParaRPr lang="pt-BR" sz="1200" dirty="0"/>
          </a:p>
          <a:p>
            <a:r>
              <a:rPr lang="pt-BR" sz="1200" dirty="0"/>
              <a:t>Parabéns! Você criou um jogo da velha </a:t>
            </a:r>
            <a:r>
              <a:rPr lang="pt-BR" sz="1200" dirty="0" err="1"/>
              <a:t>que:Permite</a:t>
            </a:r>
            <a:r>
              <a:rPr lang="pt-BR" sz="1200" dirty="0"/>
              <a:t> jogar jogo da </a:t>
            </a:r>
            <a:r>
              <a:rPr lang="pt-BR" sz="1200" dirty="0" err="1"/>
              <a:t>velha,Indica</a:t>
            </a:r>
            <a:r>
              <a:rPr lang="pt-BR" sz="1200" dirty="0"/>
              <a:t> quando um jogador ganhou o jogo,</a:t>
            </a:r>
          </a:p>
          <a:p>
            <a:r>
              <a:rPr lang="pt-BR" sz="1200" dirty="0"/>
              <a:t>Armazena o histórico de um jogo à medida que o jogo avança,</a:t>
            </a:r>
          </a:p>
          <a:p>
            <a:r>
              <a:rPr lang="pt-BR" sz="1200" dirty="0"/>
              <a:t>Permite que os jogadores revisem o histórico de um jogo e vejam as versões anteriores do tabuleiro de um </a:t>
            </a:r>
            <a:r>
              <a:rPr lang="pt-BR" sz="1200" dirty="0" err="1"/>
              <a:t>jogo.Bom</a:t>
            </a:r>
            <a:r>
              <a:rPr lang="pt-BR" sz="1200" dirty="0"/>
              <a:t> trabalho! </a:t>
            </a:r>
          </a:p>
          <a:p>
            <a:r>
              <a:rPr lang="pt-BR" sz="1200" dirty="0"/>
              <a:t>Esperamos que agora você sinta que tem uma noção decente de como o </a:t>
            </a:r>
            <a:r>
              <a:rPr lang="pt-BR" sz="1200" dirty="0" err="1"/>
              <a:t>React</a:t>
            </a:r>
            <a:r>
              <a:rPr lang="pt-BR" sz="1200" dirty="0"/>
              <a:t> funciona.</a:t>
            </a:r>
          </a:p>
          <a:p>
            <a:endParaRPr lang="pt-BR" sz="1200" dirty="0"/>
          </a:p>
        </p:txBody>
      </p:sp>
      <p:sp>
        <p:nvSpPr>
          <p:cNvPr id="4" name="Retângulo: Cantos Arredondados 3">
            <a:extLst>
              <a:ext uri="{FF2B5EF4-FFF2-40B4-BE49-F238E27FC236}">
                <a16:creationId xmlns:a16="http://schemas.microsoft.com/office/drawing/2014/main" id="{C2166394-929F-F0A2-2E46-0D713B96B5B1}"/>
              </a:ext>
            </a:extLst>
          </p:cNvPr>
          <p:cNvSpPr/>
          <p:nvPr/>
        </p:nvSpPr>
        <p:spPr>
          <a:xfrm>
            <a:off x="198187" y="833833"/>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Game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3578738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b="0" dirty="0">
                <a:effectLst/>
                <a:latin typeface="Consolas" panose="020B0609020204030204" pitchFamily="49" charset="0"/>
              </a:rPr>
              <a:t>Tic-toc complete com </a:t>
            </a:r>
            <a:r>
              <a:rPr lang="en-US" sz="1200" b="0" dirty="0" err="1">
                <a:effectLst/>
                <a:latin typeface="Consolas" panose="020B0609020204030204" pitchFamily="49" charset="0"/>
              </a:rPr>
              <a:t>histórico</a:t>
            </a:r>
            <a:endParaRPr lang="en-US" sz="1200" b="0" dirty="0">
              <a:effectLst/>
              <a:latin typeface="Consolas" panose="020B0609020204030204" pitchFamily="49" charset="0"/>
            </a:endParaRPr>
          </a:p>
          <a:p>
            <a:endParaRPr lang="en-US" sz="1200" dirty="0">
              <a:solidFill>
                <a:srgbClr val="C586C0"/>
              </a:solidFill>
              <a:latin typeface="Consolas" panose="020B0609020204030204" pitchFamily="49" charset="0"/>
            </a:endParaRPr>
          </a:p>
          <a:p>
            <a:r>
              <a:rPr lang="en-US" sz="1000" dirty="0">
                <a:solidFill>
                  <a:srgbClr val="C586C0"/>
                </a:solidFill>
                <a:latin typeface="Consolas" panose="020B0609020204030204" pitchFamily="49" charset="0"/>
              </a:rPr>
              <a:t>C:\00Estudos\TI\00hacakjob\TicTacGame-React\app&gt; </a:t>
            </a:r>
          </a:p>
          <a:p>
            <a:endParaRPr lang="en-US" sz="1000" dirty="0">
              <a:solidFill>
                <a:srgbClr val="C586C0"/>
              </a:solidFill>
              <a:latin typeface="Consolas" panose="020B0609020204030204" pitchFamily="49" charset="0"/>
            </a:endParaRPr>
          </a:p>
          <a:p>
            <a:r>
              <a:rPr lang="en-US" sz="1000" b="0" dirty="0">
                <a:solidFill>
                  <a:srgbClr val="C586C0"/>
                </a:solidFill>
                <a:effectLst/>
                <a:latin typeface="Consolas" panose="020B0609020204030204" pitchFamily="49" charset="0"/>
              </a:rPr>
              <a:t>import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React</a:t>
            </a: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from</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'react'</a:t>
            </a:r>
            <a:r>
              <a:rPr lang="en-US" sz="1000" b="0" dirty="0">
                <a:solidFill>
                  <a:srgbClr val="D4D4D4"/>
                </a:solidFill>
                <a:effectLst/>
                <a:latin typeface="Consolas" panose="020B0609020204030204" pitchFamily="49" charset="0"/>
              </a:rPr>
              <a:t>;</a:t>
            </a:r>
          </a:p>
          <a:p>
            <a:r>
              <a:rPr lang="en-US" sz="1000" b="0" dirty="0">
                <a:solidFill>
                  <a:srgbClr val="C586C0"/>
                </a:solidFill>
                <a:effectLst/>
                <a:latin typeface="Consolas" panose="020B0609020204030204" pitchFamily="49" charset="0"/>
              </a:rPr>
              <a:t>import</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ReactDOM</a:t>
            </a: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from</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'react-</a:t>
            </a:r>
            <a:r>
              <a:rPr lang="en-US" sz="1000" b="0" dirty="0" err="1">
                <a:solidFill>
                  <a:srgbClr val="CE9178"/>
                </a:solidFill>
                <a:effectLst/>
                <a:latin typeface="Consolas" panose="020B0609020204030204" pitchFamily="49" charset="0"/>
              </a:rPr>
              <a:t>dom</a:t>
            </a:r>
            <a:r>
              <a:rPr lang="en-US" sz="1000" b="0" dirty="0">
                <a:solidFill>
                  <a:srgbClr val="CE9178"/>
                </a:solidFill>
                <a:effectLst/>
                <a:latin typeface="Consolas" panose="020B0609020204030204" pitchFamily="49" charset="0"/>
              </a:rPr>
              <a:t>'</a:t>
            </a:r>
            <a:r>
              <a:rPr lang="en-US" sz="1000" b="0" dirty="0">
                <a:solidFill>
                  <a:srgbClr val="D4D4D4"/>
                </a:solidFill>
                <a:effectLst/>
                <a:latin typeface="Consolas" panose="020B0609020204030204" pitchFamily="49" charset="0"/>
              </a:rPr>
              <a:t>;</a:t>
            </a:r>
          </a:p>
          <a:p>
            <a:r>
              <a:rPr lang="en-US" sz="1000" b="0" dirty="0">
                <a:solidFill>
                  <a:srgbClr val="C586C0"/>
                </a:solidFill>
                <a:effectLst/>
                <a:latin typeface="Consolas" panose="020B0609020204030204" pitchFamily="49" charset="0"/>
              </a:rPr>
              <a:t>import</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'./index.css’</a:t>
            </a:r>
            <a:r>
              <a:rPr lang="en-US" sz="1000" b="0" dirty="0">
                <a:solidFill>
                  <a:srgbClr val="D4D4D4"/>
                </a:solidFill>
                <a:effectLst/>
                <a:latin typeface="Consolas" panose="020B0609020204030204" pitchFamily="49" charset="0"/>
              </a:rPr>
              <a:t>;</a:t>
            </a:r>
          </a:p>
          <a:p>
            <a:endParaRPr lang="en-US" sz="1200" dirty="0">
              <a:solidFill>
                <a:srgbClr val="D4D4D4"/>
              </a:solidFill>
              <a:latin typeface="Consolas" panose="020B0609020204030204" pitchFamily="49" charset="0"/>
            </a:endParaRPr>
          </a:p>
          <a:p>
            <a:r>
              <a:rPr lang="pt-BR" sz="1000" b="0" dirty="0" err="1">
                <a:solidFill>
                  <a:srgbClr val="569CD6"/>
                </a:solidFill>
                <a:effectLst/>
                <a:latin typeface="Consolas" panose="020B0609020204030204" pitchFamily="49" charset="0"/>
              </a:rPr>
              <a:t>function</a:t>
            </a:r>
            <a:r>
              <a:rPr lang="pt-BR" sz="1000" b="0" dirty="0">
                <a:solidFill>
                  <a:srgbClr val="D4D4D4"/>
                </a:solidFill>
                <a:effectLst/>
                <a:latin typeface="Consolas" panose="020B0609020204030204" pitchFamily="49" charset="0"/>
              </a:rPr>
              <a:t> </a:t>
            </a:r>
            <a:r>
              <a:rPr lang="pt-BR" sz="1000" b="0" dirty="0">
                <a:solidFill>
                  <a:srgbClr val="DCDCAA"/>
                </a:solidFill>
                <a:effectLst/>
                <a:latin typeface="Consolas" panose="020B0609020204030204" pitchFamily="49" charset="0"/>
              </a:rPr>
              <a:t>Square</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button</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a:t>
            </a:r>
            <a:r>
              <a:rPr lang="pt-BR" sz="1000" b="0" dirty="0" err="1">
                <a:solidFill>
                  <a:srgbClr val="CE9178"/>
                </a:solidFill>
                <a:effectLst/>
                <a:latin typeface="Consolas" panose="020B0609020204030204" pitchFamily="49" charset="0"/>
              </a:rPr>
              <a:t>square</a:t>
            </a:r>
            <a:r>
              <a:rPr lang="pt-BR" sz="1000" b="0" dirty="0">
                <a:solidFill>
                  <a:srgbClr val="CE9178"/>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onClick</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value</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button</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a:t>
            </a:r>
          </a:p>
          <a:p>
            <a:endParaRPr lang="en-US" sz="1200" b="0" dirty="0">
              <a:solidFill>
                <a:srgbClr val="D4D4D4"/>
              </a:solidFill>
              <a:effectLst/>
              <a:latin typeface="Consolas" panose="020B0609020204030204" pitchFamily="49" charset="0"/>
            </a:endParaRPr>
          </a:p>
          <a:p>
            <a:endParaRPr lang="pt-BR" sz="1200" dirty="0"/>
          </a:p>
          <a:p>
            <a:r>
              <a:rPr lang="en-US" sz="1000" b="0" dirty="0">
                <a:solidFill>
                  <a:srgbClr val="569CD6"/>
                </a:solidFill>
                <a:effectLst/>
                <a:latin typeface="Consolas" panose="020B0609020204030204" pitchFamily="49" charset="0"/>
              </a:rPr>
              <a:t>class</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Board</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extends</a:t>
            </a:r>
            <a:r>
              <a:rPr lang="en-US" sz="1000" b="0" dirty="0">
                <a:solidFill>
                  <a:srgbClr val="D4D4D4"/>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React</a:t>
            </a:r>
            <a:r>
              <a:rPr lang="en-US" sz="1000" b="0" dirty="0" err="1">
                <a:solidFill>
                  <a:srgbClr val="D4D4D4"/>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Component</a:t>
            </a:r>
            <a:r>
              <a:rPr lang="en-US"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handleClick</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slice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if</a:t>
            </a: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calculateWinner</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'X'</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'O'</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setState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xIsNext</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endParaRPr lang="pt-BR" sz="1000" dirty="0"/>
          </a:p>
          <a:p>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4EC9B0"/>
                </a:solidFill>
                <a:effectLst/>
                <a:latin typeface="Consolas" panose="020B0609020204030204" pitchFamily="49" charset="0"/>
              </a:rPr>
              <a:t>Square</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value</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props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props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000" b="0" dirty="0">
                <a:solidFill>
                  <a:srgbClr val="D4D4D4"/>
                </a:solidFill>
                <a:effectLst/>
                <a:latin typeface="Consolas" panose="020B0609020204030204" pitchFamily="49" charset="0"/>
              </a:rPr>
              <a:t>  </a:t>
            </a:r>
            <a:r>
              <a:rPr lang="pt-BR" sz="1000" b="0" dirty="0">
                <a:solidFill>
                  <a:srgbClr val="DCDCAA"/>
                </a:solidFill>
                <a:effectLst/>
                <a:latin typeface="Consolas" panose="020B0609020204030204" pitchFamily="49" charset="0"/>
              </a:rPr>
              <a:t>render</a:t>
            </a:r>
            <a:r>
              <a:rPr lang="pt-BR" sz="1000" b="0" dirty="0">
                <a:solidFill>
                  <a:srgbClr val="D4D4D4"/>
                </a:solidFill>
                <a:effectLst/>
                <a:latin typeface="Consolas" panose="020B0609020204030204" pitchFamily="49" charset="0"/>
              </a:rPr>
              <a:t>() {</a:t>
            </a:r>
          </a:p>
          <a:p>
            <a:r>
              <a:rPr lang="pt-BR" sz="1000" dirty="0">
                <a:solidFill>
                  <a:srgbClr val="C586C0"/>
                </a:solidFill>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"board-</a:t>
            </a:r>
            <a:r>
              <a:rPr lang="pt-BR" sz="1000" b="0" dirty="0" err="1">
                <a:solidFill>
                  <a:srgbClr val="CE9178"/>
                </a:solidFill>
                <a:effectLst/>
                <a:latin typeface="Consolas" panose="020B0609020204030204" pitchFamily="49" charset="0"/>
              </a:rPr>
              <a:t>row</a:t>
            </a:r>
            <a:r>
              <a:rPr lang="pt-BR" sz="1000" b="0" dirty="0">
                <a:solidFill>
                  <a:srgbClr val="CE9178"/>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1</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2</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"board-</a:t>
            </a:r>
            <a:r>
              <a:rPr lang="pt-BR" sz="1000" b="0" dirty="0" err="1">
                <a:solidFill>
                  <a:srgbClr val="CE9178"/>
                </a:solidFill>
                <a:effectLst/>
                <a:latin typeface="Consolas" panose="020B0609020204030204" pitchFamily="49" charset="0"/>
              </a:rPr>
              <a:t>row</a:t>
            </a:r>
            <a:r>
              <a:rPr lang="pt-BR" sz="1000" b="0" dirty="0">
                <a:solidFill>
                  <a:srgbClr val="CE9178"/>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3</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4</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5</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"board-</a:t>
            </a:r>
            <a:r>
              <a:rPr lang="pt-BR" sz="1000" b="0" dirty="0" err="1">
                <a:solidFill>
                  <a:srgbClr val="CE9178"/>
                </a:solidFill>
                <a:effectLst/>
                <a:latin typeface="Consolas" panose="020B0609020204030204" pitchFamily="49" charset="0"/>
              </a:rPr>
              <a:t>row</a:t>
            </a:r>
            <a:r>
              <a:rPr lang="pt-BR" sz="1000" b="0" dirty="0">
                <a:solidFill>
                  <a:srgbClr val="CE9178"/>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6</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7</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renderSquare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8</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a:t>
            </a:r>
          </a:p>
          <a:p>
            <a:br>
              <a:rPr lang="pt-BR" sz="1200" b="0" dirty="0">
                <a:solidFill>
                  <a:srgbClr val="D4D4D4"/>
                </a:solidFill>
                <a:effectLst/>
                <a:latin typeface="Consolas" panose="020B0609020204030204" pitchFamily="49" charset="0"/>
              </a:rPr>
            </a:br>
            <a:endParaRPr lang="pt-BR" sz="1200" b="0" dirty="0">
              <a:solidFill>
                <a:srgbClr val="D4D4D4"/>
              </a:solidFill>
              <a:effectLst/>
              <a:latin typeface="Consolas" panose="020B0609020204030204" pitchFamily="49" charset="0"/>
            </a:endParaRPr>
          </a:p>
          <a:p>
            <a:endParaRPr lang="pt-BR" sz="1200" dirty="0"/>
          </a:p>
        </p:txBody>
      </p:sp>
      <p:sp>
        <p:nvSpPr>
          <p:cNvPr id="4" name="CaixaDeTexto 3">
            <a:extLst>
              <a:ext uri="{FF2B5EF4-FFF2-40B4-BE49-F238E27FC236}">
                <a16:creationId xmlns:a16="http://schemas.microsoft.com/office/drawing/2014/main" id="{3DF0C8C9-8864-7FFE-2E5F-DFE414DE76F7}"/>
              </a:ext>
            </a:extLst>
          </p:cNvPr>
          <p:cNvSpPr txBox="1"/>
          <p:nvPr/>
        </p:nvSpPr>
        <p:spPr>
          <a:xfrm>
            <a:off x="3965510" y="811763"/>
            <a:ext cx="2472612" cy="276999"/>
          </a:xfrm>
          <a:prstGeom prst="rect">
            <a:avLst/>
          </a:prstGeom>
          <a:noFill/>
        </p:spPr>
        <p:txBody>
          <a:bodyPr wrap="square" rtlCol="0">
            <a:spAutoFit/>
          </a:bodyPr>
          <a:lstStyle/>
          <a:p>
            <a:r>
              <a:rPr lang="pt-BR" sz="1200" dirty="0"/>
              <a:t>1</a:t>
            </a:r>
          </a:p>
        </p:txBody>
      </p:sp>
    </p:spTree>
    <p:extLst>
      <p:ext uri="{BB962C8B-B14F-4D97-AF65-F5344CB8AC3E}">
        <p14:creationId xmlns:p14="http://schemas.microsoft.com/office/powerpoint/2010/main" val="3484793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000" b="0" dirty="0" err="1">
                <a:solidFill>
                  <a:srgbClr val="569CD6"/>
                </a:solidFill>
                <a:effectLst/>
                <a:latin typeface="Consolas" panose="020B0609020204030204" pitchFamily="49" charset="0"/>
              </a:rPr>
              <a:t>class</a:t>
            </a:r>
            <a:r>
              <a:rPr lang="pt-BR" sz="1000" b="0" dirty="0">
                <a:solidFill>
                  <a:srgbClr val="D4D4D4"/>
                </a:solidFill>
                <a:effectLst/>
                <a:latin typeface="Consolas" panose="020B0609020204030204" pitchFamily="49" charset="0"/>
              </a:rPr>
              <a:t> </a:t>
            </a:r>
            <a:r>
              <a:rPr lang="pt-BR" sz="1000" b="0" dirty="0">
                <a:solidFill>
                  <a:srgbClr val="4EC9B0"/>
                </a:solidFill>
                <a:effectLst/>
                <a:latin typeface="Consolas" panose="020B0609020204030204" pitchFamily="49" charset="0"/>
              </a:rPr>
              <a:t>Game</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extends</a:t>
            </a:r>
            <a:r>
              <a:rPr lang="pt-BR" sz="1000" b="0" dirty="0">
                <a:solidFill>
                  <a:srgbClr val="D4D4D4"/>
                </a:solidFill>
                <a:effectLst/>
                <a:latin typeface="Consolas" panose="020B0609020204030204" pitchFamily="49" charset="0"/>
              </a:rPr>
              <a:t> </a:t>
            </a:r>
            <a:r>
              <a:rPr lang="pt-BR" sz="1000" b="0" dirty="0" err="1">
                <a:solidFill>
                  <a:srgbClr val="4EC9B0"/>
                </a:solidFill>
                <a:effectLst/>
                <a:latin typeface="Consolas" panose="020B0609020204030204" pitchFamily="49" charset="0"/>
              </a:rPr>
              <a:t>React</a:t>
            </a:r>
            <a:r>
              <a:rPr lang="pt-BR" sz="1000" b="0" dirty="0" err="1">
                <a:solidFill>
                  <a:srgbClr val="D4D4D4"/>
                </a:solidFill>
                <a:effectLst/>
                <a:latin typeface="Consolas" panose="020B0609020204030204" pitchFamily="49" charset="0"/>
              </a:rPr>
              <a:t>.</a:t>
            </a:r>
            <a:r>
              <a:rPr lang="pt-BR" sz="1000" b="0" dirty="0" err="1">
                <a:solidFill>
                  <a:srgbClr val="4EC9B0"/>
                </a:solidFill>
                <a:effectLst/>
                <a:latin typeface="Consolas" panose="020B0609020204030204" pitchFamily="49" charset="0"/>
              </a:rPr>
              <a:t>Component</a:t>
            </a:r>
            <a:r>
              <a:rPr lang="pt-BR" sz="1000" b="0" dirty="0">
                <a:solidFill>
                  <a:srgbClr val="D4D4D4"/>
                </a:solidFill>
                <a:effectLst/>
                <a:latin typeface="Consolas" panose="020B0609020204030204" pitchFamily="49" charset="0"/>
              </a:rPr>
              <a:t> {</a:t>
            </a:r>
          </a:p>
          <a:p>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constructor</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super</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props</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a:solidFill>
                  <a:srgbClr val="D4D4D4"/>
                </a:solidFill>
                <a:effectLst/>
                <a:latin typeface="Consolas" panose="020B0609020204030204" pitchFamily="49" charset="0"/>
              </a:rPr>
              <a:t> =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history</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4EC9B0"/>
                </a:solidFill>
                <a:effectLst/>
                <a:latin typeface="Consolas" panose="020B0609020204030204" pitchFamily="49" charset="0"/>
              </a:rPr>
              <a:t>Array</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9</a:t>
            </a:r>
            <a:r>
              <a:rPr lang="pt-BR" sz="1000" b="0" dirty="0">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fill</a:t>
            </a:r>
            <a:r>
              <a:rPr lang="pt-BR" sz="1000" b="0" dirty="0">
                <a:solidFill>
                  <a:srgbClr val="D4D4D4"/>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null</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stepNumber:</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xIsNext</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true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jumpTo</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step</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setState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stepNumber</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step</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xIsNext</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step</a:t>
            </a:r>
            <a:r>
              <a:rPr lang="pt-BR" sz="1000" b="0" dirty="0">
                <a:solidFill>
                  <a:srgbClr val="D4D4D4"/>
                </a:solidFill>
                <a:effectLst/>
                <a:latin typeface="Consolas" panose="020B0609020204030204" pitchFamily="49" charset="0"/>
              </a:rPr>
              <a:t> % </a:t>
            </a:r>
            <a:r>
              <a:rPr lang="pt-BR" sz="1000" b="0" dirty="0">
                <a:solidFill>
                  <a:srgbClr val="B5CEA8"/>
                </a:solidFill>
                <a:effectLst/>
                <a:latin typeface="Consolas" panose="020B0609020204030204" pitchFamily="49" charset="0"/>
              </a:rPr>
              <a:t>2</a:t>
            </a:r>
            <a:r>
              <a:rPr lang="pt-BR" sz="1000" b="0" dirty="0">
                <a:solidFill>
                  <a:srgbClr val="D4D4D4"/>
                </a:solidFill>
                <a:effectLst/>
                <a:latin typeface="Consolas" panose="020B0609020204030204" pitchFamily="49" charset="0"/>
              </a:rPr>
              <a:t>) === </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handleClick</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history</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slice</a:t>
            </a:r>
            <a:r>
              <a:rPr lang="pt-BR" sz="1000" b="0" dirty="0">
                <a:solidFill>
                  <a:srgbClr val="D4D4D4"/>
                </a:solidFill>
                <a:effectLst/>
                <a:latin typeface="Consolas" panose="020B0609020204030204" pitchFamily="49" charset="0"/>
              </a:rPr>
              <a:t>(</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stepNumber</a:t>
            </a:r>
            <a:r>
              <a:rPr lang="pt-BR" sz="1000" b="0" dirty="0">
                <a:solidFill>
                  <a:srgbClr val="D4D4D4"/>
                </a:solidFill>
                <a:effectLst/>
                <a:latin typeface="Consolas" panose="020B0609020204030204" pitchFamily="49" charset="0"/>
              </a:rPr>
              <a:t> + </a:t>
            </a:r>
            <a:r>
              <a:rPr lang="pt-BR" sz="1000" b="0" dirty="0">
                <a:solidFill>
                  <a:srgbClr val="B5CEA8"/>
                </a:solidFill>
                <a:effectLst/>
                <a:latin typeface="Consolas" panose="020B0609020204030204" pitchFamily="49" charset="0"/>
              </a:rPr>
              <a:t>1</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current</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history</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length</a:t>
            </a:r>
            <a:r>
              <a:rPr lang="pt-BR" sz="1000" b="0" dirty="0">
                <a:solidFill>
                  <a:srgbClr val="D4D4D4"/>
                </a:solidFill>
                <a:effectLst/>
                <a:latin typeface="Consolas" panose="020B0609020204030204" pitchFamily="49" charset="0"/>
              </a:rPr>
              <a:t> - </a:t>
            </a:r>
            <a:r>
              <a:rPr lang="pt-BR" sz="1000" b="0" dirty="0">
                <a:solidFill>
                  <a:srgbClr val="B5CEA8"/>
                </a:solidFill>
                <a:effectLst/>
                <a:latin typeface="Consolas" panose="020B0609020204030204" pitchFamily="49" charset="0"/>
              </a:rPr>
              <a:t>1</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current</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slice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if</a:t>
            </a: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calculateWinner</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'X'</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'O'</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setState</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history</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history</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concat</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squares</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stepNumber</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history</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length</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xIsNext</a:t>
            </a:r>
            <a:r>
              <a:rPr lang="pt-BR" sz="1000" b="0" dirty="0">
                <a:solidFill>
                  <a:srgbClr val="9CDCFE"/>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endParaRPr lang="pt-BR" sz="1000" b="0" dirty="0">
              <a:solidFill>
                <a:srgbClr val="D4D4D4"/>
              </a:solidFill>
              <a:effectLst/>
              <a:latin typeface="Consolas" panose="020B0609020204030204" pitchFamily="49" charset="0"/>
            </a:endParaRPr>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79120"/>
            <a:ext cx="5768502" cy="6459166"/>
          </a:xfrm>
          <a:prstGeom prst="rect">
            <a:avLst/>
          </a:prstGeom>
          <a:noFill/>
        </p:spPr>
        <p:txBody>
          <a:bodyPr wrap="square" rtlCol="0">
            <a:noAutofit/>
          </a:bodyPr>
          <a:lstStyle/>
          <a:p>
            <a:r>
              <a:rPr lang="pt-BR" sz="1000" b="0" dirty="0">
                <a:solidFill>
                  <a:srgbClr val="DCDCAA"/>
                </a:solidFill>
                <a:effectLst/>
                <a:latin typeface="Consolas" panose="020B0609020204030204" pitchFamily="49" charset="0"/>
              </a:rPr>
              <a:t>render</a:t>
            </a:r>
            <a:r>
              <a:rPr lang="pt-BR" sz="1000" b="0" dirty="0">
                <a:solidFill>
                  <a:srgbClr val="D4D4D4"/>
                </a:solidFill>
                <a:effectLst/>
                <a:latin typeface="Consolas" panose="020B0609020204030204" pitchFamily="49" charset="0"/>
              </a:rPr>
              <a:t>() {</a:t>
            </a:r>
          </a:p>
          <a:p>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current</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history</a:t>
            </a:r>
            <a:r>
              <a:rPr lang="pt-BR" sz="1000" b="0" dirty="0">
                <a:solidFill>
                  <a:srgbClr val="D4D4D4"/>
                </a:solidFill>
                <a:effectLst/>
                <a:latin typeface="Consolas" panose="020B0609020204030204" pitchFamily="49" charset="0"/>
              </a:rPr>
              <a:t>[</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stepNumber</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winner</a:t>
            </a:r>
            <a:r>
              <a:rPr lang="pt-BR" sz="1000" b="0" dirty="0">
                <a:solidFill>
                  <a:srgbClr val="D4D4D4"/>
                </a:solidFill>
                <a:effectLst/>
                <a:latin typeface="Consolas" panose="020B0609020204030204" pitchFamily="49" charset="0"/>
              </a:rPr>
              <a:t> = </a:t>
            </a:r>
            <a:r>
              <a:rPr lang="pt-BR" sz="1000" b="0" dirty="0" err="1">
                <a:solidFill>
                  <a:srgbClr val="DCDCAA"/>
                </a:solidFill>
                <a:effectLst/>
                <a:latin typeface="Consolas" panose="020B0609020204030204" pitchFamily="49" charset="0"/>
              </a:rPr>
              <a:t>calculateWinner</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current</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console</a:t>
            </a:r>
            <a:r>
              <a:rPr lang="pt-BR" sz="1000" b="0" dirty="0">
                <a:solidFill>
                  <a:srgbClr val="D4D4D4"/>
                </a:solidFill>
                <a:effectLst/>
                <a:latin typeface="Consolas" panose="020B0609020204030204" pitchFamily="49" charset="0"/>
              </a:rPr>
              <a:t>.</a:t>
            </a:r>
            <a:r>
              <a:rPr lang="pt-BR" sz="1000" b="0" dirty="0">
                <a:solidFill>
                  <a:srgbClr val="DCDCAA"/>
                </a:solidFill>
                <a:effectLst/>
                <a:latin typeface="Consolas" panose="020B0609020204030204" pitchFamily="49" charset="0"/>
              </a:rPr>
              <a:t>log</a:t>
            </a:r>
            <a:r>
              <a:rPr lang="pt-BR" sz="1000" b="0" dirty="0">
                <a:solidFill>
                  <a:srgbClr val="D4D4D4"/>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winner</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a:solidFill>
                  <a:srgbClr val="4FC1FF"/>
                </a:solidFill>
                <a:effectLst/>
                <a:latin typeface="Consolas" panose="020B0609020204030204" pitchFamily="49" charset="0"/>
              </a:rPr>
              <a:t>moves</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history</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map</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step</a:t>
            </a:r>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move</a:t>
            </a:r>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desc</a:t>
            </a:r>
            <a:r>
              <a:rPr lang="pt-BR" sz="1000" b="0" dirty="0">
                <a:solidFill>
                  <a:srgbClr val="D4D4D4"/>
                </a:solidFill>
                <a:effectLst/>
                <a:latin typeface="Consolas" panose="020B0609020204030204" pitchFamily="49" charset="0"/>
              </a:rPr>
              <a:t> = </a:t>
            </a:r>
            <a:r>
              <a:rPr lang="pt-BR" sz="1000" b="0" dirty="0">
                <a:solidFill>
                  <a:srgbClr val="9CDCFE"/>
                </a:solidFill>
                <a:effectLst/>
                <a:latin typeface="Consolas" panose="020B0609020204030204" pitchFamily="49" charset="0"/>
              </a:rPr>
              <a:t>move</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CE9178"/>
                </a:solidFill>
                <a:effectLst/>
                <a:latin typeface="Consolas" panose="020B0609020204030204" pitchFamily="49" charset="0"/>
              </a:rPr>
              <a:t>'Go </a:t>
            </a:r>
            <a:r>
              <a:rPr lang="pt-BR" sz="1000" b="0" dirty="0" err="1">
                <a:solidFill>
                  <a:srgbClr val="CE9178"/>
                </a:solidFill>
                <a:effectLst/>
                <a:latin typeface="Consolas" panose="020B0609020204030204" pitchFamily="49" charset="0"/>
              </a:rPr>
              <a:t>to</a:t>
            </a:r>
            <a:r>
              <a:rPr lang="pt-BR" sz="1000" b="0" dirty="0">
                <a:solidFill>
                  <a:srgbClr val="CE9178"/>
                </a:solidFill>
                <a:effectLst/>
                <a:latin typeface="Consolas" panose="020B0609020204030204" pitchFamily="49" charset="0"/>
              </a:rPr>
              <a:t> move #'</a:t>
            </a:r>
            <a:r>
              <a:rPr lang="pt-BR" sz="1000" b="0" dirty="0">
                <a:solidFill>
                  <a:srgbClr val="D4D4D4"/>
                </a:solidFill>
                <a:effectLst/>
                <a:latin typeface="Consolas" panose="020B0609020204030204" pitchFamily="49" charset="0"/>
              </a:rPr>
              <a:t> + </a:t>
            </a:r>
            <a:r>
              <a:rPr lang="pt-BR" sz="1000" b="0" dirty="0">
                <a:solidFill>
                  <a:srgbClr val="9CDCFE"/>
                </a:solidFill>
                <a:effectLst/>
                <a:latin typeface="Consolas" panose="020B0609020204030204" pitchFamily="49" charset="0"/>
              </a:rPr>
              <a:t>move</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CE9178"/>
                </a:solidFill>
                <a:effectLst/>
                <a:latin typeface="Consolas" panose="020B0609020204030204" pitchFamily="49" charset="0"/>
              </a:rPr>
              <a:t>'Go </a:t>
            </a:r>
            <a:r>
              <a:rPr lang="pt-BR" sz="1000" b="0" dirty="0" err="1">
                <a:solidFill>
                  <a:srgbClr val="CE9178"/>
                </a:solidFill>
                <a:effectLst/>
                <a:latin typeface="Consolas" panose="020B0609020204030204" pitchFamily="49" charset="0"/>
              </a:rPr>
              <a:t>to</a:t>
            </a:r>
            <a:r>
              <a:rPr lang="pt-BR" sz="1000" b="0" dirty="0">
                <a:solidFill>
                  <a:srgbClr val="CE9178"/>
                </a:solidFill>
                <a:effectLst/>
                <a:latin typeface="Consolas" panose="020B0609020204030204" pitchFamily="49" charset="0"/>
              </a:rPr>
              <a:t> game start'</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569CD6"/>
                </a:solidFill>
                <a:effectLst/>
                <a:latin typeface="Consolas" panose="020B0609020204030204" pitchFamily="49" charset="0"/>
              </a:rPr>
              <a:t>li</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key</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9CDCFE"/>
                </a:solidFill>
                <a:effectLst/>
                <a:latin typeface="Consolas" panose="020B0609020204030204" pitchFamily="49" charset="0"/>
              </a:rPr>
              <a:t>move</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button</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jumpTo</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move</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r>
              <a:rPr lang="pt-BR" sz="1000" b="0" dirty="0">
                <a:solidFill>
                  <a:srgbClr val="569CD6"/>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desc</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button</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569CD6"/>
                </a:solidFill>
                <a:effectLst/>
                <a:latin typeface="Consolas" panose="020B0609020204030204" pitchFamily="49" charset="0"/>
              </a:rPr>
              <a:t>li</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let</a:t>
            </a:r>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status</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if</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winner</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status</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a:t>
            </a:r>
            <a:r>
              <a:rPr lang="pt-BR" sz="1000" b="0" dirty="0" err="1">
                <a:solidFill>
                  <a:srgbClr val="CE9178"/>
                </a:solidFill>
                <a:effectLst/>
                <a:latin typeface="Consolas" panose="020B0609020204030204" pitchFamily="49" charset="0"/>
              </a:rPr>
              <a:t>Winner</a:t>
            </a:r>
            <a:r>
              <a:rPr lang="pt-BR" sz="1000" b="0" dirty="0">
                <a:solidFill>
                  <a:srgbClr val="CE9178"/>
                </a:solidFill>
                <a:effectLst/>
                <a:latin typeface="Consolas" panose="020B0609020204030204" pitchFamily="49" charset="0"/>
              </a:rPr>
              <a:t>: '</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winner</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 </a:t>
            </a:r>
            <a:r>
              <a:rPr lang="pt-BR" sz="1000" b="0" dirty="0" err="1">
                <a:solidFill>
                  <a:srgbClr val="C586C0"/>
                </a:solidFill>
                <a:effectLst/>
                <a:latin typeface="Consolas" panose="020B0609020204030204" pitchFamily="49" charset="0"/>
              </a:rPr>
              <a:t>else</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status</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'Next player: '</a:t>
            </a:r>
            <a:r>
              <a:rPr lang="pt-BR" sz="1000" b="0" dirty="0">
                <a:solidFill>
                  <a:srgbClr val="D4D4D4"/>
                </a:solidFill>
                <a:effectLst/>
                <a:latin typeface="Consolas" panose="020B0609020204030204" pitchFamily="49" charset="0"/>
              </a:rPr>
              <a:t> +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state</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xIsNext</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'X'</a:t>
            </a:r>
            <a:r>
              <a:rPr lang="pt-BR" sz="1000" b="0" dirty="0">
                <a:solidFill>
                  <a:srgbClr val="D4D4D4"/>
                </a:solidFill>
                <a:effectLst/>
                <a:latin typeface="Consolas" panose="020B0609020204030204" pitchFamily="49" charset="0"/>
              </a:rPr>
              <a:t> : </a:t>
            </a:r>
            <a:r>
              <a:rPr lang="pt-BR" sz="1000" b="0" dirty="0">
                <a:solidFill>
                  <a:srgbClr val="CE9178"/>
                </a:solidFill>
                <a:effectLst/>
                <a:latin typeface="Consolas" panose="020B0609020204030204" pitchFamily="49" charset="0"/>
              </a:rPr>
              <a:t>'O'</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br>
              <a:rPr lang="pt-BR" sz="1000" b="0" dirty="0">
                <a:solidFill>
                  <a:srgbClr val="D4D4D4"/>
                </a:solidFill>
                <a:effectLst/>
                <a:latin typeface="Consolas" panose="020B0609020204030204" pitchFamily="49" charset="0"/>
              </a:rPr>
            </a:br>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"game"</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"game-board"</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4EC9B0"/>
                </a:solidFill>
                <a:effectLst/>
                <a:latin typeface="Consolas" panose="020B0609020204030204" pitchFamily="49" charset="0"/>
              </a:rPr>
              <a:t>Board</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err="1">
                <a:solidFill>
                  <a:srgbClr val="4FC1FF"/>
                </a:solidFill>
                <a:effectLst/>
                <a:latin typeface="Consolas" panose="020B0609020204030204" pitchFamily="49" charset="0"/>
              </a:rPr>
              <a:t>current</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onClick</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r>
              <a:rPr lang="pt-BR" sz="1000" b="0" dirty="0">
                <a:solidFill>
                  <a:srgbClr val="569CD6"/>
                </a:solidFill>
                <a:effectLst/>
                <a:latin typeface="Consolas" panose="020B0609020204030204" pitchFamily="49" charset="0"/>
              </a:rPr>
              <a:t>=&gt;</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this</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handleClick</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a:t>
            </a:r>
            <a:r>
              <a:rPr lang="pt-BR" sz="1000" b="0" dirty="0">
                <a:solidFill>
                  <a:srgbClr val="569CD6"/>
                </a:solidFill>
                <a:effectLst/>
                <a:latin typeface="Consolas" panose="020B0609020204030204" pitchFamily="49" charset="0"/>
              </a:rPr>
              <a: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"game-</a:t>
            </a:r>
            <a:r>
              <a:rPr lang="pt-BR" sz="1000" b="0" dirty="0" err="1">
                <a:solidFill>
                  <a:srgbClr val="CE9178"/>
                </a:solidFill>
                <a:effectLst/>
                <a:latin typeface="Consolas" panose="020B0609020204030204" pitchFamily="49" charset="0"/>
              </a:rPr>
              <a:t>info</a:t>
            </a:r>
            <a:r>
              <a:rPr lang="pt-BR" sz="1000" b="0" dirty="0">
                <a:solidFill>
                  <a:srgbClr val="CE9178"/>
                </a:solidFill>
                <a:effectLst/>
                <a:latin typeface="Consolas" panose="020B0609020204030204" pitchFamily="49" charset="0"/>
              </a:rPr>
              <a:t>"</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className</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"status"</a:t>
            </a:r>
            <a:r>
              <a:rPr lang="pt-BR" sz="1000" b="0" dirty="0">
                <a:solidFill>
                  <a:srgbClr val="808080"/>
                </a:solidFill>
                <a:effectLst/>
                <a:latin typeface="Consolas" panose="020B0609020204030204" pitchFamily="49" charset="0"/>
              </a:rPr>
              <a:t>&gt;</a:t>
            </a:r>
            <a:r>
              <a:rPr lang="pt-BR" sz="1000" b="0" dirty="0">
                <a:solidFill>
                  <a:srgbClr val="569CD6"/>
                </a:solidFill>
                <a:effectLst/>
                <a:latin typeface="Consolas" panose="020B0609020204030204" pitchFamily="49" charset="0"/>
              </a:rPr>
              <a:t>{</a:t>
            </a:r>
            <a:r>
              <a:rPr lang="pt-BR" sz="1000" b="0" dirty="0">
                <a:solidFill>
                  <a:srgbClr val="9CDCFE"/>
                </a:solidFill>
                <a:effectLst/>
                <a:latin typeface="Consolas" panose="020B0609020204030204" pitchFamily="49" charset="0"/>
              </a:rPr>
              <a:t>status</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ol</a:t>
            </a:r>
            <a:r>
              <a:rPr lang="pt-BR" sz="1000" b="0" dirty="0">
                <a:solidFill>
                  <a:srgbClr val="808080"/>
                </a:solidFill>
                <a:effectLst/>
                <a:latin typeface="Consolas" panose="020B0609020204030204" pitchFamily="49" charset="0"/>
              </a:rPr>
              <a:t>&gt;</a:t>
            </a:r>
            <a:r>
              <a:rPr lang="pt-BR" sz="1000" b="0" dirty="0">
                <a:solidFill>
                  <a:srgbClr val="569CD6"/>
                </a:solidFill>
                <a:effectLst/>
                <a:latin typeface="Consolas" panose="020B0609020204030204" pitchFamily="49" charset="0"/>
              </a:rPr>
              <a:t>{</a:t>
            </a:r>
            <a:r>
              <a:rPr lang="pt-BR" sz="1000" b="0" dirty="0">
                <a:solidFill>
                  <a:srgbClr val="4FC1FF"/>
                </a:solidFill>
                <a:effectLst/>
                <a:latin typeface="Consolas" panose="020B0609020204030204" pitchFamily="49" charset="0"/>
              </a:rPr>
              <a:t>moves</a:t>
            </a:r>
            <a:r>
              <a:rPr lang="pt-BR" sz="1000" b="0" dirty="0">
                <a:solidFill>
                  <a:srgbClr val="569CD6"/>
                </a:solidFill>
                <a:effectLst/>
                <a:latin typeface="Consolas" panose="020B0609020204030204" pitchFamily="49" charset="0"/>
              </a:rPr>
              <a:t>}</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ol</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err="1">
                <a:solidFill>
                  <a:srgbClr val="569CD6"/>
                </a:solidFill>
                <a:effectLst/>
                <a:latin typeface="Consolas" panose="020B0609020204030204" pitchFamily="49" charset="0"/>
              </a:rPr>
              <a:t>div</a:t>
            </a:r>
            <a:r>
              <a:rPr lang="pt-BR" sz="1000" b="0" dirty="0">
                <a:solidFill>
                  <a:srgbClr val="808080"/>
                </a:solidFill>
                <a:effectLst/>
                <a:latin typeface="Consolas" panose="020B0609020204030204" pitchFamily="49" charset="0"/>
              </a:rPr>
              <a:t>&gt;</a:t>
            </a:r>
            <a:endParaRPr lang="pt-BR" sz="1000" b="0" dirty="0">
              <a:solidFill>
                <a:srgbClr val="D4D4D4"/>
              </a:solidFill>
              <a:effectLst/>
              <a:latin typeface="Consolas" panose="020B0609020204030204" pitchFamily="49" charset="0"/>
            </a:endParaRP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a:t>
            </a:r>
          </a:p>
          <a:p>
            <a:br>
              <a:rPr lang="pt-BR" sz="1000" b="0" dirty="0">
                <a:solidFill>
                  <a:srgbClr val="D4D4D4"/>
                </a:solidFill>
                <a:effectLst/>
                <a:latin typeface="Consolas" panose="020B0609020204030204" pitchFamily="49" charset="0"/>
              </a:rPr>
            </a:br>
            <a:endParaRPr lang="pt-BR" sz="1000" b="0" dirty="0">
              <a:solidFill>
                <a:srgbClr val="D4D4D4"/>
              </a:solidFill>
              <a:effectLst/>
              <a:latin typeface="Consolas" panose="020B0609020204030204" pitchFamily="49" charset="0"/>
            </a:endParaRPr>
          </a:p>
          <a:p>
            <a:br>
              <a:rPr lang="pt-BR" sz="1200" b="0" dirty="0">
                <a:solidFill>
                  <a:srgbClr val="D4D4D4"/>
                </a:solidFill>
                <a:effectLst/>
                <a:latin typeface="Consolas" panose="020B0609020204030204" pitchFamily="49" charset="0"/>
              </a:rPr>
            </a:br>
            <a:endParaRPr lang="pt-BR" sz="1200" b="0" dirty="0">
              <a:solidFill>
                <a:srgbClr val="D4D4D4"/>
              </a:solidFill>
              <a:effectLst/>
              <a:latin typeface="Consolas" panose="020B0609020204030204" pitchFamily="49" charset="0"/>
            </a:endParaRPr>
          </a:p>
          <a:p>
            <a:endParaRPr lang="pt-BR" sz="1200" dirty="0"/>
          </a:p>
        </p:txBody>
      </p:sp>
      <p:sp>
        <p:nvSpPr>
          <p:cNvPr id="4" name="CaixaDeTexto 3">
            <a:extLst>
              <a:ext uri="{FF2B5EF4-FFF2-40B4-BE49-F238E27FC236}">
                <a16:creationId xmlns:a16="http://schemas.microsoft.com/office/drawing/2014/main" id="{D839DBA8-58BD-97F0-FABB-292983657F47}"/>
              </a:ext>
            </a:extLst>
          </p:cNvPr>
          <p:cNvSpPr txBox="1"/>
          <p:nvPr/>
        </p:nvSpPr>
        <p:spPr>
          <a:xfrm>
            <a:off x="2971801" y="765110"/>
            <a:ext cx="2472612" cy="461665"/>
          </a:xfrm>
          <a:prstGeom prst="rect">
            <a:avLst/>
          </a:prstGeom>
          <a:noFill/>
        </p:spPr>
        <p:txBody>
          <a:bodyPr wrap="square" rtlCol="0">
            <a:spAutoFit/>
          </a:bodyPr>
          <a:lstStyle/>
          <a:p>
            <a:r>
              <a:rPr lang="pt-BR" sz="1200" dirty="0">
                <a:solidFill>
                  <a:srgbClr val="FF0000"/>
                </a:solidFill>
              </a:rPr>
              <a:t>Estudar o construtor, forma que é construída o </a:t>
            </a:r>
            <a:r>
              <a:rPr lang="pt-BR" sz="1200" dirty="0" err="1">
                <a:solidFill>
                  <a:srgbClr val="FF0000"/>
                </a:solidFill>
              </a:rPr>
              <a:t>Array</a:t>
            </a:r>
            <a:endParaRPr lang="pt-BR" sz="1200" dirty="0">
              <a:solidFill>
                <a:srgbClr val="FF0000"/>
              </a:solidFill>
            </a:endParaRPr>
          </a:p>
        </p:txBody>
      </p:sp>
      <p:sp>
        <p:nvSpPr>
          <p:cNvPr id="5" name="CaixaDeTexto 4">
            <a:extLst>
              <a:ext uri="{FF2B5EF4-FFF2-40B4-BE49-F238E27FC236}">
                <a16:creationId xmlns:a16="http://schemas.microsoft.com/office/drawing/2014/main" id="{205D49CC-D7AC-B085-81D1-46300ED2D86A}"/>
              </a:ext>
            </a:extLst>
          </p:cNvPr>
          <p:cNvSpPr txBox="1"/>
          <p:nvPr/>
        </p:nvSpPr>
        <p:spPr>
          <a:xfrm>
            <a:off x="9795589" y="461715"/>
            <a:ext cx="2308861" cy="3046988"/>
          </a:xfrm>
          <a:prstGeom prst="rect">
            <a:avLst/>
          </a:prstGeom>
          <a:noFill/>
        </p:spPr>
        <p:txBody>
          <a:bodyPr wrap="square" rtlCol="0">
            <a:spAutoFit/>
          </a:bodyPr>
          <a:lstStyle/>
          <a:p>
            <a:r>
              <a:rPr lang="pt-BR" sz="1200" dirty="0"/>
              <a:t>2 – Após passar pelo construtor entra no render.</a:t>
            </a:r>
          </a:p>
          <a:p>
            <a:r>
              <a:rPr lang="pt-BR" sz="1200" dirty="0" err="1"/>
              <a:t>This,state.history</a:t>
            </a:r>
            <a:r>
              <a:rPr lang="pt-BR" sz="1200" dirty="0"/>
              <a:t> inicia com </a:t>
            </a:r>
            <a:r>
              <a:rPr lang="pt-BR" sz="1200" dirty="0" err="1"/>
              <a:t>array</a:t>
            </a:r>
            <a:r>
              <a:rPr lang="pt-BR" sz="1200" dirty="0"/>
              <a:t> de </a:t>
            </a:r>
            <a:r>
              <a:rPr lang="pt-BR" sz="1200" dirty="0" err="1"/>
              <a:t>null</a:t>
            </a:r>
            <a:r>
              <a:rPr lang="pt-BR" sz="1200" dirty="0"/>
              <a:t> e vai criando novas linhas para marcar registrar as jogadas que ocorreram</a:t>
            </a:r>
          </a:p>
          <a:p>
            <a:r>
              <a:rPr lang="pt-BR" sz="1200" dirty="0">
                <a:solidFill>
                  <a:srgbClr val="FF0000"/>
                </a:solidFill>
              </a:rPr>
              <a:t>Estudar a função </a:t>
            </a:r>
            <a:r>
              <a:rPr lang="en-US" sz="1200" dirty="0">
                <a:solidFill>
                  <a:srgbClr val="FF0000"/>
                </a:solidFill>
              </a:rPr>
              <a:t>const moves = </a:t>
            </a:r>
            <a:r>
              <a:rPr lang="en-US" sz="1200" dirty="0" err="1">
                <a:solidFill>
                  <a:srgbClr val="FF0000"/>
                </a:solidFill>
              </a:rPr>
              <a:t>history.map</a:t>
            </a:r>
            <a:r>
              <a:rPr lang="en-US" sz="1200" dirty="0">
                <a:solidFill>
                  <a:srgbClr val="FF0000"/>
                </a:solidFill>
              </a:rPr>
              <a:t>((step, move) =&gt; {</a:t>
            </a:r>
          </a:p>
          <a:p>
            <a:r>
              <a:rPr lang="en-US" sz="1200" dirty="0">
                <a:solidFill>
                  <a:srgbClr val="FF0000"/>
                </a:solidFill>
              </a:rPr>
              <a:t>      const desc = move ?</a:t>
            </a:r>
          </a:p>
          <a:p>
            <a:endParaRPr lang="pt-BR" sz="1200" dirty="0">
              <a:solidFill>
                <a:srgbClr val="FF0000"/>
              </a:solidFill>
            </a:endParaRPr>
          </a:p>
          <a:p>
            <a:r>
              <a:rPr lang="pt-BR" sz="1200" dirty="0"/>
              <a:t>Faz chamada na função </a:t>
            </a:r>
            <a:r>
              <a:rPr lang="pt-BR" sz="1200" dirty="0" err="1"/>
              <a:t>calculateWinner</a:t>
            </a:r>
            <a:r>
              <a:rPr lang="pt-BR" sz="1200" dirty="0"/>
              <a:t>.</a:t>
            </a:r>
          </a:p>
          <a:p>
            <a:endParaRPr lang="pt-BR" sz="1200" dirty="0"/>
          </a:p>
          <a:p>
            <a:endParaRPr lang="pt-BR" sz="1200" dirty="0"/>
          </a:p>
          <a:p>
            <a:endParaRPr lang="pt-BR" sz="1200" dirty="0"/>
          </a:p>
          <a:p>
            <a:endParaRPr lang="pt-BR" sz="1200" dirty="0"/>
          </a:p>
        </p:txBody>
      </p:sp>
      <p:sp>
        <p:nvSpPr>
          <p:cNvPr id="6" name="CaixaDeTexto 5">
            <a:extLst>
              <a:ext uri="{FF2B5EF4-FFF2-40B4-BE49-F238E27FC236}">
                <a16:creationId xmlns:a16="http://schemas.microsoft.com/office/drawing/2014/main" id="{92F3C97A-874A-C03F-CFEB-F4CAE41A1B38}"/>
              </a:ext>
            </a:extLst>
          </p:cNvPr>
          <p:cNvSpPr txBox="1"/>
          <p:nvPr/>
        </p:nvSpPr>
        <p:spPr>
          <a:xfrm>
            <a:off x="2819948" y="233464"/>
            <a:ext cx="2472612" cy="461665"/>
          </a:xfrm>
          <a:prstGeom prst="rect">
            <a:avLst/>
          </a:prstGeom>
          <a:noFill/>
        </p:spPr>
        <p:txBody>
          <a:bodyPr wrap="square" rtlCol="0">
            <a:spAutoFit/>
          </a:bodyPr>
          <a:lstStyle/>
          <a:p>
            <a:r>
              <a:rPr lang="pt-BR" sz="1200" dirty="0"/>
              <a:t>1 construtor é o primeiro a ser chamado</a:t>
            </a:r>
          </a:p>
        </p:txBody>
      </p:sp>
      <p:sp>
        <p:nvSpPr>
          <p:cNvPr id="7" name="CaixaDeTexto 6">
            <a:extLst>
              <a:ext uri="{FF2B5EF4-FFF2-40B4-BE49-F238E27FC236}">
                <a16:creationId xmlns:a16="http://schemas.microsoft.com/office/drawing/2014/main" id="{82A7826C-FA4B-55C9-FBCF-5A56D01C2EDA}"/>
              </a:ext>
            </a:extLst>
          </p:cNvPr>
          <p:cNvSpPr txBox="1"/>
          <p:nvPr/>
        </p:nvSpPr>
        <p:spPr>
          <a:xfrm>
            <a:off x="7743945" y="2821154"/>
            <a:ext cx="2472612" cy="461665"/>
          </a:xfrm>
          <a:prstGeom prst="rect">
            <a:avLst/>
          </a:prstGeom>
          <a:noFill/>
        </p:spPr>
        <p:txBody>
          <a:bodyPr wrap="square" rtlCol="0">
            <a:spAutoFit/>
          </a:bodyPr>
          <a:lstStyle/>
          <a:p>
            <a:r>
              <a:rPr lang="pt-BR" sz="1200" dirty="0"/>
              <a:t>4 a variável </a:t>
            </a:r>
            <a:r>
              <a:rPr lang="pt-BR" sz="1200" dirty="0" err="1"/>
              <a:t>winner</a:t>
            </a:r>
            <a:r>
              <a:rPr lang="pt-BR" sz="1200" dirty="0"/>
              <a:t> na primeira vez está com </a:t>
            </a:r>
            <a:r>
              <a:rPr lang="pt-BR" sz="1200" dirty="0" err="1"/>
              <a:t>null</a:t>
            </a:r>
            <a:endParaRPr lang="pt-BR" sz="1200" dirty="0"/>
          </a:p>
        </p:txBody>
      </p:sp>
      <p:sp>
        <p:nvSpPr>
          <p:cNvPr id="8" name="CaixaDeTexto 7">
            <a:extLst>
              <a:ext uri="{FF2B5EF4-FFF2-40B4-BE49-F238E27FC236}">
                <a16:creationId xmlns:a16="http://schemas.microsoft.com/office/drawing/2014/main" id="{D09E2421-C25E-4BFD-CE1D-4CF286DC6560}"/>
              </a:ext>
            </a:extLst>
          </p:cNvPr>
          <p:cNvSpPr txBox="1"/>
          <p:nvPr/>
        </p:nvSpPr>
        <p:spPr>
          <a:xfrm>
            <a:off x="9511864" y="4052794"/>
            <a:ext cx="2472612" cy="461665"/>
          </a:xfrm>
          <a:prstGeom prst="rect">
            <a:avLst/>
          </a:prstGeom>
          <a:noFill/>
        </p:spPr>
        <p:txBody>
          <a:bodyPr wrap="square" rtlCol="0">
            <a:spAutoFit/>
          </a:bodyPr>
          <a:lstStyle/>
          <a:p>
            <a:r>
              <a:rPr lang="pt-BR" sz="1200" dirty="0"/>
              <a:t>5 – Vai para o retorno onde faz a montagem das </a:t>
            </a:r>
            <a:r>
              <a:rPr lang="pt-BR" sz="1200" dirty="0" err="1"/>
              <a:t>Div’s</a:t>
            </a:r>
            <a:endParaRPr lang="pt-BR" sz="1200" dirty="0"/>
          </a:p>
        </p:txBody>
      </p:sp>
      <p:sp>
        <p:nvSpPr>
          <p:cNvPr id="9" name="CaixaDeTexto 8">
            <a:extLst>
              <a:ext uri="{FF2B5EF4-FFF2-40B4-BE49-F238E27FC236}">
                <a16:creationId xmlns:a16="http://schemas.microsoft.com/office/drawing/2014/main" id="{DAE4A311-AF28-19AE-8CB4-AA5F8EC04158}"/>
              </a:ext>
            </a:extLst>
          </p:cNvPr>
          <p:cNvSpPr txBox="1"/>
          <p:nvPr/>
        </p:nvSpPr>
        <p:spPr>
          <a:xfrm>
            <a:off x="3503414" y="3682703"/>
            <a:ext cx="2472612" cy="1015663"/>
          </a:xfrm>
          <a:prstGeom prst="rect">
            <a:avLst/>
          </a:prstGeom>
          <a:noFill/>
        </p:spPr>
        <p:txBody>
          <a:bodyPr wrap="square" rtlCol="0">
            <a:spAutoFit/>
          </a:bodyPr>
          <a:lstStyle/>
          <a:p>
            <a:r>
              <a:rPr lang="pt-BR" sz="1200" dirty="0"/>
              <a:t>Após o click da escolha entra  no </a:t>
            </a:r>
            <a:r>
              <a:rPr lang="pt-BR" sz="1200" dirty="0" err="1"/>
              <a:t>handleClick</a:t>
            </a:r>
            <a:r>
              <a:rPr lang="pt-BR" sz="1200" dirty="0"/>
              <a:t> e atualiza as </a:t>
            </a:r>
            <a:r>
              <a:rPr lang="pt-BR" sz="1200" dirty="0" err="1"/>
              <a:t>varíaveis</a:t>
            </a:r>
            <a:r>
              <a:rPr lang="pt-BR" sz="1200" dirty="0"/>
              <a:t>, cria uma nova linha de histórico através do </a:t>
            </a:r>
            <a:r>
              <a:rPr lang="pt-BR" sz="1200" dirty="0" err="1"/>
              <a:t>concat</a:t>
            </a:r>
            <a:endParaRPr lang="pt-BR" sz="1200" dirty="0"/>
          </a:p>
          <a:p>
            <a:endParaRPr lang="pt-BR" sz="1200" dirty="0"/>
          </a:p>
        </p:txBody>
      </p:sp>
    </p:spTree>
    <p:extLst>
      <p:ext uri="{BB962C8B-B14F-4D97-AF65-F5344CB8AC3E}">
        <p14:creationId xmlns:p14="http://schemas.microsoft.com/office/powerpoint/2010/main" val="1750240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endParaRPr lang="pt-BR" sz="1000" b="0" dirty="0">
              <a:solidFill>
                <a:srgbClr val="D4D4D4"/>
              </a:solidFill>
              <a:effectLst/>
              <a:latin typeface="Consolas" panose="020B0609020204030204" pitchFamily="49" charset="0"/>
            </a:endParaRPr>
          </a:p>
          <a:p>
            <a:br>
              <a:rPr lang="pt-BR" sz="1000" b="0" dirty="0">
                <a:solidFill>
                  <a:srgbClr val="D4D4D4"/>
                </a:solidFill>
                <a:effectLst/>
                <a:latin typeface="Consolas" panose="020B0609020204030204" pitchFamily="49" charset="0"/>
              </a:rPr>
            </a:br>
            <a:r>
              <a:rPr lang="pt-BR" sz="1000" b="0" dirty="0" err="1">
                <a:solidFill>
                  <a:srgbClr val="9CDCFE"/>
                </a:solidFill>
                <a:effectLst/>
                <a:latin typeface="Consolas" panose="020B0609020204030204" pitchFamily="49" charset="0"/>
              </a:rPr>
              <a:t>ReactDOM</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render</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&lt;</a:t>
            </a:r>
            <a:r>
              <a:rPr lang="pt-BR" sz="1000" b="0" dirty="0">
                <a:solidFill>
                  <a:srgbClr val="4EC9B0"/>
                </a:solidFill>
                <a:effectLst/>
                <a:latin typeface="Consolas" panose="020B0609020204030204" pitchFamily="49" charset="0"/>
              </a:rPr>
              <a:t>Game</a:t>
            </a:r>
            <a:r>
              <a:rPr lang="pt-BR" sz="1000" b="0" dirty="0">
                <a:solidFill>
                  <a:srgbClr val="D4D4D4"/>
                </a:solidFill>
                <a:effectLst/>
                <a:latin typeface="Consolas" panose="020B0609020204030204" pitchFamily="49" charset="0"/>
              </a:rPr>
              <a:t> </a:t>
            </a:r>
            <a:r>
              <a:rPr lang="pt-BR" sz="1000" b="0" dirty="0">
                <a:solidFill>
                  <a:srgbClr val="808080"/>
                </a:solidFill>
                <a:effectLst/>
                <a:latin typeface="Consolas" panose="020B0609020204030204" pitchFamily="49" charset="0"/>
              </a:rPr>
              <a:t>/&gt;</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document</a:t>
            </a:r>
            <a:r>
              <a:rPr lang="pt-BR" sz="1000" b="0" dirty="0" err="1">
                <a:solidFill>
                  <a:srgbClr val="D4D4D4"/>
                </a:solidFill>
                <a:effectLst/>
                <a:latin typeface="Consolas" panose="020B0609020204030204" pitchFamily="49" charset="0"/>
              </a:rPr>
              <a:t>.</a:t>
            </a:r>
            <a:r>
              <a:rPr lang="pt-BR" sz="1000" b="0" dirty="0" err="1">
                <a:solidFill>
                  <a:srgbClr val="DCDCAA"/>
                </a:solidFill>
                <a:effectLst/>
                <a:latin typeface="Consolas" panose="020B0609020204030204" pitchFamily="49" charset="0"/>
              </a:rPr>
              <a:t>getElementById</a:t>
            </a:r>
            <a:r>
              <a:rPr lang="pt-BR" sz="1000" b="0" dirty="0">
                <a:solidFill>
                  <a:srgbClr val="D4D4D4"/>
                </a:solidFill>
                <a:effectLst/>
                <a:latin typeface="Consolas" panose="020B0609020204030204" pitchFamily="49" charset="0"/>
              </a:rPr>
              <a:t>(</a:t>
            </a:r>
            <a:r>
              <a:rPr lang="pt-BR" sz="1000" b="0" dirty="0">
                <a:solidFill>
                  <a:srgbClr val="CE9178"/>
                </a:solidFill>
                <a:effectLst/>
                <a:latin typeface="Consolas" panose="020B0609020204030204" pitchFamily="49" charset="0"/>
              </a:rPr>
              <a:t>'root'</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a:t>
            </a:r>
          </a:p>
          <a:p>
            <a:br>
              <a:rPr lang="pt-BR" sz="1000" b="0" dirty="0">
                <a:solidFill>
                  <a:srgbClr val="D4D4D4"/>
                </a:solidFill>
                <a:effectLst/>
                <a:latin typeface="Consolas" panose="020B0609020204030204" pitchFamily="49" charset="0"/>
              </a:rPr>
            </a:br>
            <a:r>
              <a:rPr lang="pt-BR" sz="1000" b="0" dirty="0" err="1">
                <a:solidFill>
                  <a:srgbClr val="569CD6"/>
                </a:solidFill>
                <a:effectLst/>
                <a:latin typeface="Consolas" panose="020B0609020204030204" pitchFamily="49" charset="0"/>
              </a:rPr>
              <a:t>function</a:t>
            </a:r>
            <a:r>
              <a:rPr lang="pt-BR" sz="1000" b="0" dirty="0">
                <a:solidFill>
                  <a:srgbClr val="D4D4D4"/>
                </a:solidFill>
                <a:effectLst/>
                <a:latin typeface="Consolas" panose="020B0609020204030204" pitchFamily="49" charset="0"/>
              </a:rPr>
              <a:t> </a:t>
            </a:r>
            <a:r>
              <a:rPr lang="pt-BR" sz="1000" b="0" dirty="0" err="1">
                <a:solidFill>
                  <a:srgbClr val="DCDCAA"/>
                </a:solidFill>
                <a:effectLst/>
                <a:latin typeface="Consolas" panose="020B0609020204030204" pitchFamily="49" charset="0"/>
              </a:rPr>
              <a:t>calculateWinner</a:t>
            </a:r>
            <a:r>
              <a:rPr lang="pt-BR" sz="1000" b="0" dirty="0">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err="1">
                <a:solidFill>
                  <a:srgbClr val="4FC1FF"/>
                </a:solidFill>
                <a:effectLst/>
                <a:latin typeface="Consolas" panose="020B0609020204030204" pitchFamily="49" charset="0"/>
              </a:rPr>
              <a:t>lines</a:t>
            </a:r>
            <a:r>
              <a:rPr lang="pt-BR" sz="1000" b="0" dirty="0">
                <a:solidFill>
                  <a:srgbClr val="D4D4D4"/>
                </a:solidFill>
                <a:effectLst/>
                <a:latin typeface="Consolas" panose="020B0609020204030204" pitchFamily="49" charset="0"/>
              </a:rPr>
              <a:t> = [</a:t>
            </a:r>
          </a:p>
          <a:p>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1</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2</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3</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4</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5</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6</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7</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8</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3</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6</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1</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4</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7</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2</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5</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8</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4</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8</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2</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4</a:t>
            </a:r>
            <a:r>
              <a:rPr lang="pt-BR" sz="1000" b="0" dirty="0">
                <a:solidFill>
                  <a:srgbClr val="D4D4D4"/>
                </a:solidFill>
                <a:effectLst/>
                <a:latin typeface="Consolas" panose="020B0609020204030204" pitchFamily="49" charset="0"/>
              </a:rPr>
              <a:t>, </a:t>
            </a:r>
            <a:r>
              <a:rPr lang="pt-BR" sz="1000" b="0" dirty="0">
                <a:solidFill>
                  <a:srgbClr val="B5CEA8"/>
                </a:solidFill>
                <a:effectLst/>
                <a:latin typeface="Consolas" panose="020B0609020204030204" pitchFamily="49" charset="0"/>
              </a:rPr>
              <a:t>6</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a:solidFill>
                  <a:srgbClr val="C586C0"/>
                </a:solidFill>
                <a:effectLst/>
                <a:latin typeface="Consolas" panose="020B0609020204030204" pitchFamily="49" charset="0"/>
              </a:rPr>
              <a:t>for</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let</a:t>
            </a:r>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 </a:t>
            </a:r>
            <a:r>
              <a:rPr lang="pt-BR" sz="1000" b="0" dirty="0">
                <a:solidFill>
                  <a:srgbClr val="B5CEA8"/>
                </a:solidFill>
                <a:effectLst/>
                <a:latin typeface="Consolas" panose="020B0609020204030204" pitchFamily="49" charset="0"/>
              </a:rPr>
              <a:t>0</a:t>
            </a:r>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&lt; </a:t>
            </a:r>
            <a:r>
              <a:rPr lang="pt-BR" sz="1000" b="0" dirty="0" err="1">
                <a:solidFill>
                  <a:srgbClr val="4FC1FF"/>
                </a:solidFill>
                <a:effectLst/>
                <a:latin typeface="Consolas" panose="020B0609020204030204" pitchFamily="49" charset="0"/>
              </a:rPr>
              <a:t>lines</a:t>
            </a:r>
            <a:r>
              <a:rPr lang="pt-BR" sz="1000" b="0" dirty="0" err="1">
                <a:solidFill>
                  <a:srgbClr val="D4D4D4"/>
                </a:solidFill>
                <a:effectLst/>
                <a:latin typeface="Consolas" panose="020B0609020204030204" pitchFamily="49" charset="0"/>
              </a:rPr>
              <a:t>.</a:t>
            </a:r>
            <a:r>
              <a:rPr lang="pt-BR" sz="1000" b="0" dirty="0" err="1">
                <a:solidFill>
                  <a:srgbClr val="9CDCFE"/>
                </a:solidFill>
                <a:effectLst/>
                <a:latin typeface="Consolas" panose="020B0609020204030204" pitchFamily="49" charset="0"/>
              </a:rPr>
              <a:t>length</a:t>
            </a:r>
            <a:r>
              <a:rPr lang="pt-BR" sz="1000" b="0" dirty="0">
                <a:solidFill>
                  <a:srgbClr val="D4D4D4"/>
                </a:solidFill>
                <a:effectLst/>
                <a:latin typeface="Consolas" panose="020B0609020204030204" pitchFamily="49" charset="0"/>
              </a:rPr>
              <a:t>; </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const</a:t>
            </a:r>
            <a:r>
              <a:rPr lang="pt-BR" sz="1000" b="0" dirty="0">
                <a:solidFill>
                  <a:srgbClr val="D4D4D4"/>
                </a:solidFill>
                <a:effectLst/>
                <a:latin typeface="Consolas" panose="020B0609020204030204" pitchFamily="49" charset="0"/>
              </a:rPr>
              <a:t> [</a:t>
            </a:r>
            <a:r>
              <a:rPr lang="pt-BR" sz="1000" b="0" dirty="0">
                <a:solidFill>
                  <a:srgbClr val="4FC1FF"/>
                </a:solidFill>
                <a:effectLst/>
                <a:latin typeface="Consolas" panose="020B0609020204030204" pitchFamily="49" charset="0"/>
              </a:rPr>
              <a:t>a</a:t>
            </a:r>
            <a:r>
              <a:rPr lang="pt-BR" sz="1000" b="0" dirty="0">
                <a:solidFill>
                  <a:srgbClr val="D4D4D4"/>
                </a:solidFill>
                <a:effectLst/>
                <a:latin typeface="Consolas" panose="020B0609020204030204" pitchFamily="49" charset="0"/>
              </a:rPr>
              <a:t>, </a:t>
            </a:r>
            <a:r>
              <a:rPr lang="pt-BR" sz="1000" b="0" dirty="0">
                <a:solidFill>
                  <a:srgbClr val="4FC1FF"/>
                </a:solidFill>
                <a:effectLst/>
                <a:latin typeface="Consolas" panose="020B0609020204030204" pitchFamily="49" charset="0"/>
              </a:rPr>
              <a:t>b</a:t>
            </a:r>
            <a:r>
              <a:rPr lang="pt-BR" sz="1000" b="0" dirty="0">
                <a:solidFill>
                  <a:srgbClr val="D4D4D4"/>
                </a:solidFill>
                <a:effectLst/>
                <a:latin typeface="Consolas" panose="020B0609020204030204" pitchFamily="49" charset="0"/>
              </a:rPr>
              <a:t>, </a:t>
            </a:r>
            <a:r>
              <a:rPr lang="pt-BR" sz="1000" b="0" dirty="0">
                <a:solidFill>
                  <a:srgbClr val="4FC1FF"/>
                </a:solidFill>
                <a:effectLst/>
                <a:latin typeface="Consolas" panose="020B0609020204030204" pitchFamily="49" charset="0"/>
              </a:rPr>
              <a:t>c</a:t>
            </a:r>
            <a:r>
              <a:rPr lang="pt-BR" sz="1000" b="0" dirty="0">
                <a:solidFill>
                  <a:srgbClr val="D4D4D4"/>
                </a:solidFill>
                <a:effectLst/>
                <a:latin typeface="Consolas" panose="020B0609020204030204" pitchFamily="49" charset="0"/>
              </a:rPr>
              <a:t>] = </a:t>
            </a:r>
            <a:r>
              <a:rPr lang="pt-BR" sz="1000" b="0" dirty="0" err="1">
                <a:solidFill>
                  <a:srgbClr val="4FC1FF"/>
                </a:solidFill>
                <a:effectLst/>
                <a:latin typeface="Consolas" panose="020B0609020204030204" pitchFamily="49" charset="0"/>
              </a:rPr>
              <a:t>lines</a:t>
            </a:r>
            <a:r>
              <a:rPr lang="pt-BR" sz="1000" b="0" dirty="0">
                <a:solidFill>
                  <a:srgbClr val="D4D4D4"/>
                </a:solidFill>
                <a:effectLst/>
                <a:latin typeface="Consolas" panose="020B0609020204030204" pitchFamily="49" charset="0"/>
              </a:rPr>
              <a:t>[</a:t>
            </a:r>
            <a:r>
              <a:rPr lang="pt-BR" sz="1000" b="0" dirty="0">
                <a:solidFill>
                  <a:srgbClr val="9CDCFE"/>
                </a:solidFill>
                <a:effectLst/>
                <a:latin typeface="Consolas" panose="020B0609020204030204" pitchFamily="49" charset="0"/>
              </a:rPr>
              <a:t>i</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if</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4FC1FF"/>
                </a:solidFill>
                <a:effectLst/>
                <a:latin typeface="Consolas" panose="020B0609020204030204" pitchFamily="49" charset="0"/>
              </a:rPr>
              <a:t>a</a:t>
            </a:r>
            <a:r>
              <a:rPr lang="pt-BR" sz="1000" b="0" dirty="0">
                <a:solidFill>
                  <a:srgbClr val="D4D4D4"/>
                </a:solidFill>
                <a:effectLst/>
                <a:latin typeface="Consolas" panose="020B0609020204030204" pitchFamily="49" charset="0"/>
              </a:rPr>
              <a:t>] &amp;&amp; </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4FC1FF"/>
                </a:solidFill>
                <a:effectLst/>
                <a:latin typeface="Consolas" panose="020B0609020204030204" pitchFamily="49" charset="0"/>
              </a:rPr>
              <a:t>a</a:t>
            </a:r>
            <a:r>
              <a:rPr lang="pt-BR" sz="1000" b="0" dirty="0">
                <a:solidFill>
                  <a:srgbClr val="D4D4D4"/>
                </a:solidFill>
                <a:effectLst/>
                <a:latin typeface="Consolas" panose="020B0609020204030204" pitchFamily="49" charset="0"/>
              </a:rPr>
              <a:t>] === </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4FC1FF"/>
                </a:solidFill>
                <a:effectLst/>
                <a:latin typeface="Consolas" panose="020B0609020204030204" pitchFamily="49" charset="0"/>
              </a:rPr>
              <a:t>b</a:t>
            </a:r>
            <a:r>
              <a:rPr lang="pt-BR" sz="1000" b="0" dirty="0">
                <a:solidFill>
                  <a:srgbClr val="D4D4D4"/>
                </a:solidFill>
                <a:effectLst/>
                <a:latin typeface="Consolas" panose="020B0609020204030204" pitchFamily="49" charset="0"/>
              </a:rPr>
              <a:t>] &amp;&amp; </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4FC1FF"/>
                </a:solidFill>
                <a:effectLst/>
                <a:latin typeface="Consolas" panose="020B0609020204030204" pitchFamily="49" charset="0"/>
              </a:rPr>
              <a:t>a</a:t>
            </a:r>
            <a:r>
              <a:rPr lang="pt-BR" sz="1000" b="0" dirty="0">
                <a:solidFill>
                  <a:srgbClr val="D4D4D4"/>
                </a:solidFill>
                <a:effectLst/>
                <a:latin typeface="Consolas" panose="020B0609020204030204" pitchFamily="49" charset="0"/>
              </a:rPr>
              <a:t>] === </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4FC1FF"/>
                </a:solidFill>
                <a:effectLst/>
                <a:latin typeface="Consolas" panose="020B0609020204030204" pitchFamily="49" charset="0"/>
              </a:rPr>
              <a:t>c</a:t>
            </a:r>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 </a:t>
            </a:r>
            <a:r>
              <a:rPr lang="pt-BR" sz="1000" b="0" dirty="0" err="1">
                <a:solidFill>
                  <a:srgbClr val="9CDCFE"/>
                </a:solidFill>
                <a:effectLst/>
                <a:latin typeface="Consolas" panose="020B0609020204030204" pitchFamily="49" charset="0"/>
              </a:rPr>
              <a:t>squares</a:t>
            </a:r>
            <a:r>
              <a:rPr lang="pt-BR" sz="1000" b="0" dirty="0">
                <a:solidFill>
                  <a:srgbClr val="D4D4D4"/>
                </a:solidFill>
                <a:effectLst/>
                <a:latin typeface="Consolas" panose="020B0609020204030204" pitchFamily="49" charset="0"/>
              </a:rPr>
              <a:t>[</a:t>
            </a:r>
            <a:r>
              <a:rPr lang="pt-BR" sz="1000" b="0" dirty="0">
                <a:solidFill>
                  <a:srgbClr val="4FC1FF"/>
                </a:solidFill>
                <a:effectLst/>
                <a:latin typeface="Consolas" panose="020B0609020204030204" pitchFamily="49" charset="0"/>
              </a:rPr>
              <a:t>a</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p>
          <a:p>
            <a:r>
              <a:rPr lang="pt-BR" sz="1000" b="0" dirty="0">
                <a:solidFill>
                  <a:srgbClr val="D4D4D4"/>
                </a:solidFill>
                <a:effectLst/>
                <a:latin typeface="Consolas" panose="020B0609020204030204" pitchFamily="49" charset="0"/>
              </a:rPr>
              <a:t>  </a:t>
            </a:r>
            <a:r>
              <a:rPr lang="pt-BR" sz="1000" b="0" dirty="0" err="1">
                <a:solidFill>
                  <a:srgbClr val="C586C0"/>
                </a:solidFill>
                <a:effectLst/>
                <a:latin typeface="Consolas" panose="020B0609020204030204" pitchFamily="49" charset="0"/>
              </a:rPr>
              <a:t>return</a:t>
            </a:r>
            <a:r>
              <a:rPr lang="pt-BR" sz="1000" b="0" dirty="0">
                <a:solidFill>
                  <a:srgbClr val="D4D4D4"/>
                </a:solidFill>
                <a:effectLst/>
                <a:latin typeface="Consolas" panose="020B0609020204030204" pitchFamily="49" charset="0"/>
              </a:rPr>
              <a:t> </a:t>
            </a:r>
            <a:r>
              <a:rPr lang="pt-BR" sz="1000" b="0" dirty="0" err="1">
                <a:solidFill>
                  <a:srgbClr val="569CD6"/>
                </a:solidFill>
                <a:effectLst/>
                <a:latin typeface="Consolas" panose="020B0609020204030204" pitchFamily="49" charset="0"/>
              </a:rPr>
              <a:t>null</a:t>
            </a:r>
            <a:r>
              <a:rPr lang="pt-BR" sz="1000" b="0" dirty="0">
                <a:solidFill>
                  <a:srgbClr val="D4D4D4"/>
                </a:solidFill>
                <a:effectLst/>
                <a:latin typeface="Consolas" panose="020B0609020204030204" pitchFamily="49" charset="0"/>
              </a:rPr>
              <a:t>;</a:t>
            </a:r>
          </a:p>
          <a:p>
            <a:r>
              <a:rPr lang="pt-BR" sz="1000" b="0" dirty="0">
                <a:solidFill>
                  <a:srgbClr val="D4D4D4"/>
                </a:solidFill>
                <a:effectLst/>
                <a:latin typeface="Consolas" panose="020B0609020204030204" pitchFamily="49" charset="0"/>
              </a:rPr>
              <a:t>}</a:t>
            </a:r>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br>
              <a:rPr lang="pt-BR" sz="1000" b="0" dirty="0">
                <a:solidFill>
                  <a:srgbClr val="D4D4D4"/>
                </a:solidFill>
                <a:effectLst/>
                <a:latin typeface="Consolas" panose="020B0609020204030204" pitchFamily="49" charset="0"/>
              </a:rPr>
            </a:br>
            <a:endParaRPr lang="pt-BR" sz="1000" b="0" dirty="0">
              <a:solidFill>
                <a:srgbClr val="D4D4D4"/>
              </a:solidFill>
              <a:effectLst/>
              <a:latin typeface="Consolas" panose="020B0609020204030204" pitchFamily="49" charset="0"/>
            </a:endParaRPr>
          </a:p>
          <a:p>
            <a:br>
              <a:rPr lang="pt-BR" sz="1200" b="0" dirty="0">
                <a:solidFill>
                  <a:srgbClr val="D4D4D4"/>
                </a:solidFill>
                <a:effectLst/>
                <a:latin typeface="Consolas" panose="020B0609020204030204" pitchFamily="49" charset="0"/>
              </a:rPr>
            </a:br>
            <a:endParaRPr lang="pt-BR" sz="1200" b="0" dirty="0">
              <a:solidFill>
                <a:srgbClr val="D4D4D4"/>
              </a:solidFill>
              <a:effectLst/>
              <a:latin typeface="Consolas" panose="020B0609020204030204" pitchFamily="49" charset="0"/>
            </a:endParaRPr>
          </a:p>
          <a:p>
            <a:endParaRPr lang="pt-BR" sz="1200" dirty="0"/>
          </a:p>
        </p:txBody>
      </p:sp>
      <p:sp>
        <p:nvSpPr>
          <p:cNvPr id="4" name="CaixaDeTexto 3">
            <a:extLst>
              <a:ext uri="{FF2B5EF4-FFF2-40B4-BE49-F238E27FC236}">
                <a16:creationId xmlns:a16="http://schemas.microsoft.com/office/drawing/2014/main" id="{8D4AAB02-6786-C011-8330-C0500E12C713}"/>
              </a:ext>
            </a:extLst>
          </p:cNvPr>
          <p:cNvSpPr txBox="1"/>
          <p:nvPr/>
        </p:nvSpPr>
        <p:spPr>
          <a:xfrm>
            <a:off x="2971801" y="765110"/>
            <a:ext cx="2472612" cy="276999"/>
          </a:xfrm>
          <a:prstGeom prst="rect">
            <a:avLst/>
          </a:prstGeom>
          <a:noFill/>
        </p:spPr>
        <p:txBody>
          <a:bodyPr wrap="square" rtlCol="0">
            <a:spAutoFit/>
          </a:bodyPr>
          <a:lstStyle/>
          <a:p>
            <a:r>
              <a:rPr lang="pt-BR" sz="1200" dirty="0"/>
              <a:t>Inicializa e faz chamada para o game</a:t>
            </a:r>
          </a:p>
        </p:txBody>
      </p:sp>
      <p:sp>
        <p:nvSpPr>
          <p:cNvPr id="5" name="CaixaDeTexto 4">
            <a:extLst>
              <a:ext uri="{FF2B5EF4-FFF2-40B4-BE49-F238E27FC236}">
                <a16:creationId xmlns:a16="http://schemas.microsoft.com/office/drawing/2014/main" id="{4EE97031-8567-5AE2-AEBB-735BE66FF56C}"/>
              </a:ext>
            </a:extLst>
          </p:cNvPr>
          <p:cNvSpPr txBox="1"/>
          <p:nvPr/>
        </p:nvSpPr>
        <p:spPr>
          <a:xfrm>
            <a:off x="2971801" y="1959627"/>
            <a:ext cx="2472612" cy="276999"/>
          </a:xfrm>
          <a:prstGeom prst="rect">
            <a:avLst/>
          </a:prstGeom>
          <a:noFill/>
        </p:spPr>
        <p:txBody>
          <a:bodyPr wrap="square" rtlCol="0">
            <a:spAutoFit/>
          </a:bodyPr>
          <a:lstStyle/>
          <a:p>
            <a:r>
              <a:rPr lang="pt-BR" sz="1200" dirty="0"/>
              <a:t>3 Verifica se existe algum vencedor</a:t>
            </a:r>
          </a:p>
        </p:txBody>
      </p:sp>
    </p:spTree>
    <p:extLst>
      <p:ext uri="{BB962C8B-B14F-4D97-AF65-F5344CB8AC3E}">
        <p14:creationId xmlns:p14="http://schemas.microsoft.com/office/powerpoint/2010/main" val="358554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As a next step, we want the Square component to “remember” that it got clicked, and fill it with an “X” mark. To “remember” things, components use state.</a:t>
            </a:r>
          </a:p>
          <a:p>
            <a:endParaRPr lang="en-US" sz="1200" dirty="0"/>
          </a:p>
          <a:p>
            <a:r>
              <a:rPr lang="en-US" sz="1200" dirty="0"/>
              <a:t>React components can have state by setting </a:t>
            </a:r>
            <a:r>
              <a:rPr lang="en-US" sz="1200" dirty="0" err="1"/>
              <a:t>this.state</a:t>
            </a:r>
            <a:r>
              <a:rPr lang="en-US" sz="1200" dirty="0"/>
              <a:t> in their constructors. </a:t>
            </a:r>
            <a:r>
              <a:rPr lang="en-US" sz="1200" dirty="0" err="1"/>
              <a:t>this.state</a:t>
            </a:r>
            <a:r>
              <a:rPr lang="en-US" sz="1200" dirty="0"/>
              <a:t> should be considered as private to a React component that it’s defined in.</a:t>
            </a:r>
          </a:p>
          <a:p>
            <a:endParaRPr lang="en-US" sz="1200" dirty="0"/>
          </a:p>
          <a:p>
            <a:r>
              <a:rPr lang="en-US" sz="1200" dirty="0"/>
              <a:t>Let’s store the current value of the Square in </a:t>
            </a:r>
            <a:r>
              <a:rPr lang="en-US" sz="1200" dirty="0" err="1"/>
              <a:t>this.state</a:t>
            </a:r>
            <a:r>
              <a:rPr lang="en-US" sz="1200" dirty="0"/>
              <a:t>, and change it when the Square is clicked.</a:t>
            </a:r>
          </a:p>
          <a:p>
            <a:endParaRPr lang="en-US" sz="1200" dirty="0"/>
          </a:p>
          <a:p>
            <a:r>
              <a:rPr lang="en-US" sz="1200" dirty="0"/>
              <a:t>2) Add a constructor to the class to initialize the state:</a:t>
            </a:r>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constructor(props) {</a:t>
            </a:r>
          </a:p>
          <a:p>
            <a:r>
              <a:rPr lang="en-US" sz="1200" dirty="0"/>
              <a:t>    super(props);</a:t>
            </a:r>
          </a:p>
          <a:p>
            <a:r>
              <a:rPr lang="en-US" sz="1200" dirty="0"/>
              <a:t>    </a:t>
            </a:r>
            <a:r>
              <a:rPr lang="en-US" sz="1200" dirty="0" err="1"/>
              <a:t>this.state</a:t>
            </a:r>
            <a:r>
              <a:rPr lang="en-US" sz="1200" dirty="0"/>
              <a:t> = {</a:t>
            </a:r>
          </a:p>
          <a:p>
            <a:r>
              <a:rPr lang="en-US" sz="1200" dirty="0"/>
              <a:t>      value: null,</a:t>
            </a:r>
          </a:p>
          <a:p>
            <a:r>
              <a:rPr lang="en-US" sz="1200" dirty="0"/>
              <a:t>    };</a:t>
            </a:r>
          </a:p>
          <a:p>
            <a:r>
              <a:rPr lang="en-US" sz="1200" dirty="0"/>
              <a:t>  }</a:t>
            </a:r>
          </a:p>
          <a:p>
            <a:endParaRPr lang="en-US" sz="1200" dirty="0"/>
          </a:p>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Como próximo passo, queremos que o componente Square “lembre-se” de que foi clicado e o preencha com uma marca “X”. Para “lembrar” as coisas, os componentes usam o estado.</a:t>
            </a:r>
          </a:p>
          <a:p>
            <a:r>
              <a:rPr lang="pt-BR" sz="1200" dirty="0"/>
              <a:t>Os componentes do </a:t>
            </a:r>
            <a:r>
              <a:rPr lang="pt-BR" sz="1200" dirty="0" err="1"/>
              <a:t>React</a:t>
            </a:r>
            <a:r>
              <a:rPr lang="pt-BR" sz="1200" dirty="0"/>
              <a:t> podem ter estado configurando </a:t>
            </a:r>
            <a:r>
              <a:rPr lang="pt-BR" sz="1200" dirty="0" err="1"/>
              <a:t>this.state</a:t>
            </a:r>
            <a:r>
              <a:rPr lang="pt-BR" sz="1200" dirty="0"/>
              <a:t> em seus construtores. </a:t>
            </a:r>
            <a:r>
              <a:rPr lang="pt-BR" sz="1200" dirty="0" err="1"/>
              <a:t>this.state</a:t>
            </a:r>
            <a:r>
              <a:rPr lang="pt-BR" sz="1200" dirty="0"/>
              <a:t> deve ser considerado privado para um componente </a:t>
            </a:r>
            <a:r>
              <a:rPr lang="pt-BR" sz="1200" dirty="0" err="1"/>
              <a:t>React</a:t>
            </a:r>
            <a:r>
              <a:rPr lang="pt-BR" sz="1200" dirty="0"/>
              <a:t> no qual está definido.</a:t>
            </a:r>
          </a:p>
          <a:p>
            <a:r>
              <a:rPr lang="pt-BR" sz="1200" dirty="0"/>
              <a:t>Vamos armazenar o valor atual do Square </a:t>
            </a:r>
            <a:r>
              <a:rPr lang="pt-BR" sz="1200" dirty="0" err="1"/>
              <a:t>neste.state</a:t>
            </a:r>
            <a:r>
              <a:rPr lang="pt-BR" sz="1200" dirty="0"/>
              <a:t> e alterá-lo quando o Square for clicado.</a:t>
            </a:r>
          </a:p>
        </p:txBody>
      </p:sp>
      <p:sp>
        <p:nvSpPr>
          <p:cNvPr id="4" name="Retângulo: Cantos Arredondados 3">
            <a:extLst>
              <a:ext uri="{FF2B5EF4-FFF2-40B4-BE49-F238E27FC236}">
                <a16:creationId xmlns:a16="http://schemas.microsoft.com/office/drawing/2014/main" id="{8981C27B-66E2-7B39-21F4-C61E877FBE15}"/>
              </a:ext>
            </a:extLst>
          </p:cNvPr>
          <p:cNvSpPr/>
          <p:nvPr/>
        </p:nvSpPr>
        <p:spPr>
          <a:xfrm>
            <a:off x="226095" y="2290617"/>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Square extends </a:t>
            </a:r>
            <a:r>
              <a:rPr lang="en-US" sz="1400" b="0" i="0" dirty="0" err="1">
                <a:solidFill>
                  <a:srgbClr val="FFFFFF"/>
                </a:solidFill>
                <a:effectLst/>
                <a:latin typeface="Manrope"/>
              </a:rPr>
              <a:t>React.Component</a:t>
            </a:r>
            <a:endParaRPr lang="pt-BR" sz="1400" dirty="0"/>
          </a:p>
        </p:txBody>
      </p:sp>
      <p:pic>
        <p:nvPicPr>
          <p:cNvPr id="9" name="Imagem 8">
            <a:extLst>
              <a:ext uri="{FF2B5EF4-FFF2-40B4-BE49-F238E27FC236}">
                <a16:creationId xmlns:a16="http://schemas.microsoft.com/office/drawing/2014/main" id="{B22AA58D-016D-A6F4-BB2E-73EF5A7C38E1}"/>
              </a:ext>
            </a:extLst>
          </p:cNvPr>
          <p:cNvPicPr>
            <a:picLocks noChangeAspect="1"/>
          </p:cNvPicPr>
          <p:nvPr/>
        </p:nvPicPr>
        <p:blipFill>
          <a:blip r:embed="rId2"/>
          <a:stretch>
            <a:fillRect/>
          </a:stretch>
        </p:blipFill>
        <p:spPr>
          <a:xfrm>
            <a:off x="3215240" y="2397559"/>
            <a:ext cx="7734758" cy="2220624"/>
          </a:xfrm>
          <a:prstGeom prst="rect">
            <a:avLst/>
          </a:prstGeom>
        </p:spPr>
      </p:pic>
    </p:spTree>
    <p:extLst>
      <p:ext uri="{BB962C8B-B14F-4D97-AF65-F5344CB8AC3E}">
        <p14:creationId xmlns:p14="http://schemas.microsoft.com/office/powerpoint/2010/main" val="157362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3) Now we’ll change the Square’s component render method to display the current state’s value when clicked:</a:t>
            </a:r>
          </a:p>
          <a:p>
            <a:endParaRPr lang="en-US" sz="1200" dirty="0"/>
          </a:p>
          <a:p>
            <a:r>
              <a:rPr lang="en-US" sz="1200" dirty="0"/>
              <a:t>Inside the &lt;button&gt; tag, replace </a:t>
            </a:r>
            <a:r>
              <a:rPr lang="en-US" sz="1200" dirty="0" err="1"/>
              <a:t>this.props.value</a:t>
            </a:r>
            <a:r>
              <a:rPr lang="en-US" sz="1200" dirty="0"/>
              <a:t> with </a:t>
            </a:r>
            <a:r>
              <a:rPr lang="en-US" sz="1200" dirty="0" err="1"/>
              <a:t>this.state.value</a:t>
            </a:r>
            <a:r>
              <a:rPr lang="en-US" sz="1200" dirty="0"/>
              <a:t>.</a:t>
            </a:r>
          </a:p>
          <a:p>
            <a:r>
              <a:rPr lang="en-US" sz="1200" dirty="0"/>
              <a:t>Replace the </a:t>
            </a:r>
            <a:r>
              <a:rPr lang="en-US" sz="1200" dirty="0" err="1"/>
              <a:t>onClick</a:t>
            </a:r>
            <a:r>
              <a:rPr lang="en-US" sz="1200" dirty="0"/>
              <a:t>={...} event handler with </a:t>
            </a:r>
            <a:r>
              <a:rPr lang="en-US" sz="1200" dirty="0" err="1"/>
              <a:t>onClick</a:t>
            </a:r>
            <a:r>
              <a:rPr lang="en-US" sz="1200" dirty="0"/>
              <a:t>={() =&gt; </a:t>
            </a:r>
            <a:r>
              <a:rPr lang="en-US" sz="1200" dirty="0" err="1"/>
              <a:t>this.setState</a:t>
            </a:r>
            <a:r>
              <a:rPr lang="en-US" sz="1200" dirty="0"/>
              <a:t>({value: 'X'})}.</a:t>
            </a:r>
          </a:p>
          <a:p>
            <a:r>
              <a:rPr lang="en-US" sz="1200" dirty="0"/>
              <a:t>Put the </a:t>
            </a:r>
            <a:r>
              <a:rPr lang="en-US" sz="1200" dirty="0" err="1"/>
              <a:t>className</a:t>
            </a:r>
            <a:r>
              <a:rPr lang="en-US" sz="1200" dirty="0"/>
              <a:t> and </a:t>
            </a:r>
            <a:r>
              <a:rPr lang="en-US" sz="1200" dirty="0" err="1"/>
              <a:t>onClick</a:t>
            </a:r>
            <a:r>
              <a:rPr lang="en-US" sz="1200" dirty="0"/>
              <a:t> props on separate lines for better readability.</a:t>
            </a:r>
          </a:p>
          <a:p>
            <a:r>
              <a:rPr lang="en-US" sz="1200" dirty="0"/>
              <a:t>After these changes, the &lt;button&gt; tag that is returned by the Square’s render method looks like this:</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pt-BR" sz="1200" dirty="0"/>
              <a:t> render() {</a:t>
            </a:r>
          </a:p>
          <a:p>
            <a:r>
              <a:rPr lang="pt-BR" sz="1200" dirty="0"/>
              <a:t>    </a:t>
            </a:r>
            <a:r>
              <a:rPr lang="pt-BR" sz="1200" dirty="0" err="1"/>
              <a:t>return</a:t>
            </a:r>
            <a:r>
              <a:rPr lang="pt-BR" sz="1200" dirty="0"/>
              <a:t> (</a:t>
            </a:r>
          </a:p>
          <a:p>
            <a:r>
              <a:rPr lang="pt-BR" sz="1200" dirty="0"/>
              <a:t>      &lt;</a:t>
            </a:r>
            <a:r>
              <a:rPr lang="pt-BR" sz="1200" dirty="0" err="1"/>
              <a:t>button</a:t>
            </a:r>
            <a:endParaRPr lang="pt-BR" sz="1200" dirty="0"/>
          </a:p>
          <a:p>
            <a:r>
              <a:rPr lang="pt-BR" sz="1200" dirty="0"/>
              <a:t>        </a:t>
            </a:r>
            <a:r>
              <a:rPr lang="pt-BR" sz="1200" dirty="0" err="1"/>
              <a:t>className</a:t>
            </a:r>
            <a:r>
              <a:rPr lang="pt-BR" sz="1200" dirty="0"/>
              <a:t>="</a:t>
            </a:r>
            <a:r>
              <a:rPr lang="pt-BR" sz="1200" dirty="0" err="1"/>
              <a:t>square</a:t>
            </a:r>
            <a:r>
              <a:rPr lang="pt-BR" sz="1200" dirty="0"/>
              <a:t>"</a:t>
            </a:r>
          </a:p>
          <a:p>
            <a:r>
              <a:rPr lang="pt-BR" sz="1200" dirty="0"/>
              <a:t>        </a:t>
            </a:r>
            <a:r>
              <a:rPr lang="pt-BR" sz="1200" dirty="0" err="1"/>
              <a:t>onClick</a:t>
            </a:r>
            <a:r>
              <a:rPr lang="pt-BR" sz="1200" dirty="0"/>
              <a:t>={() =&gt; </a:t>
            </a:r>
            <a:r>
              <a:rPr lang="pt-BR" sz="1200" dirty="0" err="1"/>
              <a:t>this.setState</a:t>
            </a:r>
            <a:r>
              <a:rPr lang="pt-BR" sz="1200" dirty="0"/>
              <a:t>({</a:t>
            </a:r>
            <a:r>
              <a:rPr lang="pt-BR" sz="1200" dirty="0" err="1"/>
              <a:t>value</a:t>
            </a:r>
            <a:r>
              <a:rPr lang="pt-BR" sz="1200" dirty="0"/>
              <a:t>: 'X'})}</a:t>
            </a:r>
          </a:p>
          <a:p>
            <a:r>
              <a:rPr lang="pt-BR" sz="1200" dirty="0"/>
              <a:t>      &gt;</a:t>
            </a:r>
          </a:p>
          <a:p>
            <a:r>
              <a:rPr lang="pt-BR" sz="1200" dirty="0"/>
              <a:t>        {</a:t>
            </a:r>
            <a:r>
              <a:rPr lang="pt-BR" sz="1200" dirty="0" err="1"/>
              <a:t>this.state.value</a:t>
            </a:r>
            <a:r>
              <a:rPr lang="pt-BR" sz="1200" dirty="0"/>
              <a:t>}</a:t>
            </a:r>
          </a:p>
          <a:p>
            <a:r>
              <a:rPr lang="pt-BR" sz="1200" dirty="0"/>
              <a:t>      &lt;/</a:t>
            </a:r>
            <a:r>
              <a:rPr lang="pt-BR" sz="1200" dirty="0" err="1"/>
              <a:t>button</a:t>
            </a:r>
            <a:r>
              <a:rPr lang="pt-BR" sz="1200" dirty="0"/>
              <a:t>&gt;</a:t>
            </a:r>
          </a:p>
          <a:p>
            <a:r>
              <a:rPr lang="pt-BR" sz="1200" dirty="0"/>
              <a:t>    );</a:t>
            </a:r>
          </a:p>
          <a:p>
            <a:r>
              <a:rPr lang="pt-BR" sz="1200" dirty="0"/>
              <a:t>  }</a:t>
            </a:r>
          </a:p>
          <a:p>
            <a:endParaRPr lang="pt-BR" sz="1200" dirty="0"/>
          </a:p>
          <a:p>
            <a:r>
              <a:rPr lang="en-US" sz="1200" dirty="0"/>
              <a:t>By calling </a:t>
            </a:r>
            <a:r>
              <a:rPr lang="en-US" sz="1200" dirty="0" err="1"/>
              <a:t>this.setState</a:t>
            </a:r>
            <a:r>
              <a:rPr lang="en-US" sz="1200" dirty="0"/>
              <a:t> from an </a:t>
            </a:r>
            <a:r>
              <a:rPr lang="en-US" sz="1200" dirty="0" err="1"/>
              <a:t>onClick</a:t>
            </a:r>
            <a:r>
              <a:rPr lang="en-US" sz="1200" dirty="0"/>
              <a:t> handler in the Square’s render method, we tell React to re-render that Square whenever its &lt;button&gt; is clicked.</a:t>
            </a:r>
          </a:p>
          <a:p>
            <a:r>
              <a:rPr lang="en-US" sz="1200" dirty="0"/>
              <a:t>After the update, the Square’s </a:t>
            </a:r>
            <a:r>
              <a:rPr lang="en-US" sz="1200" dirty="0" err="1"/>
              <a:t>this.state.value</a:t>
            </a:r>
            <a:r>
              <a:rPr lang="en-US" sz="1200" dirty="0"/>
              <a:t> will be 'X', so we’ll see the X on the game board. If you click on any Square, an X should show up.</a:t>
            </a:r>
          </a:p>
          <a:p>
            <a:endParaRPr lang="en-US" sz="1200" dirty="0"/>
          </a:p>
          <a:p>
            <a:r>
              <a:rPr lang="en-US" sz="1200" dirty="0"/>
              <a:t>When you call </a:t>
            </a:r>
            <a:r>
              <a:rPr lang="en-US" sz="1200" dirty="0" err="1"/>
              <a:t>setState</a:t>
            </a:r>
            <a:r>
              <a:rPr lang="en-US" sz="1200" dirty="0"/>
              <a:t> in a component, React automatically updates the child components inside of it too</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3) Agora vamos alterar o método de renderização do componente Square para exibir o valor do estado atual quando clicado:</a:t>
            </a:r>
          </a:p>
          <a:p>
            <a:endParaRPr lang="pt-BR" sz="1200" dirty="0"/>
          </a:p>
          <a:p>
            <a:r>
              <a:rPr lang="pt-BR" sz="1200" dirty="0"/>
              <a:t>Dentro da </a:t>
            </a:r>
            <a:r>
              <a:rPr lang="pt-BR" sz="1200" dirty="0" err="1"/>
              <a:t>tag</a:t>
            </a:r>
            <a:r>
              <a:rPr lang="pt-BR" sz="1200" dirty="0"/>
              <a:t> &lt;</a:t>
            </a:r>
            <a:r>
              <a:rPr lang="pt-BR" sz="1200" dirty="0" err="1"/>
              <a:t>button</a:t>
            </a:r>
            <a:r>
              <a:rPr lang="pt-BR" sz="1200" dirty="0"/>
              <a:t>&gt;, substitua </a:t>
            </a:r>
            <a:r>
              <a:rPr lang="pt-BR" sz="1200" dirty="0" err="1"/>
              <a:t>this.props.value</a:t>
            </a:r>
            <a:r>
              <a:rPr lang="pt-BR" sz="1200" dirty="0"/>
              <a:t> por </a:t>
            </a:r>
            <a:r>
              <a:rPr lang="pt-BR" sz="1200" dirty="0" err="1"/>
              <a:t>this.state.value.Substitua</a:t>
            </a:r>
            <a:r>
              <a:rPr lang="pt-BR" sz="1200" dirty="0"/>
              <a:t> o manipulador de eventos </a:t>
            </a:r>
            <a:r>
              <a:rPr lang="pt-BR" sz="1200" dirty="0" err="1"/>
              <a:t>onClick</a:t>
            </a:r>
            <a:r>
              <a:rPr lang="pt-BR" sz="1200" dirty="0"/>
              <a:t>={...} por </a:t>
            </a:r>
            <a:r>
              <a:rPr lang="pt-BR" sz="1200" dirty="0" err="1"/>
              <a:t>onClick</a:t>
            </a:r>
            <a:r>
              <a:rPr lang="pt-BR" sz="1200" dirty="0"/>
              <a:t>={() =&gt; </a:t>
            </a:r>
            <a:r>
              <a:rPr lang="pt-BR" sz="1200" dirty="0" err="1"/>
              <a:t>this.setState</a:t>
            </a:r>
            <a:r>
              <a:rPr lang="pt-BR" sz="1200" dirty="0"/>
              <a:t>({</a:t>
            </a:r>
            <a:r>
              <a:rPr lang="pt-BR" sz="1200" dirty="0" err="1"/>
              <a:t>value</a:t>
            </a:r>
            <a:r>
              <a:rPr lang="pt-BR" sz="1200" dirty="0"/>
              <a:t>: 'X'})}.</a:t>
            </a:r>
          </a:p>
          <a:p>
            <a:endParaRPr lang="pt-BR" sz="1200" dirty="0"/>
          </a:p>
          <a:p>
            <a:r>
              <a:rPr lang="pt-BR" sz="1200" dirty="0"/>
              <a:t>Coloque os adereços </a:t>
            </a:r>
            <a:r>
              <a:rPr lang="pt-BR" sz="1200" dirty="0" err="1"/>
              <a:t>className</a:t>
            </a:r>
            <a:r>
              <a:rPr lang="pt-BR" sz="1200" dirty="0"/>
              <a:t> e </a:t>
            </a:r>
            <a:r>
              <a:rPr lang="pt-BR" sz="1200" dirty="0" err="1"/>
              <a:t>onClick</a:t>
            </a:r>
            <a:r>
              <a:rPr lang="pt-BR" sz="1200" dirty="0"/>
              <a:t> em linhas separadas para melhor </a:t>
            </a:r>
            <a:r>
              <a:rPr lang="pt-BR" sz="1200" dirty="0" err="1"/>
              <a:t>legibilidade.Após</a:t>
            </a:r>
            <a:r>
              <a:rPr lang="pt-BR" sz="1200" dirty="0"/>
              <a:t> essas alterações, a </a:t>
            </a:r>
            <a:r>
              <a:rPr lang="pt-BR" sz="1200" dirty="0" err="1"/>
              <a:t>tag</a:t>
            </a:r>
            <a:r>
              <a:rPr lang="pt-BR" sz="1200" dirty="0"/>
              <a:t> &lt;</a:t>
            </a:r>
            <a:r>
              <a:rPr lang="pt-BR" sz="1200" dirty="0" err="1"/>
              <a:t>button</a:t>
            </a:r>
            <a:r>
              <a:rPr lang="pt-BR" sz="1200" dirty="0"/>
              <a:t>&gt; que é retornada pelo método render do Square fica assim:</a:t>
            </a:r>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r>
              <a:rPr lang="pt-BR" sz="1200" dirty="0"/>
              <a:t>Ao chamar </a:t>
            </a:r>
            <a:r>
              <a:rPr lang="pt-BR" sz="1200" dirty="0" err="1"/>
              <a:t>this.setState</a:t>
            </a:r>
            <a:r>
              <a:rPr lang="pt-BR" sz="1200" dirty="0"/>
              <a:t> de um manipulador </a:t>
            </a:r>
            <a:r>
              <a:rPr lang="pt-BR" sz="1200" dirty="0" err="1"/>
              <a:t>onClick</a:t>
            </a:r>
            <a:r>
              <a:rPr lang="pt-BR" sz="1200" dirty="0"/>
              <a:t> no método render do Square, dizemos ao </a:t>
            </a:r>
            <a:r>
              <a:rPr lang="pt-BR" sz="1200" dirty="0" err="1"/>
              <a:t>React</a:t>
            </a:r>
            <a:r>
              <a:rPr lang="pt-BR" sz="1200" dirty="0"/>
              <a:t> para renderizar novamente aquele Square sempre que seu &lt;</a:t>
            </a:r>
            <a:r>
              <a:rPr lang="pt-BR" sz="1200" dirty="0" err="1"/>
              <a:t>button</a:t>
            </a:r>
            <a:r>
              <a:rPr lang="pt-BR" sz="1200" dirty="0"/>
              <a:t>&gt; for </a:t>
            </a:r>
            <a:r>
              <a:rPr lang="pt-BR" sz="1200" dirty="0" err="1"/>
              <a:t>clicado.Após</a:t>
            </a:r>
            <a:r>
              <a:rPr lang="pt-BR" sz="1200" dirty="0"/>
              <a:t> a atualização, </a:t>
            </a:r>
            <a:r>
              <a:rPr lang="pt-BR" sz="1200" dirty="0" err="1"/>
              <a:t>this.state.value</a:t>
            </a:r>
            <a:r>
              <a:rPr lang="pt-BR" sz="1200" dirty="0"/>
              <a:t> do Quadrado será 'X', então veremos o X no tabuleiro do jogo. Se você clicar em qualquer quadrado, um X deve </a:t>
            </a:r>
            <a:r>
              <a:rPr lang="pt-BR" sz="1200" dirty="0" err="1"/>
              <a:t>aparecer.Quando</a:t>
            </a:r>
            <a:r>
              <a:rPr lang="pt-BR" sz="1200" dirty="0"/>
              <a:t> você chama </a:t>
            </a:r>
            <a:r>
              <a:rPr lang="pt-BR" sz="1200" dirty="0" err="1"/>
              <a:t>setState</a:t>
            </a:r>
            <a:r>
              <a:rPr lang="pt-BR" sz="1200" dirty="0"/>
              <a:t> em um componente, o </a:t>
            </a:r>
            <a:r>
              <a:rPr lang="pt-BR" sz="1200" dirty="0" err="1"/>
              <a:t>React</a:t>
            </a:r>
            <a:r>
              <a:rPr lang="pt-BR" sz="1200" dirty="0"/>
              <a:t> atualiza automaticamente os componentes filho dentro dele também</a:t>
            </a:r>
          </a:p>
        </p:txBody>
      </p:sp>
      <p:sp>
        <p:nvSpPr>
          <p:cNvPr id="4" name="Retângulo: Cantos Arredondados 3">
            <a:extLst>
              <a:ext uri="{FF2B5EF4-FFF2-40B4-BE49-F238E27FC236}">
                <a16:creationId xmlns:a16="http://schemas.microsoft.com/office/drawing/2014/main" id="{F234A64D-88FD-604D-657E-217D5D63C3B1}"/>
              </a:ext>
            </a:extLst>
          </p:cNvPr>
          <p:cNvSpPr/>
          <p:nvPr/>
        </p:nvSpPr>
        <p:spPr>
          <a:xfrm>
            <a:off x="226095" y="2290617"/>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Square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409131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endParaRPr lang="pt-BR" sz="1200" dirty="0"/>
          </a:p>
        </p:txBody>
      </p:sp>
      <p:pic>
        <p:nvPicPr>
          <p:cNvPr id="5" name="Imagem 4">
            <a:extLst>
              <a:ext uri="{FF2B5EF4-FFF2-40B4-BE49-F238E27FC236}">
                <a16:creationId xmlns:a16="http://schemas.microsoft.com/office/drawing/2014/main" id="{5EAF0B25-A40E-EEB3-0CE0-299CBAC6F6E7}"/>
              </a:ext>
            </a:extLst>
          </p:cNvPr>
          <p:cNvPicPr>
            <a:picLocks noChangeAspect="1"/>
          </p:cNvPicPr>
          <p:nvPr/>
        </p:nvPicPr>
        <p:blipFill>
          <a:blip r:embed="rId2"/>
          <a:stretch>
            <a:fillRect/>
          </a:stretch>
        </p:blipFill>
        <p:spPr>
          <a:xfrm>
            <a:off x="1704975" y="314325"/>
            <a:ext cx="8782050" cy="6229350"/>
          </a:xfrm>
          <a:prstGeom prst="rect">
            <a:avLst/>
          </a:prstGeom>
        </p:spPr>
      </p:pic>
    </p:spTree>
    <p:extLst>
      <p:ext uri="{BB962C8B-B14F-4D97-AF65-F5344CB8AC3E}">
        <p14:creationId xmlns:p14="http://schemas.microsoft.com/office/powerpoint/2010/main" val="228784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pt-BR" sz="1200" dirty="0"/>
              <a:t>Terceiro passo</a:t>
            </a:r>
          </a:p>
          <a:p>
            <a:r>
              <a:rPr lang="pt-BR" sz="1200" dirty="0"/>
              <a:t>3 </a:t>
            </a:r>
            <a:r>
              <a:rPr lang="pt-BR" sz="1200" b="1" i="0" dirty="0" err="1">
                <a:effectLst/>
                <a:latin typeface="Manrope"/>
              </a:rPr>
              <a:t>Completing</a:t>
            </a:r>
            <a:r>
              <a:rPr lang="pt-BR" sz="1200" b="1" i="0" dirty="0">
                <a:effectLst/>
                <a:latin typeface="Manrope"/>
              </a:rPr>
              <a:t> </a:t>
            </a:r>
            <a:r>
              <a:rPr lang="pt-BR" sz="1200" b="1" i="0" dirty="0" err="1">
                <a:effectLst/>
                <a:latin typeface="Manrope"/>
              </a:rPr>
              <a:t>the</a:t>
            </a:r>
            <a:r>
              <a:rPr lang="pt-BR" sz="1200" b="1" i="0" dirty="0">
                <a:effectLst/>
                <a:latin typeface="Manrope"/>
              </a:rPr>
              <a:t> Game</a:t>
            </a:r>
          </a:p>
          <a:p>
            <a:endParaRPr lang="pt-BR" sz="1200" b="1" dirty="0">
              <a:latin typeface="Manrope"/>
            </a:endParaRPr>
          </a:p>
          <a:p>
            <a:r>
              <a:rPr lang="en-US" sz="1200" dirty="0"/>
              <a:t>We now have the basic building blocks for our tic-tac-toe game. To have a complete game, we now need to alternate placing “X”s and “O”s on the board, and we need a way to determine a winner.</a:t>
            </a:r>
            <a:endParaRPr lang="pt-BR" sz="1200" b="1" dirty="0">
              <a:latin typeface="Manrope"/>
            </a:endParaRPr>
          </a:p>
          <a:p>
            <a:endParaRPr lang="pt-BR" sz="1200" b="1" dirty="0">
              <a:latin typeface="Manrope"/>
            </a:endParaRPr>
          </a:p>
          <a:p>
            <a:r>
              <a:rPr lang="pt-BR" sz="1200" b="1" dirty="0">
                <a:effectLst/>
              </a:rPr>
              <a:t>Lifting </a:t>
            </a:r>
            <a:r>
              <a:rPr lang="pt-BR" sz="1200" b="1" dirty="0" err="1">
                <a:effectLst/>
              </a:rPr>
              <a:t>State</a:t>
            </a:r>
            <a:r>
              <a:rPr lang="pt-BR" sz="1200" b="1" dirty="0">
                <a:effectLst/>
              </a:rPr>
              <a:t> </a:t>
            </a:r>
            <a:r>
              <a:rPr lang="pt-BR" sz="1200" b="1" dirty="0" err="1">
                <a:effectLst/>
              </a:rPr>
              <a:t>Up</a:t>
            </a:r>
            <a:endParaRPr lang="pt-BR" sz="1200" b="1" dirty="0">
              <a:effectLst/>
            </a:endParaRPr>
          </a:p>
          <a:p>
            <a:endParaRPr lang="pt-BR" sz="1200" dirty="0"/>
          </a:p>
          <a:p>
            <a:r>
              <a:rPr lang="en-US" sz="1200" dirty="0"/>
              <a:t>Currently, each Square component maintains the game’s state. To check for a winner, we’ll maintain the value of each of the 9 squares in one location.</a:t>
            </a:r>
          </a:p>
          <a:p>
            <a:endParaRPr lang="en-US" sz="1200" dirty="0"/>
          </a:p>
          <a:p>
            <a:r>
              <a:rPr lang="en-US" sz="1200" dirty="0"/>
              <a:t>We may think that Board should just ask each Square for the Square’s state. Although this approach is possible in React, we discourage it because the code becomes difficult to understand, susceptible to bugs, and hard to refactor. Instead, the best approach is to store the game’s state in the parent Board component instead of in each Square. The Board component can tell each Square what to display by passing a prop, just like we did when we passed a number to each Square.</a:t>
            </a:r>
          </a:p>
          <a:p>
            <a:endParaRPr lang="en-US" sz="1200" dirty="0"/>
          </a:p>
          <a:p>
            <a:r>
              <a:rPr lang="en-US" sz="1200" dirty="0"/>
              <a:t>To collect data from multiple children, or to have two child components communicate with each other, you need to declare the shared state in their parent component instead. The parent component can pass the state back down to the children by using props; this keeps the child components in sync with each other and with the parent component.</a:t>
            </a:r>
          </a:p>
          <a:p>
            <a:endParaRPr lang="en-US" sz="1200" dirty="0"/>
          </a:p>
          <a:p>
            <a:r>
              <a:rPr lang="en-US" sz="1200" dirty="0"/>
              <a:t>Lifting state into a parent component is common when React components are refactored — let’s take this opportunity to try it out.</a:t>
            </a:r>
          </a:p>
          <a:p>
            <a:endParaRPr lang="en-US" sz="1200" dirty="0"/>
          </a:p>
          <a:p>
            <a:r>
              <a:rPr lang="en-US" sz="1200" dirty="0"/>
              <a:t>1) Add a constructor to the Board and set the Board’s initial state to contain an array of 9 nulls corresponding to the 9 squares:</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Agora temos os blocos de construção básicos para o nosso jogo da velha. Para ter um jogo completo, agora precisamos alternar a colocação de “</a:t>
            </a:r>
            <a:r>
              <a:rPr lang="pt-BR" sz="1200" dirty="0" err="1"/>
              <a:t>X”s</a:t>
            </a:r>
            <a:r>
              <a:rPr lang="pt-BR" sz="1200" dirty="0"/>
              <a:t> e “</a:t>
            </a:r>
            <a:r>
              <a:rPr lang="pt-BR" sz="1200" dirty="0" err="1"/>
              <a:t>O”s</a:t>
            </a:r>
            <a:r>
              <a:rPr lang="pt-BR" sz="1200" dirty="0"/>
              <a:t> no tabuleiro e precisamos de uma maneira de determinar um vencedor.</a:t>
            </a:r>
          </a:p>
          <a:p>
            <a:endParaRPr lang="pt-BR" sz="1200" dirty="0"/>
          </a:p>
          <a:p>
            <a:r>
              <a:rPr lang="pt-BR" sz="1200" dirty="0"/>
              <a:t>Estado de elevação</a:t>
            </a:r>
          </a:p>
          <a:p>
            <a:endParaRPr lang="pt-BR" sz="1200" dirty="0"/>
          </a:p>
          <a:p>
            <a:r>
              <a:rPr lang="pt-BR" sz="1200" dirty="0"/>
              <a:t>Atualmente, cada componente do Square mantém o estado do jogo. </a:t>
            </a:r>
          </a:p>
          <a:p>
            <a:endParaRPr lang="pt-BR" sz="1200" dirty="0"/>
          </a:p>
          <a:p>
            <a:r>
              <a:rPr lang="pt-BR" sz="1200" dirty="0"/>
              <a:t>Para verificar se há um vencedor, manteremos o valor de cada um dos 9 quadrados em um local.</a:t>
            </a:r>
          </a:p>
          <a:p>
            <a:endParaRPr lang="pt-BR" sz="1200" dirty="0"/>
          </a:p>
          <a:p>
            <a:r>
              <a:rPr lang="pt-BR" sz="1200" dirty="0"/>
              <a:t>Podemos pensar que o Conselho deve apenas perguntar a cada Quadrado o estado do Quadrado. </a:t>
            </a:r>
          </a:p>
          <a:p>
            <a:endParaRPr lang="pt-BR" sz="1200" dirty="0"/>
          </a:p>
          <a:p>
            <a:r>
              <a:rPr lang="pt-BR" sz="1200" dirty="0"/>
              <a:t>Embora essa abordagem seja possível no </a:t>
            </a:r>
            <a:r>
              <a:rPr lang="pt-BR" sz="1200" dirty="0" err="1"/>
              <a:t>React</a:t>
            </a:r>
            <a:r>
              <a:rPr lang="pt-BR" sz="1200" dirty="0"/>
              <a:t>, nós a desencorajamos porque o código se torna difícil de entender, suscetível a bugs e difícil de </a:t>
            </a:r>
            <a:r>
              <a:rPr lang="pt-BR" sz="1200" dirty="0" err="1"/>
              <a:t>refatorar</a:t>
            </a:r>
            <a:r>
              <a:rPr lang="pt-BR" sz="1200" dirty="0"/>
              <a:t>. </a:t>
            </a:r>
          </a:p>
          <a:p>
            <a:endParaRPr lang="pt-BR" sz="1200" dirty="0"/>
          </a:p>
          <a:p>
            <a:r>
              <a:rPr lang="pt-BR" sz="1200" dirty="0"/>
              <a:t>Em vez disso, a melhor abordagem é armazenar o estado do jogo no componente principal do Tabuleiro em vez de em cada Quadrado.</a:t>
            </a:r>
          </a:p>
          <a:p>
            <a:endParaRPr lang="pt-BR" sz="1200" dirty="0"/>
          </a:p>
          <a:p>
            <a:r>
              <a:rPr lang="pt-BR" sz="1200" dirty="0"/>
              <a:t>O componente Board pode dizer a cada Quadrado o que exibir passando um adereço, assim como fizemos quando passamos um número para cada Quadrado.</a:t>
            </a:r>
          </a:p>
          <a:p>
            <a:endParaRPr lang="pt-BR" sz="1200" dirty="0"/>
          </a:p>
          <a:p>
            <a:r>
              <a:rPr lang="pt-BR" sz="1200" dirty="0"/>
              <a:t>Para coletar dados de vários filhos ou para que dois componentes filho se comuniquem, você precisa declarar o estado compartilhado em seu componente pai. </a:t>
            </a:r>
          </a:p>
          <a:p>
            <a:endParaRPr lang="pt-BR" sz="1200" dirty="0"/>
          </a:p>
          <a:p>
            <a:r>
              <a:rPr lang="pt-BR" sz="1200" dirty="0"/>
              <a:t>O componente pai pode passar o estado de volta para os filhos usando </a:t>
            </a:r>
            <a:r>
              <a:rPr lang="pt-BR" sz="1200" dirty="0" err="1"/>
              <a:t>props</a:t>
            </a:r>
            <a:r>
              <a:rPr lang="pt-BR" sz="1200" dirty="0"/>
              <a:t>; isso mantém os componentes filho sincronizados entre si e com o componente pai.</a:t>
            </a:r>
          </a:p>
          <a:p>
            <a:endParaRPr lang="pt-BR" sz="1200" dirty="0"/>
          </a:p>
          <a:p>
            <a:r>
              <a:rPr lang="pt-BR" sz="1200" dirty="0"/>
              <a:t>Levantar o estado em um componente pai é comum quando os componentes </a:t>
            </a:r>
            <a:r>
              <a:rPr lang="pt-BR" sz="1200" dirty="0" err="1"/>
              <a:t>React</a:t>
            </a:r>
            <a:r>
              <a:rPr lang="pt-BR" sz="1200" dirty="0"/>
              <a:t> são </a:t>
            </a:r>
            <a:r>
              <a:rPr lang="pt-BR" sz="1200" dirty="0" err="1"/>
              <a:t>refatorados</a:t>
            </a:r>
            <a:r>
              <a:rPr lang="pt-BR" sz="1200" dirty="0"/>
              <a:t> — vamos aproveitar esta oportunidade para testá-lo.</a:t>
            </a:r>
          </a:p>
          <a:p>
            <a:endParaRPr lang="pt-BR" sz="1200" dirty="0"/>
          </a:p>
          <a:p>
            <a:r>
              <a:rPr lang="pt-BR" sz="1200" dirty="0"/>
              <a:t>1) Adicione um construtor ao Board e defina o estado inicial do Board para conter um </a:t>
            </a:r>
            <a:r>
              <a:rPr lang="pt-BR" sz="1200" dirty="0" err="1"/>
              <a:t>array</a:t>
            </a:r>
            <a:r>
              <a:rPr lang="pt-BR" sz="1200" dirty="0"/>
              <a:t> de 9 nulos correspondentes aos 9 quadrados:</a:t>
            </a:r>
          </a:p>
        </p:txBody>
      </p:sp>
    </p:spTree>
    <p:extLst>
      <p:ext uri="{BB962C8B-B14F-4D97-AF65-F5344CB8AC3E}">
        <p14:creationId xmlns:p14="http://schemas.microsoft.com/office/powerpoint/2010/main" val="198210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endParaRPr lang="pt-BR" sz="1200" dirty="0"/>
          </a:p>
          <a:p>
            <a:endParaRPr lang="pt-BR" sz="1200" dirty="0"/>
          </a:p>
          <a:p>
            <a:endParaRPr lang="pt-BR" sz="1200" dirty="0"/>
          </a:p>
          <a:p>
            <a:endParaRPr lang="pt-BR" sz="1200" dirty="0"/>
          </a:p>
          <a:p>
            <a:endParaRPr lang="pt-BR" sz="1200" dirty="0"/>
          </a:p>
          <a:p>
            <a:r>
              <a:rPr lang="en-US" sz="1200" dirty="0"/>
              <a:t>constructor(props) {</a:t>
            </a:r>
          </a:p>
          <a:p>
            <a:r>
              <a:rPr lang="en-US" sz="1200" dirty="0"/>
              <a:t>    super(props);</a:t>
            </a:r>
          </a:p>
          <a:p>
            <a:r>
              <a:rPr lang="en-US" sz="1200" dirty="0"/>
              <a:t>    </a:t>
            </a:r>
            <a:r>
              <a:rPr lang="en-US" sz="1200" dirty="0" err="1"/>
              <a:t>this.state</a:t>
            </a:r>
            <a:r>
              <a:rPr lang="en-US" sz="1200" dirty="0"/>
              <a:t> = {</a:t>
            </a:r>
          </a:p>
          <a:p>
            <a:r>
              <a:rPr lang="en-US" sz="1200" dirty="0"/>
              <a:t>      squares: Array(9).fill(null),</a:t>
            </a:r>
          </a:p>
          <a:p>
            <a:r>
              <a:rPr lang="en-US" sz="1200" dirty="0"/>
              <a:t>    };</a:t>
            </a:r>
          </a:p>
          <a:p>
            <a:r>
              <a:rPr lang="en-US" sz="1200" dirty="0"/>
              <a:t>  }</a:t>
            </a:r>
          </a:p>
          <a:p>
            <a:endParaRPr lang="en-US" sz="1200" dirty="0"/>
          </a:p>
          <a:p>
            <a:r>
              <a:rPr lang="en-US" sz="1200" dirty="0"/>
              <a:t>In the beginning, we passed the value prop down from the Board to show numbers from 0 to 8 in every Square. In a different previous step, we replaced the numbers with an “X” mark determined by Square’s own state. This is why Square currently ignores the value prop passed to it by the Board.</a:t>
            </a:r>
          </a:p>
          <a:p>
            <a:endParaRPr lang="en-US" sz="1200" dirty="0"/>
          </a:p>
          <a:p>
            <a:r>
              <a:rPr lang="en-US" sz="1200" dirty="0"/>
              <a:t>We will now use the prop passing mechanism again. We will modify the Board to instruct each individual Square about its current value ('X', 'O', or null). We have already defined the squares array in the Board’s constructor, and we will modify the Board’s </a:t>
            </a:r>
            <a:r>
              <a:rPr lang="en-US" sz="1200" dirty="0" err="1"/>
              <a:t>renderSquare</a:t>
            </a:r>
            <a:r>
              <a:rPr lang="en-US" sz="1200" dirty="0"/>
              <a:t> method to read from it:</a:t>
            </a:r>
          </a:p>
          <a:p>
            <a:endParaRPr lang="en-US" sz="1200" dirty="0"/>
          </a:p>
          <a:p>
            <a:r>
              <a:rPr lang="en-US" sz="1200" dirty="0"/>
              <a:t>Each Square will now receive a value prop that will either be 'X', 'O', or null for empty squares.</a:t>
            </a:r>
          </a:p>
          <a:p>
            <a:endParaRPr lang="en-US" sz="1200" dirty="0"/>
          </a:p>
          <a:p>
            <a:r>
              <a:rPr lang="en-US" sz="1200" dirty="0"/>
              <a:t>Next, we need to change what happens when a Square is clicked. The Board component now maintains which squares are filled. We need to create a way for the Square to update the Board’s state. Since state is considered to be private to a component that defines it, we cannot update the Board’s state directly from Square.</a:t>
            </a:r>
          </a:p>
          <a:p>
            <a:endParaRPr lang="en-US" sz="1200" dirty="0"/>
          </a:p>
          <a:p>
            <a:r>
              <a:rPr lang="en-US" sz="1200" dirty="0"/>
              <a:t>Instead, we’ll pass down a function from the Board to the Square, and we’ll have Square call that function when a square is clicked.</a:t>
            </a:r>
            <a:endParaRPr lang="pt-BR" sz="1200" dirty="0"/>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No início, passamos o valor do Tabuleiro para mostrar os números de 0 a 8 em cada Quadrado. </a:t>
            </a:r>
          </a:p>
          <a:p>
            <a:endParaRPr lang="pt-BR" sz="1200" dirty="0"/>
          </a:p>
          <a:p>
            <a:r>
              <a:rPr lang="pt-BR" sz="1200" dirty="0"/>
              <a:t>Em uma etapa anterior diferente, substituímos os números por uma marca “X” determinada pelo próprio estado do Square. É por isso que a Square atualmente ignora a </a:t>
            </a:r>
            <a:r>
              <a:rPr lang="pt-BR" sz="1200" dirty="0" err="1"/>
              <a:t>prop</a:t>
            </a:r>
            <a:r>
              <a:rPr lang="pt-BR" sz="1200" dirty="0"/>
              <a:t> de valor passada a ela pelo Conselho.</a:t>
            </a:r>
          </a:p>
          <a:p>
            <a:endParaRPr lang="pt-BR" sz="1200" dirty="0"/>
          </a:p>
          <a:p>
            <a:r>
              <a:rPr lang="pt-BR" sz="1200" dirty="0"/>
              <a:t>Agora vamos usar o mecanismo de passagem de </a:t>
            </a:r>
            <a:r>
              <a:rPr lang="pt-BR" sz="1200" dirty="0" err="1"/>
              <a:t>prop</a:t>
            </a:r>
            <a:r>
              <a:rPr lang="pt-BR" sz="1200" dirty="0"/>
              <a:t> novamente. </a:t>
            </a:r>
          </a:p>
          <a:p>
            <a:endParaRPr lang="pt-BR" sz="1200" dirty="0"/>
          </a:p>
          <a:p>
            <a:r>
              <a:rPr lang="pt-BR" sz="1200" dirty="0"/>
              <a:t>Modificaremos o Tabuleiro para instruir cada Quadrado individual sobre seu valor atual ('X', 'O' ou nulo). </a:t>
            </a:r>
          </a:p>
          <a:p>
            <a:endParaRPr lang="pt-BR" sz="1200" dirty="0"/>
          </a:p>
          <a:p>
            <a:r>
              <a:rPr lang="pt-BR" sz="1200" dirty="0"/>
              <a:t>Já definimos o </a:t>
            </a:r>
            <a:r>
              <a:rPr lang="pt-BR" sz="1200" dirty="0" err="1"/>
              <a:t>array</a:t>
            </a:r>
            <a:r>
              <a:rPr lang="pt-BR" sz="1200" dirty="0"/>
              <a:t> </a:t>
            </a:r>
            <a:r>
              <a:rPr lang="pt-BR" sz="1200" dirty="0" err="1"/>
              <a:t>squares</a:t>
            </a:r>
            <a:r>
              <a:rPr lang="pt-BR" sz="1200" dirty="0"/>
              <a:t> no construtor do Board, e vamos modificar o método </a:t>
            </a:r>
            <a:r>
              <a:rPr lang="pt-BR" sz="1200" dirty="0" err="1"/>
              <a:t>renderSquare</a:t>
            </a:r>
            <a:r>
              <a:rPr lang="pt-BR" sz="1200" dirty="0"/>
              <a:t> do Board para lê-lo:</a:t>
            </a:r>
          </a:p>
          <a:p>
            <a:endParaRPr lang="pt-BR" sz="1200" dirty="0"/>
          </a:p>
          <a:p>
            <a:r>
              <a:rPr lang="pt-BR" sz="1200" dirty="0"/>
              <a:t>Cada Quadrado agora receberá uma </a:t>
            </a:r>
            <a:r>
              <a:rPr lang="pt-BR" sz="1200" dirty="0" err="1"/>
              <a:t>prop</a:t>
            </a:r>
            <a:r>
              <a:rPr lang="pt-BR" sz="1200" dirty="0"/>
              <a:t> de valor que será 'X', 'O' ou nula para quadrados vazios.</a:t>
            </a:r>
          </a:p>
          <a:p>
            <a:endParaRPr lang="pt-BR" sz="1200" dirty="0"/>
          </a:p>
          <a:p>
            <a:r>
              <a:rPr lang="pt-BR" sz="1200" dirty="0"/>
              <a:t>Em seguida, precisamos alterar o que acontece quando um quadrado é clicado. </a:t>
            </a:r>
          </a:p>
          <a:p>
            <a:endParaRPr lang="pt-BR" sz="1200" dirty="0"/>
          </a:p>
          <a:p>
            <a:r>
              <a:rPr lang="pt-BR" sz="1200" dirty="0"/>
              <a:t>O componente Tabuleiro agora mantém quais quadrados são preenchidos. </a:t>
            </a:r>
          </a:p>
          <a:p>
            <a:endParaRPr lang="pt-BR" sz="1200" dirty="0"/>
          </a:p>
          <a:p>
            <a:r>
              <a:rPr lang="pt-BR" sz="1200" dirty="0"/>
              <a:t>Precisamos criar uma forma do Square atualizar o estado do Board. </a:t>
            </a:r>
          </a:p>
          <a:p>
            <a:endParaRPr lang="pt-BR" sz="1200" dirty="0"/>
          </a:p>
          <a:p>
            <a:r>
              <a:rPr lang="pt-BR" sz="1200" dirty="0"/>
              <a:t>Como o estado é considerado privado para um componente que o define, não podemos atualizar o estado do quadro diretamente do </a:t>
            </a:r>
            <a:r>
              <a:rPr lang="pt-BR" sz="1200" dirty="0" err="1"/>
              <a:t>Square.Em</a:t>
            </a:r>
            <a:r>
              <a:rPr lang="pt-BR" sz="1200" dirty="0"/>
              <a:t> vez disso, passaremos uma função do Board para o Square e faremos com que o Square chame essa função quando um quadrado for clicado.</a:t>
            </a:r>
          </a:p>
        </p:txBody>
      </p:sp>
      <p:sp>
        <p:nvSpPr>
          <p:cNvPr id="4" name="Retângulo: Cantos Arredondados 3">
            <a:extLst>
              <a:ext uri="{FF2B5EF4-FFF2-40B4-BE49-F238E27FC236}">
                <a16:creationId xmlns:a16="http://schemas.microsoft.com/office/drawing/2014/main" id="{5641341E-87F3-6054-7FB3-F6922C41CCEF}"/>
              </a:ext>
            </a:extLst>
          </p:cNvPr>
          <p:cNvSpPr/>
          <p:nvPr/>
        </p:nvSpPr>
        <p:spPr>
          <a:xfrm>
            <a:off x="170677" y="233464"/>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pt-BR" sz="1400" dirty="0"/>
          </a:p>
        </p:txBody>
      </p:sp>
    </p:spTree>
    <p:extLst>
      <p:ext uri="{BB962C8B-B14F-4D97-AF65-F5344CB8AC3E}">
        <p14:creationId xmlns:p14="http://schemas.microsoft.com/office/powerpoint/2010/main" val="220351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B990854-1EC2-DECE-08CC-0A8D4B763120}"/>
              </a:ext>
            </a:extLst>
          </p:cNvPr>
          <p:cNvSpPr txBox="1"/>
          <p:nvPr/>
        </p:nvSpPr>
        <p:spPr>
          <a:xfrm>
            <a:off x="87550" y="233464"/>
            <a:ext cx="5768502" cy="6459166"/>
          </a:xfrm>
          <a:prstGeom prst="rect">
            <a:avLst/>
          </a:prstGeom>
          <a:noFill/>
        </p:spPr>
        <p:txBody>
          <a:bodyPr wrap="square" rtlCol="0">
            <a:noAutofit/>
          </a:bodyPr>
          <a:lstStyle/>
          <a:p>
            <a:r>
              <a:rPr lang="en-US" sz="1200" dirty="0"/>
              <a:t>2) We’ll change the </a:t>
            </a:r>
            <a:r>
              <a:rPr lang="en-US" sz="1200" dirty="0" err="1"/>
              <a:t>renderSquare</a:t>
            </a:r>
            <a:r>
              <a:rPr lang="en-US" sz="1200" dirty="0"/>
              <a:t> method in Board component to:</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pt-BR" sz="1200" dirty="0"/>
              <a:t> </a:t>
            </a:r>
            <a:r>
              <a:rPr lang="pt-BR" sz="1200" dirty="0" err="1"/>
              <a:t>renderSquare</a:t>
            </a:r>
            <a:r>
              <a:rPr lang="pt-BR" sz="1200" dirty="0"/>
              <a:t>(i) {</a:t>
            </a:r>
          </a:p>
          <a:p>
            <a:r>
              <a:rPr lang="pt-BR" sz="1200" dirty="0"/>
              <a:t>    </a:t>
            </a:r>
            <a:r>
              <a:rPr lang="pt-BR" sz="1200" dirty="0" err="1"/>
              <a:t>return</a:t>
            </a:r>
            <a:r>
              <a:rPr lang="pt-BR" sz="1200" dirty="0"/>
              <a:t> (</a:t>
            </a:r>
          </a:p>
          <a:p>
            <a:r>
              <a:rPr lang="pt-BR" sz="1200" dirty="0"/>
              <a:t>      &lt;Square</a:t>
            </a:r>
          </a:p>
          <a:p>
            <a:r>
              <a:rPr lang="pt-BR" sz="1200" dirty="0"/>
              <a:t>        </a:t>
            </a:r>
            <a:r>
              <a:rPr lang="pt-BR" sz="1200" dirty="0" err="1"/>
              <a:t>value</a:t>
            </a:r>
            <a:r>
              <a:rPr lang="pt-BR" sz="1200" dirty="0"/>
              <a:t>={</a:t>
            </a:r>
            <a:r>
              <a:rPr lang="pt-BR" sz="1200" dirty="0" err="1"/>
              <a:t>this.state.squares</a:t>
            </a:r>
            <a:r>
              <a:rPr lang="pt-BR" sz="1200" dirty="0"/>
              <a:t>[i]}</a:t>
            </a:r>
          </a:p>
          <a:p>
            <a:r>
              <a:rPr lang="pt-BR" sz="1200" dirty="0"/>
              <a:t>        </a:t>
            </a:r>
            <a:r>
              <a:rPr lang="pt-BR" sz="1200" dirty="0" err="1"/>
              <a:t>onClick</a:t>
            </a:r>
            <a:r>
              <a:rPr lang="pt-BR" sz="1200" dirty="0"/>
              <a:t>={() =&gt; </a:t>
            </a:r>
            <a:r>
              <a:rPr lang="pt-BR" sz="1200" dirty="0" err="1"/>
              <a:t>this.handleClick</a:t>
            </a:r>
            <a:r>
              <a:rPr lang="pt-BR" sz="1200" dirty="0"/>
              <a:t>(i)}</a:t>
            </a:r>
          </a:p>
          <a:p>
            <a:r>
              <a:rPr lang="pt-BR" sz="1200" dirty="0"/>
              <a:t>      /&gt;</a:t>
            </a:r>
          </a:p>
          <a:p>
            <a:r>
              <a:rPr lang="pt-BR" sz="1200" dirty="0"/>
              <a:t>    );</a:t>
            </a:r>
          </a:p>
          <a:p>
            <a:r>
              <a:rPr lang="pt-BR" sz="1200" dirty="0"/>
              <a:t>  }</a:t>
            </a:r>
          </a:p>
          <a:p>
            <a:endParaRPr lang="pt-BR" sz="1200" dirty="0"/>
          </a:p>
          <a:p>
            <a:r>
              <a:rPr lang="en-US" sz="1200" dirty="0"/>
              <a:t>3) Now we’re passing down two props from Board to Square: value and </a:t>
            </a:r>
            <a:r>
              <a:rPr lang="en-US" sz="1200" dirty="0" err="1"/>
              <a:t>onClick</a:t>
            </a:r>
            <a:r>
              <a:rPr lang="en-US" sz="1200" dirty="0"/>
              <a:t>. The </a:t>
            </a:r>
            <a:r>
              <a:rPr lang="en-US" sz="1200" dirty="0" err="1"/>
              <a:t>onClick</a:t>
            </a:r>
            <a:r>
              <a:rPr lang="en-US" sz="1200" dirty="0"/>
              <a:t> prop is a function that Square can call when clicked. We’ll make the following changes to Square:</a:t>
            </a:r>
          </a:p>
          <a:p>
            <a:endParaRPr lang="en-US" sz="1200" dirty="0"/>
          </a:p>
          <a:p>
            <a:endParaRPr lang="pt-BR" sz="1200" dirty="0"/>
          </a:p>
          <a:p>
            <a:endParaRPr lang="pt-BR" sz="1200" dirty="0"/>
          </a:p>
          <a:p>
            <a:endParaRPr lang="pt-BR" sz="1200" dirty="0"/>
          </a:p>
          <a:p>
            <a:endParaRPr lang="pt-BR" sz="1200" dirty="0"/>
          </a:p>
          <a:p>
            <a:r>
              <a:rPr lang="pt-BR" sz="1200" dirty="0"/>
              <a:t> render() {</a:t>
            </a:r>
          </a:p>
          <a:p>
            <a:r>
              <a:rPr lang="pt-BR" sz="1200" dirty="0"/>
              <a:t>    </a:t>
            </a:r>
            <a:r>
              <a:rPr lang="pt-BR" sz="1200" dirty="0" err="1"/>
              <a:t>return</a:t>
            </a:r>
            <a:r>
              <a:rPr lang="pt-BR" sz="1200" dirty="0"/>
              <a:t> (</a:t>
            </a:r>
          </a:p>
          <a:p>
            <a:r>
              <a:rPr lang="pt-BR" sz="1200" dirty="0"/>
              <a:t>      &lt;</a:t>
            </a:r>
            <a:r>
              <a:rPr lang="pt-BR" sz="1200" dirty="0" err="1"/>
              <a:t>button</a:t>
            </a:r>
            <a:endParaRPr lang="pt-BR" sz="1200" dirty="0"/>
          </a:p>
          <a:p>
            <a:r>
              <a:rPr lang="pt-BR" sz="1200" dirty="0"/>
              <a:t>        </a:t>
            </a:r>
            <a:r>
              <a:rPr lang="pt-BR" sz="1200" dirty="0" err="1"/>
              <a:t>className</a:t>
            </a:r>
            <a:r>
              <a:rPr lang="pt-BR" sz="1200" dirty="0"/>
              <a:t>="</a:t>
            </a:r>
            <a:r>
              <a:rPr lang="pt-BR" sz="1200" dirty="0" err="1"/>
              <a:t>square</a:t>
            </a:r>
            <a:r>
              <a:rPr lang="pt-BR" sz="1200" dirty="0"/>
              <a:t>"</a:t>
            </a:r>
          </a:p>
          <a:p>
            <a:r>
              <a:rPr lang="pt-BR" sz="1200" dirty="0"/>
              <a:t>        </a:t>
            </a:r>
            <a:r>
              <a:rPr lang="pt-BR" sz="1200" dirty="0" err="1"/>
              <a:t>onClick</a:t>
            </a:r>
            <a:r>
              <a:rPr lang="pt-BR" sz="1200" dirty="0"/>
              <a:t>={() =&gt; </a:t>
            </a:r>
            <a:r>
              <a:rPr lang="pt-BR" sz="1200" dirty="0" err="1"/>
              <a:t>this.props.onClick</a:t>
            </a:r>
            <a:r>
              <a:rPr lang="pt-BR" sz="1200" dirty="0"/>
              <a:t>()}</a:t>
            </a:r>
          </a:p>
          <a:p>
            <a:r>
              <a:rPr lang="pt-BR" sz="1200" dirty="0"/>
              <a:t>      &gt;</a:t>
            </a:r>
          </a:p>
          <a:p>
            <a:r>
              <a:rPr lang="pt-BR" sz="1200" dirty="0"/>
              <a:t>        {</a:t>
            </a:r>
            <a:r>
              <a:rPr lang="pt-BR" sz="1200" dirty="0" err="1"/>
              <a:t>this.props.value</a:t>
            </a:r>
            <a:r>
              <a:rPr lang="pt-BR" sz="1200" dirty="0"/>
              <a:t>}</a:t>
            </a:r>
          </a:p>
          <a:p>
            <a:r>
              <a:rPr lang="pt-BR" sz="1200" dirty="0"/>
              <a:t>      &lt;/</a:t>
            </a:r>
            <a:r>
              <a:rPr lang="pt-BR" sz="1200" dirty="0" err="1"/>
              <a:t>button</a:t>
            </a:r>
            <a:r>
              <a:rPr lang="pt-BR" sz="1200" dirty="0"/>
              <a:t>&gt;</a:t>
            </a:r>
          </a:p>
          <a:p>
            <a:r>
              <a:rPr lang="pt-BR" sz="1200" dirty="0"/>
              <a:t>    );</a:t>
            </a:r>
          </a:p>
          <a:p>
            <a:r>
              <a:rPr lang="pt-BR" sz="1200" dirty="0"/>
              <a:t>  }</a:t>
            </a:r>
          </a:p>
        </p:txBody>
      </p:sp>
      <p:sp>
        <p:nvSpPr>
          <p:cNvPr id="3" name="CaixaDeTexto 2">
            <a:extLst>
              <a:ext uri="{FF2B5EF4-FFF2-40B4-BE49-F238E27FC236}">
                <a16:creationId xmlns:a16="http://schemas.microsoft.com/office/drawing/2014/main" id="{A697A7CD-36DE-A464-B9F8-C7F13A57AF30}"/>
              </a:ext>
            </a:extLst>
          </p:cNvPr>
          <p:cNvSpPr txBox="1"/>
          <p:nvPr/>
        </p:nvSpPr>
        <p:spPr>
          <a:xfrm>
            <a:off x="6096000" y="233464"/>
            <a:ext cx="5768502" cy="6459166"/>
          </a:xfrm>
          <a:prstGeom prst="rect">
            <a:avLst/>
          </a:prstGeom>
          <a:noFill/>
        </p:spPr>
        <p:txBody>
          <a:bodyPr wrap="square" rtlCol="0">
            <a:noAutofit/>
          </a:bodyPr>
          <a:lstStyle/>
          <a:p>
            <a:r>
              <a:rPr lang="pt-BR" sz="1200" dirty="0"/>
              <a:t>2) Vamos alterar o método </a:t>
            </a:r>
            <a:r>
              <a:rPr lang="pt-BR" sz="1200" dirty="0" err="1"/>
              <a:t>renderSquare</a:t>
            </a:r>
            <a:r>
              <a:rPr lang="pt-BR" sz="1200" dirty="0"/>
              <a:t> no componente Board para:</a:t>
            </a:r>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r>
              <a:rPr lang="pt-BR" sz="1200" dirty="0"/>
              <a:t>3) Agora estamos passando dois adereços de Board para Square: </a:t>
            </a:r>
            <a:r>
              <a:rPr lang="pt-BR" sz="1200" dirty="0" err="1"/>
              <a:t>value</a:t>
            </a:r>
            <a:r>
              <a:rPr lang="pt-BR" sz="1200" dirty="0"/>
              <a:t> e </a:t>
            </a:r>
            <a:r>
              <a:rPr lang="pt-BR" sz="1200" dirty="0" err="1"/>
              <a:t>onClick</a:t>
            </a:r>
            <a:r>
              <a:rPr lang="pt-BR" sz="1200" dirty="0"/>
              <a:t>. A </a:t>
            </a:r>
            <a:r>
              <a:rPr lang="pt-BR" sz="1200" dirty="0" err="1"/>
              <a:t>prop</a:t>
            </a:r>
            <a:r>
              <a:rPr lang="pt-BR" sz="1200" dirty="0"/>
              <a:t> </a:t>
            </a:r>
            <a:r>
              <a:rPr lang="pt-BR" sz="1200" dirty="0" err="1"/>
              <a:t>onClick</a:t>
            </a:r>
            <a:r>
              <a:rPr lang="pt-BR" sz="1200" dirty="0"/>
              <a:t> é uma função que o Square pode chamar quando clicado. Faremos as seguintes alterações no Square:</a:t>
            </a:r>
          </a:p>
          <a:p>
            <a:endParaRPr lang="pt-BR" sz="1200" dirty="0"/>
          </a:p>
          <a:p>
            <a:r>
              <a:rPr lang="en-US" sz="1200" dirty="0"/>
              <a:t>Replace </a:t>
            </a:r>
            <a:r>
              <a:rPr lang="en-US" sz="1200" dirty="0" err="1"/>
              <a:t>this.state.value</a:t>
            </a:r>
            <a:r>
              <a:rPr lang="en-US" sz="1200" dirty="0"/>
              <a:t> with </a:t>
            </a:r>
            <a:r>
              <a:rPr lang="en-US" sz="1200" dirty="0" err="1"/>
              <a:t>this.props.value</a:t>
            </a:r>
            <a:r>
              <a:rPr lang="en-US" sz="1200" dirty="0"/>
              <a:t> in Square’s render method</a:t>
            </a:r>
          </a:p>
          <a:p>
            <a:r>
              <a:rPr lang="en-US" sz="1200" dirty="0"/>
              <a:t>Replace </a:t>
            </a:r>
            <a:r>
              <a:rPr lang="en-US" sz="1200" dirty="0" err="1"/>
              <a:t>this.setState</a:t>
            </a:r>
            <a:r>
              <a:rPr lang="en-US" sz="1200" dirty="0"/>
              <a:t>() with </a:t>
            </a:r>
            <a:r>
              <a:rPr lang="en-US" sz="1200" dirty="0" err="1"/>
              <a:t>this.props.onClick</a:t>
            </a:r>
            <a:r>
              <a:rPr lang="en-US" sz="1200" dirty="0"/>
              <a:t>() in Square’s render method</a:t>
            </a:r>
          </a:p>
          <a:p>
            <a:r>
              <a:rPr lang="en-US" sz="1200" dirty="0"/>
              <a:t>Delete the constructor from Square because Square no longer keeps track of the game’s state</a:t>
            </a:r>
          </a:p>
          <a:p>
            <a:r>
              <a:rPr lang="en-US" sz="1200" dirty="0"/>
              <a:t>After these changes, the Square component looks like this:</a:t>
            </a:r>
            <a:endParaRPr lang="pt-BR" sz="1200" dirty="0"/>
          </a:p>
          <a:p>
            <a:endParaRPr lang="pt-BR" sz="1200" dirty="0"/>
          </a:p>
          <a:p>
            <a:r>
              <a:rPr lang="pt-BR" sz="1200" dirty="0"/>
              <a:t>Substitua </a:t>
            </a:r>
            <a:r>
              <a:rPr lang="pt-BR" sz="1200" dirty="0" err="1"/>
              <a:t>this.state.value</a:t>
            </a:r>
            <a:r>
              <a:rPr lang="pt-BR" sz="1200" dirty="0"/>
              <a:t> por </a:t>
            </a:r>
            <a:r>
              <a:rPr lang="pt-BR" sz="1200" dirty="0" err="1"/>
              <a:t>this.props.value</a:t>
            </a:r>
            <a:r>
              <a:rPr lang="pt-BR" sz="1200" dirty="0"/>
              <a:t> no método de renderização do </a:t>
            </a:r>
            <a:r>
              <a:rPr lang="pt-BR" sz="1200" dirty="0" err="1"/>
              <a:t>SquareSubstitua</a:t>
            </a:r>
            <a:r>
              <a:rPr lang="pt-BR" sz="1200" dirty="0"/>
              <a:t> </a:t>
            </a:r>
            <a:r>
              <a:rPr lang="pt-BR" sz="1200" dirty="0" err="1"/>
              <a:t>this.setState</a:t>
            </a:r>
            <a:r>
              <a:rPr lang="pt-BR" sz="1200" dirty="0"/>
              <a:t>() por </a:t>
            </a:r>
            <a:r>
              <a:rPr lang="pt-BR" sz="1200" dirty="0" err="1"/>
              <a:t>this.props.onClick</a:t>
            </a:r>
            <a:r>
              <a:rPr lang="pt-BR" sz="1200" dirty="0"/>
              <a:t>() no método de renderização do </a:t>
            </a:r>
            <a:r>
              <a:rPr lang="pt-BR" sz="1200" dirty="0" err="1"/>
              <a:t>SquareExclua</a:t>
            </a:r>
            <a:r>
              <a:rPr lang="pt-BR" sz="1200" dirty="0"/>
              <a:t> o construtor do Square porque o Square não acompanha mais o estado do </a:t>
            </a:r>
            <a:r>
              <a:rPr lang="pt-BR" sz="1200" dirty="0" err="1"/>
              <a:t>jogoApós</a:t>
            </a:r>
            <a:r>
              <a:rPr lang="pt-BR" sz="1200" dirty="0"/>
              <a:t> essas alterações, o componente Square fica assim:</a:t>
            </a:r>
          </a:p>
          <a:p>
            <a:endParaRPr lang="pt-BR" sz="1200" dirty="0"/>
          </a:p>
          <a:p>
            <a:r>
              <a:rPr lang="en-US" sz="1200" dirty="0"/>
              <a:t>When a Square is clicked, the </a:t>
            </a:r>
            <a:r>
              <a:rPr lang="en-US" sz="1200" dirty="0" err="1"/>
              <a:t>onClick</a:t>
            </a:r>
            <a:r>
              <a:rPr lang="en-US" sz="1200" dirty="0"/>
              <a:t> function provided by the Board is called</a:t>
            </a:r>
          </a:p>
          <a:p>
            <a:r>
              <a:rPr lang="pt-BR" sz="1200" dirty="0"/>
              <a:t>Quando um quadrado é clicado, a função </a:t>
            </a:r>
            <a:r>
              <a:rPr lang="pt-BR" sz="1200" dirty="0" err="1"/>
              <a:t>onClick</a:t>
            </a:r>
            <a:r>
              <a:rPr lang="pt-BR" sz="1200" dirty="0"/>
              <a:t> fornecida pelo Board é chamada.</a:t>
            </a:r>
          </a:p>
        </p:txBody>
      </p:sp>
      <p:sp>
        <p:nvSpPr>
          <p:cNvPr id="6" name="Retângulo: Cantos Arredondados 5">
            <a:extLst>
              <a:ext uri="{FF2B5EF4-FFF2-40B4-BE49-F238E27FC236}">
                <a16:creationId xmlns:a16="http://schemas.microsoft.com/office/drawing/2014/main" id="{28C34AC3-63FC-4546-FC10-FDED2641CE87}"/>
              </a:ext>
            </a:extLst>
          </p:cNvPr>
          <p:cNvSpPr/>
          <p:nvPr/>
        </p:nvSpPr>
        <p:spPr>
          <a:xfrm>
            <a:off x="244567" y="732228"/>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Board extends </a:t>
            </a:r>
            <a:r>
              <a:rPr lang="en-US" sz="1400" b="0" i="0" dirty="0" err="1">
                <a:solidFill>
                  <a:srgbClr val="FFFFFF"/>
                </a:solidFill>
                <a:effectLst/>
                <a:latin typeface="Manrope"/>
              </a:rPr>
              <a:t>React.Component</a:t>
            </a:r>
            <a:endParaRPr lang="pt-BR" sz="1400" dirty="0"/>
          </a:p>
        </p:txBody>
      </p:sp>
      <p:sp>
        <p:nvSpPr>
          <p:cNvPr id="8" name="Retângulo: Cantos Arredondados 7">
            <a:extLst>
              <a:ext uri="{FF2B5EF4-FFF2-40B4-BE49-F238E27FC236}">
                <a16:creationId xmlns:a16="http://schemas.microsoft.com/office/drawing/2014/main" id="{F8260826-960D-ED0D-8725-72E288E0B7B5}"/>
              </a:ext>
            </a:extLst>
          </p:cNvPr>
          <p:cNvSpPr/>
          <p:nvPr/>
        </p:nvSpPr>
        <p:spPr>
          <a:xfrm>
            <a:off x="244567" y="4145064"/>
            <a:ext cx="2406466" cy="61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FFFFFF"/>
                </a:solidFill>
                <a:effectLst/>
                <a:latin typeface="Manrope"/>
              </a:rPr>
              <a:t>class Square extends </a:t>
            </a:r>
            <a:r>
              <a:rPr lang="en-US" sz="1400" b="0" i="0" dirty="0" err="1">
                <a:solidFill>
                  <a:srgbClr val="FFFFFF"/>
                </a:solidFill>
                <a:effectLst/>
                <a:latin typeface="Manrope"/>
              </a:rPr>
              <a:t>React.Componen</a:t>
            </a:r>
            <a:endParaRPr lang="pt-BR" sz="1400" dirty="0"/>
          </a:p>
        </p:txBody>
      </p:sp>
    </p:spTree>
    <p:extLst>
      <p:ext uri="{BB962C8B-B14F-4D97-AF65-F5344CB8AC3E}">
        <p14:creationId xmlns:p14="http://schemas.microsoft.com/office/powerpoint/2010/main" val="37947462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11615</TotalTime>
  <Words>10285</Words>
  <Application>Microsoft Office PowerPoint</Application>
  <PresentationFormat>Widescreen</PresentationFormat>
  <Paragraphs>1357</Paragraphs>
  <Slides>37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37</vt:i4>
      </vt:variant>
    </vt:vector>
  </HeadingPairs>
  <TitlesOfParts>
    <vt:vector size="43" baseType="lpstr">
      <vt:lpstr>Arial</vt:lpstr>
      <vt:lpstr>Calibri</vt:lpstr>
      <vt:lpstr>Calibri Light</vt:lpstr>
      <vt:lpstr>Consolas</vt:lpstr>
      <vt:lpstr>Manrope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Peter Viegas</dc:creator>
  <cp:lastModifiedBy>Peter Viegas</cp:lastModifiedBy>
  <cp:revision>9</cp:revision>
  <dcterms:created xsi:type="dcterms:W3CDTF">2022-05-03T21:43:04Z</dcterms:created>
  <dcterms:modified xsi:type="dcterms:W3CDTF">2022-06-11T19:29:20Z</dcterms:modified>
</cp:coreProperties>
</file>