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28EB9-0CA4-F87F-06B3-7E6DD70AE58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5C6C776-0947-FE92-6D49-0B7849DCA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4075187-56C3-C0BC-97DD-20C4A09BAC69}"/>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F5F4A992-54DC-D069-4C6F-DF9DC185F4F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5800AD4-9320-EE6D-2DFB-A86CA1D332DC}"/>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252072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29B33-2484-BC46-646A-4147BA749C3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B42EAA-ED64-3555-3F97-76AA89C66E2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44516A-B05D-DE7C-D65D-5DC114DD404F}"/>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05ADEB4B-810D-D314-35EC-321F545157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B6932A-1353-BC12-9B8F-29430B8B46BF}"/>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03161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9B78EB-F4D5-C5E6-B3C8-360A46E0B57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FE93C12-1CF7-A727-56C5-9C9F03B2695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398A6F-15EB-187E-4BA3-3E7807EAA99E}"/>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A3FBFC6C-FB5C-71F4-AEC3-3AE1FF0389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70BF5A-91CC-4BD4-DBE2-CEC55EC357CA}"/>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4886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73652-F84A-4DFB-DF6D-7EF4FE4EFB2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9570EC-1A68-80AC-6543-690854C8BCB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5551EBC-A6EF-83C8-031D-820EE09E9F67}"/>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0B71E283-37E9-FBDC-4771-CCD910EA33E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0E066FB-785C-BE65-D996-EF7E4D241A62}"/>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76545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B89A1-9275-5D1D-E8A0-F46D62D185D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3FADADC-EAB1-21BA-F9F1-B578D6798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5A70797-E7A4-B10B-EF0A-CE4EC4861560}"/>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B1884999-0265-3AD9-F4AA-AD59781267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4586B1-504C-B815-D8D3-F54B9267696B}"/>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84351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90D57-0099-97F8-7B5B-EEC603509E2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6B043FF-9129-D3B9-E125-EB85C8A69C2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BAD39C4-4378-6388-5795-CC9B6D52553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1F22B51-887C-8A8A-9304-216BC5590270}"/>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6" name="Espaço Reservado para Rodapé 5">
            <a:extLst>
              <a:ext uri="{FF2B5EF4-FFF2-40B4-BE49-F238E27FC236}">
                <a16:creationId xmlns:a16="http://schemas.microsoft.com/office/drawing/2014/main" id="{A42139DE-01B3-EC9A-0E11-48D46A9075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3BF6025-9DCD-D08A-C7DF-DEF2B307ED8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57701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CB929-48DA-CA03-F56C-9FD93B8E450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0215C19-A547-0D62-1C78-0C7C467C4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40F724B-1025-3FFD-E222-8AFC30F99CB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BB338D0-ED6A-D96A-E47E-17827B293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CB9BCF0-EFBF-1E84-47F6-C7856A6ECCD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8A396D8-625F-2A57-8F8B-612BE49AF5E8}"/>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8" name="Espaço Reservado para Rodapé 7">
            <a:extLst>
              <a:ext uri="{FF2B5EF4-FFF2-40B4-BE49-F238E27FC236}">
                <a16:creationId xmlns:a16="http://schemas.microsoft.com/office/drawing/2014/main" id="{CC43E891-7D0E-8DE7-58A3-57709B24B48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A4EAED5-AF09-BB50-4FC2-8A375B7A94EF}"/>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224707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F2904-A438-BA4B-A745-9C0509296D4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E02A4D0-CDB7-04BD-871B-A62160D6A6E2}"/>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4" name="Espaço Reservado para Rodapé 3">
            <a:extLst>
              <a:ext uri="{FF2B5EF4-FFF2-40B4-BE49-F238E27FC236}">
                <a16:creationId xmlns:a16="http://schemas.microsoft.com/office/drawing/2014/main" id="{AA44A0C4-6CF2-9A11-453F-D2006279481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858D128-9502-4B46-3EEE-5E0D6492F0A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03307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06780E9-7A81-2CF6-4C44-AA4EED70AE8E}"/>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3" name="Espaço Reservado para Rodapé 2">
            <a:extLst>
              <a:ext uri="{FF2B5EF4-FFF2-40B4-BE49-F238E27FC236}">
                <a16:creationId xmlns:a16="http://schemas.microsoft.com/office/drawing/2014/main" id="{43F39AC5-5E12-CF08-175F-7308289E33C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0F41ADA-E90B-BC36-4E59-9C59FD4587F9}"/>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409354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31660-E8D2-5B85-E418-5A0CBDBFBAB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3FC42A0-B149-F451-547B-4A3E6E4EF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C85FD3F-AFC7-BC39-AD5F-7BA096D5A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6C4B367-252A-A01C-CCEF-EAF585EE91A2}"/>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6" name="Espaço Reservado para Rodapé 5">
            <a:extLst>
              <a:ext uri="{FF2B5EF4-FFF2-40B4-BE49-F238E27FC236}">
                <a16:creationId xmlns:a16="http://schemas.microsoft.com/office/drawing/2014/main" id="{0F018D71-CA30-A7A6-7C1A-A44EE3A1AC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FDD5CA9-18B3-A218-0865-C2A5EEFC7E2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5460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EE0BD-23BE-1915-5203-01CBA200084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FAB3745-A3CD-04F6-3665-9B71F1323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7D0F84B-612D-D385-564E-2A6436C37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6DCFDD-2769-2C39-2164-6389776AFADE}"/>
              </a:ext>
            </a:extLst>
          </p:cNvPr>
          <p:cNvSpPr>
            <a:spLocks noGrp="1"/>
          </p:cNvSpPr>
          <p:nvPr>
            <p:ph type="dt" sz="half" idx="10"/>
          </p:nvPr>
        </p:nvSpPr>
        <p:spPr/>
        <p:txBody>
          <a:bodyPr/>
          <a:lstStyle/>
          <a:p>
            <a:fld id="{5E9E4A40-3C64-428C-908E-9C1EA2258C27}" type="datetimeFigureOut">
              <a:rPr lang="pt-BR" smtClean="0"/>
              <a:t>06/06/2022</a:t>
            </a:fld>
            <a:endParaRPr lang="pt-BR"/>
          </a:p>
        </p:txBody>
      </p:sp>
      <p:sp>
        <p:nvSpPr>
          <p:cNvPr id="6" name="Espaço Reservado para Rodapé 5">
            <a:extLst>
              <a:ext uri="{FF2B5EF4-FFF2-40B4-BE49-F238E27FC236}">
                <a16:creationId xmlns:a16="http://schemas.microsoft.com/office/drawing/2014/main" id="{51F346AF-AE8A-B58E-D65E-0A273ED8B13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3C38889-58A8-CE94-919D-49197A2AA577}"/>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78950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FD334BD-A965-C005-54E2-28DD0C775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3F60647-CEA3-AF17-5066-BB25FEAC1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ED4737-6514-5053-4BA7-56939247D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E4A40-3C64-428C-908E-9C1EA2258C27}" type="datetimeFigureOut">
              <a:rPr lang="pt-BR" smtClean="0"/>
              <a:t>06/06/2022</a:t>
            </a:fld>
            <a:endParaRPr lang="pt-BR"/>
          </a:p>
        </p:txBody>
      </p:sp>
      <p:sp>
        <p:nvSpPr>
          <p:cNvPr id="5" name="Espaço Reservado para Rodapé 4">
            <a:extLst>
              <a:ext uri="{FF2B5EF4-FFF2-40B4-BE49-F238E27FC236}">
                <a16:creationId xmlns:a16="http://schemas.microsoft.com/office/drawing/2014/main" id="{FCFC6753-9C28-7A19-E98A-1AD0367D6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D1F1EC-B9DF-F2AA-D7FF-B1EBECC8A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236DE-EA13-4A71-A75B-4BD0BB29F526}" type="slidenum">
              <a:rPr lang="pt-BR" smtClean="0"/>
              <a:t>‹nº›</a:t>
            </a:fld>
            <a:endParaRPr lang="pt-BR"/>
          </a:p>
        </p:txBody>
      </p:sp>
    </p:spTree>
    <p:extLst>
      <p:ext uri="{BB962C8B-B14F-4D97-AF65-F5344CB8AC3E}">
        <p14:creationId xmlns:p14="http://schemas.microsoft.com/office/powerpoint/2010/main" val="168894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r>
              <a:rPr lang="en-US" sz="1200" dirty="0"/>
              <a:t>Please take a few moments to get familiar with the IDE and with the main functionalities such as running the code, previewing the application, checking the logs, and restarting the application after you install a new NPM library. You can access the logs via the Tasks section available in the right side bar (third item). If you want to preview the application then access the Endpoints section from the right side bar (second item).</a:t>
            </a:r>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r>
              <a:rPr lang="pt-BR" sz="1200" dirty="0"/>
              <a:t>Reserve alguns momentos para se familiarizar com o IDE e com as principais funcionalidades, como executar o código, visualizar o aplicativo, verificar os logs e reiniciar o aplicativo após instalar uma nova biblioteca NPM. Você pode acessar os logs através da seção Tarefas disponível na barra lateral direita (terceiro item). Se você deseja visualizar o aplicativo, acesse a seção </a:t>
            </a:r>
            <a:r>
              <a:rPr lang="pt-BR" sz="1200" dirty="0" err="1"/>
              <a:t>Endpoints</a:t>
            </a:r>
            <a:r>
              <a:rPr lang="pt-BR" sz="1200" dirty="0"/>
              <a:t> na barra lateral direita (segundo item).</a:t>
            </a:r>
          </a:p>
          <a:p>
            <a:endParaRPr lang="pt-BR" sz="1200" dirty="0"/>
          </a:p>
        </p:txBody>
      </p:sp>
      <p:pic>
        <p:nvPicPr>
          <p:cNvPr id="5" name="Imagem 4">
            <a:extLst>
              <a:ext uri="{FF2B5EF4-FFF2-40B4-BE49-F238E27FC236}">
                <a16:creationId xmlns:a16="http://schemas.microsoft.com/office/drawing/2014/main" id="{4989B319-79BC-AF05-637E-50EBF76E3111}"/>
              </a:ext>
            </a:extLst>
          </p:cNvPr>
          <p:cNvPicPr>
            <a:picLocks noChangeAspect="1"/>
          </p:cNvPicPr>
          <p:nvPr/>
        </p:nvPicPr>
        <p:blipFill>
          <a:blip r:embed="rId2"/>
          <a:stretch>
            <a:fillRect/>
          </a:stretch>
        </p:blipFill>
        <p:spPr>
          <a:xfrm>
            <a:off x="6397113" y="2005518"/>
            <a:ext cx="4086795" cy="2915057"/>
          </a:xfrm>
          <a:prstGeom prst="rect">
            <a:avLst/>
          </a:prstGeom>
        </p:spPr>
      </p:pic>
    </p:spTree>
    <p:extLst>
      <p:ext uri="{BB962C8B-B14F-4D97-AF65-F5344CB8AC3E}">
        <p14:creationId xmlns:p14="http://schemas.microsoft.com/office/powerpoint/2010/main" val="384273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254799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157312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41343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Build an interactive Tic-Tac-Toe game with React.</a:t>
            </a:r>
          </a:p>
          <a:p>
            <a:r>
              <a:rPr lang="en-US" sz="1200" dirty="0"/>
              <a:t>The board should contain 9 clickable elements in a 3x3 grid. Each element should have a class called square and could take one of the following values(X or O) when is clicked.</a:t>
            </a:r>
          </a:p>
          <a:p>
            <a:endParaRPr lang="en-US" sz="1200" dirty="0"/>
          </a:p>
          <a:p>
            <a:r>
              <a:rPr lang="en-US" sz="1200" dirty="0"/>
              <a:t>The game status should be inside a div element with class status.</a:t>
            </a:r>
          </a:p>
          <a:p>
            <a:endParaRPr lang="en-US" sz="1200" dirty="0"/>
          </a:p>
          <a:p>
            <a:r>
              <a:rPr lang="en-US" sz="1200" dirty="0"/>
              <a:t>The game status text could be one of the following: Next player: X, Next player: O, Winner: X, Winner: O, Tie.</a:t>
            </a:r>
          </a:p>
          <a:p>
            <a:endParaRPr lang="en-US" sz="1200" dirty="0"/>
          </a:p>
          <a:p>
            <a:r>
              <a:rPr lang="en-US" sz="1200" dirty="0"/>
              <a:t>There should be a reset button which resets all cell values. The button should have a class reset.</a:t>
            </a:r>
          </a:p>
          <a:p>
            <a:endParaRPr lang="en-US" sz="1200" dirty="0"/>
          </a:p>
          <a:p>
            <a:r>
              <a:rPr lang="en-US" sz="1200" dirty="0"/>
              <a:t>When the game starts the status should be Next player: X and after one of the cell is clicked the status will change into: Next player: O and so on.</a:t>
            </a:r>
          </a:p>
          <a:p>
            <a:endParaRPr lang="en-US" sz="1200" dirty="0"/>
          </a:p>
          <a:p>
            <a:r>
              <a:rPr lang="en-US" sz="1200" dirty="0"/>
              <a:t>The game winner is decided when the first player scores 3 marks in a row(up, down or diagonally).</a:t>
            </a:r>
          </a:p>
          <a:p>
            <a:endParaRPr lang="en-US" sz="1200" dirty="0"/>
          </a:p>
          <a:p>
            <a:r>
              <a:rPr lang="en-US" sz="1200" dirty="0"/>
              <a:t>If no player scores 3 marks in a row the game ends in a tie.</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Construa um jogo interativo </a:t>
            </a:r>
            <a:r>
              <a:rPr lang="pt-BR" sz="1200" dirty="0" err="1"/>
              <a:t>Tic</a:t>
            </a:r>
            <a:r>
              <a:rPr lang="pt-BR" sz="1200" dirty="0"/>
              <a:t>-</a:t>
            </a:r>
            <a:r>
              <a:rPr lang="pt-BR" sz="1200" dirty="0" err="1"/>
              <a:t>Tac-Toe</a:t>
            </a:r>
            <a:r>
              <a:rPr lang="pt-BR" sz="1200" dirty="0"/>
              <a:t> com </a:t>
            </a:r>
            <a:r>
              <a:rPr lang="pt-BR" sz="1200" dirty="0" err="1"/>
              <a:t>React</a:t>
            </a:r>
            <a:r>
              <a:rPr lang="pt-BR" sz="1200" dirty="0"/>
              <a:t>.</a:t>
            </a:r>
          </a:p>
          <a:p>
            <a:endParaRPr lang="pt-BR" sz="1200" dirty="0"/>
          </a:p>
          <a:p>
            <a:r>
              <a:rPr lang="pt-BR" sz="1200" dirty="0"/>
              <a:t>A placa deve conter 9 elementos clicáveis em uma grade 3x3. </a:t>
            </a:r>
          </a:p>
          <a:p>
            <a:endParaRPr lang="pt-BR" sz="1200" dirty="0"/>
          </a:p>
          <a:p>
            <a:r>
              <a:rPr lang="pt-BR" sz="1200" dirty="0"/>
              <a:t>Cada elemento deve ter uma classe chamada quadrado e pode receber um dos seguintes valores (X ou O) quando clicado.</a:t>
            </a:r>
          </a:p>
          <a:p>
            <a:endParaRPr lang="pt-BR" sz="1200" dirty="0"/>
          </a:p>
          <a:p>
            <a:r>
              <a:rPr lang="pt-BR" sz="1200" dirty="0"/>
              <a:t>O status do jogo deve estar dentro de um elemento </a:t>
            </a:r>
            <a:r>
              <a:rPr lang="pt-BR" sz="1200" dirty="0" err="1"/>
              <a:t>div</a:t>
            </a:r>
            <a:r>
              <a:rPr lang="pt-BR" sz="1200" dirty="0"/>
              <a:t> com status de classe.</a:t>
            </a:r>
          </a:p>
          <a:p>
            <a:endParaRPr lang="pt-BR" sz="1200" dirty="0"/>
          </a:p>
          <a:p>
            <a:r>
              <a:rPr lang="pt-BR" sz="1200" dirty="0"/>
              <a:t>O texto do status do jogo pode ser um dos seguintes: </a:t>
            </a:r>
          </a:p>
          <a:p>
            <a:r>
              <a:rPr lang="pt-BR" sz="1200" dirty="0"/>
              <a:t>Próximo jogador: X, </a:t>
            </a:r>
          </a:p>
          <a:p>
            <a:r>
              <a:rPr lang="pt-BR" sz="1200" dirty="0"/>
              <a:t>Próximo jogador: O, </a:t>
            </a:r>
          </a:p>
          <a:p>
            <a:r>
              <a:rPr lang="pt-BR" sz="1200" dirty="0"/>
              <a:t>Vencedor: X, </a:t>
            </a:r>
          </a:p>
          <a:p>
            <a:r>
              <a:rPr lang="pt-BR" sz="1200" dirty="0"/>
              <a:t>Vencedor: O, </a:t>
            </a:r>
          </a:p>
          <a:p>
            <a:r>
              <a:rPr lang="pt-BR" sz="1200" dirty="0"/>
              <a:t>Empate.</a:t>
            </a:r>
          </a:p>
          <a:p>
            <a:endParaRPr lang="pt-BR" sz="1200" dirty="0"/>
          </a:p>
          <a:p>
            <a:r>
              <a:rPr lang="pt-BR" sz="1200" dirty="0"/>
              <a:t>Deve haver um botão de reset que redefine todos os valores das células. </a:t>
            </a:r>
          </a:p>
          <a:p>
            <a:endParaRPr lang="pt-BR" sz="1200" dirty="0"/>
          </a:p>
          <a:p>
            <a:r>
              <a:rPr lang="pt-BR" sz="1200" dirty="0"/>
              <a:t>O botão deve ter uma redefinição de classe.</a:t>
            </a:r>
          </a:p>
          <a:p>
            <a:endParaRPr lang="pt-BR" sz="1200" dirty="0"/>
          </a:p>
          <a:p>
            <a:r>
              <a:rPr lang="pt-BR" sz="1200" dirty="0"/>
              <a:t>Quando o jogo começa, o status deve ser Próximo jogador: X e depois que uma das células for clicada, o status mudará para: Próximo jogador: O e assim por diante.</a:t>
            </a:r>
          </a:p>
          <a:p>
            <a:endParaRPr lang="pt-BR" sz="1200" dirty="0"/>
          </a:p>
          <a:p>
            <a:r>
              <a:rPr lang="pt-BR" sz="1200" dirty="0"/>
              <a:t>O vencedor do jogo é decidido quando o primeiro jogador marca 3 pontos consecutivos (para cima, para baixo ou na diagonal).</a:t>
            </a:r>
          </a:p>
          <a:p>
            <a:endParaRPr lang="pt-BR" sz="1200" dirty="0"/>
          </a:p>
          <a:p>
            <a:r>
              <a:rPr lang="pt-BR" sz="1200" dirty="0"/>
              <a:t>Se nenhum jogador marcar 3 pontos seguidos, o jogo termina em empate.</a:t>
            </a:r>
          </a:p>
        </p:txBody>
      </p:sp>
    </p:spTree>
    <p:extLst>
      <p:ext uri="{BB962C8B-B14F-4D97-AF65-F5344CB8AC3E}">
        <p14:creationId xmlns:p14="http://schemas.microsoft.com/office/powerpoint/2010/main" val="175024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pPr algn="l">
              <a:buFont typeface="Arial" panose="020B0604020202020204" pitchFamily="34" charset="0"/>
              <a:buChar char="•"/>
            </a:pPr>
            <a:r>
              <a:rPr lang="en-US" sz="1200" b="0" i="0" dirty="0">
                <a:solidFill>
                  <a:srgbClr val="444444"/>
                </a:solidFill>
                <a:effectLst/>
                <a:latin typeface="Manrope"/>
              </a:rPr>
              <a:t>We are testing if the App is working based on what classes are added on the elements. Make sure you are creating the elements using only the classes mentioned above.</a:t>
            </a:r>
          </a:p>
          <a:p>
            <a:pPr algn="l">
              <a:buFont typeface="Arial" panose="020B0604020202020204" pitchFamily="34" charset="0"/>
              <a:buChar char="•"/>
            </a:pPr>
            <a:r>
              <a:rPr lang="en-US" sz="1200" b="0" i="0" dirty="0">
                <a:solidFill>
                  <a:srgbClr val="444444"/>
                </a:solidFill>
                <a:effectLst/>
                <a:latin typeface="Manrope"/>
              </a:rPr>
              <a:t>More about tic-tac-toe game you can find here: https://en.wikipedia.org/wiki/Tic-tac-toe</a:t>
            </a:r>
          </a:p>
          <a:p>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r>
              <a:rPr lang="pt-BR" sz="1200" dirty="0"/>
              <a:t>Estamos testando se o aplicativo está funcionando com base em quais classes são adicionadas aos elementos. </a:t>
            </a:r>
          </a:p>
          <a:p>
            <a:endParaRPr lang="pt-BR" sz="1200" dirty="0"/>
          </a:p>
          <a:p>
            <a:r>
              <a:rPr lang="pt-BR" sz="1200" dirty="0"/>
              <a:t>Certifique-se de estar criando os elementos usando apenas as classes mencionadas acima.</a:t>
            </a:r>
          </a:p>
          <a:p>
            <a:endParaRPr lang="pt-BR" sz="1200" dirty="0"/>
          </a:p>
          <a:p>
            <a:r>
              <a:rPr lang="pt-BR" sz="1200" dirty="0"/>
              <a:t>Mais sobre o jogo da velha você pode encontrar aqui: https://en.wikipedia.org/wiki/Tic-tac-toe</a:t>
            </a:r>
          </a:p>
        </p:txBody>
      </p:sp>
    </p:spTree>
    <p:extLst>
      <p:ext uri="{BB962C8B-B14F-4D97-AF65-F5344CB8AC3E}">
        <p14:creationId xmlns:p14="http://schemas.microsoft.com/office/powerpoint/2010/main" val="144490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Código está na pasta: C:\00Estudos\TI\00hacakjob\TicTacGame-React\tic-tac-toe-hackajobProv</a:t>
            </a:r>
          </a:p>
          <a:p>
            <a:endParaRPr lang="pt-BR" sz="1200" dirty="0"/>
          </a:p>
          <a:p>
            <a:r>
              <a:rPr lang="pt-BR" sz="1200" dirty="0"/>
              <a:t>index.js </a:t>
            </a:r>
          </a:p>
          <a:p>
            <a:endParaRPr lang="pt-BR" sz="1200" dirty="0"/>
          </a:p>
          <a:p>
            <a:r>
              <a:rPr lang="pt-BR" sz="1200" b="0" dirty="0" err="1">
                <a:solidFill>
                  <a:srgbClr val="C586C0"/>
                </a:solidFill>
                <a:effectLst/>
                <a:latin typeface="Consolas" panose="020B0609020204030204" pitchFamily="49" charset="0"/>
              </a:rPr>
              <a:t>import</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React</a:t>
            </a:r>
            <a:r>
              <a:rPr lang="pt-BR" sz="1200" b="0" dirty="0">
                <a:solidFill>
                  <a:srgbClr val="D4D4D4"/>
                </a:solidFill>
                <a:effectLst/>
                <a:latin typeface="Consolas" panose="020B0609020204030204" pitchFamily="49" charset="0"/>
              </a:rPr>
              <a:t> </a:t>
            </a:r>
            <a:r>
              <a:rPr lang="pt-BR" sz="1200" b="0" dirty="0">
                <a:solidFill>
                  <a:srgbClr val="C586C0"/>
                </a:solidFill>
                <a:effectLst/>
                <a:latin typeface="Consolas" panose="020B0609020204030204" pitchFamily="49" charset="0"/>
              </a:rPr>
              <a:t>from</a:t>
            </a:r>
            <a:r>
              <a:rPr lang="pt-BR" sz="1200" b="0" dirty="0">
                <a:solidFill>
                  <a:srgbClr val="D4D4D4"/>
                </a:solidFill>
                <a:effectLst/>
                <a:latin typeface="Consolas" panose="020B0609020204030204" pitchFamily="49" charset="0"/>
              </a:rPr>
              <a:t> </a:t>
            </a:r>
            <a:r>
              <a:rPr lang="pt-BR" sz="1200" b="0" dirty="0">
                <a:solidFill>
                  <a:srgbClr val="CE9178"/>
                </a:solidFill>
                <a:effectLst/>
                <a:latin typeface="Consolas" panose="020B0609020204030204" pitchFamily="49" charset="0"/>
              </a:rPr>
              <a:t>'</a:t>
            </a:r>
            <a:r>
              <a:rPr lang="pt-BR" sz="1200" b="0" dirty="0" err="1">
                <a:solidFill>
                  <a:srgbClr val="CE9178"/>
                </a:solidFill>
                <a:effectLst/>
                <a:latin typeface="Consolas" panose="020B0609020204030204" pitchFamily="49" charset="0"/>
              </a:rPr>
              <a:t>react</a:t>
            </a:r>
            <a:r>
              <a:rPr lang="pt-BR" sz="1200" b="0" dirty="0">
                <a:solidFill>
                  <a:srgbClr val="CE9178"/>
                </a:solidFill>
                <a:effectLst/>
                <a:latin typeface="Consolas" panose="020B0609020204030204" pitchFamily="49" charset="0"/>
              </a:rPr>
              <a:t>'</a:t>
            </a:r>
            <a:r>
              <a:rPr lang="pt-BR" sz="1200" b="0" dirty="0">
                <a:solidFill>
                  <a:srgbClr val="D4D4D4"/>
                </a:solidFill>
                <a:effectLst/>
                <a:latin typeface="Consolas" panose="020B0609020204030204" pitchFamily="49" charset="0"/>
              </a:rPr>
              <a:t>;</a:t>
            </a:r>
          </a:p>
          <a:p>
            <a:r>
              <a:rPr lang="pt-BR" sz="1000" b="0" dirty="0" err="1">
                <a:solidFill>
                  <a:srgbClr val="C586C0"/>
                </a:solidFill>
                <a:effectLst/>
                <a:latin typeface="Consolas" panose="020B0609020204030204" pitchFamily="49" charset="0"/>
              </a:rPr>
              <a:t>import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ReactDOM</a:t>
            </a:r>
            <a:r>
              <a:rPr lang="pt-BR" sz="1000" b="0" dirty="0">
                <a:solidFill>
                  <a:srgbClr val="D4D4D4"/>
                </a:solidFill>
                <a:effectLst/>
                <a:latin typeface="Consolas" panose="020B0609020204030204" pitchFamily="49" charset="0"/>
              </a:rPr>
              <a:t> </a:t>
            </a:r>
            <a:r>
              <a:rPr lang="pt-BR" sz="1000" b="0" dirty="0">
                <a:solidFill>
                  <a:srgbClr val="C586C0"/>
                </a:solidFill>
                <a:effectLst/>
                <a:latin typeface="Consolas" panose="020B0609020204030204" pitchFamily="49" charset="0"/>
              </a:rPr>
              <a:t>from</a:t>
            </a:r>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react</a:t>
            </a:r>
            <a:r>
              <a:rPr lang="pt-BR" sz="1000" b="0" dirty="0">
                <a:solidFill>
                  <a:srgbClr val="CE9178"/>
                </a:solidFill>
                <a:effectLst/>
                <a:latin typeface="Consolas" panose="020B0609020204030204" pitchFamily="49" charset="0"/>
              </a:rPr>
              <a:t>-dom'</a:t>
            </a:r>
            <a:r>
              <a:rPr lang="pt-BR" sz="1000" b="0" dirty="0">
                <a:solidFill>
                  <a:srgbClr val="D4D4D4"/>
                </a:solidFill>
                <a:effectLst/>
                <a:latin typeface="Consolas" panose="020B0609020204030204" pitchFamily="49" charset="0"/>
              </a:rPr>
              <a:t>;</a:t>
            </a:r>
          </a:p>
          <a:p>
            <a:r>
              <a:rPr lang="pt-BR" sz="1000" b="0" dirty="0" err="1">
                <a:solidFill>
                  <a:srgbClr val="C586C0"/>
                </a:solidFill>
                <a:effectLst/>
                <a:latin typeface="Consolas" panose="020B0609020204030204" pitchFamily="49" charset="0"/>
              </a:rPr>
              <a:t>import</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App</a:t>
            </a:r>
            <a:r>
              <a:rPr lang="pt-BR" sz="1000" b="0" dirty="0">
                <a:solidFill>
                  <a:srgbClr val="D4D4D4"/>
                </a:solidFill>
                <a:effectLst/>
                <a:latin typeface="Consolas" panose="020B0609020204030204" pitchFamily="49" charset="0"/>
              </a:rPr>
              <a:t> </a:t>
            </a:r>
            <a:r>
              <a:rPr lang="pt-BR" sz="1000" b="0" dirty="0">
                <a:solidFill>
                  <a:srgbClr val="C586C0"/>
                </a:solidFill>
                <a:effectLst/>
                <a:latin typeface="Consolas" panose="020B0609020204030204" pitchFamily="49" charset="0"/>
              </a:rPr>
              <a:t>from</a:t>
            </a:r>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"./App"</a:t>
            </a:r>
            <a:r>
              <a:rPr lang="pt-BR" sz="1000" b="0" dirty="0">
                <a:solidFill>
                  <a:srgbClr val="D4D4D4"/>
                </a:solidFill>
                <a:effectLst/>
                <a:latin typeface="Consolas" panose="020B0609020204030204" pitchFamily="49" charset="0"/>
              </a:rPr>
              <a:t>;</a:t>
            </a:r>
          </a:p>
          <a:p>
            <a:r>
              <a:rPr lang="pt-BR" sz="1000" b="0" dirty="0">
                <a:solidFill>
                  <a:srgbClr val="6A9955"/>
                </a:solidFill>
                <a:effectLst/>
                <a:latin typeface="Consolas" panose="020B0609020204030204" pitchFamily="49" charset="0"/>
              </a:rPr>
              <a:t>//</a:t>
            </a:r>
            <a:r>
              <a:rPr lang="pt-BR" sz="1000" b="0" dirty="0" err="1">
                <a:solidFill>
                  <a:srgbClr val="6A9955"/>
                </a:solidFill>
                <a:effectLst/>
                <a:latin typeface="Consolas" panose="020B0609020204030204" pitchFamily="49" charset="0"/>
              </a:rPr>
              <a:t>import</a:t>
            </a:r>
            <a:r>
              <a:rPr lang="pt-BR" sz="1000" b="0" dirty="0">
                <a:solidFill>
                  <a:srgbClr val="6A9955"/>
                </a:solidFill>
                <a:effectLst/>
                <a:latin typeface="Consolas" panose="020B0609020204030204" pitchFamily="49" charset="0"/>
              </a:rPr>
              <a:t> './</a:t>
            </a:r>
            <a:r>
              <a:rPr lang="pt-BR" sz="1000" b="0" dirty="0" err="1">
                <a:solidFill>
                  <a:srgbClr val="6A9955"/>
                </a:solidFill>
                <a:effectLst/>
                <a:latin typeface="Consolas" panose="020B0609020204030204" pitchFamily="49" charset="0"/>
              </a:rPr>
              <a:t>static</a:t>
            </a:r>
            <a:r>
              <a:rPr lang="pt-BR" sz="1000" b="0" dirty="0">
                <a:solidFill>
                  <a:srgbClr val="6A9955"/>
                </a:solidFill>
                <a:effectLst/>
                <a:latin typeface="Consolas" panose="020B0609020204030204" pitchFamily="49" charset="0"/>
              </a:rPr>
              <a:t>/</a:t>
            </a:r>
            <a:r>
              <a:rPr lang="pt-BR" sz="1000" b="0" dirty="0" err="1">
                <a:solidFill>
                  <a:srgbClr val="6A9955"/>
                </a:solidFill>
                <a:effectLst/>
                <a:latin typeface="Consolas" panose="020B0609020204030204" pitchFamily="49" charset="0"/>
              </a:rPr>
              <a:t>style</a:t>
            </a:r>
            <a:r>
              <a:rPr lang="pt-BR" sz="1000" b="0" dirty="0">
                <a:solidFill>
                  <a:srgbClr val="6A9955"/>
                </a:solidFill>
                <a:effectLst/>
                <a:latin typeface="Consolas" panose="020B0609020204030204" pitchFamily="49" charset="0"/>
              </a:rPr>
              <a:t>/main.css';</a:t>
            </a:r>
            <a:endParaRPr lang="pt-BR" sz="1000" b="0" dirty="0">
              <a:solidFill>
                <a:srgbClr val="D4D4D4"/>
              </a:solidFill>
              <a:effectLst/>
              <a:latin typeface="Consolas" panose="020B0609020204030204" pitchFamily="49" charset="0"/>
            </a:endParaRPr>
          </a:p>
          <a:p>
            <a:br>
              <a:rPr lang="pt-BR" sz="1000" b="0" dirty="0">
                <a:solidFill>
                  <a:srgbClr val="D4D4D4"/>
                </a:solidFill>
                <a:effectLst/>
                <a:latin typeface="Consolas" panose="020B0609020204030204" pitchFamily="49" charset="0"/>
              </a:rPr>
            </a:br>
            <a:r>
              <a:rPr lang="pt-BR" sz="1000" b="0" dirty="0" err="1">
                <a:solidFill>
                  <a:srgbClr val="9CDCFE"/>
                </a:solidFill>
                <a:effectLst/>
                <a:latin typeface="Consolas" panose="020B0609020204030204" pitchFamily="49" charset="0"/>
              </a:rPr>
              <a:t>ReactDOM</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a:t>
            </a:r>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App</a:t>
            </a:r>
            <a:r>
              <a:rPr lang="pt-BR" sz="1000" b="0" dirty="0">
                <a:solidFill>
                  <a:srgbClr val="808080"/>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document</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getElementById</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'root'</a:t>
            </a:r>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err="1">
                <a:solidFill>
                  <a:srgbClr val="569CD6"/>
                </a:solidFill>
                <a:effectLst/>
                <a:latin typeface="Consolas" panose="020B0609020204030204" pitchFamily="49" charset="0"/>
              </a:rPr>
              <a:t>function</a:t>
            </a:r>
            <a:r>
              <a:rPr lang="pt-BR" sz="1000" b="0" dirty="0">
                <a:solidFill>
                  <a:srgbClr val="D4D4D4"/>
                </a:solidFill>
                <a:effectLst/>
                <a:latin typeface="Consolas" panose="020B0609020204030204" pitchFamily="49" charset="0"/>
              </a:rPr>
              <a:t> </a:t>
            </a:r>
            <a:r>
              <a:rPr lang="pt-BR" sz="1000" b="0" dirty="0">
                <a:solidFill>
                  <a:srgbClr val="DCDCAA"/>
                </a:solidFill>
                <a:effectLst/>
                <a:latin typeface="Consolas" panose="020B0609020204030204" pitchFamily="49" charset="0"/>
              </a:rPr>
              <a:t>Square</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square</a:t>
            </a:r>
            <a:r>
              <a:rPr lang="pt-BR" sz="1000" b="0" dirty="0">
                <a:solidFill>
                  <a:srgbClr val="CE9178"/>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onClick</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value</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a:t>
            </a:r>
            <a:endParaRPr lang="pt-BR" sz="1000" dirty="0">
              <a:solidFill>
                <a:srgbClr val="D4D4D4"/>
              </a:solidFill>
              <a:latin typeface="Consolas" panose="020B0609020204030204" pitchFamily="49" charset="0"/>
            </a:endParaRPr>
          </a:p>
          <a:p>
            <a:r>
              <a:rPr lang="pt-BR" sz="1000" b="0" dirty="0" err="1">
                <a:solidFill>
                  <a:srgbClr val="569CD6"/>
                </a:solidFill>
                <a:effectLst/>
                <a:latin typeface="Consolas" panose="020B0609020204030204" pitchFamily="49" charset="0"/>
              </a:rPr>
              <a:t>class</a:t>
            </a:r>
            <a:r>
              <a:rPr lang="pt-BR" sz="1000" b="0" dirty="0">
                <a:solidFill>
                  <a:srgbClr val="D4D4D4"/>
                </a:solidFill>
                <a:effectLst/>
                <a:latin typeface="Consolas" panose="020B0609020204030204" pitchFamily="49" charset="0"/>
              </a:rPr>
              <a:t> </a:t>
            </a:r>
            <a:r>
              <a:rPr lang="pt-BR" sz="1000" b="0" dirty="0">
                <a:solidFill>
                  <a:srgbClr val="4EC9B0"/>
                </a:solidFill>
                <a:effectLst/>
                <a:latin typeface="Consolas" panose="020B0609020204030204" pitchFamily="49" charset="0"/>
              </a:rPr>
              <a:t>Board</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extends</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React</a:t>
            </a:r>
            <a:r>
              <a:rPr lang="pt-BR" sz="1000" b="0" dirty="0" err="1">
                <a:solidFill>
                  <a:srgbClr val="D4D4D4"/>
                </a:solidFill>
                <a:effectLst/>
                <a:latin typeface="Consolas" panose="020B0609020204030204" pitchFamily="49" charset="0"/>
              </a:rPr>
              <a:t>.</a:t>
            </a:r>
            <a:r>
              <a:rPr lang="pt-BR" sz="1000" b="0" dirty="0" err="1">
                <a:solidFill>
                  <a:srgbClr val="4EC9B0"/>
                </a:solidFill>
                <a:effectLst/>
                <a:latin typeface="Consolas" panose="020B0609020204030204" pitchFamily="49" charset="0"/>
              </a:rPr>
              <a:t>Component</a:t>
            </a:r>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slice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Square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value</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endParaRPr lang="pt-BR" sz="1000" b="0" dirty="0">
              <a:solidFill>
                <a:srgbClr val="D4D4D4"/>
              </a:solidFill>
              <a:effectLst/>
              <a:latin typeface="Consolas" panose="020B0609020204030204" pitchFamily="49" charset="0"/>
            </a:endParaRP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Continuação da </a:t>
            </a:r>
            <a:r>
              <a:rPr lang="pt-BR" sz="1200" dirty="0" err="1"/>
              <a:t>Class</a:t>
            </a:r>
            <a:r>
              <a:rPr lang="pt-BR" sz="1200" dirty="0"/>
              <a:t> Board</a:t>
            </a:r>
          </a:p>
          <a:p>
            <a:endParaRPr lang="pt-BR" sz="1200" dirty="0"/>
          </a:p>
          <a:p>
            <a:r>
              <a:rPr lang="pt-BR" sz="1200" b="0" dirty="0">
                <a:solidFill>
                  <a:srgbClr val="DCDCAA"/>
                </a:solidFill>
                <a:effectLst/>
                <a:latin typeface="Consolas" panose="020B0609020204030204" pitchFamily="49" charset="0"/>
              </a:rPr>
              <a:t>render</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err="1">
                <a:solidFill>
                  <a:srgbClr val="C586C0"/>
                </a:solidFill>
                <a:effectLst/>
                <a:latin typeface="Consolas" panose="020B0609020204030204" pitchFamily="49" charset="0"/>
              </a:rPr>
              <a:t>return</a:t>
            </a:r>
            <a:r>
              <a:rPr lang="pt-BR" sz="1200" b="0" dirty="0">
                <a:solidFill>
                  <a:srgbClr val="D4D4D4"/>
                </a:solidFill>
                <a:effectLst/>
                <a:latin typeface="Consolas" panose="020B0609020204030204" pitchFamily="49" charset="0"/>
              </a:rPr>
              <a:t> ( </a:t>
            </a: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808080"/>
                </a:solidFill>
                <a:effectLst/>
                <a:latin typeface="Consolas" panose="020B0609020204030204" pitchFamily="49" charset="0"/>
              </a:rPr>
              <a:t>&gt;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className</a:t>
            </a:r>
            <a:r>
              <a:rPr lang="pt-BR" sz="1200" b="0" dirty="0">
                <a:solidFill>
                  <a:srgbClr val="D4D4D4"/>
                </a:solidFill>
                <a:effectLst/>
                <a:latin typeface="Consolas" panose="020B0609020204030204" pitchFamily="49" charset="0"/>
              </a:rPr>
              <a:t>=</a:t>
            </a:r>
            <a:r>
              <a:rPr lang="pt-BR" sz="1200" b="0" dirty="0">
                <a:solidFill>
                  <a:srgbClr val="CE9178"/>
                </a:solidFill>
                <a:effectLst/>
                <a:latin typeface="Consolas" panose="020B0609020204030204" pitchFamily="49" charset="0"/>
              </a:rPr>
              <a:t>"board-</a:t>
            </a:r>
            <a:r>
              <a:rPr lang="pt-BR" sz="1200" b="0" dirty="0" err="1">
                <a:solidFill>
                  <a:srgbClr val="CE9178"/>
                </a:solidFill>
                <a:effectLst/>
                <a:latin typeface="Consolas" panose="020B0609020204030204" pitchFamily="49" charset="0"/>
              </a:rPr>
              <a:t>row</a:t>
            </a:r>
            <a:r>
              <a:rPr lang="pt-BR" sz="1200" b="0" dirty="0">
                <a:solidFill>
                  <a:srgbClr val="CE9178"/>
                </a:solidFill>
                <a:effectLst/>
                <a:latin typeface="Consolas" panose="020B0609020204030204" pitchFamily="49" charset="0"/>
              </a:rPr>
              <a:t>"</a:t>
            </a:r>
            <a:r>
              <a:rPr lang="pt-BR" sz="1200" b="0" dirty="0">
                <a:solidFill>
                  <a:srgbClr val="808080"/>
                </a:solidFill>
                <a:effectLst/>
                <a:latin typeface="Consolas" panose="020B0609020204030204" pitchFamily="49" charset="0"/>
              </a:rPr>
              <a:t>&gt;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0</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1</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2</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808080"/>
                </a:solidFill>
                <a:effectLst/>
                <a:latin typeface="Consolas" panose="020B0609020204030204" pitchFamily="49" charset="0"/>
              </a:rPr>
              <a:t>&gt;</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className</a:t>
            </a:r>
            <a:r>
              <a:rPr lang="pt-BR" sz="1200" b="0" dirty="0">
                <a:solidFill>
                  <a:srgbClr val="D4D4D4"/>
                </a:solidFill>
                <a:effectLst/>
                <a:latin typeface="Consolas" panose="020B0609020204030204" pitchFamily="49" charset="0"/>
              </a:rPr>
              <a:t>=</a:t>
            </a:r>
            <a:r>
              <a:rPr lang="pt-BR" sz="1200" b="0" dirty="0">
                <a:solidFill>
                  <a:srgbClr val="CE9178"/>
                </a:solidFill>
                <a:effectLst/>
                <a:latin typeface="Consolas" panose="020B0609020204030204" pitchFamily="49" charset="0"/>
              </a:rPr>
              <a:t>"board-</a:t>
            </a:r>
            <a:r>
              <a:rPr lang="pt-BR" sz="1200" b="0" dirty="0" err="1">
                <a:solidFill>
                  <a:srgbClr val="CE9178"/>
                </a:solidFill>
                <a:effectLst/>
                <a:latin typeface="Consolas" panose="020B0609020204030204" pitchFamily="49" charset="0"/>
              </a:rPr>
              <a:t>row</a:t>
            </a:r>
            <a:r>
              <a:rPr lang="pt-BR" sz="1200" b="0" dirty="0">
                <a:solidFill>
                  <a:srgbClr val="CE9178"/>
                </a:solidFill>
                <a:effectLst/>
                <a:latin typeface="Consolas" panose="020B0609020204030204" pitchFamily="49" charset="0"/>
              </a:rPr>
              <a:t>"</a:t>
            </a:r>
            <a:r>
              <a:rPr lang="pt-BR" sz="1200" b="0" dirty="0">
                <a:solidFill>
                  <a:srgbClr val="808080"/>
                </a:solidFill>
                <a:effectLst/>
                <a:latin typeface="Consolas" panose="020B0609020204030204" pitchFamily="49" charset="0"/>
              </a:rPr>
              <a:t>&gt;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3</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4</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5</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808080"/>
                </a:solidFill>
                <a:effectLst/>
                <a:latin typeface="Consolas" panose="020B0609020204030204" pitchFamily="49" charset="0"/>
              </a:rPr>
              <a:t>&gt;</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className</a:t>
            </a:r>
            <a:r>
              <a:rPr lang="pt-BR" sz="1200" b="0" dirty="0">
                <a:solidFill>
                  <a:srgbClr val="D4D4D4"/>
                </a:solidFill>
                <a:effectLst/>
                <a:latin typeface="Consolas" panose="020B0609020204030204" pitchFamily="49" charset="0"/>
              </a:rPr>
              <a:t>=</a:t>
            </a:r>
            <a:r>
              <a:rPr lang="pt-BR" sz="1200" b="0" dirty="0">
                <a:solidFill>
                  <a:srgbClr val="CE9178"/>
                </a:solidFill>
                <a:effectLst/>
                <a:latin typeface="Consolas" panose="020B0609020204030204" pitchFamily="49" charset="0"/>
              </a:rPr>
              <a:t>"board-</a:t>
            </a:r>
            <a:r>
              <a:rPr lang="pt-BR" sz="1200" b="0" dirty="0" err="1">
                <a:solidFill>
                  <a:srgbClr val="CE9178"/>
                </a:solidFill>
                <a:effectLst/>
                <a:latin typeface="Consolas" panose="020B0609020204030204" pitchFamily="49" charset="0"/>
              </a:rPr>
              <a:t>row</a:t>
            </a:r>
            <a:r>
              <a:rPr lang="pt-BR" sz="1200" b="0" dirty="0">
                <a:solidFill>
                  <a:srgbClr val="CE9178"/>
                </a:solidFill>
                <a:effectLst/>
                <a:latin typeface="Consolas" panose="020B0609020204030204" pitchFamily="49" charset="0"/>
              </a:rPr>
              <a:t>"</a:t>
            </a:r>
            <a:r>
              <a:rPr lang="pt-BR" sz="1200" b="0" dirty="0">
                <a:solidFill>
                  <a:srgbClr val="808080"/>
                </a:solidFill>
                <a:effectLst/>
                <a:latin typeface="Consolas" panose="020B0609020204030204" pitchFamily="49" charset="0"/>
              </a:rPr>
              <a:t>&gt;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6</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7</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569CD6"/>
                </a:solidFill>
                <a:effectLst/>
                <a:latin typeface="Consolas" panose="020B0609020204030204" pitchFamily="49" charset="0"/>
              </a:rPr>
              <a:t>{</a:t>
            </a:r>
            <a:r>
              <a:rPr lang="pt-BR" sz="1200" b="0" dirty="0" err="1">
                <a:solidFill>
                  <a:srgbClr val="569CD6"/>
                </a:solidFill>
                <a:effectLst/>
                <a:latin typeface="Consolas" panose="020B0609020204030204" pitchFamily="49" charset="0"/>
              </a:rPr>
              <a:t>this</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renderSquare</a:t>
            </a:r>
            <a:r>
              <a:rPr lang="pt-BR" sz="1200" b="0" dirty="0">
                <a:solidFill>
                  <a:srgbClr val="D4D4D4"/>
                </a:solidFill>
                <a:effectLst/>
                <a:latin typeface="Consolas" panose="020B0609020204030204" pitchFamily="49" charset="0"/>
              </a:rPr>
              <a:t>(</a:t>
            </a:r>
            <a:r>
              <a:rPr lang="pt-BR" sz="1200" b="0" dirty="0">
                <a:solidFill>
                  <a:srgbClr val="B5CEA8"/>
                </a:solidFill>
                <a:effectLst/>
                <a:latin typeface="Consolas" panose="020B0609020204030204" pitchFamily="49" charset="0"/>
              </a:rPr>
              <a:t>8</a:t>
            </a:r>
            <a:r>
              <a:rPr lang="pt-BR" sz="1200" b="0" dirty="0">
                <a:solidFill>
                  <a:srgbClr val="D4D4D4"/>
                </a:solidFill>
                <a:effectLst/>
                <a:latin typeface="Consolas" panose="020B0609020204030204" pitchFamily="49" charset="0"/>
              </a:rPr>
              <a:t>)</a:t>
            </a:r>
            <a:r>
              <a:rPr lang="pt-BR" sz="1200" b="0" dirty="0">
                <a:solidFill>
                  <a:srgbClr val="569CD6"/>
                </a:solidFill>
                <a:effectLst/>
                <a:latin typeface="Consolas" panose="020B0609020204030204" pitchFamily="49" charset="0"/>
              </a:rPr>
              <a:t>}</a:t>
            </a:r>
            <a:endParaRPr lang="pt-BR" sz="1200" b="0" dirty="0">
              <a:solidFill>
                <a:srgbClr val="D4D4D4"/>
              </a:solidFill>
              <a:effectLst/>
              <a:latin typeface="Consolas" panose="020B0609020204030204" pitchFamily="49" charset="0"/>
            </a:endParaRP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808080"/>
                </a:solidFill>
                <a:effectLst/>
                <a:latin typeface="Consolas" panose="020B0609020204030204" pitchFamily="49" charset="0"/>
              </a:rPr>
              <a:t>&gt;</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err="1">
                <a:solidFill>
                  <a:srgbClr val="569CD6"/>
                </a:solidFill>
                <a:effectLst/>
                <a:latin typeface="Consolas" panose="020B0609020204030204" pitchFamily="49" charset="0"/>
              </a:rPr>
              <a:t>div</a:t>
            </a:r>
            <a:r>
              <a:rPr lang="pt-BR" sz="1200" b="0" dirty="0">
                <a:solidFill>
                  <a:srgbClr val="808080"/>
                </a:solidFill>
                <a:effectLst/>
                <a:latin typeface="Consolas" panose="020B0609020204030204" pitchFamily="49" charset="0"/>
              </a:rPr>
              <a:t>&gt;</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a:t>
            </a:r>
          </a:p>
          <a:p>
            <a:br>
              <a:rPr lang="pt-BR" sz="1200" b="0" dirty="0">
                <a:solidFill>
                  <a:srgbClr val="D4D4D4"/>
                </a:solidFill>
                <a:effectLst/>
                <a:latin typeface="Consolas" panose="020B0609020204030204" pitchFamily="49" charset="0"/>
              </a:rPr>
            </a:br>
            <a:endParaRPr lang="pt-BR" sz="1200" b="0" dirty="0">
              <a:solidFill>
                <a:srgbClr val="D4D4D4"/>
              </a:solidFill>
              <a:effectLst/>
              <a:latin typeface="Consolas" panose="020B0609020204030204" pitchFamily="49" charset="0"/>
            </a:endParaRPr>
          </a:p>
          <a:p>
            <a:endParaRPr lang="pt-BR" sz="1200" dirty="0"/>
          </a:p>
        </p:txBody>
      </p:sp>
      <p:sp>
        <p:nvSpPr>
          <p:cNvPr id="4" name="CaixaDeTexto 3">
            <a:extLst>
              <a:ext uri="{FF2B5EF4-FFF2-40B4-BE49-F238E27FC236}">
                <a16:creationId xmlns:a16="http://schemas.microsoft.com/office/drawing/2014/main" id="{1D6B0BCF-70D1-1C5B-87B0-4AA6CE0F8511}"/>
              </a:ext>
            </a:extLst>
          </p:cNvPr>
          <p:cNvSpPr txBox="1"/>
          <p:nvPr/>
        </p:nvSpPr>
        <p:spPr>
          <a:xfrm>
            <a:off x="3697569" y="3331228"/>
            <a:ext cx="3153747" cy="646331"/>
          </a:xfrm>
          <a:prstGeom prst="rect">
            <a:avLst/>
          </a:prstGeom>
          <a:noFill/>
        </p:spPr>
        <p:txBody>
          <a:bodyPr wrap="square" rtlCol="0">
            <a:spAutoFit/>
          </a:bodyPr>
          <a:lstStyle/>
          <a:p>
            <a:r>
              <a:rPr lang="pt-BR" sz="1200" dirty="0"/>
              <a:t>3</a:t>
            </a:r>
          </a:p>
          <a:p>
            <a:r>
              <a:rPr lang="pt-BR" sz="1200" dirty="0"/>
              <a:t>Entra na </a:t>
            </a:r>
            <a:r>
              <a:rPr lang="pt-BR" sz="1200" dirty="0" err="1"/>
              <a:t>Class</a:t>
            </a:r>
            <a:r>
              <a:rPr lang="pt-BR" sz="1200" dirty="0"/>
              <a:t> Board e vai para render</a:t>
            </a:r>
          </a:p>
          <a:p>
            <a:endParaRPr lang="pt-BR" sz="1200" dirty="0"/>
          </a:p>
        </p:txBody>
      </p:sp>
      <p:sp>
        <p:nvSpPr>
          <p:cNvPr id="5" name="CaixaDeTexto 4">
            <a:extLst>
              <a:ext uri="{FF2B5EF4-FFF2-40B4-BE49-F238E27FC236}">
                <a16:creationId xmlns:a16="http://schemas.microsoft.com/office/drawing/2014/main" id="{EA47415B-E6A6-4897-E636-9F4FA9756B24}"/>
              </a:ext>
            </a:extLst>
          </p:cNvPr>
          <p:cNvSpPr txBox="1"/>
          <p:nvPr/>
        </p:nvSpPr>
        <p:spPr>
          <a:xfrm>
            <a:off x="9140427" y="591138"/>
            <a:ext cx="2964024" cy="1938992"/>
          </a:xfrm>
          <a:prstGeom prst="rect">
            <a:avLst/>
          </a:prstGeom>
          <a:noFill/>
        </p:spPr>
        <p:txBody>
          <a:bodyPr wrap="square" rtlCol="0">
            <a:spAutoFit/>
          </a:bodyPr>
          <a:lstStyle/>
          <a:p>
            <a:r>
              <a:rPr lang="pt-BR" sz="1200" dirty="0"/>
              <a:t>4</a:t>
            </a:r>
          </a:p>
          <a:p>
            <a:r>
              <a:rPr lang="pt-BR" sz="1200" dirty="0"/>
              <a:t>Entra no render</a:t>
            </a:r>
          </a:p>
          <a:p>
            <a:r>
              <a:rPr lang="pt-BR" sz="1200" dirty="0"/>
              <a:t>Faz chamada do render Square para cada linha/elemento.</a:t>
            </a:r>
          </a:p>
          <a:p>
            <a:endParaRPr lang="pt-BR" sz="1200" dirty="0"/>
          </a:p>
          <a:p>
            <a:r>
              <a:rPr lang="pt-BR" sz="1200" dirty="0" err="1"/>
              <a:t>Obs</a:t>
            </a:r>
            <a:r>
              <a:rPr lang="pt-BR" sz="1200" dirty="0"/>
              <a:t>: As etapas 4 e 5 ficam sendo chamadas para construir os 9 elementos.</a:t>
            </a:r>
          </a:p>
          <a:p>
            <a:endParaRPr lang="pt-BR" sz="1200" dirty="0"/>
          </a:p>
          <a:p>
            <a:endParaRPr lang="pt-BR" sz="1200" dirty="0"/>
          </a:p>
          <a:p>
            <a:endParaRPr lang="pt-BR" sz="1200" dirty="0"/>
          </a:p>
        </p:txBody>
      </p:sp>
      <p:sp>
        <p:nvSpPr>
          <p:cNvPr id="6" name="CaixaDeTexto 5">
            <a:extLst>
              <a:ext uri="{FF2B5EF4-FFF2-40B4-BE49-F238E27FC236}">
                <a16:creationId xmlns:a16="http://schemas.microsoft.com/office/drawing/2014/main" id="{5C1BF8A8-A63E-04F5-0FEA-1F21A327234D}"/>
              </a:ext>
            </a:extLst>
          </p:cNvPr>
          <p:cNvSpPr txBox="1"/>
          <p:nvPr/>
        </p:nvSpPr>
        <p:spPr>
          <a:xfrm>
            <a:off x="3430091" y="5006583"/>
            <a:ext cx="5710335" cy="1384995"/>
          </a:xfrm>
          <a:prstGeom prst="rect">
            <a:avLst/>
          </a:prstGeom>
          <a:noFill/>
        </p:spPr>
        <p:txBody>
          <a:bodyPr wrap="square" rtlCol="0">
            <a:spAutoFit/>
          </a:bodyPr>
          <a:lstStyle/>
          <a:p>
            <a:r>
              <a:rPr lang="pt-BR" sz="1200" dirty="0"/>
              <a:t>5</a:t>
            </a:r>
          </a:p>
          <a:p>
            <a:r>
              <a:rPr lang="pt-BR" sz="1200" dirty="0"/>
              <a:t>Entra na função </a:t>
            </a:r>
            <a:r>
              <a:rPr lang="pt-BR" sz="1200" dirty="0" err="1"/>
              <a:t>renderSquare</a:t>
            </a:r>
            <a:r>
              <a:rPr lang="pt-BR" sz="1200" dirty="0"/>
              <a:t> fazendo chamada para a função Square.</a:t>
            </a:r>
          </a:p>
          <a:p>
            <a:r>
              <a:rPr lang="pt-BR" sz="1200" dirty="0"/>
              <a:t>Fica fazendo 5 e 6 por nove vezes como estivesse descarregando a etapa passada (4 e 5).</a:t>
            </a:r>
          </a:p>
          <a:p>
            <a:r>
              <a:rPr lang="pt-BR" sz="1200" dirty="0"/>
              <a:t>1A</a:t>
            </a:r>
          </a:p>
          <a:p>
            <a:r>
              <a:rPr lang="pt-BR" sz="1200" dirty="0"/>
              <a:t>Assim que é acionado o click da escolha de um dos elementos entra na linha </a:t>
            </a:r>
            <a:r>
              <a:rPr lang="pt-BR" sz="1200" dirty="0" err="1"/>
              <a:t>onClick</a:t>
            </a:r>
            <a:r>
              <a:rPr lang="pt-BR" sz="1200" dirty="0"/>
              <a:t> do </a:t>
            </a:r>
            <a:r>
              <a:rPr lang="pt-BR" sz="1200" dirty="0" err="1"/>
              <a:t>renderSquare</a:t>
            </a:r>
            <a:r>
              <a:rPr lang="pt-BR" sz="1200" dirty="0"/>
              <a:t> e vai para o </a:t>
            </a:r>
            <a:r>
              <a:rPr lang="pt-BR" sz="1200" dirty="0" err="1"/>
              <a:t>return</a:t>
            </a:r>
            <a:r>
              <a:rPr lang="pt-BR" sz="1200" dirty="0"/>
              <a:t> da </a:t>
            </a:r>
            <a:r>
              <a:rPr lang="pt-BR" sz="1200" dirty="0" err="1"/>
              <a:t>Class</a:t>
            </a:r>
            <a:r>
              <a:rPr lang="pt-BR" sz="1200" dirty="0"/>
              <a:t> Game na linha </a:t>
            </a:r>
            <a:r>
              <a:rPr lang="pt-BR" sz="1200" dirty="0" err="1"/>
              <a:t>onClick</a:t>
            </a:r>
            <a:r>
              <a:rPr lang="pt-BR" sz="1200" dirty="0"/>
              <a:t>  </a:t>
            </a:r>
          </a:p>
          <a:p>
            <a:endParaRPr lang="pt-BR" sz="1200" dirty="0"/>
          </a:p>
        </p:txBody>
      </p:sp>
      <p:sp>
        <p:nvSpPr>
          <p:cNvPr id="7" name="CaixaDeTexto 6">
            <a:extLst>
              <a:ext uri="{FF2B5EF4-FFF2-40B4-BE49-F238E27FC236}">
                <a16:creationId xmlns:a16="http://schemas.microsoft.com/office/drawing/2014/main" id="{9B5A6A46-26B6-6CC6-9B2D-146B66CDEC4F}"/>
              </a:ext>
            </a:extLst>
          </p:cNvPr>
          <p:cNvSpPr txBox="1"/>
          <p:nvPr/>
        </p:nvSpPr>
        <p:spPr>
          <a:xfrm>
            <a:off x="4086808" y="616157"/>
            <a:ext cx="2521912" cy="2862322"/>
          </a:xfrm>
          <a:prstGeom prst="rect">
            <a:avLst/>
          </a:prstGeom>
          <a:noFill/>
        </p:spPr>
        <p:txBody>
          <a:bodyPr wrap="square" rtlCol="0">
            <a:spAutoFit/>
          </a:bodyPr>
          <a:lstStyle/>
          <a:p>
            <a:r>
              <a:rPr lang="pt-BR" sz="1200" dirty="0"/>
              <a:t>6</a:t>
            </a:r>
          </a:p>
          <a:p>
            <a:r>
              <a:rPr lang="pt-BR" sz="1200" dirty="0"/>
              <a:t>Entra na função Square</a:t>
            </a:r>
          </a:p>
          <a:p>
            <a:r>
              <a:rPr lang="pt-BR" sz="1200" dirty="0">
                <a:solidFill>
                  <a:srgbClr val="FF0000"/>
                </a:solidFill>
              </a:rPr>
              <a:t>As funcionalidades e propriedades do </a:t>
            </a:r>
            <a:r>
              <a:rPr lang="pt-BR" sz="1200" dirty="0" err="1">
                <a:solidFill>
                  <a:srgbClr val="FF0000"/>
                </a:solidFill>
              </a:rPr>
              <a:t>button</a:t>
            </a:r>
            <a:r>
              <a:rPr lang="pt-BR" sz="1200" dirty="0">
                <a:solidFill>
                  <a:srgbClr val="FF0000"/>
                </a:solidFill>
              </a:rPr>
              <a:t> precisam ser melhor avaliado, está funcionando, mas não está claro ainda.</a:t>
            </a:r>
          </a:p>
          <a:p>
            <a:r>
              <a:rPr lang="pt-BR" sz="1200" dirty="0"/>
              <a:t>Acontece o descarregamento da função Square chamando a linha </a:t>
            </a:r>
            <a:r>
              <a:rPr lang="pt-BR" sz="1200" dirty="0" err="1"/>
              <a:t>button</a:t>
            </a:r>
            <a:r>
              <a:rPr lang="pt-BR" sz="1200" dirty="0"/>
              <a:t> 9 vezes.</a:t>
            </a:r>
          </a:p>
          <a:p>
            <a:r>
              <a:rPr lang="pt-BR" sz="1200" dirty="0"/>
              <a:t>Quando acaba, fica esperando por uma ação de click.</a:t>
            </a:r>
          </a:p>
          <a:p>
            <a:r>
              <a:rPr lang="pt-BR" sz="1200" dirty="0"/>
              <a:t>Assim que acionando vai para a função </a:t>
            </a:r>
            <a:r>
              <a:rPr lang="pt-BR" sz="1200" dirty="0" err="1">
                <a:highlight>
                  <a:srgbClr val="FFFF00"/>
                </a:highlight>
              </a:rPr>
              <a:t>renderSquare</a:t>
            </a:r>
            <a:endParaRPr lang="pt-BR" sz="1200" dirty="0">
              <a:highlight>
                <a:srgbClr val="FFFF00"/>
              </a:highlight>
            </a:endParaRPr>
          </a:p>
          <a:p>
            <a:r>
              <a:rPr lang="pt-BR" sz="1200" dirty="0"/>
              <a:t>Novo ciclo (a)</a:t>
            </a:r>
          </a:p>
          <a:p>
            <a:endParaRPr lang="pt-BR" sz="1200" dirty="0"/>
          </a:p>
        </p:txBody>
      </p:sp>
      <p:sp>
        <p:nvSpPr>
          <p:cNvPr id="8" name="CaixaDeTexto 7">
            <a:extLst>
              <a:ext uri="{FF2B5EF4-FFF2-40B4-BE49-F238E27FC236}">
                <a16:creationId xmlns:a16="http://schemas.microsoft.com/office/drawing/2014/main" id="{4BE8716B-0CAD-B69A-4703-E5A1AC62927A}"/>
              </a:ext>
            </a:extLst>
          </p:cNvPr>
          <p:cNvSpPr txBox="1"/>
          <p:nvPr/>
        </p:nvSpPr>
        <p:spPr>
          <a:xfrm>
            <a:off x="9227976" y="3641884"/>
            <a:ext cx="2876474" cy="1754326"/>
          </a:xfrm>
          <a:prstGeom prst="rect">
            <a:avLst/>
          </a:prstGeom>
          <a:noFill/>
        </p:spPr>
        <p:txBody>
          <a:bodyPr wrap="square" rtlCol="0">
            <a:spAutoFit/>
          </a:bodyPr>
          <a:lstStyle/>
          <a:p>
            <a:r>
              <a:rPr lang="pt-BR" sz="1200" dirty="0"/>
              <a:t>6A</a:t>
            </a:r>
          </a:p>
          <a:p>
            <a:r>
              <a:rPr lang="pt-BR" sz="1200" dirty="0"/>
              <a:t>Executa os mesmos passo da etapa 6, mas antes de aguardar o click e demonstra neste momento o click (x ou o) que foram passados.</a:t>
            </a:r>
          </a:p>
          <a:p>
            <a:r>
              <a:rPr lang="pt-BR" sz="1200" dirty="0"/>
              <a:t>Fica preparado para receber o próximo.</a:t>
            </a:r>
          </a:p>
          <a:p>
            <a:endParaRPr lang="pt-BR" sz="1200" dirty="0"/>
          </a:p>
          <a:p>
            <a:endParaRPr lang="pt-BR" sz="1200" dirty="0"/>
          </a:p>
          <a:p>
            <a:endParaRPr lang="pt-BR" sz="1200" dirty="0"/>
          </a:p>
        </p:txBody>
      </p:sp>
      <p:cxnSp>
        <p:nvCxnSpPr>
          <p:cNvPr id="10" name="Conector de Seta Reta 9">
            <a:extLst>
              <a:ext uri="{FF2B5EF4-FFF2-40B4-BE49-F238E27FC236}">
                <a16:creationId xmlns:a16="http://schemas.microsoft.com/office/drawing/2014/main" id="{18EDB562-39F1-D907-F048-FA3A58224E02}"/>
              </a:ext>
            </a:extLst>
          </p:cNvPr>
          <p:cNvCxnSpPr/>
          <p:nvPr/>
        </p:nvCxnSpPr>
        <p:spPr>
          <a:xfrm flipH="1" flipV="1">
            <a:off x="1343608" y="2530130"/>
            <a:ext cx="7796818" cy="211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08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0865" y="233464"/>
            <a:ext cx="6008451" cy="6459166"/>
          </a:xfrm>
          <a:prstGeom prst="rect">
            <a:avLst/>
          </a:prstGeom>
          <a:noFill/>
        </p:spPr>
        <p:txBody>
          <a:bodyPr wrap="square" rtlCol="0">
            <a:noAutofit/>
          </a:bodyPr>
          <a:lstStyle/>
          <a:p>
            <a:r>
              <a:rPr lang="pt-BR" sz="1000" b="0" dirty="0" err="1">
                <a:solidFill>
                  <a:srgbClr val="569CD6"/>
                </a:solidFill>
                <a:effectLst/>
                <a:latin typeface="Consolas" panose="020B0609020204030204" pitchFamily="49" charset="0"/>
              </a:rPr>
              <a:t>class</a:t>
            </a:r>
            <a:r>
              <a:rPr lang="pt-BR" sz="1000" b="0" dirty="0">
                <a:solidFill>
                  <a:srgbClr val="D4D4D4"/>
                </a:solidFill>
                <a:effectLst/>
                <a:latin typeface="Consolas" panose="020B0609020204030204" pitchFamily="49" charset="0"/>
              </a:rPr>
              <a:t> </a:t>
            </a:r>
            <a:r>
              <a:rPr lang="pt-BR" sz="1000" b="0" dirty="0">
                <a:solidFill>
                  <a:srgbClr val="4EC9B0"/>
                </a:solidFill>
                <a:effectLst/>
                <a:latin typeface="Consolas" panose="020B0609020204030204" pitchFamily="49" charset="0"/>
              </a:rPr>
              <a:t>Game</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extends</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React</a:t>
            </a:r>
            <a:r>
              <a:rPr lang="pt-BR" sz="1000" b="0" dirty="0" err="1">
                <a:solidFill>
                  <a:srgbClr val="D4D4D4"/>
                </a:solidFill>
                <a:effectLst/>
                <a:latin typeface="Consolas" panose="020B0609020204030204" pitchFamily="49" charset="0"/>
              </a:rPr>
              <a:t>.</a:t>
            </a:r>
            <a:r>
              <a:rPr lang="pt-BR" sz="1000" b="0" dirty="0" err="1">
                <a:solidFill>
                  <a:srgbClr val="4EC9B0"/>
                </a:solidFill>
                <a:effectLst/>
                <a:latin typeface="Consolas" panose="020B0609020204030204" pitchFamily="49" charset="0"/>
              </a:rPr>
              <a:t>Component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constructor</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super</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a:solidFill>
                  <a:srgbClr val="D4D4D4"/>
                </a:solidFill>
                <a:effectLst/>
                <a:latin typeface="Consolas" panose="020B0609020204030204" pitchFamily="49" charset="0"/>
              </a:rPr>
              <a:t> =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history</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Array</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9</a:t>
            </a:r>
            <a:r>
              <a:rPr lang="pt-BR" sz="1000" b="0" dirty="0">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fill</a:t>
            </a:r>
            <a:r>
              <a:rPr lang="pt-BR" sz="1000" b="0" dirty="0">
                <a:solidFill>
                  <a:srgbClr val="D4D4D4"/>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null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contrlTie</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jumpTo</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history</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Array</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9</a:t>
            </a:r>
            <a:r>
              <a:rPr lang="pt-BR" sz="1000" b="0" dirty="0">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fill</a:t>
            </a:r>
            <a:r>
              <a:rPr lang="pt-BR" sz="1000" b="0" dirty="0">
                <a:solidFill>
                  <a:srgbClr val="D4D4D4"/>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null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contrlTie</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current</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slice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let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vlrActual</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squares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find</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element</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element</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null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vlrActual</a:t>
            </a:r>
            <a:r>
              <a:rPr lang="pt-BR" sz="1000" b="0" dirty="0">
                <a:solidFill>
                  <a:srgbClr val="D4D4D4"/>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undefined</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vlrActual</a:t>
            </a:r>
            <a:r>
              <a:rPr lang="pt-BR" sz="1000" b="0" dirty="0">
                <a:solidFill>
                  <a:srgbClr val="D4D4D4"/>
                </a:solidFill>
                <a:effectLst/>
                <a:latin typeface="Consolas" panose="020B0609020204030204" pitchFamily="49" charset="0"/>
              </a:rPr>
              <a:t> = </a:t>
            </a:r>
            <a:r>
              <a:rPr lang="pt-BR" sz="1000" b="0" dirty="0">
                <a:solidFill>
                  <a:srgbClr val="569CD6"/>
                </a:solidFill>
                <a:effectLst/>
                <a:latin typeface="Consolas" panose="020B0609020204030204" pitchFamily="49" charset="0"/>
              </a:rPr>
              <a:t>false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else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vlrActual</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history</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contrlTie</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vlrActual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br>
              <a:rPr lang="pt-BR" sz="1200" b="0" dirty="0">
                <a:solidFill>
                  <a:srgbClr val="D4D4D4"/>
                </a:solidFill>
                <a:effectLst/>
                <a:latin typeface="Consolas" panose="020B0609020204030204" pitchFamily="49" charset="0"/>
              </a:rPr>
            </a:br>
            <a:endParaRPr lang="pt-BR" sz="1200" b="0" dirty="0">
              <a:solidFill>
                <a:srgbClr val="D4D4D4"/>
              </a:solidFill>
              <a:effectLst/>
              <a:latin typeface="Consolas" panose="020B0609020204030204" pitchFamily="49" charset="0"/>
            </a:endParaRPr>
          </a:p>
          <a:p>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r>
              <a:rPr lang="pt-BR" sz="1200" dirty="0"/>
              <a:t>Continuação da </a:t>
            </a:r>
            <a:r>
              <a:rPr lang="pt-BR" sz="1200" dirty="0" err="1"/>
              <a:t>class</a:t>
            </a:r>
            <a:r>
              <a:rPr lang="pt-BR" sz="1200" dirty="0"/>
              <a:t> Game</a:t>
            </a:r>
          </a:p>
          <a:p>
            <a:r>
              <a:rPr lang="pt-BR" sz="1000" b="0" dirty="0">
                <a:solidFill>
                  <a:srgbClr val="DCDCAA"/>
                </a:solidFill>
                <a:effectLst/>
                <a:latin typeface="Consolas" panose="020B0609020204030204" pitchFamily="49" charset="0"/>
              </a:rPr>
              <a:t>render</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current</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 =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a:solidFill>
                  <a:srgbClr val="4FC1FF"/>
                </a:solidFill>
                <a:effectLst/>
                <a:latin typeface="Consolas" panose="020B0609020204030204" pitchFamily="49" charset="0"/>
              </a:rPr>
              <a:t>moves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map</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desc</a:t>
            </a:r>
            <a:r>
              <a:rPr lang="pt-BR" sz="1000" b="0" dirty="0">
                <a:solidFill>
                  <a:srgbClr val="D4D4D4"/>
                </a:solidFill>
                <a:effectLst/>
                <a:latin typeface="Consolas" panose="020B0609020204030204" pitchFamily="49" charset="0"/>
              </a:rPr>
              <a:t> = </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'Review </a:t>
            </a:r>
            <a:r>
              <a:rPr lang="pt-BR" sz="1000" b="0" dirty="0" err="1">
                <a:solidFill>
                  <a:srgbClr val="CE9178"/>
                </a:solidFill>
                <a:effectLst/>
                <a:latin typeface="Consolas" panose="020B0609020204030204" pitchFamily="49" charset="0"/>
              </a:rPr>
              <a:t>to</a:t>
            </a:r>
            <a:r>
              <a:rPr lang="pt-BR" sz="1000" b="0" dirty="0">
                <a:solidFill>
                  <a:srgbClr val="CE9178"/>
                </a:solidFill>
                <a:effectLst/>
                <a:latin typeface="Consolas" panose="020B0609020204030204" pitchFamily="49" charset="0"/>
              </a:rPr>
              <a:t> game start'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'Go </a:t>
            </a:r>
            <a:r>
              <a:rPr lang="pt-BR" sz="1000" b="0" dirty="0" err="1">
                <a:solidFill>
                  <a:srgbClr val="CE9178"/>
                </a:solidFill>
                <a:effectLst/>
                <a:latin typeface="Consolas" panose="020B0609020204030204" pitchFamily="49" charset="0"/>
              </a:rPr>
              <a:t>to</a:t>
            </a:r>
            <a:r>
              <a:rPr lang="pt-BR" sz="1000" b="0" dirty="0">
                <a:solidFill>
                  <a:srgbClr val="CE9178"/>
                </a:solidFill>
                <a:effectLst/>
                <a:latin typeface="Consolas" panose="020B0609020204030204" pitchFamily="49" charset="0"/>
              </a:rPr>
              <a:t> game start'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569CD6"/>
                </a:solidFill>
                <a:effectLst/>
                <a:latin typeface="Consolas" panose="020B0609020204030204" pitchFamily="49" charset="0"/>
              </a:rPr>
              <a:t>li</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key</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9CDCFE"/>
                </a:solidFill>
                <a:effectLst/>
                <a:latin typeface="Consolas" panose="020B0609020204030204" pitchFamily="49" charset="0"/>
              </a:rPr>
              <a:t>move</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'reset'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jumpTo</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desc</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569CD6"/>
                </a:solidFill>
                <a:effectLst/>
                <a:latin typeface="Consolas" panose="020B0609020204030204" pitchFamily="49" charset="0"/>
              </a:rPr>
              <a:t>li</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let</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Winner</a:t>
            </a:r>
            <a:r>
              <a:rPr lang="pt-BR" sz="1000" b="0" dirty="0">
                <a:solidFill>
                  <a:srgbClr val="CE9178"/>
                </a:solidFill>
                <a:effectLst/>
                <a:latin typeface="Consolas" panose="020B0609020204030204" pitchFamily="49" charset="0"/>
              </a:rPr>
              <a:t>: '</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else</a:t>
            </a:r>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contrlTie</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false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Tie</a:t>
            </a:r>
            <a:r>
              <a:rPr lang="pt-BR" sz="1000" b="0" dirty="0">
                <a:solidFill>
                  <a:srgbClr val="CE9178"/>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else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'Next player: '</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"game-board"</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Board</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a:t>
            </a:r>
            <a:r>
              <a:rPr lang="pt-BR" sz="1000" b="0" dirty="0" err="1">
                <a:solidFill>
                  <a:srgbClr val="CE9178"/>
                </a:solidFill>
                <a:effectLst/>
                <a:latin typeface="Consolas" panose="020B0609020204030204" pitchFamily="49" charset="0"/>
              </a:rPr>
              <a:t>info</a:t>
            </a:r>
            <a:r>
              <a:rPr lang="pt-BR" sz="1000" b="0" dirty="0">
                <a:solidFill>
                  <a:srgbClr val="CE9178"/>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"status"</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a:solidFill>
                  <a:srgbClr val="9CDCFE"/>
                </a:solidFill>
                <a:effectLst/>
                <a:latin typeface="Consolas" panose="020B0609020204030204" pitchFamily="49" charset="0"/>
              </a:rPr>
              <a:t>status</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ol</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a:solidFill>
                  <a:srgbClr val="4FC1FF"/>
                </a:solidFill>
                <a:effectLst/>
                <a:latin typeface="Consolas" panose="020B0609020204030204" pitchFamily="49" charset="0"/>
              </a:rPr>
              <a:t>moves</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ol</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a:t>
            </a:r>
          </a:p>
          <a:p>
            <a:endParaRPr lang="pt-BR" sz="1200" dirty="0"/>
          </a:p>
        </p:txBody>
      </p:sp>
      <p:sp>
        <p:nvSpPr>
          <p:cNvPr id="4" name="CaixaDeTexto 3">
            <a:extLst>
              <a:ext uri="{FF2B5EF4-FFF2-40B4-BE49-F238E27FC236}">
                <a16:creationId xmlns:a16="http://schemas.microsoft.com/office/drawing/2014/main" id="{978D47A9-D0BC-584A-3C8C-B8AF240991B2}"/>
              </a:ext>
            </a:extLst>
          </p:cNvPr>
          <p:cNvSpPr txBox="1"/>
          <p:nvPr/>
        </p:nvSpPr>
        <p:spPr>
          <a:xfrm>
            <a:off x="2792500" y="532044"/>
            <a:ext cx="3153747" cy="1200329"/>
          </a:xfrm>
          <a:prstGeom prst="rect">
            <a:avLst/>
          </a:prstGeom>
          <a:noFill/>
        </p:spPr>
        <p:txBody>
          <a:bodyPr wrap="square" rtlCol="0">
            <a:spAutoFit/>
          </a:bodyPr>
          <a:lstStyle/>
          <a:p>
            <a:r>
              <a:rPr lang="pt-BR" sz="1200" dirty="0"/>
              <a:t>1</a:t>
            </a:r>
          </a:p>
          <a:p>
            <a:r>
              <a:rPr lang="pt-BR" sz="1200" dirty="0"/>
              <a:t>Primeira chamada e vai para construtor onde define as variáveis que serão utilizada usando o as </a:t>
            </a:r>
            <a:r>
              <a:rPr lang="pt-BR" sz="1200" dirty="0" err="1"/>
              <a:t>states</a:t>
            </a:r>
            <a:r>
              <a:rPr lang="pt-BR" sz="1200" dirty="0"/>
              <a:t>.</a:t>
            </a:r>
          </a:p>
          <a:p>
            <a:r>
              <a:rPr lang="pt-BR" sz="1200" dirty="0"/>
              <a:t>Vai para o render</a:t>
            </a:r>
          </a:p>
          <a:p>
            <a:r>
              <a:rPr lang="pt-BR" sz="1200" dirty="0"/>
              <a:t>Observação: Só executa uma vez o construtor</a:t>
            </a:r>
          </a:p>
        </p:txBody>
      </p:sp>
      <p:sp>
        <p:nvSpPr>
          <p:cNvPr id="5" name="CaixaDeTexto 4">
            <a:extLst>
              <a:ext uri="{FF2B5EF4-FFF2-40B4-BE49-F238E27FC236}">
                <a16:creationId xmlns:a16="http://schemas.microsoft.com/office/drawing/2014/main" id="{66D0C46A-60CB-8BDF-CFE1-DCB7E8572FC4}"/>
              </a:ext>
            </a:extLst>
          </p:cNvPr>
          <p:cNvSpPr txBox="1"/>
          <p:nvPr/>
        </p:nvSpPr>
        <p:spPr>
          <a:xfrm>
            <a:off x="9769085" y="532044"/>
            <a:ext cx="2329477" cy="4524315"/>
          </a:xfrm>
          <a:prstGeom prst="rect">
            <a:avLst/>
          </a:prstGeom>
          <a:noFill/>
        </p:spPr>
        <p:txBody>
          <a:bodyPr wrap="square" rtlCol="0">
            <a:spAutoFit/>
          </a:bodyPr>
          <a:lstStyle/>
          <a:p>
            <a:r>
              <a:rPr lang="pt-BR" sz="1200" dirty="0"/>
              <a:t>2 / 4A</a:t>
            </a:r>
          </a:p>
          <a:p>
            <a:r>
              <a:rPr lang="pt-BR" sz="1200" dirty="0"/>
              <a:t>Atualiza as variáveis do módulo render como exemplo as constantes const.</a:t>
            </a:r>
          </a:p>
          <a:p>
            <a:r>
              <a:rPr lang="pt-BR" sz="1200" dirty="0"/>
              <a:t>Chama a função de cálculo para verificar se existe algum vencedor</a:t>
            </a:r>
          </a:p>
          <a:p>
            <a:endParaRPr lang="pt-BR" sz="1200" dirty="0"/>
          </a:p>
          <a:p>
            <a:r>
              <a:rPr lang="pt-BR" sz="1200" dirty="0"/>
              <a:t>Verifica a movimentação para descrever a mensagem do game, neste caso não estou mudando devido não ter necessidade de manter histórico como o jogo passado no treinamento.</a:t>
            </a:r>
          </a:p>
          <a:p>
            <a:endParaRPr lang="pt-BR" sz="1200" dirty="0"/>
          </a:p>
          <a:p>
            <a:r>
              <a:rPr lang="pt-BR" sz="1200" dirty="0"/>
              <a:t>Cria o </a:t>
            </a:r>
            <a:r>
              <a:rPr lang="pt-BR" sz="1200" dirty="0" err="1"/>
              <a:t>button</a:t>
            </a:r>
            <a:r>
              <a:rPr lang="pt-BR" sz="1200" dirty="0"/>
              <a:t> dentro de li</a:t>
            </a:r>
          </a:p>
          <a:p>
            <a:endParaRPr lang="pt-BR" sz="1200" dirty="0"/>
          </a:p>
          <a:p>
            <a:r>
              <a:rPr lang="pt-BR" sz="1200" dirty="0"/>
              <a:t>Verifica os status: </a:t>
            </a:r>
            <a:r>
              <a:rPr lang="pt-BR" sz="1200" dirty="0" err="1"/>
              <a:t>Winner</a:t>
            </a:r>
            <a:r>
              <a:rPr lang="pt-BR" sz="1200" dirty="0"/>
              <a:t>; próximo jogador; Empate (</a:t>
            </a:r>
            <a:r>
              <a:rPr lang="pt-BR" sz="1200" dirty="0" err="1"/>
              <a:t>Tie</a:t>
            </a:r>
            <a:r>
              <a:rPr lang="pt-BR" sz="1200" dirty="0"/>
              <a:t>)</a:t>
            </a:r>
          </a:p>
          <a:p>
            <a:endParaRPr lang="pt-BR" sz="1200" dirty="0"/>
          </a:p>
          <a:p>
            <a:endParaRPr lang="pt-BR" sz="1200" dirty="0"/>
          </a:p>
          <a:p>
            <a:r>
              <a:rPr lang="pt-BR" sz="1200" dirty="0"/>
              <a:t>Retorna as </a:t>
            </a:r>
            <a:r>
              <a:rPr lang="pt-BR" sz="1200" dirty="0" err="1"/>
              <a:t>div’s</a:t>
            </a:r>
            <a:r>
              <a:rPr lang="pt-BR" sz="1200" dirty="0"/>
              <a:t> montadas.</a:t>
            </a:r>
          </a:p>
          <a:p>
            <a:endParaRPr lang="pt-BR" sz="1200" dirty="0"/>
          </a:p>
          <a:p>
            <a:r>
              <a:rPr lang="pt-BR" sz="1200" dirty="0"/>
              <a:t>Faz chamada para o Board</a:t>
            </a:r>
          </a:p>
          <a:p>
            <a:endParaRPr lang="pt-BR" sz="1200" dirty="0"/>
          </a:p>
        </p:txBody>
      </p:sp>
      <p:sp>
        <p:nvSpPr>
          <p:cNvPr id="6" name="CaixaDeTexto 5">
            <a:extLst>
              <a:ext uri="{FF2B5EF4-FFF2-40B4-BE49-F238E27FC236}">
                <a16:creationId xmlns:a16="http://schemas.microsoft.com/office/drawing/2014/main" id="{80FC4B99-E9DD-B68E-0925-3B5CE1B7DC38}"/>
              </a:ext>
            </a:extLst>
          </p:cNvPr>
          <p:cNvSpPr txBox="1"/>
          <p:nvPr/>
        </p:nvSpPr>
        <p:spPr>
          <a:xfrm>
            <a:off x="9603847" y="5056359"/>
            <a:ext cx="2422784" cy="1015663"/>
          </a:xfrm>
          <a:prstGeom prst="rect">
            <a:avLst/>
          </a:prstGeom>
          <a:noFill/>
        </p:spPr>
        <p:txBody>
          <a:bodyPr wrap="square" rtlCol="0">
            <a:spAutoFit/>
          </a:bodyPr>
          <a:lstStyle/>
          <a:p>
            <a:r>
              <a:rPr lang="pt-BR" sz="1200" dirty="0"/>
              <a:t>2A</a:t>
            </a:r>
          </a:p>
          <a:p>
            <a:r>
              <a:rPr lang="pt-BR" sz="1200" dirty="0"/>
              <a:t>Entra diretamente na linha </a:t>
            </a:r>
            <a:r>
              <a:rPr lang="pt-BR" sz="1200" dirty="0" err="1"/>
              <a:t>onClick</a:t>
            </a:r>
            <a:r>
              <a:rPr lang="pt-BR" sz="1200" dirty="0"/>
              <a:t> e vai para o </a:t>
            </a:r>
            <a:r>
              <a:rPr lang="pt-BR" sz="1200" dirty="0" err="1"/>
              <a:t>handleClick</a:t>
            </a:r>
            <a:r>
              <a:rPr lang="pt-BR" sz="1200" dirty="0"/>
              <a:t> para atualização da página.</a:t>
            </a:r>
          </a:p>
          <a:p>
            <a:endParaRPr lang="pt-BR" sz="1200" dirty="0"/>
          </a:p>
        </p:txBody>
      </p:sp>
      <p:sp>
        <p:nvSpPr>
          <p:cNvPr id="7" name="CaixaDeTexto 6">
            <a:extLst>
              <a:ext uri="{FF2B5EF4-FFF2-40B4-BE49-F238E27FC236}">
                <a16:creationId xmlns:a16="http://schemas.microsoft.com/office/drawing/2014/main" id="{35350F27-0A7B-21E9-1FC3-C70739930EC2}"/>
              </a:ext>
            </a:extLst>
          </p:cNvPr>
          <p:cNvSpPr txBox="1"/>
          <p:nvPr/>
        </p:nvSpPr>
        <p:spPr>
          <a:xfrm>
            <a:off x="3703326" y="2794201"/>
            <a:ext cx="2242921" cy="2123658"/>
          </a:xfrm>
          <a:prstGeom prst="rect">
            <a:avLst/>
          </a:prstGeom>
          <a:noFill/>
        </p:spPr>
        <p:txBody>
          <a:bodyPr wrap="square" rtlCol="0">
            <a:spAutoFit/>
          </a:bodyPr>
          <a:lstStyle/>
          <a:p>
            <a:r>
              <a:rPr lang="pt-BR" sz="1200" dirty="0"/>
              <a:t>3A</a:t>
            </a:r>
          </a:p>
          <a:p>
            <a:r>
              <a:rPr lang="pt-BR" sz="1200" dirty="0"/>
              <a:t>Entra no </a:t>
            </a:r>
            <a:r>
              <a:rPr lang="pt-BR" sz="1200" dirty="0" err="1"/>
              <a:t>handleClick</a:t>
            </a:r>
            <a:endParaRPr lang="pt-BR" sz="1200" dirty="0"/>
          </a:p>
          <a:p>
            <a:r>
              <a:rPr lang="pt-BR" sz="1200" dirty="0"/>
              <a:t>Atualiza as variáveis, verifica se existe algum ganhador após a escolha da posição do elemento.</a:t>
            </a:r>
          </a:p>
          <a:p>
            <a:r>
              <a:rPr lang="pt-BR" sz="1200" dirty="0"/>
              <a:t>Importante lembrar que para alterar as variáveis criadas no </a:t>
            </a:r>
            <a:r>
              <a:rPr lang="pt-BR" sz="1200" dirty="0" err="1"/>
              <a:t>state</a:t>
            </a:r>
            <a:r>
              <a:rPr lang="pt-BR" sz="1200" dirty="0"/>
              <a:t> deve ser utilizado o </a:t>
            </a:r>
            <a:r>
              <a:rPr lang="pt-BR" sz="1200" dirty="0" err="1"/>
              <a:t>setState</a:t>
            </a:r>
            <a:endParaRPr lang="pt-BR" sz="1200" dirty="0"/>
          </a:p>
          <a:p>
            <a:r>
              <a:rPr lang="pt-BR" sz="1200" dirty="0"/>
              <a:t>Após a atualização ele vai renderizar e entra no render</a:t>
            </a:r>
          </a:p>
        </p:txBody>
      </p:sp>
      <p:sp>
        <p:nvSpPr>
          <p:cNvPr id="8" name="CaixaDeTexto 7">
            <a:extLst>
              <a:ext uri="{FF2B5EF4-FFF2-40B4-BE49-F238E27FC236}">
                <a16:creationId xmlns:a16="http://schemas.microsoft.com/office/drawing/2014/main" id="{30458A23-592E-6B30-5AF6-57296A9A88CB}"/>
              </a:ext>
            </a:extLst>
          </p:cNvPr>
          <p:cNvSpPr txBox="1"/>
          <p:nvPr/>
        </p:nvSpPr>
        <p:spPr>
          <a:xfrm>
            <a:off x="3920611" y="1871278"/>
            <a:ext cx="3153747" cy="646331"/>
          </a:xfrm>
          <a:prstGeom prst="rect">
            <a:avLst/>
          </a:prstGeom>
          <a:noFill/>
        </p:spPr>
        <p:txBody>
          <a:bodyPr wrap="square" rtlCol="0">
            <a:spAutoFit/>
          </a:bodyPr>
          <a:lstStyle/>
          <a:p>
            <a:r>
              <a:rPr lang="pt-BR" sz="1200" dirty="0"/>
              <a:t>1 C</a:t>
            </a:r>
          </a:p>
          <a:p>
            <a:r>
              <a:rPr lang="pt-BR" sz="1200" dirty="0"/>
              <a:t>Quando acionado o </a:t>
            </a:r>
            <a:r>
              <a:rPr lang="pt-BR" sz="1200" dirty="0" err="1"/>
              <a:t>button</a:t>
            </a:r>
            <a:r>
              <a:rPr lang="pt-BR" sz="1200" dirty="0"/>
              <a:t> Go </a:t>
            </a:r>
            <a:r>
              <a:rPr lang="pt-BR" sz="1200" dirty="0" err="1"/>
              <a:t>to</a:t>
            </a:r>
            <a:r>
              <a:rPr lang="pt-BR" sz="1200" dirty="0"/>
              <a:t> game start entra no </a:t>
            </a:r>
            <a:r>
              <a:rPr lang="pt-BR" sz="1200" dirty="0" err="1"/>
              <a:t>button</a:t>
            </a:r>
            <a:r>
              <a:rPr lang="pt-BR" sz="1200" dirty="0"/>
              <a:t> </a:t>
            </a:r>
            <a:r>
              <a:rPr lang="pt-BR" sz="1200" dirty="0" err="1"/>
              <a:t>Class</a:t>
            </a:r>
            <a:r>
              <a:rPr lang="pt-BR" sz="1200" dirty="0"/>
              <a:t> reset</a:t>
            </a:r>
          </a:p>
        </p:txBody>
      </p:sp>
    </p:spTree>
    <p:extLst>
      <p:ext uri="{BB962C8B-B14F-4D97-AF65-F5344CB8AC3E}">
        <p14:creationId xmlns:p14="http://schemas.microsoft.com/office/powerpoint/2010/main" val="51371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b="0" dirty="0" err="1">
                <a:solidFill>
                  <a:srgbClr val="9CDCFE"/>
                </a:solidFill>
                <a:effectLst/>
                <a:latin typeface="Consolas" panose="020B0609020204030204" pitchFamily="49" charset="0"/>
              </a:rPr>
              <a:t>ReactDOM</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render</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&lt;</a:t>
            </a:r>
            <a:r>
              <a:rPr lang="pt-BR" sz="1200" b="0" dirty="0">
                <a:solidFill>
                  <a:srgbClr val="4EC9B0"/>
                </a:solidFill>
                <a:effectLst/>
                <a:latin typeface="Consolas" panose="020B0609020204030204" pitchFamily="49" charset="0"/>
              </a:rPr>
              <a:t>Game</a:t>
            </a:r>
            <a:r>
              <a:rPr lang="pt-BR" sz="1200" b="0" dirty="0">
                <a:solidFill>
                  <a:srgbClr val="D4D4D4"/>
                </a:solidFill>
                <a:effectLst/>
                <a:latin typeface="Consolas" panose="020B0609020204030204" pitchFamily="49" charset="0"/>
              </a:rPr>
              <a:t> </a:t>
            </a:r>
            <a:r>
              <a:rPr lang="pt-BR" sz="1200" b="0" dirty="0">
                <a:solidFill>
                  <a:srgbClr val="808080"/>
                </a:solidFill>
                <a:effectLst/>
                <a:latin typeface="Consolas" panose="020B0609020204030204" pitchFamily="49" charset="0"/>
              </a:rPr>
              <a:t>/&gt;</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document</a:t>
            </a:r>
            <a:r>
              <a:rPr lang="pt-BR" sz="1200" b="0" dirty="0" err="1">
                <a:solidFill>
                  <a:srgbClr val="D4D4D4"/>
                </a:solidFill>
                <a:effectLst/>
                <a:latin typeface="Consolas" panose="020B0609020204030204" pitchFamily="49" charset="0"/>
              </a:rPr>
              <a:t>.</a:t>
            </a:r>
            <a:r>
              <a:rPr lang="pt-BR" sz="1200" b="0" dirty="0" err="1">
                <a:solidFill>
                  <a:srgbClr val="DCDCAA"/>
                </a:solidFill>
                <a:effectLst/>
                <a:latin typeface="Consolas" panose="020B0609020204030204" pitchFamily="49" charset="0"/>
              </a:rPr>
              <a:t>getElementById</a:t>
            </a:r>
            <a:r>
              <a:rPr lang="pt-BR" sz="1200" b="0" dirty="0">
                <a:solidFill>
                  <a:srgbClr val="D4D4D4"/>
                </a:solidFill>
                <a:effectLst/>
                <a:latin typeface="Consolas" panose="020B0609020204030204" pitchFamily="49" charset="0"/>
              </a:rPr>
              <a:t>(</a:t>
            </a:r>
            <a:r>
              <a:rPr lang="pt-BR" sz="1200" b="0" dirty="0">
                <a:solidFill>
                  <a:srgbClr val="CE9178"/>
                </a:solidFill>
                <a:effectLst/>
                <a:latin typeface="Consolas" panose="020B0609020204030204" pitchFamily="49" charset="0"/>
              </a:rPr>
              <a:t>'root'</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a:t>
            </a:r>
          </a:p>
          <a:p>
            <a:br>
              <a:rPr lang="pt-BR" sz="1200" b="0" dirty="0">
                <a:solidFill>
                  <a:srgbClr val="D4D4D4"/>
                </a:solidFill>
                <a:effectLst/>
                <a:latin typeface="Consolas" panose="020B0609020204030204" pitchFamily="49" charset="0"/>
              </a:rPr>
            </a:br>
            <a:r>
              <a:rPr lang="pt-BR" sz="1200" b="0" dirty="0" err="1">
                <a:solidFill>
                  <a:srgbClr val="569CD6"/>
                </a:solidFill>
                <a:effectLst/>
                <a:latin typeface="Consolas" panose="020B0609020204030204" pitchFamily="49" charset="0"/>
              </a:rPr>
              <a:t>function</a:t>
            </a:r>
            <a:r>
              <a:rPr lang="pt-BR" sz="1200" b="0" dirty="0">
                <a:solidFill>
                  <a:srgbClr val="D4D4D4"/>
                </a:solidFill>
                <a:effectLst/>
                <a:latin typeface="Consolas" panose="020B0609020204030204" pitchFamily="49" charset="0"/>
              </a:rPr>
              <a:t> </a:t>
            </a:r>
            <a:r>
              <a:rPr lang="pt-BR" sz="1200" b="0" dirty="0" err="1">
                <a:solidFill>
                  <a:srgbClr val="DCDCAA"/>
                </a:solidFill>
                <a:effectLst/>
                <a:latin typeface="Consolas" panose="020B0609020204030204" pitchFamily="49" charset="0"/>
              </a:rPr>
              <a:t>calculateWinner</a:t>
            </a:r>
            <a:r>
              <a:rPr lang="pt-BR" sz="1200" b="0" dirty="0">
                <a:solidFill>
                  <a:srgbClr val="D4D4D4"/>
                </a:solidFill>
                <a:effectLst/>
                <a:latin typeface="Consolas" panose="020B0609020204030204" pitchFamily="49" charset="0"/>
              </a:rPr>
              <a:t>(</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err="1">
                <a:solidFill>
                  <a:srgbClr val="569CD6"/>
                </a:solidFill>
                <a:effectLst/>
                <a:latin typeface="Consolas" panose="020B0609020204030204" pitchFamily="49" charset="0"/>
              </a:rPr>
              <a:t>const</a:t>
            </a:r>
            <a:r>
              <a:rPr lang="pt-BR" sz="1200" b="0" dirty="0">
                <a:solidFill>
                  <a:srgbClr val="D4D4D4"/>
                </a:solidFill>
                <a:effectLst/>
                <a:latin typeface="Consolas" panose="020B0609020204030204" pitchFamily="49" charset="0"/>
              </a:rPr>
              <a:t> </a:t>
            </a:r>
            <a:r>
              <a:rPr lang="pt-BR" sz="1200" b="0" dirty="0" err="1">
                <a:solidFill>
                  <a:srgbClr val="4FC1FF"/>
                </a:solidFill>
                <a:effectLst/>
                <a:latin typeface="Consolas" panose="020B0609020204030204" pitchFamily="49" charset="0"/>
              </a:rPr>
              <a:t>lines</a:t>
            </a:r>
            <a:r>
              <a:rPr lang="pt-BR" sz="1200" b="0" dirty="0">
                <a:solidFill>
                  <a:srgbClr val="D4D4D4"/>
                </a:solidFill>
                <a:effectLst/>
                <a:latin typeface="Consolas" panose="020B0609020204030204" pitchFamily="49" charset="0"/>
              </a:rPr>
              <a:t> = [</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0</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1</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2</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3</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4</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5</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6</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7</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8</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0</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3</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6</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1</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4</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7</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2</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5</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8</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0</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4</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8</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2</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4</a:t>
            </a:r>
            <a:r>
              <a:rPr lang="pt-BR" sz="1200" b="0" dirty="0">
                <a:solidFill>
                  <a:srgbClr val="D4D4D4"/>
                </a:solidFill>
                <a:effectLst/>
                <a:latin typeface="Consolas" panose="020B0609020204030204" pitchFamily="49" charset="0"/>
              </a:rPr>
              <a:t>, </a:t>
            </a:r>
            <a:r>
              <a:rPr lang="pt-BR" sz="1200" b="0" dirty="0">
                <a:solidFill>
                  <a:srgbClr val="B5CEA8"/>
                </a:solidFill>
                <a:effectLst/>
                <a:latin typeface="Consolas" panose="020B0609020204030204" pitchFamily="49" charset="0"/>
              </a:rPr>
              <a:t>6</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a:solidFill>
                  <a:srgbClr val="C586C0"/>
                </a:solidFill>
                <a:effectLst/>
                <a:latin typeface="Consolas" panose="020B0609020204030204" pitchFamily="49" charset="0"/>
              </a:rPr>
              <a:t>for</a:t>
            </a:r>
            <a:r>
              <a:rPr lang="pt-BR" sz="1200" b="0" dirty="0">
                <a:solidFill>
                  <a:srgbClr val="D4D4D4"/>
                </a:solidFill>
                <a:effectLst/>
                <a:latin typeface="Consolas" panose="020B0609020204030204" pitchFamily="49" charset="0"/>
              </a:rPr>
              <a:t> (</a:t>
            </a:r>
            <a:r>
              <a:rPr lang="pt-BR" sz="1200" b="0" dirty="0" err="1">
                <a:solidFill>
                  <a:srgbClr val="569CD6"/>
                </a:solidFill>
                <a:effectLst/>
                <a:latin typeface="Consolas" panose="020B0609020204030204" pitchFamily="49" charset="0"/>
              </a:rPr>
              <a:t>let</a:t>
            </a:r>
            <a:r>
              <a:rPr lang="pt-BR" sz="1200" b="0" dirty="0">
                <a:solidFill>
                  <a:srgbClr val="D4D4D4"/>
                </a:solidFill>
                <a:effectLst/>
                <a:latin typeface="Consolas" panose="020B0609020204030204" pitchFamily="49" charset="0"/>
              </a:rPr>
              <a:t> </a:t>
            </a:r>
            <a:r>
              <a:rPr lang="pt-BR" sz="1200" b="0" dirty="0">
                <a:solidFill>
                  <a:srgbClr val="9CDCFE"/>
                </a:solidFill>
                <a:effectLst/>
                <a:latin typeface="Consolas" panose="020B0609020204030204" pitchFamily="49" charset="0"/>
              </a:rPr>
              <a:t>i</a:t>
            </a:r>
            <a:r>
              <a:rPr lang="pt-BR" sz="1200" b="0" dirty="0">
                <a:solidFill>
                  <a:srgbClr val="D4D4D4"/>
                </a:solidFill>
                <a:effectLst/>
                <a:latin typeface="Consolas" panose="020B0609020204030204" pitchFamily="49" charset="0"/>
              </a:rPr>
              <a:t> = </a:t>
            </a:r>
            <a:r>
              <a:rPr lang="pt-BR" sz="1200" b="0" dirty="0">
                <a:solidFill>
                  <a:srgbClr val="B5CEA8"/>
                </a:solidFill>
                <a:effectLst/>
                <a:latin typeface="Consolas" panose="020B0609020204030204" pitchFamily="49" charset="0"/>
              </a:rPr>
              <a:t>0</a:t>
            </a:r>
            <a:r>
              <a:rPr lang="pt-BR" sz="1200" b="0" dirty="0">
                <a:solidFill>
                  <a:srgbClr val="D4D4D4"/>
                </a:solidFill>
                <a:effectLst/>
                <a:latin typeface="Consolas" panose="020B0609020204030204" pitchFamily="49" charset="0"/>
              </a:rPr>
              <a:t>; </a:t>
            </a:r>
            <a:r>
              <a:rPr lang="pt-BR" sz="1200" b="0" dirty="0">
                <a:solidFill>
                  <a:srgbClr val="9CDCFE"/>
                </a:solidFill>
                <a:effectLst/>
                <a:latin typeface="Consolas" panose="020B0609020204030204" pitchFamily="49" charset="0"/>
              </a:rPr>
              <a:t>i</a:t>
            </a:r>
            <a:r>
              <a:rPr lang="pt-BR" sz="1200" b="0" dirty="0">
                <a:solidFill>
                  <a:srgbClr val="D4D4D4"/>
                </a:solidFill>
                <a:effectLst/>
                <a:latin typeface="Consolas" panose="020B0609020204030204" pitchFamily="49" charset="0"/>
              </a:rPr>
              <a:t> &lt; </a:t>
            </a:r>
            <a:r>
              <a:rPr lang="pt-BR" sz="1200" b="0" dirty="0" err="1">
                <a:solidFill>
                  <a:srgbClr val="4FC1FF"/>
                </a:solidFill>
                <a:effectLst/>
                <a:latin typeface="Consolas" panose="020B0609020204030204" pitchFamily="49" charset="0"/>
              </a:rPr>
              <a:t>lines</a:t>
            </a:r>
            <a:r>
              <a:rPr lang="pt-BR" sz="1200" b="0" dirty="0" err="1">
                <a:solidFill>
                  <a:srgbClr val="D4D4D4"/>
                </a:solidFill>
                <a:effectLst/>
                <a:latin typeface="Consolas" panose="020B0609020204030204" pitchFamily="49" charset="0"/>
              </a:rPr>
              <a:t>.</a:t>
            </a:r>
            <a:r>
              <a:rPr lang="pt-BR" sz="1200" b="0" dirty="0" err="1">
                <a:solidFill>
                  <a:srgbClr val="9CDCFE"/>
                </a:solidFill>
                <a:effectLst/>
                <a:latin typeface="Consolas" panose="020B0609020204030204" pitchFamily="49" charset="0"/>
              </a:rPr>
              <a:t>length</a:t>
            </a:r>
            <a:r>
              <a:rPr lang="pt-BR" sz="1200" b="0" dirty="0">
                <a:solidFill>
                  <a:srgbClr val="D4D4D4"/>
                </a:solidFill>
                <a:effectLst/>
                <a:latin typeface="Consolas" panose="020B0609020204030204" pitchFamily="49" charset="0"/>
              </a:rPr>
              <a:t>; </a:t>
            </a:r>
            <a:r>
              <a:rPr lang="pt-BR" sz="1200" b="0" dirty="0">
                <a:solidFill>
                  <a:srgbClr val="9CDCFE"/>
                </a:solidFill>
                <a:effectLst/>
                <a:latin typeface="Consolas" panose="020B0609020204030204" pitchFamily="49" charset="0"/>
              </a:rPr>
              <a:t>i</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err="1">
                <a:solidFill>
                  <a:srgbClr val="569CD6"/>
                </a:solidFill>
                <a:effectLst/>
                <a:latin typeface="Consolas" panose="020B0609020204030204" pitchFamily="49" charset="0"/>
              </a:rPr>
              <a:t>const</a:t>
            </a:r>
            <a:r>
              <a:rPr lang="pt-BR" sz="1200" b="0" dirty="0">
                <a:solidFill>
                  <a:srgbClr val="D4D4D4"/>
                </a:solidFill>
                <a:effectLst/>
                <a:latin typeface="Consolas" panose="020B0609020204030204" pitchFamily="49" charset="0"/>
              </a:rPr>
              <a:t> [</a:t>
            </a:r>
            <a:r>
              <a:rPr lang="pt-BR" sz="1200" b="0" dirty="0">
                <a:solidFill>
                  <a:srgbClr val="4FC1FF"/>
                </a:solidFill>
                <a:effectLst/>
                <a:latin typeface="Consolas" panose="020B0609020204030204" pitchFamily="49" charset="0"/>
              </a:rPr>
              <a:t>a</a:t>
            </a:r>
            <a:r>
              <a:rPr lang="pt-BR" sz="1200" b="0" dirty="0">
                <a:solidFill>
                  <a:srgbClr val="D4D4D4"/>
                </a:solidFill>
                <a:effectLst/>
                <a:latin typeface="Consolas" panose="020B0609020204030204" pitchFamily="49" charset="0"/>
              </a:rPr>
              <a:t>, </a:t>
            </a:r>
            <a:r>
              <a:rPr lang="pt-BR" sz="1200" b="0" dirty="0">
                <a:solidFill>
                  <a:srgbClr val="4FC1FF"/>
                </a:solidFill>
                <a:effectLst/>
                <a:latin typeface="Consolas" panose="020B0609020204030204" pitchFamily="49" charset="0"/>
              </a:rPr>
              <a:t>b</a:t>
            </a:r>
            <a:r>
              <a:rPr lang="pt-BR" sz="1200" b="0" dirty="0">
                <a:solidFill>
                  <a:srgbClr val="D4D4D4"/>
                </a:solidFill>
                <a:effectLst/>
                <a:latin typeface="Consolas" panose="020B0609020204030204" pitchFamily="49" charset="0"/>
              </a:rPr>
              <a:t>, </a:t>
            </a:r>
            <a:r>
              <a:rPr lang="pt-BR" sz="1200" b="0" dirty="0">
                <a:solidFill>
                  <a:srgbClr val="4FC1FF"/>
                </a:solidFill>
                <a:effectLst/>
                <a:latin typeface="Consolas" panose="020B0609020204030204" pitchFamily="49" charset="0"/>
              </a:rPr>
              <a:t>c</a:t>
            </a:r>
            <a:r>
              <a:rPr lang="pt-BR" sz="1200" b="0" dirty="0">
                <a:solidFill>
                  <a:srgbClr val="D4D4D4"/>
                </a:solidFill>
                <a:effectLst/>
                <a:latin typeface="Consolas" panose="020B0609020204030204" pitchFamily="49" charset="0"/>
              </a:rPr>
              <a:t>] = </a:t>
            </a:r>
            <a:r>
              <a:rPr lang="pt-BR" sz="1200" b="0" dirty="0" err="1">
                <a:solidFill>
                  <a:srgbClr val="4FC1FF"/>
                </a:solidFill>
                <a:effectLst/>
                <a:latin typeface="Consolas" panose="020B0609020204030204" pitchFamily="49" charset="0"/>
              </a:rPr>
              <a:t>lines</a:t>
            </a:r>
            <a:r>
              <a:rPr lang="pt-BR" sz="1200" b="0" dirty="0">
                <a:solidFill>
                  <a:srgbClr val="D4D4D4"/>
                </a:solidFill>
                <a:effectLst/>
                <a:latin typeface="Consolas" panose="020B0609020204030204" pitchFamily="49" charset="0"/>
              </a:rPr>
              <a:t>[</a:t>
            </a:r>
            <a:r>
              <a:rPr lang="pt-BR" sz="1200" b="0" dirty="0">
                <a:solidFill>
                  <a:srgbClr val="9CDCFE"/>
                </a:solidFill>
                <a:effectLst/>
                <a:latin typeface="Consolas" panose="020B0609020204030204" pitchFamily="49" charset="0"/>
              </a:rPr>
              <a:t>i</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r>
              <a:rPr lang="pt-BR" sz="1200" b="0" dirty="0" err="1">
                <a:solidFill>
                  <a:srgbClr val="C586C0"/>
                </a:solidFill>
                <a:effectLst/>
                <a:latin typeface="Consolas" panose="020B0609020204030204" pitchFamily="49" charset="0"/>
              </a:rPr>
              <a:t>if</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a</a:t>
            </a:r>
            <a:r>
              <a:rPr lang="pt-BR" sz="1200" b="0" dirty="0">
                <a:solidFill>
                  <a:srgbClr val="D4D4D4"/>
                </a:solidFill>
                <a:effectLst/>
                <a:latin typeface="Consolas" panose="020B0609020204030204" pitchFamily="49" charset="0"/>
              </a:rPr>
              <a:t>] &amp;&amp;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a</a:t>
            </a:r>
            <a:r>
              <a:rPr lang="pt-BR" sz="1200" b="0" dirty="0">
                <a:solidFill>
                  <a:srgbClr val="D4D4D4"/>
                </a:solidFill>
                <a:effectLst/>
                <a:latin typeface="Consolas" panose="020B0609020204030204" pitchFamily="49" charset="0"/>
              </a:rPr>
              <a:t>] ===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b</a:t>
            </a:r>
            <a:r>
              <a:rPr lang="pt-BR" sz="1200" b="0" dirty="0">
                <a:solidFill>
                  <a:srgbClr val="D4D4D4"/>
                </a:solidFill>
                <a:effectLst/>
                <a:latin typeface="Consolas" panose="020B0609020204030204" pitchFamily="49" charset="0"/>
              </a:rPr>
              <a:t>] &amp;&amp;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a</a:t>
            </a:r>
            <a:r>
              <a:rPr lang="pt-BR" sz="1200" b="0" dirty="0">
                <a:solidFill>
                  <a:srgbClr val="D4D4D4"/>
                </a:solidFill>
                <a:effectLst/>
                <a:latin typeface="Consolas" panose="020B0609020204030204" pitchFamily="49" charset="0"/>
              </a:rPr>
              <a:t>] ===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c</a:t>
            </a:r>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err="1">
                <a:solidFill>
                  <a:srgbClr val="C586C0"/>
                </a:solidFill>
                <a:effectLst/>
                <a:latin typeface="Consolas" panose="020B0609020204030204" pitchFamily="49" charset="0"/>
              </a:rPr>
              <a:t>return</a:t>
            </a:r>
            <a:r>
              <a:rPr lang="pt-BR" sz="1200" b="0" dirty="0">
                <a:solidFill>
                  <a:srgbClr val="D4D4D4"/>
                </a:solidFill>
                <a:effectLst/>
                <a:latin typeface="Consolas" panose="020B0609020204030204" pitchFamily="49" charset="0"/>
              </a:rPr>
              <a:t> </a:t>
            </a:r>
            <a:r>
              <a:rPr lang="pt-BR" sz="1200" b="0" dirty="0" err="1">
                <a:solidFill>
                  <a:srgbClr val="9CDCFE"/>
                </a:solidFill>
                <a:effectLst/>
                <a:latin typeface="Consolas" panose="020B0609020204030204" pitchFamily="49" charset="0"/>
              </a:rPr>
              <a:t>squares</a:t>
            </a:r>
            <a:r>
              <a:rPr lang="pt-BR" sz="1200" b="0" dirty="0">
                <a:solidFill>
                  <a:srgbClr val="D4D4D4"/>
                </a:solidFill>
                <a:effectLst/>
                <a:latin typeface="Consolas" panose="020B0609020204030204" pitchFamily="49" charset="0"/>
              </a:rPr>
              <a:t>[</a:t>
            </a:r>
            <a:r>
              <a:rPr lang="pt-BR" sz="1200" b="0" dirty="0">
                <a:solidFill>
                  <a:srgbClr val="4FC1FF"/>
                </a:solidFill>
                <a:effectLst/>
                <a:latin typeface="Consolas" panose="020B0609020204030204" pitchFamily="49" charset="0"/>
              </a:rPr>
              <a:t>a</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p>
          <a:p>
            <a:r>
              <a:rPr lang="pt-BR" sz="1200" b="0" dirty="0">
                <a:solidFill>
                  <a:srgbClr val="D4D4D4"/>
                </a:solidFill>
                <a:effectLst/>
                <a:latin typeface="Consolas" panose="020B0609020204030204" pitchFamily="49" charset="0"/>
              </a:rPr>
              <a:t>  </a:t>
            </a:r>
            <a:r>
              <a:rPr lang="pt-BR" sz="1200" b="0" dirty="0" err="1">
                <a:solidFill>
                  <a:srgbClr val="C586C0"/>
                </a:solidFill>
                <a:effectLst/>
                <a:latin typeface="Consolas" panose="020B0609020204030204" pitchFamily="49" charset="0"/>
              </a:rPr>
              <a:t>return</a:t>
            </a:r>
            <a:r>
              <a:rPr lang="pt-BR" sz="1200" b="0" dirty="0">
                <a:solidFill>
                  <a:srgbClr val="D4D4D4"/>
                </a:solidFill>
                <a:effectLst/>
                <a:latin typeface="Consolas" panose="020B0609020204030204" pitchFamily="49" charset="0"/>
              </a:rPr>
              <a:t> </a:t>
            </a:r>
            <a:r>
              <a:rPr lang="pt-BR" sz="1200" b="0" dirty="0" err="1">
                <a:solidFill>
                  <a:srgbClr val="569CD6"/>
                </a:solidFill>
                <a:effectLst/>
                <a:latin typeface="Consolas" panose="020B0609020204030204" pitchFamily="49" charset="0"/>
              </a:rPr>
              <a:t>null</a:t>
            </a:r>
            <a:r>
              <a:rPr lang="pt-BR" sz="1200" b="0" dirty="0">
                <a:solidFill>
                  <a:srgbClr val="D4D4D4"/>
                </a:solidFill>
                <a:effectLst/>
                <a:latin typeface="Consolas" panose="020B0609020204030204" pitchFamily="49" charset="0"/>
              </a:rPr>
              <a:t>;</a:t>
            </a:r>
          </a:p>
          <a:p>
            <a:r>
              <a:rPr lang="pt-BR" sz="1200" b="0" dirty="0">
                <a:solidFill>
                  <a:srgbClr val="D4D4D4"/>
                </a:solidFill>
                <a:effectLst/>
                <a:latin typeface="Consolas" panose="020B0609020204030204" pitchFamily="49" charset="0"/>
              </a:rPr>
              <a:t>}</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p:txBody>
      </p:sp>
      <p:sp>
        <p:nvSpPr>
          <p:cNvPr id="4" name="CaixaDeTexto 3">
            <a:extLst>
              <a:ext uri="{FF2B5EF4-FFF2-40B4-BE49-F238E27FC236}">
                <a16:creationId xmlns:a16="http://schemas.microsoft.com/office/drawing/2014/main" id="{11A10C83-4881-6A62-799E-5CC0B3F10DB8}"/>
              </a:ext>
            </a:extLst>
          </p:cNvPr>
          <p:cNvSpPr txBox="1"/>
          <p:nvPr/>
        </p:nvSpPr>
        <p:spPr>
          <a:xfrm>
            <a:off x="3193717" y="385475"/>
            <a:ext cx="3153747" cy="276999"/>
          </a:xfrm>
          <a:prstGeom prst="rect">
            <a:avLst/>
          </a:prstGeom>
          <a:noFill/>
        </p:spPr>
        <p:txBody>
          <a:bodyPr wrap="square" rtlCol="0">
            <a:spAutoFit/>
          </a:bodyPr>
          <a:lstStyle/>
          <a:p>
            <a:r>
              <a:rPr lang="pt-BR" sz="1200" dirty="0"/>
              <a:t>Onde inicia a chamada da aplicação</a:t>
            </a:r>
          </a:p>
        </p:txBody>
      </p:sp>
    </p:spTree>
    <p:extLst>
      <p:ext uri="{BB962C8B-B14F-4D97-AF65-F5344CB8AC3E}">
        <p14:creationId xmlns:p14="http://schemas.microsoft.com/office/powerpoint/2010/main" val="167090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58524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265695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endParaRPr lang="pt-BR" sz="1200" dirty="0"/>
          </a:p>
        </p:txBody>
      </p:sp>
    </p:spTree>
    <p:extLst>
      <p:ext uri="{BB962C8B-B14F-4D97-AF65-F5344CB8AC3E}">
        <p14:creationId xmlns:p14="http://schemas.microsoft.com/office/powerpoint/2010/main" val="228155596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15677</TotalTime>
  <Words>2046</Words>
  <Application>Microsoft Office PowerPoint</Application>
  <PresentationFormat>Widescreen</PresentationFormat>
  <Paragraphs>263</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Calibri Light</vt:lpstr>
      <vt:lpstr>Consolas</vt:lpstr>
      <vt:lpstr>Manrope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Peter Viegas</dc:creator>
  <cp:lastModifiedBy>Peter Viegas</cp:lastModifiedBy>
  <cp:revision>16</cp:revision>
  <dcterms:created xsi:type="dcterms:W3CDTF">2022-05-03T21:43:04Z</dcterms:created>
  <dcterms:modified xsi:type="dcterms:W3CDTF">2022-06-09T18:23:53Z</dcterms:modified>
</cp:coreProperties>
</file>