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7" r:id="rId4"/>
    <p:sldId id="267" r:id="rId5"/>
    <p:sldId id="258" r:id="rId6"/>
    <p:sldId id="269" r:id="rId7"/>
    <p:sldId id="268" r:id="rId8"/>
    <p:sldId id="259" r:id="rId9"/>
    <p:sldId id="260" r:id="rId10"/>
    <p:sldId id="261" r:id="rId11"/>
    <p:sldId id="262" r:id="rId12"/>
    <p:sldId id="263"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50C8FB-AD7A-4E72-B67A-814A5D9525D1}" type="datetimeFigureOut">
              <a:rPr lang="en-GB" smtClean="0"/>
              <a:t>29/01/2021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5062D9-AE5B-4046-B735-02E2F7AAF9A9}" type="slidenum">
              <a:rPr lang="en-GB" smtClean="0"/>
              <a:t>‹#›</a:t>
            </a:fld>
            <a:endParaRPr lang="en-GB"/>
          </a:p>
        </p:txBody>
      </p:sp>
    </p:spTree>
    <p:extLst>
      <p:ext uri="{BB962C8B-B14F-4D97-AF65-F5344CB8AC3E}">
        <p14:creationId xmlns:p14="http://schemas.microsoft.com/office/powerpoint/2010/main" val="542884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E50C8FB-AD7A-4E72-B67A-814A5D9525D1}" type="datetimeFigureOut">
              <a:rPr lang="en-GB" smtClean="0"/>
              <a:t>29/01/2021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5062D9-AE5B-4046-B735-02E2F7AAF9A9}" type="slidenum">
              <a:rPr lang="en-GB" smtClean="0"/>
              <a:t>‹#›</a:t>
            </a:fld>
            <a:endParaRPr lang="en-GB"/>
          </a:p>
        </p:txBody>
      </p:sp>
    </p:spTree>
    <p:extLst>
      <p:ext uri="{BB962C8B-B14F-4D97-AF65-F5344CB8AC3E}">
        <p14:creationId xmlns:p14="http://schemas.microsoft.com/office/powerpoint/2010/main" val="791627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E50C8FB-AD7A-4E72-B67A-814A5D9525D1}" type="datetimeFigureOut">
              <a:rPr lang="en-GB" smtClean="0"/>
              <a:t>29/01/2021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5062D9-AE5B-4046-B735-02E2F7AAF9A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81052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E50C8FB-AD7A-4E72-B67A-814A5D9525D1}" type="datetimeFigureOut">
              <a:rPr lang="en-GB" smtClean="0"/>
              <a:t>29/01/2021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5062D9-AE5B-4046-B735-02E2F7AAF9A9}" type="slidenum">
              <a:rPr lang="en-GB" smtClean="0"/>
              <a:t>‹#›</a:t>
            </a:fld>
            <a:endParaRPr lang="en-GB"/>
          </a:p>
        </p:txBody>
      </p:sp>
    </p:spTree>
    <p:extLst>
      <p:ext uri="{BB962C8B-B14F-4D97-AF65-F5344CB8AC3E}">
        <p14:creationId xmlns:p14="http://schemas.microsoft.com/office/powerpoint/2010/main" val="11640344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E50C8FB-AD7A-4E72-B67A-814A5D9525D1}" type="datetimeFigureOut">
              <a:rPr lang="en-GB" smtClean="0"/>
              <a:t>29/01/2021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5062D9-AE5B-4046-B735-02E2F7AAF9A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593056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E50C8FB-AD7A-4E72-B67A-814A5D9525D1}" type="datetimeFigureOut">
              <a:rPr lang="en-GB" smtClean="0"/>
              <a:t>29/01/2021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5062D9-AE5B-4046-B735-02E2F7AAF9A9}" type="slidenum">
              <a:rPr lang="en-GB" smtClean="0"/>
              <a:t>‹#›</a:t>
            </a:fld>
            <a:endParaRPr lang="en-GB"/>
          </a:p>
        </p:txBody>
      </p:sp>
    </p:spTree>
    <p:extLst>
      <p:ext uri="{BB962C8B-B14F-4D97-AF65-F5344CB8AC3E}">
        <p14:creationId xmlns:p14="http://schemas.microsoft.com/office/powerpoint/2010/main" val="2256434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50C8FB-AD7A-4E72-B67A-814A5D9525D1}" type="datetimeFigureOut">
              <a:rPr lang="en-GB" smtClean="0"/>
              <a:t>29/01/2021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5062D9-AE5B-4046-B735-02E2F7AAF9A9}" type="slidenum">
              <a:rPr lang="en-GB" smtClean="0"/>
              <a:t>‹#›</a:t>
            </a:fld>
            <a:endParaRPr lang="en-GB"/>
          </a:p>
        </p:txBody>
      </p:sp>
    </p:spTree>
    <p:extLst>
      <p:ext uri="{BB962C8B-B14F-4D97-AF65-F5344CB8AC3E}">
        <p14:creationId xmlns:p14="http://schemas.microsoft.com/office/powerpoint/2010/main" val="984639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50C8FB-AD7A-4E72-B67A-814A5D9525D1}" type="datetimeFigureOut">
              <a:rPr lang="en-GB" smtClean="0"/>
              <a:t>29/01/2021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5062D9-AE5B-4046-B735-02E2F7AAF9A9}" type="slidenum">
              <a:rPr lang="en-GB" smtClean="0"/>
              <a:t>‹#›</a:t>
            </a:fld>
            <a:endParaRPr lang="en-GB"/>
          </a:p>
        </p:txBody>
      </p:sp>
    </p:spTree>
    <p:extLst>
      <p:ext uri="{BB962C8B-B14F-4D97-AF65-F5344CB8AC3E}">
        <p14:creationId xmlns:p14="http://schemas.microsoft.com/office/powerpoint/2010/main" val="2186132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50C8FB-AD7A-4E72-B67A-814A5D9525D1}" type="datetimeFigureOut">
              <a:rPr lang="en-GB" smtClean="0"/>
              <a:t>29/01/2021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5062D9-AE5B-4046-B735-02E2F7AAF9A9}" type="slidenum">
              <a:rPr lang="en-GB" smtClean="0"/>
              <a:t>‹#›</a:t>
            </a:fld>
            <a:endParaRPr lang="en-GB"/>
          </a:p>
        </p:txBody>
      </p:sp>
    </p:spTree>
    <p:extLst>
      <p:ext uri="{BB962C8B-B14F-4D97-AF65-F5344CB8AC3E}">
        <p14:creationId xmlns:p14="http://schemas.microsoft.com/office/powerpoint/2010/main" val="3960130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E50C8FB-AD7A-4E72-B67A-814A5D9525D1}" type="datetimeFigureOut">
              <a:rPr lang="en-GB" smtClean="0"/>
              <a:t>29/01/2021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5062D9-AE5B-4046-B735-02E2F7AAF9A9}" type="slidenum">
              <a:rPr lang="en-GB" smtClean="0"/>
              <a:t>‹#›</a:t>
            </a:fld>
            <a:endParaRPr lang="en-GB"/>
          </a:p>
        </p:txBody>
      </p:sp>
    </p:spTree>
    <p:extLst>
      <p:ext uri="{BB962C8B-B14F-4D97-AF65-F5344CB8AC3E}">
        <p14:creationId xmlns:p14="http://schemas.microsoft.com/office/powerpoint/2010/main" val="57418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50C8FB-AD7A-4E72-B67A-814A5D9525D1}" type="datetimeFigureOut">
              <a:rPr lang="en-GB" smtClean="0"/>
              <a:t>29/01/2021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E5062D9-AE5B-4046-B735-02E2F7AAF9A9}" type="slidenum">
              <a:rPr lang="en-GB" smtClean="0"/>
              <a:t>‹#›</a:t>
            </a:fld>
            <a:endParaRPr lang="en-GB"/>
          </a:p>
        </p:txBody>
      </p:sp>
    </p:spTree>
    <p:extLst>
      <p:ext uri="{BB962C8B-B14F-4D97-AF65-F5344CB8AC3E}">
        <p14:creationId xmlns:p14="http://schemas.microsoft.com/office/powerpoint/2010/main" val="1908406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50C8FB-AD7A-4E72-B67A-814A5D9525D1}" type="datetimeFigureOut">
              <a:rPr lang="en-GB" smtClean="0"/>
              <a:t>29/01/2021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E5062D9-AE5B-4046-B735-02E2F7AAF9A9}" type="slidenum">
              <a:rPr lang="en-GB" smtClean="0"/>
              <a:t>‹#›</a:t>
            </a:fld>
            <a:endParaRPr lang="en-GB"/>
          </a:p>
        </p:txBody>
      </p:sp>
    </p:spTree>
    <p:extLst>
      <p:ext uri="{BB962C8B-B14F-4D97-AF65-F5344CB8AC3E}">
        <p14:creationId xmlns:p14="http://schemas.microsoft.com/office/powerpoint/2010/main" val="1309684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50C8FB-AD7A-4E72-B67A-814A5D9525D1}" type="datetimeFigureOut">
              <a:rPr lang="en-GB" smtClean="0"/>
              <a:t>29/01/2021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E5062D9-AE5B-4046-B735-02E2F7AAF9A9}" type="slidenum">
              <a:rPr lang="en-GB" smtClean="0"/>
              <a:t>‹#›</a:t>
            </a:fld>
            <a:endParaRPr lang="en-GB"/>
          </a:p>
        </p:txBody>
      </p:sp>
    </p:spTree>
    <p:extLst>
      <p:ext uri="{BB962C8B-B14F-4D97-AF65-F5344CB8AC3E}">
        <p14:creationId xmlns:p14="http://schemas.microsoft.com/office/powerpoint/2010/main" val="1369633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50C8FB-AD7A-4E72-B67A-814A5D9525D1}" type="datetimeFigureOut">
              <a:rPr lang="en-GB" smtClean="0"/>
              <a:t>29/01/2021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E5062D9-AE5B-4046-B735-02E2F7AAF9A9}" type="slidenum">
              <a:rPr lang="en-GB" smtClean="0"/>
              <a:t>‹#›</a:t>
            </a:fld>
            <a:endParaRPr lang="en-GB"/>
          </a:p>
        </p:txBody>
      </p:sp>
    </p:spTree>
    <p:extLst>
      <p:ext uri="{BB962C8B-B14F-4D97-AF65-F5344CB8AC3E}">
        <p14:creationId xmlns:p14="http://schemas.microsoft.com/office/powerpoint/2010/main" val="2060349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E50C8FB-AD7A-4E72-B67A-814A5D9525D1}" type="datetimeFigureOut">
              <a:rPr lang="en-GB" smtClean="0"/>
              <a:t>29/01/2021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E5062D9-AE5B-4046-B735-02E2F7AAF9A9}" type="slidenum">
              <a:rPr lang="en-GB" smtClean="0"/>
              <a:t>‹#›</a:t>
            </a:fld>
            <a:endParaRPr lang="en-GB"/>
          </a:p>
        </p:txBody>
      </p:sp>
    </p:spTree>
    <p:extLst>
      <p:ext uri="{BB962C8B-B14F-4D97-AF65-F5344CB8AC3E}">
        <p14:creationId xmlns:p14="http://schemas.microsoft.com/office/powerpoint/2010/main" val="892816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E50C8FB-AD7A-4E72-B67A-814A5D9525D1}" type="datetimeFigureOut">
              <a:rPr lang="en-GB" smtClean="0"/>
              <a:t>29/01/2021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E5062D9-AE5B-4046-B735-02E2F7AAF9A9}" type="slidenum">
              <a:rPr lang="en-GB" smtClean="0"/>
              <a:t>‹#›</a:t>
            </a:fld>
            <a:endParaRPr lang="en-GB"/>
          </a:p>
        </p:txBody>
      </p:sp>
    </p:spTree>
    <p:extLst>
      <p:ext uri="{BB962C8B-B14F-4D97-AF65-F5344CB8AC3E}">
        <p14:creationId xmlns:p14="http://schemas.microsoft.com/office/powerpoint/2010/main" val="164995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E50C8FB-AD7A-4E72-B67A-814A5D9525D1}" type="datetimeFigureOut">
              <a:rPr lang="en-GB" smtClean="0"/>
              <a:t>29/01/2021</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E5062D9-AE5B-4046-B735-02E2F7AAF9A9}" type="slidenum">
              <a:rPr lang="en-GB" smtClean="0"/>
              <a:t>‹#›</a:t>
            </a:fld>
            <a:endParaRPr lang="en-GB"/>
          </a:p>
        </p:txBody>
      </p:sp>
    </p:spTree>
    <p:extLst>
      <p:ext uri="{BB962C8B-B14F-4D97-AF65-F5344CB8AC3E}">
        <p14:creationId xmlns:p14="http://schemas.microsoft.com/office/powerpoint/2010/main" val="7162057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pvaughan-williams.atlassian.net/jira/software/c/projects/IMS/boards/4/roadma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4C326-768B-4421-BCA4-54FC3D18E1D1}"/>
              </a:ext>
            </a:extLst>
          </p:cNvPr>
          <p:cNvSpPr>
            <a:spLocks noGrp="1"/>
          </p:cNvSpPr>
          <p:nvPr>
            <p:ph type="ctrTitle"/>
          </p:nvPr>
        </p:nvSpPr>
        <p:spPr/>
        <p:txBody>
          <a:bodyPr/>
          <a:lstStyle/>
          <a:p>
            <a:r>
              <a:rPr lang="en-US" dirty="0"/>
              <a:t>Fundamental Project: Inventory Management System</a:t>
            </a:r>
            <a:endParaRPr lang="en-GB" dirty="0"/>
          </a:p>
        </p:txBody>
      </p:sp>
      <p:sp>
        <p:nvSpPr>
          <p:cNvPr id="3" name="Subtitle 2">
            <a:extLst>
              <a:ext uri="{FF2B5EF4-FFF2-40B4-BE49-F238E27FC236}">
                <a16:creationId xmlns:a16="http://schemas.microsoft.com/office/drawing/2014/main" id="{75CE24A2-D78E-4AD8-9980-20712E8D4CAF}"/>
              </a:ext>
            </a:extLst>
          </p:cNvPr>
          <p:cNvSpPr>
            <a:spLocks noGrp="1"/>
          </p:cNvSpPr>
          <p:nvPr>
            <p:ph type="subTitle" idx="1"/>
          </p:nvPr>
        </p:nvSpPr>
        <p:spPr/>
        <p:txBody>
          <a:bodyPr/>
          <a:lstStyle/>
          <a:p>
            <a:r>
              <a:rPr lang="en-US" dirty="0"/>
              <a:t>By Peter Vaughan-Williams</a:t>
            </a:r>
            <a:endParaRPr lang="en-GB" dirty="0"/>
          </a:p>
        </p:txBody>
      </p:sp>
    </p:spTree>
    <p:extLst>
      <p:ext uri="{BB962C8B-B14F-4D97-AF65-F5344CB8AC3E}">
        <p14:creationId xmlns:p14="http://schemas.microsoft.com/office/powerpoint/2010/main" val="1660016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82002-A547-4913-A234-365D406ABF30}"/>
              </a:ext>
            </a:extLst>
          </p:cNvPr>
          <p:cNvSpPr>
            <a:spLocks noGrp="1"/>
          </p:cNvSpPr>
          <p:nvPr>
            <p:ph type="title"/>
          </p:nvPr>
        </p:nvSpPr>
        <p:spPr/>
        <p:txBody>
          <a:bodyPr/>
          <a:lstStyle/>
          <a:p>
            <a:r>
              <a:rPr lang="en-US" dirty="0"/>
              <a:t>Sprint Review</a:t>
            </a:r>
            <a:endParaRPr lang="en-GB" dirty="0"/>
          </a:p>
        </p:txBody>
      </p:sp>
      <p:sp>
        <p:nvSpPr>
          <p:cNvPr id="3" name="Content Placeholder 2">
            <a:extLst>
              <a:ext uri="{FF2B5EF4-FFF2-40B4-BE49-F238E27FC236}">
                <a16:creationId xmlns:a16="http://schemas.microsoft.com/office/drawing/2014/main" id="{27C1A641-728D-47F2-8D57-6E08CA720844}"/>
              </a:ext>
            </a:extLst>
          </p:cNvPr>
          <p:cNvSpPr>
            <a:spLocks noGrp="1"/>
          </p:cNvSpPr>
          <p:nvPr>
            <p:ph idx="1"/>
          </p:nvPr>
        </p:nvSpPr>
        <p:spPr/>
        <p:txBody>
          <a:bodyPr>
            <a:normAutofit lnSpcReduction="10000"/>
          </a:bodyPr>
          <a:lstStyle/>
          <a:p>
            <a:r>
              <a:rPr lang="en-GB" dirty="0"/>
              <a:t>What did you complete? </a:t>
            </a:r>
          </a:p>
          <a:p>
            <a:pPr marL="0" indent="0">
              <a:buNone/>
            </a:pPr>
            <a:r>
              <a:rPr lang="en-US" dirty="0"/>
              <a:t>In the end, I was able to achieve all of the user stories asked of me in the specification. All the way from add a customer to the system to delete an item in an order. My application can interact with an end user via a CLI (command-line interface) that is capable of many functions.</a:t>
            </a:r>
            <a:endParaRPr lang="en-GB" dirty="0"/>
          </a:p>
          <a:p>
            <a:r>
              <a:rPr lang="en-GB" dirty="0"/>
              <a:t>What got left behind?</a:t>
            </a:r>
          </a:p>
          <a:p>
            <a:pPr marL="0" indent="0">
              <a:buNone/>
            </a:pPr>
            <a:r>
              <a:rPr lang="en-US" dirty="0"/>
              <a:t>In the testing for my </a:t>
            </a:r>
            <a:r>
              <a:rPr lang="en-US" dirty="0" err="1"/>
              <a:t>OrderDao</a:t>
            </a:r>
            <a:r>
              <a:rPr lang="en-US" dirty="0"/>
              <a:t>, I wasn’t able to fix an issue regarding the returning of null objects for my update function(s). After hours of attempting and bug fixes, I still couldn’t pin down what the issue was, however it hadn’t broken the application itself but perhaps it’s connection to the external database. </a:t>
            </a:r>
          </a:p>
          <a:p>
            <a:pPr marL="0" indent="0">
              <a:buNone/>
            </a:pPr>
            <a:r>
              <a:rPr lang="en-US" dirty="0"/>
              <a:t>I would have also liked to have increased my line coverage in my </a:t>
            </a:r>
            <a:r>
              <a:rPr lang="en-US" dirty="0" err="1"/>
              <a:t>src</a:t>
            </a:r>
            <a:r>
              <a:rPr lang="en-US" dirty="0"/>
              <a:t>/main folder through the use of testing for more null and exception returns as well as the use of Mockito to test all my controllers.</a:t>
            </a:r>
            <a:endParaRPr lang="en-GB" dirty="0"/>
          </a:p>
        </p:txBody>
      </p:sp>
    </p:spTree>
    <p:extLst>
      <p:ext uri="{BB962C8B-B14F-4D97-AF65-F5344CB8AC3E}">
        <p14:creationId xmlns:p14="http://schemas.microsoft.com/office/powerpoint/2010/main" val="2211394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E027E-FB7F-46AA-86BB-CB38BE6C8548}"/>
              </a:ext>
            </a:extLst>
          </p:cNvPr>
          <p:cNvSpPr>
            <a:spLocks noGrp="1"/>
          </p:cNvSpPr>
          <p:nvPr>
            <p:ph type="title"/>
          </p:nvPr>
        </p:nvSpPr>
        <p:spPr/>
        <p:txBody>
          <a:bodyPr/>
          <a:lstStyle/>
          <a:p>
            <a:r>
              <a:rPr lang="en-US" dirty="0"/>
              <a:t>Sprint Retrospective</a:t>
            </a:r>
            <a:endParaRPr lang="en-GB" dirty="0"/>
          </a:p>
        </p:txBody>
      </p:sp>
      <p:sp>
        <p:nvSpPr>
          <p:cNvPr id="3" name="Content Placeholder 2">
            <a:extLst>
              <a:ext uri="{FF2B5EF4-FFF2-40B4-BE49-F238E27FC236}">
                <a16:creationId xmlns:a16="http://schemas.microsoft.com/office/drawing/2014/main" id="{FFC9E3FF-CC7E-4C32-9B72-36D0D082C997}"/>
              </a:ext>
            </a:extLst>
          </p:cNvPr>
          <p:cNvSpPr>
            <a:spLocks noGrp="1"/>
          </p:cNvSpPr>
          <p:nvPr>
            <p:ph idx="1"/>
          </p:nvPr>
        </p:nvSpPr>
        <p:spPr>
          <a:xfrm>
            <a:off x="677334" y="1485901"/>
            <a:ext cx="8596668" cy="4555462"/>
          </a:xfrm>
        </p:spPr>
        <p:txBody>
          <a:bodyPr/>
          <a:lstStyle/>
          <a:p>
            <a:r>
              <a:rPr lang="en-GB" dirty="0"/>
              <a:t>What went well? </a:t>
            </a:r>
          </a:p>
          <a:p>
            <a:pPr marL="0" indent="0">
              <a:buNone/>
            </a:pPr>
            <a:r>
              <a:rPr lang="en-US" dirty="0"/>
              <a:t>The initial creation of the domain classes, I was able to follow through with the template of the Customer class that we started with and create an order class and an item class with ease, making use of the </a:t>
            </a:r>
            <a:r>
              <a:rPr lang="en-US" dirty="0" err="1"/>
              <a:t>ICrudController</a:t>
            </a:r>
            <a:r>
              <a:rPr lang="en-US" dirty="0"/>
              <a:t> interface that we were supplied with. </a:t>
            </a:r>
          </a:p>
          <a:p>
            <a:pPr marL="0" indent="0">
              <a:buNone/>
            </a:pPr>
            <a:r>
              <a:rPr lang="en-US" dirty="0"/>
              <a:t>Similarly, creating the controllers was done methodically which meant I was able to get it done in a short space of time compared to the DAO classes.</a:t>
            </a:r>
            <a:endParaRPr lang="en-GB" dirty="0"/>
          </a:p>
          <a:p>
            <a:r>
              <a:rPr lang="en-GB" dirty="0"/>
              <a:t>What could be improved?</a:t>
            </a:r>
          </a:p>
          <a:p>
            <a:pPr marL="0" indent="0">
              <a:buNone/>
            </a:pPr>
            <a:r>
              <a:rPr lang="en-US" dirty="0"/>
              <a:t>T</a:t>
            </a:r>
            <a:r>
              <a:rPr lang="en-GB" dirty="0"/>
              <a:t>he tests I had written for the </a:t>
            </a:r>
            <a:r>
              <a:rPr lang="en-GB" dirty="0" err="1"/>
              <a:t>OrderDAO</a:t>
            </a:r>
            <a:r>
              <a:rPr lang="en-GB" dirty="0"/>
              <a:t> class as well as perhaps the </a:t>
            </a:r>
            <a:r>
              <a:rPr lang="en-GB" dirty="0" err="1"/>
              <a:t>OrderDAO</a:t>
            </a:r>
            <a:r>
              <a:rPr lang="en-GB" dirty="0"/>
              <a:t> class itself? I had gotten it working and running well on the application but had an issue during testing; resulting in null returns for my update functions compared to what I was expecting. I initially written it down to a problem with my SQL, but after review and revision, there still seems to be issues which I’m not entirely sure about…</a:t>
            </a:r>
            <a:endParaRPr lang="en-US" dirty="0"/>
          </a:p>
        </p:txBody>
      </p:sp>
    </p:spTree>
    <p:extLst>
      <p:ext uri="{BB962C8B-B14F-4D97-AF65-F5344CB8AC3E}">
        <p14:creationId xmlns:p14="http://schemas.microsoft.com/office/powerpoint/2010/main" val="2730029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F9620-B651-4EBF-8281-927DDA4200B1}"/>
              </a:ext>
            </a:extLst>
          </p:cNvPr>
          <p:cNvSpPr>
            <a:spLocks noGrp="1"/>
          </p:cNvSpPr>
          <p:nvPr>
            <p:ph type="title"/>
          </p:nvPr>
        </p:nvSpPr>
        <p:spPr/>
        <p:txBody>
          <a:bodyPr/>
          <a:lstStyle/>
          <a:p>
            <a:r>
              <a:rPr lang="en-US" dirty="0"/>
              <a:t>Conclusion</a:t>
            </a:r>
            <a:br>
              <a:rPr lang="en-US" dirty="0"/>
            </a:br>
            <a:endParaRPr lang="en-GB" dirty="0"/>
          </a:p>
        </p:txBody>
      </p:sp>
      <p:sp>
        <p:nvSpPr>
          <p:cNvPr id="3" name="Content Placeholder 2">
            <a:extLst>
              <a:ext uri="{FF2B5EF4-FFF2-40B4-BE49-F238E27FC236}">
                <a16:creationId xmlns:a16="http://schemas.microsoft.com/office/drawing/2014/main" id="{A539A219-B546-40A1-9C24-5511129FD1BD}"/>
              </a:ext>
            </a:extLst>
          </p:cNvPr>
          <p:cNvSpPr>
            <a:spLocks noGrp="1"/>
          </p:cNvSpPr>
          <p:nvPr>
            <p:ph idx="1"/>
          </p:nvPr>
        </p:nvSpPr>
        <p:spPr>
          <a:xfrm>
            <a:off x="677334" y="1440181"/>
            <a:ext cx="8596668" cy="4601182"/>
          </a:xfrm>
        </p:spPr>
        <p:txBody>
          <a:bodyPr/>
          <a:lstStyle/>
          <a:p>
            <a:r>
              <a:rPr lang="en-GB" dirty="0"/>
              <a:t>Reflections on the project, future steps, any other relevant info</a:t>
            </a:r>
          </a:p>
          <a:p>
            <a:pPr marL="0" indent="0">
              <a:buNone/>
            </a:pPr>
            <a:r>
              <a:rPr lang="en-US" dirty="0"/>
              <a:t>One thing I would say is to not take the pressure on so harshly and allow it to stress me out, at the end of the project I did feel quite burned out getting to this stage but after having completed it, I am proud of what I created and want to improve on it even more.</a:t>
            </a:r>
          </a:p>
          <a:p>
            <a:pPr marL="0" indent="0">
              <a:buNone/>
            </a:pPr>
            <a:endParaRPr lang="en-US" dirty="0"/>
          </a:p>
          <a:p>
            <a:pPr marL="0" indent="0">
              <a:buNone/>
            </a:pPr>
            <a:r>
              <a:rPr lang="en-US" dirty="0"/>
              <a:t>Other points I would say:</a:t>
            </a:r>
          </a:p>
          <a:p>
            <a:pPr>
              <a:buFontTx/>
              <a:buChar char="-"/>
            </a:pPr>
            <a:r>
              <a:rPr lang="en-US" dirty="0"/>
              <a:t>Skewed burndown chart due to adding backlog issues mid-sprint</a:t>
            </a:r>
          </a:p>
          <a:p>
            <a:pPr>
              <a:buFontTx/>
              <a:buChar char="-"/>
            </a:pPr>
            <a:endParaRPr lang="en-US" dirty="0"/>
          </a:p>
          <a:p>
            <a:endParaRPr lang="en-GB" dirty="0"/>
          </a:p>
          <a:p>
            <a:endParaRPr lang="en-GB" dirty="0"/>
          </a:p>
        </p:txBody>
      </p:sp>
    </p:spTree>
    <p:extLst>
      <p:ext uri="{BB962C8B-B14F-4D97-AF65-F5344CB8AC3E}">
        <p14:creationId xmlns:p14="http://schemas.microsoft.com/office/powerpoint/2010/main" val="4084870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13C3D-5499-4351-A4E5-F6F24DB4D7FF}"/>
              </a:ext>
            </a:extLst>
          </p:cNvPr>
          <p:cNvSpPr>
            <a:spLocks noGrp="1"/>
          </p:cNvSpPr>
          <p:nvPr>
            <p:ph type="ctrTitle"/>
          </p:nvPr>
        </p:nvSpPr>
        <p:spPr>
          <a:xfrm>
            <a:off x="1507066" y="2404534"/>
            <a:ext cx="8231293" cy="1646302"/>
          </a:xfrm>
        </p:spPr>
        <p:txBody>
          <a:bodyPr/>
          <a:lstStyle/>
          <a:p>
            <a:r>
              <a:rPr lang="en-US" dirty="0"/>
              <a:t>Thank you for your time!</a:t>
            </a:r>
            <a:endParaRPr lang="en-GB" dirty="0"/>
          </a:p>
        </p:txBody>
      </p:sp>
      <p:sp>
        <p:nvSpPr>
          <p:cNvPr id="3" name="Subtitle 2">
            <a:extLst>
              <a:ext uri="{FF2B5EF4-FFF2-40B4-BE49-F238E27FC236}">
                <a16:creationId xmlns:a16="http://schemas.microsoft.com/office/drawing/2014/main" id="{5A0ECB66-A1E0-473E-851C-A531CB411724}"/>
              </a:ext>
            </a:extLst>
          </p:cNvPr>
          <p:cNvSpPr>
            <a:spLocks noGrp="1"/>
          </p:cNvSpPr>
          <p:nvPr>
            <p:ph type="subTitle" idx="1"/>
          </p:nvPr>
        </p:nvSpPr>
        <p:spPr/>
        <p:txBody>
          <a:bodyPr/>
          <a:lstStyle/>
          <a:p>
            <a:r>
              <a:rPr lang="en-US" dirty="0"/>
              <a:t>Any questions?</a:t>
            </a:r>
            <a:endParaRPr lang="en-GB" dirty="0"/>
          </a:p>
        </p:txBody>
      </p:sp>
    </p:spTree>
    <p:extLst>
      <p:ext uri="{BB962C8B-B14F-4D97-AF65-F5344CB8AC3E}">
        <p14:creationId xmlns:p14="http://schemas.microsoft.com/office/powerpoint/2010/main" val="2979037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3E28A-BB84-4930-8878-7E97C947F414}"/>
              </a:ext>
            </a:extLst>
          </p:cNvPr>
          <p:cNvSpPr>
            <a:spLocks noGrp="1"/>
          </p:cNvSpPr>
          <p:nvPr>
            <p:ph type="title"/>
          </p:nvPr>
        </p:nvSpPr>
        <p:spPr/>
        <p:txBody>
          <a:bodyPr/>
          <a:lstStyle/>
          <a:p>
            <a:r>
              <a:rPr lang="en-US" dirty="0"/>
              <a:t>Introduction</a:t>
            </a:r>
            <a:endParaRPr lang="en-GB" dirty="0"/>
          </a:p>
        </p:txBody>
      </p:sp>
      <p:sp>
        <p:nvSpPr>
          <p:cNvPr id="3" name="Content Placeholder 2">
            <a:extLst>
              <a:ext uri="{FF2B5EF4-FFF2-40B4-BE49-F238E27FC236}">
                <a16:creationId xmlns:a16="http://schemas.microsoft.com/office/drawing/2014/main" id="{31756197-93BA-4C4B-B1C8-F4B2268C08C8}"/>
              </a:ext>
            </a:extLst>
          </p:cNvPr>
          <p:cNvSpPr>
            <a:spLocks noGrp="1"/>
          </p:cNvSpPr>
          <p:nvPr>
            <p:ph idx="1"/>
          </p:nvPr>
        </p:nvSpPr>
        <p:spPr>
          <a:xfrm>
            <a:off x="677334" y="1463041"/>
            <a:ext cx="8596668" cy="4578322"/>
          </a:xfrm>
        </p:spPr>
        <p:txBody>
          <a:bodyPr>
            <a:normAutofit fontScale="92500" lnSpcReduction="10000"/>
          </a:bodyPr>
          <a:lstStyle/>
          <a:p>
            <a:r>
              <a:rPr lang="en-US" sz="2000" dirty="0"/>
              <a:t>Who am I?</a:t>
            </a:r>
          </a:p>
          <a:p>
            <a:pPr marL="0" indent="0">
              <a:buNone/>
            </a:pPr>
            <a:r>
              <a:rPr lang="en-US" sz="2000" dirty="0"/>
              <a:t>My name is Peter Vaughan-Williams; a QA SDET Trainee learning Java and MySQL for the first time and properly utilizing my new found skills in these fields through this fundamental project. It was frustrating but very fun ultimately; leaving me desperate to learn more on what I could have done differently and the different avenues I could have taken. </a:t>
            </a:r>
          </a:p>
          <a:p>
            <a:r>
              <a:rPr lang="en-US" sz="2000" dirty="0"/>
              <a:t>How did I approach the specification?</a:t>
            </a:r>
          </a:p>
          <a:p>
            <a:pPr marL="0" indent="0">
              <a:buNone/>
            </a:pPr>
            <a:r>
              <a:rPr lang="en-US" sz="2000" dirty="0"/>
              <a:t>Initially, I ran through the specification to understand what was expected of me and from this project, to understand the deadline and what technologies I would need to incorporate throughout this project. The main planning steps I took were to look over the domain part of the specification to understand what the application needs to be able to do. I turned those into user stories for a Jira board I created and integrated into the project in order to link each branch and commit to a user story; keeping track of what I had completed and what I hadn’t yet completed at the time.</a:t>
            </a:r>
          </a:p>
          <a:p>
            <a:pPr marL="0" indent="0">
              <a:buNone/>
            </a:pPr>
            <a:endParaRPr lang="en-US" dirty="0"/>
          </a:p>
        </p:txBody>
      </p:sp>
    </p:spTree>
    <p:extLst>
      <p:ext uri="{BB962C8B-B14F-4D97-AF65-F5344CB8AC3E}">
        <p14:creationId xmlns:p14="http://schemas.microsoft.com/office/powerpoint/2010/main" val="382686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926DF-2D9B-42A6-9B5D-835B18944455}"/>
              </a:ext>
            </a:extLst>
          </p:cNvPr>
          <p:cNvSpPr>
            <a:spLocks noGrp="1"/>
          </p:cNvSpPr>
          <p:nvPr>
            <p:ph type="title"/>
          </p:nvPr>
        </p:nvSpPr>
        <p:spPr>
          <a:xfrm>
            <a:off x="677334" y="174013"/>
            <a:ext cx="8596668" cy="1320800"/>
          </a:xfrm>
        </p:spPr>
        <p:txBody>
          <a:bodyPr/>
          <a:lstStyle/>
          <a:p>
            <a:r>
              <a:rPr lang="en-US" dirty="0"/>
              <a:t>Consultant Journey</a:t>
            </a:r>
            <a:endParaRPr lang="en-GB" dirty="0"/>
          </a:p>
        </p:txBody>
      </p:sp>
      <p:sp>
        <p:nvSpPr>
          <p:cNvPr id="3" name="Content Placeholder 2">
            <a:extLst>
              <a:ext uri="{FF2B5EF4-FFF2-40B4-BE49-F238E27FC236}">
                <a16:creationId xmlns:a16="http://schemas.microsoft.com/office/drawing/2014/main" id="{2C2105FD-D5DC-4F29-89BD-82E919EBA94B}"/>
              </a:ext>
            </a:extLst>
          </p:cNvPr>
          <p:cNvSpPr>
            <a:spLocks noGrp="1"/>
          </p:cNvSpPr>
          <p:nvPr>
            <p:ph idx="1"/>
          </p:nvPr>
        </p:nvSpPr>
        <p:spPr>
          <a:xfrm>
            <a:off x="3980443" y="949246"/>
            <a:ext cx="8596668" cy="320039"/>
          </a:xfrm>
        </p:spPr>
        <p:txBody>
          <a:bodyPr>
            <a:normAutofit fontScale="92500" lnSpcReduction="20000"/>
          </a:bodyPr>
          <a:lstStyle/>
          <a:p>
            <a:r>
              <a:rPr lang="en-US" dirty="0"/>
              <a:t>What technologies have I learnt for this project?</a:t>
            </a:r>
          </a:p>
        </p:txBody>
      </p:sp>
      <p:sp>
        <p:nvSpPr>
          <p:cNvPr id="5" name="TextBox 4">
            <a:extLst>
              <a:ext uri="{FF2B5EF4-FFF2-40B4-BE49-F238E27FC236}">
                <a16:creationId xmlns:a16="http://schemas.microsoft.com/office/drawing/2014/main" id="{AFCA84FD-7DE6-4A81-9DA2-B340DA15AC42}"/>
              </a:ext>
            </a:extLst>
          </p:cNvPr>
          <p:cNvSpPr txBox="1"/>
          <p:nvPr/>
        </p:nvSpPr>
        <p:spPr>
          <a:xfrm>
            <a:off x="842661" y="949246"/>
            <a:ext cx="2640169" cy="2308324"/>
          </a:xfrm>
          <a:prstGeom prst="rect">
            <a:avLst/>
          </a:prstGeom>
          <a:noFill/>
        </p:spPr>
        <p:txBody>
          <a:bodyPr wrap="square" rtlCol="0">
            <a:spAutoFit/>
          </a:bodyPr>
          <a:lstStyle/>
          <a:p>
            <a:r>
              <a:rPr lang="en-US" u="sng" dirty="0"/>
              <a:t>Eclipse</a:t>
            </a:r>
          </a:p>
          <a:p>
            <a:r>
              <a:rPr lang="en-US" dirty="0"/>
              <a:t>This was the integrated development environment (IDE) I used to develop both the source code and the tests for the fundamental project.</a:t>
            </a:r>
            <a:endParaRPr lang="en-GB" dirty="0"/>
          </a:p>
        </p:txBody>
      </p:sp>
      <p:sp>
        <p:nvSpPr>
          <p:cNvPr id="6" name="TextBox 5">
            <a:extLst>
              <a:ext uri="{FF2B5EF4-FFF2-40B4-BE49-F238E27FC236}">
                <a16:creationId xmlns:a16="http://schemas.microsoft.com/office/drawing/2014/main" id="{E66C7710-BA10-4A36-B6B4-441A38F86E02}"/>
              </a:ext>
            </a:extLst>
          </p:cNvPr>
          <p:cNvSpPr txBox="1"/>
          <p:nvPr/>
        </p:nvSpPr>
        <p:spPr>
          <a:xfrm>
            <a:off x="3668328" y="1588608"/>
            <a:ext cx="2903580" cy="2862322"/>
          </a:xfrm>
          <a:prstGeom prst="rect">
            <a:avLst/>
          </a:prstGeom>
          <a:noFill/>
        </p:spPr>
        <p:txBody>
          <a:bodyPr wrap="square" rtlCol="0">
            <a:spAutoFit/>
          </a:bodyPr>
          <a:lstStyle/>
          <a:p>
            <a:r>
              <a:rPr lang="en-US" u="sng" dirty="0"/>
              <a:t>Maven</a:t>
            </a:r>
          </a:p>
          <a:p>
            <a:r>
              <a:rPr lang="en-US" dirty="0"/>
              <a:t>This was the build tool that I had to use in order to clean and package the application in order to get it to run as an executable without access to the source code for sharing purposes. Also used for bringing in dependencies.</a:t>
            </a:r>
          </a:p>
        </p:txBody>
      </p:sp>
      <p:sp>
        <p:nvSpPr>
          <p:cNvPr id="7" name="TextBox 6">
            <a:extLst>
              <a:ext uri="{FF2B5EF4-FFF2-40B4-BE49-F238E27FC236}">
                <a16:creationId xmlns:a16="http://schemas.microsoft.com/office/drawing/2014/main" id="{125D2DC1-8FDB-47BF-BBF4-8F25D707F84F}"/>
              </a:ext>
            </a:extLst>
          </p:cNvPr>
          <p:cNvSpPr txBox="1"/>
          <p:nvPr/>
        </p:nvSpPr>
        <p:spPr>
          <a:xfrm>
            <a:off x="6819041" y="1588608"/>
            <a:ext cx="2640169" cy="2862322"/>
          </a:xfrm>
          <a:prstGeom prst="rect">
            <a:avLst/>
          </a:prstGeom>
          <a:noFill/>
        </p:spPr>
        <p:txBody>
          <a:bodyPr wrap="square" rtlCol="0">
            <a:spAutoFit/>
          </a:bodyPr>
          <a:lstStyle/>
          <a:p>
            <a:r>
              <a:rPr lang="en-US" u="sng" dirty="0"/>
              <a:t>JUnit</a:t>
            </a:r>
          </a:p>
          <a:p>
            <a:r>
              <a:rPr lang="en-US" dirty="0"/>
              <a:t>A dependency brought in using Maven. This was the unit testing technology I utilized for this project in order to write the tests and increase my line coverage throughout the project.</a:t>
            </a:r>
            <a:endParaRPr lang="en-GB" dirty="0"/>
          </a:p>
        </p:txBody>
      </p:sp>
      <p:sp>
        <p:nvSpPr>
          <p:cNvPr id="8" name="TextBox 7">
            <a:extLst>
              <a:ext uri="{FF2B5EF4-FFF2-40B4-BE49-F238E27FC236}">
                <a16:creationId xmlns:a16="http://schemas.microsoft.com/office/drawing/2014/main" id="{E47492A8-EC4E-46CC-9D04-6B62A3ADAFE4}"/>
              </a:ext>
            </a:extLst>
          </p:cNvPr>
          <p:cNvSpPr txBox="1"/>
          <p:nvPr/>
        </p:nvSpPr>
        <p:spPr>
          <a:xfrm>
            <a:off x="842660" y="4770253"/>
            <a:ext cx="7155120" cy="2031325"/>
          </a:xfrm>
          <a:prstGeom prst="rect">
            <a:avLst/>
          </a:prstGeom>
          <a:noFill/>
        </p:spPr>
        <p:txBody>
          <a:bodyPr wrap="square" rtlCol="0">
            <a:spAutoFit/>
          </a:bodyPr>
          <a:lstStyle/>
          <a:p>
            <a:r>
              <a:rPr lang="en-US" u="sng" dirty="0" err="1"/>
              <a:t>MySQLWorkbench</a:t>
            </a:r>
            <a:r>
              <a:rPr lang="en-US" u="sng" dirty="0"/>
              <a:t> Version 8.0.23</a:t>
            </a:r>
          </a:p>
          <a:p>
            <a:r>
              <a:rPr lang="en-US" dirty="0"/>
              <a:t>This was the visual database design tool I used to write the source code for my </a:t>
            </a:r>
            <a:r>
              <a:rPr lang="en-US" dirty="0" err="1"/>
              <a:t>sql-data.sql</a:t>
            </a:r>
            <a:r>
              <a:rPr lang="en-US" dirty="0"/>
              <a:t> and </a:t>
            </a:r>
            <a:r>
              <a:rPr lang="en-US" dirty="0" err="1"/>
              <a:t>sql-schema.sql</a:t>
            </a:r>
            <a:r>
              <a:rPr lang="en-US" dirty="0"/>
              <a:t> files; making use of data definition language, data manipulation language and data query language in order to create the database and tables, manipulate data inside the tables, and query the data using the SELECT keyword respectively.</a:t>
            </a:r>
          </a:p>
        </p:txBody>
      </p:sp>
      <p:sp>
        <p:nvSpPr>
          <p:cNvPr id="9" name="TextBox 8">
            <a:extLst>
              <a:ext uri="{FF2B5EF4-FFF2-40B4-BE49-F238E27FC236}">
                <a16:creationId xmlns:a16="http://schemas.microsoft.com/office/drawing/2014/main" id="{74E7C7AA-E562-4C05-84EE-B4E403DB0F17}"/>
              </a:ext>
            </a:extLst>
          </p:cNvPr>
          <p:cNvSpPr txBox="1"/>
          <p:nvPr/>
        </p:nvSpPr>
        <p:spPr>
          <a:xfrm>
            <a:off x="842660" y="3248499"/>
            <a:ext cx="2640169" cy="1477328"/>
          </a:xfrm>
          <a:prstGeom prst="rect">
            <a:avLst/>
          </a:prstGeom>
          <a:noFill/>
        </p:spPr>
        <p:txBody>
          <a:bodyPr wrap="square" rtlCol="0">
            <a:spAutoFit/>
          </a:bodyPr>
          <a:lstStyle/>
          <a:p>
            <a:r>
              <a:rPr lang="en-US" u="sng" dirty="0"/>
              <a:t>Git</a:t>
            </a:r>
          </a:p>
          <a:p>
            <a:r>
              <a:rPr lang="en-US" dirty="0"/>
              <a:t>The Version Control System I used to implement changes to the source code..</a:t>
            </a:r>
            <a:endParaRPr lang="en-GB" dirty="0"/>
          </a:p>
        </p:txBody>
      </p:sp>
      <p:sp>
        <p:nvSpPr>
          <p:cNvPr id="4" name="TextBox 3">
            <a:extLst>
              <a:ext uri="{FF2B5EF4-FFF2-40B4-BE49-F238E27FC236}">
                <a16:creationId xmlns:a16="http://schemas.microsoft.com/office/drawing/2014/main" id="{07DEA759-AEB9-4357-88CB-D1B8087E9FC6}"/>
              </a:ext>
            </a:extLst>
          </p:cNvPr>
          <p:cNvSpPr txBox="1"/>
          <p:nvPr/>
        </p:nvSpPr>
        <p:spPr>
          <a:xfrm>
            <a:off x="7868992" y="4544725"/>
            <a:ext cx="2369712" cy="1754326"/>
          </a:xfrm>
          <a:prstGeom prst="rect">
            <a:avLst/>
          </a:prstGeom>
          <a:noFill/>
        </p:spPr>
        <p:txBody>
          <a:bodyPr wrap="square" rtlCol="0">
            <a:spAutoFit/>
          </a:bodyPr>
          <a:lstStyle/>
          <a:p>
            <a:r>
              <a:rPr lang="en-US" u="sng" dirty="0"/>
              <a:t>SonarQube</a:t>
            </a:r>
          </a:p>
          <a:p>
            <a:r>
              <a:rPr lang="en-US" dirty="0"/>
              <a:t>Used to inspect my code and ensure it is written in a high quality, bug free way.</a:t>
            </a:r>
            <a:endParaRPr lang="en-GB" dirty="0"/>
          </a:p>
        </p:txBody>
      </p:sp>
    </p:spTree>
    <p:extLst>
      <p:ext uri="{BB962C8B-B14F-4D97-AF65-F5344CB8AC3E}">
        <p14:creationId xmlns:p14="http://schemas.microsoft.com/office/powerpoint/2010/main" val="691505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E482D-0ACB-4211-9F88-1482C0AD1CA4}"/>
              </a:ext>
            </a:extLst>
          </p:cNvPr>
          <p:cNvSpPr>
            <a:spLocks noGrp="1"/>
          </p:cNvSpPr>
          <p:nvPr>
            <p:ph type="title"/>
          </p:nvPr>
        </p:nvSpPr>
        <p:spPr/>
        <p:txBody>
          <a:bodyPr/>
          <a:lstStyle/>
          <a:p>
            <a:r>
              <a:rPr lang="en-US" dirty="0"/>
              <a:t>My Entity Relationship Diagram</a:t>
            </a:r>
            <a:endParaRPr lang="en-GB" dirty="0"/>
          </a:p>
        </p:txBody>
      </p:sp>
      <p:sp>
        <p:nvSpPr>
          <p:cNvPr id="3" name="Content Placeholder 2">
            <a:extLst>
              <a:ext uri="{FF2B5EF4-FFF2-40B4-BE49-F238E27FC236}">
                <a16:creationId xmlns:a16="http://schemas.microsoft.com/office/drawing/2014/main" id="{D2F6AA9D-FF03-466E-ADC0-7B8DA8BD54A5}"/>
              </a:ext>
            </a:extLst>
          </p:cNvPr>
          <p:cNvSpPr>
            <a:spLocks noGrp="1"/>
          </p:cNvSpPr>
          <p:nvPr>
            <p:ph idx="1"/>
          </p:nvPr>
        </p:nvSpPr>
        <p:spPr>
          <a:xfrm>
            <a:off x="414250" y="1651794"/>
            <a:ext cx="2503748" cy="3880773"/>
          </a:xfrm>
        </p:spPr>
        <p:txBody>
          <a:bodyPr>
            <a:normAutofit lnSpcReduction="10000"/>
          </a:bodyPr>
          <a:lstStyle/>
          <a:p>
            <a:r>
              <a:rPr lang="en-US" dirty="0"/>
              <a:t>This is the Entity Relationship Diagram I created before I wrote the source code for the </a:t>
            </a:r>
            <a:r>
              <a:rPr lang="en-US" dirty="0" err="1"/>
              <a:t>sql</a:t>
            </a:r>
            <a:r>
              <a:rPr lang="en-US" dirty="0"/>
              <a:t>-schema in order to understand the relationships between the different tables and what parameters each one would need.</a:t>
            </a:r>
            <a:endParaRPr lang="en-GB" dirty="0"/>
          </a:p>
        </p:txBody>
      </p:sp>
      <p:pic>
        <p:nvPicPr>
          <p:cNvPr id="5" name="Picture 4">
            <a:extLst>
              <a:ext uri="{FF2B5EF4-FFF2-40B4-BE49-F238E27FC236}">
                <a16:creationId xmlns:a16="http://schemas.microsoft.com/office/drawing/2014/main" id="{0D535C56-D240-4D88-8316-4BD69CB492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8444" y="1651794"/>
            <a:ext cx="5798133" cy="3554411"/>
          </a:xfrm>
          <a:prstGeom prst="rect">
            <a:avLst/>
          </a:prstGeom>
        </p:spPr>
      </p:pic>
      <p:sp>
        <p:nvSpPr>
          <p:cNvPr id="7" name="TextBox 6">
            <a:extLst>
              <a:ext uri="{FF2B5EF4-FFF2-40B4-BE49-F238E27FC236}">
                <a16:creationId xmlns:a16="http://schemas.microsoft.com/office/drawing/2014/main" id="{6E37868B-9AF0-461F-8669-585705EC2DCC}"/>
              </a:ext>
            </a:extLst>
          </p:cNvPr>
          <p:cNvSpPr txBox="1"/>
          <p:nvPr/>
        </p:nvSpPr>
        <p:spPr>
          <a:xfrm>
            <a:off x="1666124" y="5532567"/>
            <a:ext cx="6293020" cy="923330"/>
          </a:xfrm>
          <a:prstGeom prst="rect">
            <a:avLst/>
          </a:prstGeom>
          <a:noFill/>
        </p:spPr>
        <p:txBody>
          <a:bodyPr wrap="square" rtlCol="0">
            <a:spAutoFit/>
          </a:bodyPr>
          <a:lstStyle/>
          <a:p>
            <a:r>
              <a:rPr lang="en-US" i="1" dirty="0"/>
              <a:t>As you can see, I use the crows feet notation to denote the mandatory and optional relationships as well as in which direction the relationship is a many to one relationship</a:t>
            </a:r>
            <a:r>
              <a:rPr lang="en-US" dirty="0"/>
              <a:t>.</a:t>
            </a:r>
            <a:endParaRPr lang="en-GB" dirty="0"/>
          </a:p>
        </p:txBody>
      </p:sp>
    </p:spTree>
    <p:extLst>
      <p:ext uri="{BB962C8B-B14F-4D97-AF65-F5344CB8AC3E}">
        <p14:creationId xmlns:p14="http://schemas.microsoft.com/office/powerpoint/2010/main" val="3018760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07349-31FD-4B85-A5CA-56AF245EE709}"/>
              </a:ext>
            </a:extLst>
          </p:cNvPr>
          <p:cNvSpPr>
            <a:spLocks noGrp="1"/>
          </p:cNvSpPr>
          <p:nvPr>
            <p:ph type="title"/>
          </p:nvPr>
        </p:nvSpPr>
        <p:spPr/>
        <p:txBody>
          <a:bodyPr/>
          <a:lstStyle/>
          <a:p>
            <a:r>
              <a:rPr lang="en-US" dirty="0"/>
              <a:t>Continuous Integration</a:t>
            </a:r>
            <a:endParaRPr lang="en-GB" dirty="0"/>
          </a:p>
        </p:txBody>
      </p:sp>
      <p:sp>
        <p:nvSpPr>
          <p:cNvPr id="3" name="Content Placeholder 2">
            <a:extLst>
              <a:ext uri="{FF2B5EF4-FFF2-40B4-BE49-F238E27FC236}">
                <a16:creationId xmlns:a16="http://schemas.microsoft.com/office/drawing/2014/main" id="{F76B0642-DFFF-4C04-B429-B72E8DAB0063}"/>
              </a:ext>
            </a:extLst>
          </p:cNvPr>
          <p:cNvSpPr>
            <a:spLocks noGrp="1"/>
          </p:cNvSpPr>
          <p:nvPr>
            <p:ph idx="1"/>
          </p:nvPr>
        </p:nvSpPr>
        <p:spPr>
          <a:xfrm>
            <a:off x="677334" y="1339403"/>
            <a:ext cx="8596668" cy="4701959"/>
          </a:xfrm>
        </p:spPr>
        <p:txBody>
          <a:bodyPr/>
          <a:lstStyle/>
          <a:p>
            <a:r>
              <a:rPr lang="en-US" dirty="0"/>
              <a:t>How did I approach Version Control</a:t>
            </a:r>
            <a:r>
              <a:rPr lang="en-GB" dirty="0"/>
              <a:t>?</a:t>
            </a:r>
          </a:p>
          <a:p>
            <a:pPr marL="0" indent="0">
              <a:buNone/>
            </a:pPr>
            <a:r>
              <a:rPr lang="en-US" u="sng" dirty="0"/>
              <a:t>G</a:t>
            </a:r>
            <a:r>
              <a:rPr lang="en-GB" u="sng" dirty="0"/>
              <a:t>it</a:t>
            </a:r>
          </a:p>
          <a:p>
            <a:pPr marL="0" indent="0">
              <a:buNone/>
            </a:pPr>
            <a:r>
              <a:rPr lang="en-US" dirty="0"/>
              <a:t>Throughout the development of this application, I ensured that new updates to the source code would not destroy the whole program by utilizing the Feature Branch model. Hence, starting with the original forked repo for the starting point of this project, I branched off of the main branch into my own, custom dev branch. Thereon, anytime I wanted to create new functionality based on the user stories I had created, I would branch off of those, name the branch based on the key of my Jira board user story (for link and integration purposes), and then merge it back in to the dev branch once I know I have made progress.</a:t>
            </a:r>
          </a:p>
          <a:p>
            <a:pPr marL="0" indent="0">
              <a:buNone/>
            </a:pPr>
            <a:endParaRPr lang="en-US" dirty="0"/>
          </a:p>
          <a:p>
            <a:pPr>
              <a:buFontTx/>
              <a:buChar char="-"/>
            </a:pPr>
            <a:r>
              <a:rPr lang="en-US" i="1" dirty="0"/>
              <a:t>Example of the Version Control merging process.</a:t>
            </a:r>
          </a:p>
          <a:p>
            <a:pPr>
              <a:buFontTx/>
              <a:buChar char="-"/>
            </a:pPr>
            <a:r>
              <a:rPr lang="en-US" dirty="0"/>
              <a:t>Git checkout dev -&gt; git checkout IMS-10_xxx -&gt; (make changes) -&gt; git add . </a:t>
            </a:r>
          </a:p>
          <a:p>
            <a:pPr>
              <a:buFontTx/>
              <a:buChar char="-"/>
            </a:pPr>
            <a:r>
              <a:rPr lang="en-US" dirty="0"/>
              <a:t>(</a:t>
            </a:r>
            <a:r>
              <a:rPr lang="en-US" dirty="0" err="1"/>
              <a:t>etc</a:t>
            </a:r>
            <a:r>
              <a:rPr lang="en-US" dirty="0"/>
              <a:t>)</a:t>
            </a:r>
          </a:p>
        </p:txBody>
      </p:sp>
    </p:spTree>
    <p:extLst>
      <p:ext uri="{BB962C8B-B14F-4D97-AF65-F5344CB8AC3E}">
        <p14:creationId xmlns:p14="http://schemas.microsoft.com/office/powerpoint/2010/main" val="3473056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ABBA1-4127-41F4-BB9E-FC4F87CC63BC}"/>
              </a:ext>
            </a:extLst>
          </p:cNvPr>
          <p:cNvSpPr>
            <a:spLocks noGrp="1"/>
          </p:cNvSpPr>
          <p:nvPr>
            <p:ph type="title"/>
          </p:nvPr>
        </p:nvSpPr>
        <p:spPr>
          <a:xfrm>
            <a:off x="406878" y="455054"/>
            <a:ext cx="9007579" cy="1320800"/>
          </a:xfrm>
        </p:spPr>
        <p:txBody>
          <a:bodyPr/>
          <a:lstStyle/>
          <a:p>
            <a:r>
              <a:rPr lang="en-US" dirty="0"/>
              <a:t>My Project Roadmap – Achieved in one sprint</a:t>
            </a:r>
            <a:endParaRPr lang="en-GB" dirty="0"/>
          </a:p>
        </p:txBody>
      </p:sp>
      <p:sp>
        <p:nvSpPr>
          <p:cNvPr id="3" name="Content Placeholder 2">
            <a:extLst>
              <a:ext uri="{FF2B5EF4-FFF2-40B4-BE49-F238E27FC236}">
                <a16:creationId xmlns:a16="http://schemas.microsoft.com/office/drawing/2014/main" id="{E7A217D6-6F7E-4261-9C89-CD7C947A7D02}"/>
              </a:ext>
            </a:extLst>
          </p:cNvPr>
          <p:cNvSpPr>
            <a:spLocks noGrp="1"/>
          </p:cNvSpPr>
          <p:nvPr>
            <p:ph idx="1"/>
          </p:nvPr>
        </p:nvSpPr>
        <p:spPr>
          <a:xfrm>
            <a:off x="406878" y="5867758"/>
            <a:ext cx="8466666" cy="1113761"/>
          </a:xfrm>
        </p:spPr>
        <p:txBody>
          <a:bodyPr>
            <a:normAutofit/>
          </a:bodyPr>
          <a:lstStyle/>
          <a:p>
            <a:r>
              <a:rPr lang="en-US" dirty="0"/>
              <a:t>Link: </a:t>
            </a:r>
            <a:r>
              <a:rPr lang="en-US" dirty="0">
                <a:hlinkClick r:id="rId2"/>
              </a:rPr>
              <a:t>https://pvaughan-williams.atlassian.net/jira/software/c/projects/IMS/boards/4/roadmap</a:t>
            </a:r>
            <a:endParaRPr lang="en-US" dirty="0"/>
          </a:p>
          <a:p>
            <a:endParaRPr lang="en-GB" dirty="0"/>
          </a:p>
        </p:txBody>
      </p:sp>
      <p:pic>
        <p:nvPicPr>
          <p:cNvPr id="5" name="Picture 4">
            <a:extLst>
              <a:ext uri="{FF2B5EF4-FFF2-40B4-BE49-F238E27FC236}">
                <a16:creationId xmlns:a16="http://schemas.microsoft.com/office/drawing/2014/main" id="{3D90E385-F3B5-44EE-9E0A-8D54A718D6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5677" y="1222063"/>
            <a:ext cx="6421657" cy="2950692"/>
          </a:xfrm>
          <a:prstGeom prst="rect">
            <a:avLst/>
          </a:prstGeom>
        </p:spPr>
      </p:pic>
      <p:sp>
        <p:nvSpPr>
          <p:cNvPr id="6" name="TextBox 5">
            <a:extLst>
              <a:ext uri="{FF2B5EF4-FFF2-40B4-BE49-F238E27FC236}">
                <a16:creationId xmlns:a16="http://schemas.microsoft.com/office/drawing/2014/main" id="{CA9519D0-6985-452C-AC3C-103B9BC0FE6E}"/>
              </a:ext>
            </a:extLst>
          </p:cNvPr>
          <p:cNvSpPr txBox="1"/>
          <p:nvPr/>
        </p:nvSpPr>
        <p:spPr>
          <a:xfrm>
            <a:off x="824248" y="4520485"/>
            <a:ext cx="8783391" cy="1477328"/>
          </a:xfrm>
          <a:prstGeom prst="rect">
            <a:avLst/>
          </a:prstGeom>
          <a:noFill/>
        </p:spPr>
        <p:txBody>
          <a:bodyPr wrap="square" rtlCol="0">
            <a:spAutoFit/>
          </a:bodyPr>
          <a:lstStyle/>
          <a:p>
            <a:r>
              <a:rPr lang="en-US" dirty="0"/>
              <a:t>For each feature the specification asked of the application; I had written a user story to fit what exactly the feature needed to do and why. For example; Add a customer to the system- As a user, I want to add a customer to the IMS, so that I can keep record my customers details.</a:t>
            </a:r>
          </a:p>
          <a:p>
            <a:endParaRPr lang="en-GB" dirty="0"/>
          </a:p>
        </p:txBody>
      </p:sp>
      <p:sp>
        <p:nvSpPr>
          <p:cNvPr id="7" name="TextBox 6">
            <a:extLst>
              <a:ext uri="{FF2B5EF4-FFF2-40B4-BE49-F238E27FC236}">
                <a16:creationId xmlns:a16="http://schemas.microsoft.com/office/drawing/2014/main" id="{6B829DE6-5635-4AEF-8AF2-CC989DBAF170}"/>
              </a:ext>
            </a:extLst>
          </p:cNvPr>
          <p:cNvSpPr txBox="1"/>
          <p:nvPr/>
        </p:nvSpPr>
        <p:spPr>
          <a:xfrm>
            <a:off x="118296" y="2123584"/>
            <a:ext cx="2117381" cy="1754326"/>
          </a:xfrm>
          <a:prstGeom prst="rect">
            <a:avLst/>
          </a:prstGeom>
          <a:noFill/>
        </p:spPr>
        <p:txBody>
          <a:bodyPr wrap="square" rtlCol="0">
            <a:spAutoFit/>
          </a:bodyPr>
          <a:lstStyle/>
          <a:p>
            <a:r>
              <a:rPr lang="en-US" dirty="0"/>
              <a:t>Following:</a:t>
            </a:r>
          </a:p>
          <a:p>
            <a:r>
              <a:rPr lang="en-US" dirty="0"/>
              <a:t>As a []…</a:t>
            </a:r>
          </a:p>
          <a:p>
            <a:endParaRPr lang="en-US" dirty="0"/>
          </a:p>
          <a:p>
            <a:r>
              <a:rPr lang="en-US" dirty="0"/>
              <a:t>I want to []…</a:t>
            </a:r>
          </a:p>
          <a:p>
            <a:endParaRPr lang="en-US" dirty="0"/>
          </a:p>
          <a:p>
            <a:r>
              <a:rPr lang="en-US" dirty="0"/>
              <a:t>So that I can []…</a:t>
            </a:r>
            <a:endParaRPr lang="en-GB" dirty="0"/>
          </a:p>
        </p:txBody>
      </p:sp>
    </p:spTree>
    <p:extLst>
      <p:ext uri="{BB962C8B-B14F-4D97-AF65-F5344CB8AC3E}">
        <p14:creationId xmlns:p14="http://schemas.microsoft.com/office/powerpoint/2010/main" val="938950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195B9-B521-45F0-B01F-D12F58F4D35D}"/>
              </a:ext>
            </a:extLst>
          </p:cNvPr>
          <p:cNvSpPr>
            <a:spLocks noGrp="1"/>
          </p:cNvSpPr>
          <p:nvPr>
            <p:ph type="title"/>
          </p:nvPr>
        </p:nvSpPr>
        <p:spPr>
          <a:xfrm>
            <a:off x="474564" y="296215"/>
            <a:ext cx="8596668" cy="1320800"/>
          </a:xfrm>
        </p:spPr>
        <p:txBody>
          <a:bodyPr/>
          <a:lstStyle/>
          <a:p>
            <a:r>
              <a:rPr lang="en-US" dirty="0"/>
              <a:t>Burndown Chart</a:t>
            </a:r>
            <a:endParaRPr lang="en-GB" dirty="0"/>
          </a:p>
        </p:txBody>
      </p:sp>
      <p:pic>
        <p:nvPicPr>
          <p:cNvPr id="5" name="Content Placeholder 4">
            <a:extLst>
              <a:ext uri="{FF2B5EF4-FFF2-40B4-BE49-F238E27FC236}">
                <a16:creationId xmlns:a16="http://schemas.microsoft.com/office/drawing/2014/main" id="{53B481DF-D126-4B2B-B2F1-DB69C111C80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7149" t="16990" r="2293" b="4854"/>
          <a:stretch/>
        </p:blipFill>
        <p:spPr>
          <a:xfrm>
            <a:off x="474564" y="956615"/>
            <a:ext cx="8131458" cy="4435340"/>
          </a:xfrm>
        </p:spPr>
      </p:pic>
      <p:sp>
        <p:nvSpPr>
          <p:cNvPr id="6" name="TextBox 5">
            <a:extLst>
              <a:ext uri="{FF2B5EF4-FFF2-40B4-BE49-F238E27FC236}">
                <a16:creationId xmlns:a16="http://schemas.microsoft.com/office/drawing/2014/main" id="{50FB14A3-1FF0-4381-9C18-987AC7B20923}"/>
              </a:ext>
            </a:extLst>
          </p:cNvPr>
          <p:cNvSpPr txBox="1"/>
          <p:nvPr/>
        </p:nvSpPr>
        <p:spPr>
          <a:xfrm>
            <a:off x="711328" y="5729189"/>
            <a:ext cx="7657930" cy="646331"/>
          </a:xfrm>
          <a:prstGeom prst="rect">
            <a:avLst/>
          </a:prstGeom>
          <a:noFill/>
        </p:spPr>
        <p:txBody>
          <a:bodyPr wrap="none" rtlCol="0">
            <a:spAutoFit/>
          </a:bodyPr>
          <a:lstStyle/>
          <a:p>
            <a:r>
              <a:rPr lang="en-US" i="1" u="sng" dirty="0"/>
              <a:t>Burndown Chart</a:t>
            </a:r>
          </a:p>
          <a:p>
            <a:r>
              <a:rPr lang="en-US" dirty="0"/>
              <a:t>A visual representation of my progression throughout the project sprint.</a:t>
            </a:r>
            <a:endParaRPr lang="en-GB" dirty="0"/>
          </a:p>
        </p:txBody>
      </p:sp>
    </p:spTree>
    <p:extLst>
      <p:ext uri="{BB962C8B-B14F-4D97-AF65-F5344CB8AC3E}">
        <p14:creationId xmlns:p14="http://schemas.microsoft.com/office/powerpoint/2010/main" val="311376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76A88-9C4D-4AA7-A017-425D77D07FF8}"/>
              </a:ext>
            </a:extLst>
          </p:cNvPr>
          <p:cNvSpPr>
            <a:spLocks noGrp="1"/>
          </p:cNvSpPr>
          <p:nvPr>
            <p:ph type="title"/>
          </p:nvPr>
        </p:nvSpPr>
        <p:spPr>
          <a:xfrm>
            <a:off x="382845" y="292580"/>
            <a:ext cx="8596668" cy="1320800"/>
          </a:xfrm>
        </p:spPr>
        <p:txBody>
          <a:bodyPr/>
          <a:lstStyle/>
          <a:p>
            <a:r>
              <a:rPr lang="en-US" dirty="0"/>
              <a:t>Testing</a:t>
            </a:r>
            <a:endParaRPr lang="en-GB" dirty="0"/>
          </a:p>
        </p:txBody>
      </p:sp>
      <p:sp>
        <p:nvSpPr>
          <p:cNvPr id="6" name="TextBox 5">
            <a:extLst>
              <a:ext uri="{FF2B5EF4-FFF2-40B4-BE49-F238E27FC236}">
                <a16:creationId xmlns:a16="http://schemas.microsoft.com/office/drawing/2014/main" id="{45FA4986-44CB-4EF8-90BC-D50C758CA818}"/>
              </a:ext>
            </a:extLst>
          </p:cNvPr>
          <p:cNvSpPr txBox="1"/>
          <p:nvPr/>
        </p:nvSpPr>
        <p:spPr>
          <a:xfrm>
            <a:off x="382845" y="3126086"/>
            <a:ext cx="7784086" cy="1477328"/>
          </a:xfrm>
          <a:prstGeom prst="rect">
            <a:avLst/>
          </a:prstGeom>
          <a:noFill/>
        </p:spPr>
        <p:txBody>
          <a:bodyPr wrap="square" rtlCol="0">
            <a:spAutoFit/>
          </a:bodyPr>
          <a:lstStyle/>
          <a:p>
            <a:r>
              <a:rPr lang="en-US" dirty="0"/>
              <a:t>As you can see: </a:t>
            </a:r>
          </a:p>
          <a:p>
            <a:pPr marL="285750" indent="-285750">
              <a:buFontTx/>
              <a:buChar char="-"/>
            </a:pPr>
            <a:r>
              <a:rPr lang="en-US" dirty="0"/>
              <a:t>I tested and have achieved 100% line coverage of the </a:t>
            </a:r>
            <a:r>
              <a:rPr lang="en-US" dirty="0" err="1"/>
              <a:t>persistence.domain</a:t>
            </a:r>
            <a:r>
              <a:rPr lang="en-US" dirty="0"/>
              <a:t> package in the </a:t>
            </a:r>
            <a:r>
              <a:rPr lang="en-US" dirty="0" err="1"/>
              <a:t>src</a:t>
            </a:r>
            <a:r>
              <a:rPr lang="en-US" dirty="0"/>
              <a:t>/main/java folder</a:t>
            </a:r>
          </a:p>
          <a:p>
            <a:pPr marL="285750" indent="-285750">
              <a:buFontTx/>
              <a:buChar char="-"/>
            </a:pPr>
            <a:r>
              <a:rPr lang="en-US" dirty="0"/>
              <a:t>I tested for 87.4% of the Data Access Objects in the </a:t>
            </a:r>
            <a:r>
              <a:rPr lang="en-US" dirty="0" err="1"/>
              <a:t>persistence.dao</a:t>
            </a:r>
            <a:r>
              <a:rPr lang="en-US" dirty="0"/>
              <a:t> package in the </a:t>
            </a:r>
            <a:r>
              <a:rPr lang="en-US" dirty="0" err="1"/>
              <a:t>src</a:t>
            </a:r>
            <a:r>
              <a:rPr lang="en-US" dirty="0"/>
              <a:t>/main/java comprising of:</a:t>
            </a:r>
            <a:endParaRPr lang="en-GB" dirty="0"/>
          </a:p>
        </p:txBody>
      </p:sp>
      <p:sp>
        <p:nvSpPr>
          <p:cNvPr id="7" name="TextBox 6">
            <a:extLst>
              <a:ext uri="{FF2B5EF4-FFF2-40B4-BE49-F238E27FC236}">
                <a16:creationId xmlns:a16="http://schemas.microsoft.com/office/drawing/2014/main" id="{8EE4AD33-603D-429E-B01A-546BBC330E77}"/>
              </a:ext>
            </a:extLst>
          </p:cNvPr>
          <p:cNvSpPr txBox="1"/>
          <p:nvPr/>
        </p:nvSpPr>
        <p:spPr>
          <a:xfrm>
            <a:off x="1318790" y="6345812"/>
            <a:ext cx="5912196" cy="369332"/>
          </a:xfrm>
          <a:prstGeom prst="rect">
            <a:avLst/>
          </a:prstGeom>
          <a:noFill/>
        </p:spPr>
        <p:txBody>
          <a:bodyPr wrap="none" rtlCol="0">
            <a:spAutoFit/>
          </a:bodyPr>
          <a:lstStyle/>
          <a:p>
            <a:r>
              <a:rPr lang="en-US" i="1" dirty="0"/>
              <a:t>Extra vocal note regarding Controller testing - Mockito</a:t>
            </a:r>
            <a:endParaRPr lang="en-GB" i="1" dirty="0"/>
          </a:p>
        </p:txBody>
      </p:sp>
      <p:pic>
        <p:nvPicPr>
          <p:cNvPr id="13" name="Picture 12">
            <a:extLst>
              <a:ext uri="{FF2B5EF4-FFF2-40B4-BE49-F238E27FC236}">
                <a16:creationId xmlns:a16="http://schemas.microsoft.com/office/drawing/2014/main" id="{420543B9-AF7E-46B5-B9F6-F52A6439B7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845" y="965816"/>
            <a:ext cx="9753600" cy="2114550"/>
          </a:xfrm>
          <a:prstGeom prst="rect">
            <a:avLst/>
          </a:prstGeom>
        </p:spPr>
      </p:pic>
      <p:pic>
        <p:nvPicPr>
          <p:cNvPr id="15" name="Picture 14">
            <a:extLst>
              <a:ext uri="{FF2B5EF4-FFF2-40B4-BE49-F238E27FC236}">
                <a16:creationId xmlns:a16="http://schemas.microsoft.com/office/drawing/2014/main" id="{F92F2A71-0639-447E-9183-6AC9824865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911" y="4649134"/>
            <a:ext cx="7582020" cy="1556623"/>
          </a:xfrm>
          <a:prstGeom prst="rect">
            <a:avLst/>
          </a:prstGeom>
        </p:spPr>
      </p:pic>
    </p:spTree>
    <p:extLst>
      <p:ext uri="{BB962C8B-B14F-4D97-AF65-F5344CB8AC3E}">
        <p14:creationId xmlns:p14="http://schemas.microsoft.com/office/powerpoint/2010/main" val="3936357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139C4-E946-4982-A7F6-929D3EE062F7}"/>
              </a:ext>
            </a:extLst>
          </p:cNvPr>
          <p:cNvSpPr>
            <a:spLocks noGrp="1"/>
          </p:cNvSpPr>
          <p:nvPr>
            <p:ph type="title"/>
          </p:nvPr>
        </p:nvSpPr>
        <p:spPr>
          <a:xfrm>
            <a:off x="3026536" y="2917064"/>
            <a:ext cx="8596668" cy="1320800"/>
          </a:xfrm>
        </p:spPr>
        <p:txBody>
          <a:bodyPr/>
          <a:lstStyle/>
          <a:p>
            <a:r>
              <a:rPr lang="en-US" dirty="0"/>
              <a:t>Live Demonstration</a:t>
            </a:r>
            <a:endParaRPr lang="en-GB" dirty="0"/>
          </a:p>
        </p:txBody>
      </p:sp>
      <p:sp>
        <p:nvSpPr>
          <p:cNvPr id="4" name="TextBox 3">
            <a:extLst>
              <a:ext uri="{FF2B5EF4-FFF2-40B4-BE49-F238E27FC236}">
                <a16:creationId xmlns:a16="http://schemas.microsoft.com/office/drawing/2014/main" id="{BCB0C12E-A054-4466-AC6C-73C505889EE5}"/>
              </a:ext>
            </a:extLst>
          </p:cNvPr>
          <p:cNvSpPr txBox="1"/>
          <p:nvPr/>
        </p:nvSpPr>
        <p:spPr>
          <a:xfrm>
            <a:off x="3026536" y="3940936"/>
            <a:ext cx="4687910" cy="369332"/>
          </a:xfrm>
          <a:prstGeom prst="rect">
            <a:avLst/>
          </a:prstGeom>
          <a:noFill/>
        </p:spPr>
        <p:txBody>
          <a:bodyPr wrap="square" rtlCol="0">
            <a:spAutoFit/>
          </a:bodyPr>
          <a:lstStyle/>
          <a:p>
            <a:r>
              <a:rPr lang="en-US" dirty="0"/>
              <a:t>Let’s run through a couple user stories!</a:t>
            </a:r>
            <a:endParaRPr lang="en-GB" dirty="0"/>
          </a:p>
        </p:txBody>
      </p:sp>
    </p:spTree>
    <p:extLst>
      <p:ext uri="{BB962C8B-B14F-4D97-AF65-F5344CB8AC3E}">
        <p14:creationId xmlns:p14="http://schemas.microsoft.com/office/powerpoint/2010/main" val="17566880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420</TotalTime>
  <Words>1289</Words>
  <Application>Microsoft Office PowerPoint</Application>
  <PresentationFormat>Widescreen</PresentationFormat>
  <Paragraphs>72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Fundamental Project: Inventory Management System</vt:lpstr>
      <vt:lpstr>Introduction</vt:lpstr>
      <vt:lpstr>Consultant Journey</vt:lpstr>
      <vt:lpstr>My Entity Relationship Diagram</vt:lpstr>
      <vt:lpstr>Continuous Integration</vt:lpstr>
      <vt:lpstr>My Project Roadmap – Achieved in one sprint</vt:lpstr>
      <vt:lpstr>Burndown Chart</vt:lpstr>
      <vt:lpstr>Testing</vt:lpstr>
      <vt:lpstr>Live Demonstration</vt:lpstr>
      <vt:lpstr>Sprint Review</vt:lpstr>
      <vt:lpstr>Sprint Retrospective</vt:lpstr>
      <vt:lpstr>Conclusion </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 Project: Inventory Management System</dc:title>
  <dc:creator>Peter Vaughan-Williams</dc:creator>
  <cp:lastModifiedBy>Peter Vaughan-Williams</cp:lastModifiedBy>
  <cp:revision>15</cp:revision>
  <dcterms:created xsi:type="dcterms:W3CDTF">2021-01-28T19:50:59Z</dcterms:created>
  <dcterms:modified xsi:type="dcterms:W3CDTF">2021-01-29T15:42:16Z</dcterms:modified>
</cp:coreProperties>
</file>