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iIJuCnbR8GcclGmuyE0xG2nW7HG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William Wu"/>
  <p:cmAuthor clrIdx="1" id="1" initials="" lastIdx="2" name="Paul Ch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420F67-D42B-43C2-AC85-39FD98A6480A}">
  <a:tblStyle styleId="{4E420F67-D42B-43C2-AC85-39FD98A6480A}" styleName="Table_0">
    <a:wholeTbl>
      <a:tcTxStyle b="off" i="off">
        <a:font>
          <a:latin typeface="Arial"/>
          <a:ea typeface="Arial"/>
          <a:cs typeface="Arial"/>
        </a:font>
        <a:srgbClr val="3F3F3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CE6E7"/>
          </a:solidFill>
        </a:fill>
      </a:tcStyle>
    </a:wholeTbl>
    <a:band1H>
      <a:tcTxStyle b="off" i="off"/>
      <a:tcStyle>
        <a:fill>
          <a:solidFill>
            <a:srgbClr val="D6CACB"/>
          </a:solidFill>
        </a:fill>
      </a:tcStyle>
    </a:band1H>
    <a:band2H>
      <a:tcTxStyle b="off" i="off"/>
    </a:band2H>
    <a:band1V>
      <a:tcTxStyle b="off" i="off"/>
      <a:tcStyle>
        <a:fill>
          <a:solidFill>
            <a:srgbClr val="D6CACB"/>
          </a:solidFill>
        </a:fill>
      </a:tcStyle>
    </a:band1V>
    <a:band2V>
      <a:tcTxStyle b="off" i="off"/>
    </a:band2V>
    <a:lastCol>
      <a:tcTxStyle b="on" i="off">
        <a:font>
          <a:latin typeface="Arial"/>
          <a:ea typeface="Arial"/>
          <a:cs typeface="Arial"/>
        </a:font>
        <a:srgbClr val="FFFFFF"/>
      </a:tcTxStyle>
      <a:tcStyle>
        <a:fill>
          <a:solidFill>
            <a:srgbClr val="7A0019"/>
          </a:solidFill>
        </a:fill>
      </a:tcStyle>
    </a:lastCol>
    <a:firstCol>
      <a:tcTxStyle b="on" i="off">
        <a:font>
          <a:latin typeface="Arial"/>
          <a:ea typeface="Arial"/>
          <a:cs typeface="Arial"/>
        </a:font>
        <a:srgbClr val="FFFFFF"/>
      </a:tcTxStyle>
      <a:tcStyle>
        <a:fill>
          <a:solidFill>
            <a:srgbClr val="7A001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7A001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7A0019"/>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Montserrat-bold.fntdata"/><Relationship Id="rId10" Type="http://schemas.openxmlformats.org/officeDocument/2006/relationships/slide" Target="slides/slide4.xml"/><Relationship Id="rId32" Type="http://schemas.openxmlformats.org/officeDocument/2006/relationships/font" Target="fonts/Montserrat-regular.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10T01:17:04.807">
    <p:pos x="2889" y="1153"/>
    <p:text>Dont worry, there's text here, just covered up</p:text>
    <p:extLst>
      <p:ext uri="{C676402C-5697-4E1C-873F-D02D1690AC5C}">
        <p15:threadingInfo timeZoneBias="0"/>
      </p:ext>
      <p:ext uri="http://customooxmlschemas.google.com/">
        <go:slidesCustomData xmlns:go="http://customooxmlschemas.google.com/" commentPostId="AAAAJY-YGeU"/>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20-04-09T21:54:13.965">
    <p:pos x="2561" y="2512"/>
    <p:text>+choxx500@umn.edu do we have a timeline for when we'd expect to see this ROI?</p:text>
    <p:extLst>
      <p:ext uri="{C676402C-5697-4E1C-873F-D02D1690AC5C}">
        <p15:threadingInfo timeZoneBias="0"/>
      </p:ext>
      <p:ext uri="http://customooxmlschemas.google.com/">
        <go:slidesCustomData xmlns:go="http://customooxmlschemas.google.com/" commentPostId="AAAAJZO3P0s"/>
      </p:ext>
    </p:extLst>
  </p:cm>
  <p:cm authorId="0" idx="3" dt="2020-04-09T17:30:17.421">
    <p:pos x="2561" y="2512"/>
    <p:text>like, are we going to see this in 5 years or something?</p:text>
    <p:extLst>
      <p:ext uri="{C676402C-5697-4E1C-873F-D02D1690AC5C}">
        <p15:threadingInfo timeZoneBias="0">
          <p15:parentCm authorId="0" idx="2"/>
        </p15:threadingInfo>
      </p:ext>
      <p:ext uri="http://customooxmlschemas.google.com/">
        <go:slidesCustomData xmlns:go="http://customooxmlschemas.google.com/" commentPostId="AAAAJZO3P0w"/>
      </p:ext>
    </p:extLst>
  </p:cm>
  <p:cm authorId="1" idx="1" dt="2020-04-09T21:53:54.710">
    <p:pos x="2561" y="2512"/>
    <p:text>Ben says that it was over one year</p:text>
    <p:extLst>
      <p:ext uri="{C676402C-5697-4E1C-873F-D02D1690AC5C}">
        <p15:threadingInfo timeZoneBias="0">
          <p15:parentCm authorId="0" idx="2"/>
        </p15:threadingInfo>
      </p:ext>
      <p:ext uri="http://customooxmlschemas.google.com/">
        <go:slidesCustomData xmlns:go="http://customooxmlschemas.google.com/" commentPostId="AAAAJZLq6lk"/>
      </p:ext>
    </p:extLst>
  </p:cm>
  <p:cm authorId="1" idx="2" dt="2020-04-09T21:54:13.965">
    <p:pos x="2561" y="2512"/>
    <p:text>*the 5% decline in CHF hospitalizations</p:text>
    <p:extLst>
      <p:ext uri="{C676402C-5697-4E1C-873F-D02D1690AC5C}">
        <p15:threadingInfo timeZoneBias="0">
          <p15:parentCm authorId="0" idx="2"/>
        </p15:threadingInfo>
      </p:ext>
      <p:ext uri="http://customooxmlschemas.google.com/">
        <go:slidesCustomData xmlns:go="http://customooxmlschemas.google.com/" commentPostId="AAAAJZLq6l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ejm-org.ezp1.lib.umn.edu/doi/10.1056/NEJMp1613981" TargetMode="External"/><Relationship Id="rId3" Type="http://schemas.openxmlformats.org/officeDocument/2006/relationships/hyperlink" Target="https://www.health.state.mn.us/news/pressrel/2019/costs022819.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ejm-org.ezp1.lib.umn.edu/doi/10.1056/NEJMp1613981" TargetMode="External"/><Relationship Id="rId3" Type="http://schemas.openxmlformats.org/officeDocument/2006/relationships/hyperlink" Target="https://www.health.state.mn.us/news/pressrel/2019/costs022819.html" TargetMode="External"/><Relationship Id="rId4" Type="http://schemas.openxmlformats.org/officeDocument/2006/relationships/hyperlink" Target="https://www.health.state.mn.us/diseases/cardiovascular/data/heartdisease.html" TargetMode="External"/><Relationship Id="rId5" Type="http://schemas.openxmlformats.org/officeDocument/2006/relationships/hyperlink" Target="https://www.ncbi.nlm.nih.gov/pmc/articles/PMC5436769/"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dc.gov/heartdisease/prevention.htm" TargetMode="External"/><Relationship Id="rId3" Type="http://schemas.openxmlformats.org/officeDocument/2006/relationships/hyperlink" Target="https://www.ncbi.nlm.nih.gov/pmc/articles/PMC4318289/" TargetMode="External"/><Relationship Id="rId4" Type="http://schemas.openxmlformats.org/officeDocument/2006/relationships/hyperlink" Target="https://www.ncbi.nlm.nih.gov/pmc/articles/PMC4602927/"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1aa77a85_2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831aa77a85_2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latin typeface="Calibri"/>
                <a:ea typeface="Calibri"/>
                <a:cs typeface="Calibri"/>
                <a:sym typeface="Calibri"/>
              </a:rPr>
              <a:t>Slide 1: Hello, welcome to our presentation about “healing the heart” where we examine the disparity of the utilization of cardiovascular prescriptions and it’s coverage by insurance for Minnesotans.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831aa77a8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831aa77a85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 the first step of our analysis,</a:t>
            </a:r>
            <a:r>
              <a:rPr lang="en"/>
              <a:t> we want to take</a:t>
            </a:r>
            <a:r>
              <a:rPr lang="en"/>
              <a:t> a look at all </a:t>
            </a:r>
            <a:r>
              <a:rPr lang="en"/>
              <a:t>cardiovascular</a:t>
            </a:r>
            <a:r>
              <a:rPr lang="en"/>
              <a:t> drugs and see if there are any common patterns or groups within these drugs. The way we do it is through a clustering method, which will assign similar data points to the same group and assign different data points to a different group. The features we are using include the payer of the drug, the gender distribution, the age distribution (like if the person is 65 plus) and the area distribution (rural small town vs. urban).  We decide used Silhouette  (si lou ette)coefficient to decide the </a:t>
            </a:r>
            <a:r>
              <a:rPr lang="en"/>
              <a:t>number</a:t>
            </a:r>
            <a:r>
              <a:rPr lang="en"/>
              <a:t> of clusters. When k =3 , we </a:t>
            </a:r>
            <a:r>
              <a:rPr lang="en"/>
              <a:t>obtained</a:t>
            </a:r>
            <a:r>
              <a:rPr lang="en"/>
              <a:t> the highest </a:t>
            </a:r>
            <a:r>
              <a:rPr lang="en"/>
              <a:t>silhouette</a:t>
            </a:r>
            <a:r>
              <a:rPr lang="en"/>
              <a:t> value. So here are the result of 3 clusters. </a:t>
            </a:r>
            <a:r>
              <a:rPr lang="en"/>
              <a:t>Surprisingly</a:t>
            </a:r>
            <a:r>
              <a:rPr lang="en"/>
              <a:t>, we found out that clusters are neatly </a:t>
            </a:r>
            <a:r>
              <a:rPr lang="en"/>
              <a:t>separated</a:t>
            </a:r>
            <a:r>
              <a:rPr lang="en"/>
              <a:t> by drug payers.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 cluster1, 100% drugs belong to </a:t>
            </a:r>
            <a:r>
              <a:rPr lang="en"/>
              <a:t>Commercial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want to explore why drugs belongs to </a:t>
            </a:r>
            <a:r>
              <a:rPr lang="en"/>
              <a:t>commercial</a:t>
            </a:r>
            <a:r>
              <a:rPr lang="en"/>
              <a:t> are so different from drugs which belongs to medicare. We found out that there aren’t a huge difference in terms of gender and area distribution. But we found out that the age groups are quite different across different payers.  so we looked more into the age group</a:t>
            </a:r>
            <a:r>
              <a:rPr lang="en" strike="sngStrike"/>
              <a:t>, and  Will will share what we found. </a:t>
            </a:r>
            <a:endParaRPr strike="sng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82eb9f9b71_1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82eb9f9b71_1_10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we explored age groups, we started by looking at a general idea of what age groups need the most cardiovascular treatment.</a:t>
            </a:r>
            <a:endParaRPr/>
          </a:p>
          <a:p>
            <a:pPr indent="0" lvl="0" marL="0" rtl="0" algn="l">
              <a:spcBef>
                <a:spcPts val="0"/>
              </a:spcBef>
              <a:spcAft>
                <a:spcPts val="0"/>
              </a:spcAft>
              <a:buClr>
                <a:schemeClr val="dk1"/>
              </a:buClr>
              <a:buSzPts val="1100"/>
              <a:buFont typeface="Arial"/>
              <a:buNone/>
            </a:pPr>
            <a:r>
              <a:rPr lang="en"/>
              <a:t>As we suspected, the majority of people who needed cardiovascular drugs tended to be the older populations</a:t>
            </a:r>
            <a:endParaRPr/>
          </a:p>
          <a:p>
            <a:pPr indent="0" lvl="0" marL="0" rtl="0" algn="l">
              <a:spcBef>
                <a:spcPts val="0"/>
              </a:spcBef>
              <a:spcAft>
                <a:spcPts val="0"/>
              </a:spcAft>
              <a:buClr>
                <a:schemeClr val="dk1"/>
              </a:buClr>
              <a:buSzPts val="1100"/>
              <a:buFont typeface="Arial"/>
              <a:buNone/>
            </a:pPr>
            <a:r>
              <a:rPr lang="en"/>
              <a:t>We saw that in 2012, the majority of prescriptions were given to people in the age group 45-64.</a:t>
            </a:r>
            <a:endParaRPr/>
          </a:p>
          <a:p>
            <a:pPr indent="0" lvl="0" marL="0" rtl="0" algn="l">
              <a:spcBef>
                <a:spcPts val="0"/>
              </a:spcBef>
              <a:spcAft>
                <a:spcPts val="0"/>
              </a:spcAft>
              <a:buClr>
                <a:schemeClr val="dk1"/>
              </a:buClr>
              <a:buSzPts val="1100"/>
              <a:buFont typeface="Arial"/>
              <a:buNone/>
            </a:pPr>
            <a:r>
              <a:rPr lang="en"/>
              <a:t>In 2016, the trend changes a bit, where the 65 and older population received more cardiovascular drugs</a:t>
            </a:r>
            <a:endParaRPr/>
          </a:p>
          <a:p>
            <a:pPr indent="0" lvl="0" marL="0" rtl="0" algn="l">
              <a:spcBef>
                <a:spcPts val="0"/>
              </a:spcBef>
              <a:spcAft>
                <a:spcPts val="0"/>
              </a:spcAft>
              <a:buClr>
                <a:schemeClr val="dk1"/>
              </a:buClr>
              <a:buSzPts val="1100"/>
              <a:buFont typeface="Arial"/>
              <a:buNone/>
            </a:pPr>
            <a:r>
              <a:rPr lang="en"/>
              <a:t>However, in both years, both groups receive a disproportionately high amount compared to the younger age groups, so we decided to look further into the aging population.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830c98ff86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830c98ff86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next step was to determine how the people in the 45 and older groups were covered.</a:t>
            </a:r>
            <a:endParaRPr/>
          </a:p>
          <a:p>
            <a:pPr indent="0" lvl="0" marL="0" rtl="0" algn="l">
              <a:lnSpc>
                <a:spcPct val="100000"/>
              </a:lnSpc>
              <a:spcBef>
                <a:spcPts val="0"/>
              </a:spcBef>
              <a:spcAft>
                <a:spcPts val="0"/>
              </a:spcAft>
              <a:buSzPts val="1100"/>
              <a:buNone/>
            </a:pPr>
            <a:r>
              <a:rPr lang="en"/>
              <a:t>The trend is pretty much what we’d expect, with the people below 65 being covered by commercial until when they retire and become eligible for medicare.</a:t>
            </a:r>
            <a:endParaRPr/>
          </a:p>
          <a:p>
            <a:pPr indent="0" lvl="0" marL="0" rtl="0" algn="l">
              <a:lnSpc>
                <a:spcPct val="100000"/>
              </a:lnSpc>
              <a:spcBef>
                <a:spcPts val="0"/>
              </a:spcBef>
              <a:spcAft>
                <a:spcPts val="0"/>
              </a:spcAft>
              <a:buSzPts val="1100"/>
              <a:buNone/>
            </a:pPr>
            <a:r>
              <a:rPr lang="en"/>
              <a:t>In 2016, the trend is pretty similar to what we see here, but with less emphasis on commercial for the below 65 patients and more medicare for 65 and older group</a:t>
            </a:r>
            <a:endParaRPr/>
          </a:p>
          <a:p>
            <a:pPr indent="0" lvl="0" marL="0" rtl="0" algn="l">
              <a:lnSpc>
                <a:spcPct val="100000"/>
              </a:lnSpc>
              <a:spcBef>
                <a:spcPts val="0"/>
              </a:spcBef>
              <a:spcAft>
                <a:spcPts val="0"/>
              </a:spcAft>
              <a:buSzPts val="1100"/>
              <a:buNone/>
            </a:pPr>
            <a:r>
              <a:rPr lang="en"/>
              <a:t>Minnesota Health Care Programs follow a similar trend, but it’s less pronounced. We see it being used much less when patients become ineligible.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831aa77a8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831aa77a85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a:t>Once we knew what payers the core demographic was using, we turned our attention to the amount of coverage those payers provided.</a:t>
            </a:r>
            <a:endParaRPr/>
          </a:p>
          <a:p>
            <a:pPr indent="0" lvl="0" marL="0" rtl="0" algn="l">
              <a:spcBef>
                <a:spcPts val="0"/>
              </a:spcBef>
              <a:spcAft>
                <a:spcPts val="0"/>
              </a:spcAft>
              <a:buSzPts val="1100"/>
              <a:buNone/>
            </a:pPr>
            <a:r>
              <a:rPr lang="en"/>
              <a:t>Looking at both commercial and medicare, these payers offer on average 54 and 62% coverage for cardiovascular drugs.</a:t>
            </a:r>
            <a:endParaRPr/>
          </a:p>
          <a:p>
            <a:pPr indent="0" lvl="0" marL="0" rtl="0" algn="l">
              <a:spcBef>
                <a:spcPts val="0"/>
              </a:spcBef>
              <a:spcAft>
                <a:spcPts val="0"/>
              </a:spcAft>
              <a:buSzPts val="1100"/>
              <a:buNone/>
            </a:pPr>
            <a:r>
              <a:rPr lang="en"/>
              <a:t>The coverage they offer is well below average, especially in comparison to the coverage they offer other costs</a:t>
            </a:r>
            <a:endParaRPr/>
          </a:p>
          <a:p>
            <a:pPr indent="0" lvl="0" marL="0" rtl="0" algn="l">
              <a:spcBef>
                <a:spcPts val="0"/>
              </a:spcBef>
              <a:spcAft>
                <a:spcPts val="0"/>
              </a:spcAft>
              <a:buSzPts val="1100"/>
              <a:buNone/>
            </a:pPr>
            <a:r>
              <a:rPr lang="en"/>
              <a:t>The percentage of coverage has not changed in the 4 years since 2012 and has actually decrease a little bit.</a:t>
            </a:r>
            <a:endParaRPr/>
          </a:p>
          <a:p>
            <a:pPr indent="0" lvl="0" marL="0" rtl="0" algn="l">
              <a:spcBef>
                <a:spcPts val="0"/>
              </a:spcBef>
              <a:spcAft>
                <a:spcPts val="0"/>
              </a:spcAft>
              <a:buSzPts val="1100"/>
              <a:buNone/>
            </a:pPr>
            <a:r>
              <a:rPr lang="en"/>
              <a:t>The lower amount of coverage is something we want to target in our recommendations.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73268491a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g73268491a6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to quickly summarize our key findings, our team learned that…… read off the slide</a:t>
            </a:r>
            <a:endParaRPr/>
          </a:p>
          <a:p>
            <a:pPr indent="0" lvl="0" marL="0" rtl="0" algn="l">
              <a:lnSpc>
                <a:spcPct val="100000"/>
              </a:lnSpc>
              <a:spcBef>
                <a:spcPts val="0"/>
              </a:spcBef>
              <a:spcAft>
                <a:spcPts val="0"/>
              </a:spcAft>
              <a:buSzPts val="1100"/>
              <a:buNone/>
            </a:pPr>
            <a:r>
              <a:rPr lang="en"/>
              <a:t>With these insights in mind we came up with the following courses of action</a:t>
            </a:r>
            <a:endParaRPr/>
          </a:p>
          <a:p>
            <a:pPr indent="0" lvl="0" marL="0" rtl="0" algn="l">
              <a:lnSpc>
                <a:spcPct val="100000"/>
              </a:lnSpc>
              <a:spcBef>
                <a:spcPts val="0"/>
              </a:spcBef>
              <a:spcAft>
                <a:spcPts val="0"/>
              </a:spcAft>
              <a:buSzPts val="1100"/>
              <a:buNone/>
            </a:pPr>
            <a:r>
              <a:rPr lang="en"/>
              <a:t>Read of the slide…..</a:t>
            </a:r>
            <a:endParaRPr/>
          </a:p>
          <a:p>
            <a:pPr indent="0" lvl="0" marL="0" rtl="0" algn="l">
              <a:lnSpc>
                <a:spcPct val="100000"/>
              </a:lnSpc>
              <a:spcBef>
                <a:spcPts val="0"/>
              </a:spcBef>
              <a:spcAft>
                <a:spcPts val="0"/>
              </a:spcAft>
              <a:buSzPts val="1100"/>
              <a:buNone/>
            </a:pPr>
            <a:r>
              <a:rPr lang="en"/>
              <a:t>Of these, we felt that the most feasible and beneficial solution is to increase state subsidization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82eb9f9b71_1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82eb9f9b71_1_1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i="1" lang="en" u="sng"/>
              <a:t>Script</a:t>
            </a:r>
            <a:r>
              <a:rPr i="1" lang="en"/>
              <a:t>: In order to put our analysis into a more meaningful perspective, we have chosen to do a cost benefit analysis. We believe there are multiple benefits that can come from increasing cardiovascular prescription coverage in Minnesota. First, we would expect a decrease in hospitalization costs. As with more coverage, there should be fewer individuals needing emergency medical care. Second, we would expect an increase in economic activity. When more prescriptions are covered for an individual, they have more money to go around. Third, we would expect a lower overall cost for healthcare programs in the state of Minnesota. Finally, and most importantly, with more prescription coverage the population will have a better overall health. Of course we also must acknowledge the costs in increasing cardiovascular prescription coverage in Minnesota. First, we realise there would be an increase in both short-term spending by the Minnesota government and an increased administrative burden. Similarly, due to an increase in spending, there will be decrease in funding for other programs.</a:t>
            </a:r>
            <a:r>
              <a:rPr i="1" lang="en"/>
              <a:t>(There may also be a chance that other other payers would decrease their coverage contribution in response to the state increase) </a:t>
            </a:r>
            <a:endParaRPr i="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Source: </a:t>
            </a:r>
            <a:r>
              <a:rPr lang="en" u="sng">
                <a:solidFill>
                  <a:schemeClr val="hlink"/>
                </a:solidFill>
                <a:hlinkClick r:id="rId2"/>
              </a:rPr>
              <a:t>https://www-nejm-org.ezp1.lib.umn.edu/doi/10.1056/NEJMp1613981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3"/>
              </a:rPr>
              <a:t>https://www.health.state.mn.us/news/pressrel/2019/costs022819.html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Numbers show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g831aa77a85_9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831aa77a85_9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i="1" lang="en" u="sng"/>
              <a:t>Script</a:t>
            </a:r>
            <a:r>
              <a:rPr i="1" lang="en"/>
              <a:t>: To put these benefits and costs into a more realistic perspective, we performed a </a:t>
            </a:r>
            <a:r>
              <a:rPr i="1" lang="en"/>
              <a:t>hypothetical</a:t>
            </a:r>
            <a:r>
              <a:rPr i="1" lang="en"/>
              <a:t> cost benefit analysis using information obtained through research papers and the all payers claims database. Walk through math.</a:t>
            </a:r>
            <a:endParaRPr i="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Source: </a:t>
            </a:r>
            <a:r>
              <a:rPr lang="en" u="sng">
                <a:solidFill>
                  <a:schemeClr val="hlink"/>
                </a:solidFill>
                <a:hlinkClick r:id="rId2"/>
              </a:rPr>
              <a:t>https://www-nejm-org.ezp1.lib.umn.edu/doi/10.1056/NEJMp1613981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3"/>
              </a:rPr>
              <a:t>https://www.health.state.mn.us/news/pressrel/2019/costs022819.html</a:t>
            </a:r>
            <a:r>
              <a:rPr lang="en"/>
              <a:t> (Source for total heart healthcare spending in MN in 2013) </a:t>
            </a:r>
            <a:endParaRPr/>
          </a:p>
          <a:p>
            <a:pPr indent="0" lvl="0" marL="0" rtl="0" algn="l">
              <a:lnSpc>
                <a:spcPct val="100000"/>
              </a:lnSpc>
              <a:spcBef>
                <a:spcPts val="0"/>
              </a:spcBef>
              <a:spcAft>
                <a:spcPts val="0"/>
              </a:spcAft>
              <a:buSzPts val="1100"/>
              <a:buNone/>
            </a:pPr>
            <a:r>
              <a:rPr lang="en" u="sng">
                <a:solidFill>
                  <a:schemeClr val="hlink"/>
                </a:solidFill>
                <a:hlinkClick r:id="rId4"/>
              </a:rPr>
              <a:t>https://www.health.state.mn.us/diseases/cardiovascular/data/heartdisease.html</a:t>
            </a:r>
            <a:r>
              <a:rPr lang="en"/>
              <a:t> (Source for CVD hospitalizations in MN)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5"/>
              </a:rPr>
              <a:t>https://www.ncbi.nlm.nih.gov/pmc/articles/PMC5436769/</a:t>
            </a:r>
            <a:r>
              <a:rPr lang="en"/>
              <a:t> (Source showing cost of CVD hospitalization in USA)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Numbers show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831aa77a85_9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831aa77a85_9_5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i="1" lang="en" u="sng"/>
              <a:t>Script</a:t>
            </a:r>
            <a:r>
              <a:rPr i="1" lang="en"/>
              <a:t>: While we have already stated the recommendations and net savings of implementing them, we would like to acknowledge the potential caveats of our analysis. We have identified three primary caveats: cost burden, adherence, and limited data. First, knowing the cost burden could help to determine whether or not a possible lack of medication adherence is related to cost. Simply, are people not taking the prescribed medications due to the cost of the drug. Second, with the given data we cannot be certain if this lack of medication adherence is a primary risk for CVD. Finally, the all payers claim database cover two years, 2012 and 2016. In order to do any causal analysis assumptions would need to be made. These assumptions are limited in scope because of the construction of the database.</a:t>
            </a:r>
            <a:endParaRPr i="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830c98ff86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g830c98ff86_1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i="1" lang="en" u="sng"/>
              <a:t>Script</a:t>
            </a:r>
            <a:r>
              <a:rPr i="1" lang="en"/>
              <a:t>: Regardless of these caveats, prevention matters. Medical Access is only one way to improve heart health. To reduce the likelihood of CVD, individuals should participate in healthy routines such as exercise and a healthy diet. While individually, these components will improve heart health, the best solution is to include all components in the daily life.</a:t>
            </a:r>
            <a:endParaRPr i="1"/>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Source 4: </a:t>
            </a:r>
            <a:r>
              <a:rPr lang="en" u="sng">
                <a:solidFill>
                  <a:schemeClr val="hlink"/>
                </a:solidFill>
                <a:hlinkClick r:id="rId2"/>
              </a:rPr>
              <a:t>https://www.cdc.gov/heartdisease/prevention.htm</a:t>
            </a:r>
            <a:endParaRPr/>
          </a:p>
          <a:p>
            <a:pPr indent="0" lvl="0" marL="0" rtl="0" algn="l">
              <a:lnSpc>
                <a:spcPct val="100000"/>
              </a:lnSpc>
              <a:spcBef>
                <a:spcPts val="0"/>
              </a:spcBef>
              <a:spcAft>
                <a:spcPts val="0"/>
              </a:spcAft>
              <a:buSzPts val="1100"/>
              <a:buNone/>
            </a:pPr>
            <a:r>
              <a:rPr lang="en"/>
              <a:t>Source 5: </a:t>
            </a:r>
            <a:r>
              <a:rPr lang="en" u="sng">
                <a:solidFill>
                  <a:schemeClr val="hlink"/>
                </a:solidFill>
                <a:hlinkClick r:id="rId3"/>
              </a:rPr>
              <a:t>https://www.ncbi.nlm.nih.gov/pmc/articles/PMC4318289/</a:t>
            </a:r>
            <a:endParaRPr/>
          </a:p>
          <a:p>
            <a:pPr indent="0" lvl="0" marL="0" rtl="0" algn="l">
              <a:lnSpc>
                <a:spcPct val="100000"/>
              </a:lnSpc>
              <a:spcBef>
                <a:spcPts val="0"/>
              </a:spcBef>
              <a:spcAft>
                <a:spcPts val="0"/>
              </a:spcAft>
              <a:buSzPts val="1100"/>
              <a:buNone/>
            </a:pPr>
            <a:r>
              <a:rPr lang="en"/>
              <a:t>Source 6: </a:t>
            </a:r>
            <a:r>
              <a:rPr lang="en" u="sng">
                <a:solidFill>
                  <a:schemeClr val="hlink"/>
                </a:solidFill>
                <a:hlinkClick r:id="rId4"/>
              </a:rPr>
              <a:t>https://www.ncbi.nlm.nih.gov/pmc/articles/PMC4602927/</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Despite the many risk factors of CVD, evidence shows can be prevented through regular check ups/health </a:t>
            </a:r>
            <a:r>
              <a:rPr lang="en"/>
              <a:t>maintenance</a:t>
            </a:r>
            <a:r>
              <a:rPr lang="en"/>
              <a:t>, regular exercise, and a healthy diet. </a:t>
            </a:r>
            <a:r>
              <a:rPr lang="en"/>
              <a:t>Especially</a:t>
            </a:r>
            <a:r>
              <a:rPr lang="en"/>
              <a:t> important for medicinal and regular preventative medical care is insurance. Which has been shown to better outcomes for CVD.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82eb9f9b71_1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g82eb9f9b71_1_1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i="1" lang="en" u="sng"/>
              <a:t>Script</a:t>
            </a:r>
            <a:r>
              <a:rPr i="1" lang="en"/>
              <a:t>: In conclusion, we found that there is a disparity between cardiovascular drug usage and insurance coverage. This disparity is morst apparent for patients age 45 or older with either commercial or Medicare coverage. To reduce the disparity, we recommend increasing CVD prescription coverage for this at risk population. This may increase health outcomes and reduce costs. This recommendation in combination with a healthy lifestyle and diet will benefit the state of Minnesota as a whole.</a:t>
            </a:r>
            <a:endParaRPr i="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30c98ff8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830c98ff86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sz="1200">
                <a:solidFill>
                  <a:schemeClr val="dk1"/>
                </a:solidFill>
                <a:latin typeface="Calibri"/>
                <a:ea typeface="Calibri"/>
                <a:cs typeface="Calibri"/>
                <a:sym typeface="Calibri"/>
              </a:rPr>
              <a:t>Slide 2: Over the last 50 years, as acute medical conditions have waned and as chronic disease has taken the attention of the medical community, cardiovascular disease has become one of the most prevalent cause of mortality in many developed nations around the world. In Minnesota, that is no different. According to the MN health department and the CDC, between 1999-2007, CVD has remained as the number 2 cause of mortality, just behind cancer, causing 18% of deaths of Minnesotans in 2017. It has a dramatic cost on Minnesota’s economy, costing patients approximately $720 million in hospitalizations each year since 2016.</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0" name="Shape 790"/>
        <p:cNvGrpSpPr/>
        <p:nvPr/>
      </p:nvGrpSpPr>
      <p:grpSpPr>
        <a:xfrm>
          <a:off x="0" y="0"/>
          <a:ext cx="0" cy="0"/>
          <a:chOff x="0" y="0"/>
          <a:chExt cx="0" cy="0"/>
        </a:xfrm>
      </p:grpSpPr>
      <p:sp>
        <p:nvSpPr>
          <p:cNvPr id="791" name="Google Shape;791;g82eb9f9b71_1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2" name="Google Shape;792;g82eb9f9b71_1_1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Google Shape;79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0" name="Google Shape;8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30c98ff86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830c98ff86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Slide 3: A cause of such a high portion of mortality caused by CVD is that multiple forms of CVD exist, therefore risk factors for CVD is also varied. Most common risk factors include obesity, diabetes, family history, smoking, high cholesterol, and high blood pressure. Other factors, such as low SES, high stress, and other environmental factors must be considered as well. Battling these factors is still an ongoing battle and subject of furious research throughout the United States. With so many factors to control, it goes to reason that are many pharmaceutical agents out there to meet those needs.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2eb9f9b71_1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82eb9f9b71_1_10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Montserrat"/>
                <a:ea typeface="Montserrat"/>
                <a:cs typeface="Montserrat"/>
                <a:sym typeface="Montserrat"/>
              </a:rPr>
              <a:t>Slide 4: Which is why, we can see from the data that was provided for this competition that, CVD agents are, unsurprisingly, the most highly prescribed therapeutic class of medication. However, IT IS surprising to our group that CVD agents are actually the least covered in terms of median cost paid by insurance for the drugs. In both 2012 and 2016 there were approximately 12 million prescriptions for CVD agents, far and above the most prescribed compared to other therapeutic classes, but also the least covered. This is illustrated in a graph showing coverage vs prescriptions where CVD agents stand alone. </a:t>
            </a:r>
            <a:endParaRPr sz="1400">
              <a:latin typeface="Montserrat"/>
              <a:ea typeface="Montserrat"/>
              <a:cs typeface="Montserrat"/>
              <a:sym typeface="Montserrat"/>
            </a:endParaRPr>
          </a:p>
          <a:p>
            <a:pPr indent="0" lvl="0" marL="0" rtl="0" algn="l">
              <a:spcBef>
                <a:spcPts val="0"/>
              </a:spcBef>
              <a:spcAft>
                <a:spcPts val="0"/>
              </a:spcAft>
              <a:buClr>
                <a:schemeClr val="dk1"/>
              </a:buClr>
              <a:buSzPts val="1400"/>
              <a:buFont typeface="Arial"/>
              <a:buNone/>
            </a:pPr>
            <a:r>
              <a:t/>
            </a:r>
            <a:endParaRPr sz="1400">
              <a:solidFill>
                <a:schemeClr val="accent2"/>
              </a:solidFill>
              <a:latin typeface="Montserrat"/>
              <a:ea typeface="Montserrat"/>
              <a:cs typeface="Montserrat"/>
              <a:sym typeface="Montserra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2f11171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82f111712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Increase coverage to improve patient health outcomes, reduce hospitalizations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Looked at literature to see what could potentially be done to address disparities with coverage and utilization. </a:t>
            </a:r>
            <a:br>
              <a:rPr lang="en"/>
            </a:br>
            <a:br>
              <a:rPr lang="en"/>
            </a:br>
            <a:r>
              <a:rPr lang="en"/>
              <a:t>Study by Afendulis et al shows the overall effect on Medicare part D initiation to hospitalization rates for diseases potentially manageable by medication. Overall, we see a 5% reduction in hospitalization rates due to increased coverage by initiation of Medicare Part D and for CV diseases specifically, we see a 5% and 7% reduction in angina and CHF respectively.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2eb9f9b71_1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82eb9f9b71_1_1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Conversely, another study by Heisler et al shows that restricting prescription medication coverage results in an increased risk in health outcomes. Specifically, we see that the adjusted odds ratio for health status, angine, CVD event, and new kidney issues were increased as a result of restricted prescription medication coverage.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31aa77a85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31aa77a85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given this disparity of utilization and coverage for CVD medications and the literature showing potential solutions to this disparity, our exploratory analysis focused on *read the slide*</a:t>
            </a:r>
            <a:br>
              <a:rPr lang="en"/>
            </a:br>
            <a:r>
              <a:rPr lang="en"/>
              <a:t>However, before we go into the results of our analyses, Boyang will first go over the characteristics of the data set we used and our methodology.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first take a look at the data sources which are provided to us. The data was obtained from Minnesota All Payers Claim Database, and covered year 2012 and 2016. There are two tables provided. The first table contains information regarding a specific drug. There are features such as launch year, ingredients and dosage. There are 40 features and 58299 entries in total. The second table contains information regarding drug characteristics, including region and age distribution for people </a:t>
            </a:r>
            <a:r>
              <a:rPr lang="en"/>
              <a:t>consuming</a:t>
            </a:r>
            <a:r>
              <a:rPr lang="en"/>
              <a:t> certain type of drugs. There are 50 features and 8455 entries in total.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2eb9f9b71_1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82eb9f9b71_1_9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are a few steps we did for data cleaning.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First, we impute some NA’s in column PROPNAME. According to the description, all generic drug has a value of NA, so we basically replaced NA with “generic”. In addition, we dropped some rows with 10% missing.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addition, since each table has data for two years, we decided to join some based on certain features. </a:t>
            </a:r>
            <a:endParaRPr/>
          </a:p>
          <a:p>
            <a:pPr indent="0" lvl="0" marL="0" rtl="0" algn="l">
              <a:lnSpc>
                <a:spcPct val="100000"/>
              </a:lnSpc>
              <a:spcBef>
                <a:spcPts val="0"/>
              </a:spcBef>
              <a:spcAft>
                <a:spcPts val="0"/>
              </a:spcAft>
              <a:buSzPts val="1100"/>
              <a:buNone/>
            </a:pPr>
            <a:r>
              <a:rPr lang="en"/>
              <a:t>Drug Summary Join features: ['RECORD_TYPE','NPROPNAME', 'THER_CLASS','PAYER']</a:t>
            </a:r>
            <a:endParaRPr/>
          </a:p>
          <a:p>
            <a:pPr indent="0" lvl="0" marL="0" rtl="0" algn="l">
              <a:lnSpc>
                <a:spcPct val="100000"/>
              </a:lnSpc>
              <a:spcBef>
                <a:spcPts val="0"/>
              </a:spcBef>
              <a:spcAft>
                <a:spcPts val="0"/>
              </a:spcAft>
              <a:buSzPts val="1100"/>
              <a:buNone/>
            </a:pPr>
            <a:r>
              <a:rPr lang="en"/>
              <a:t>Drug </a:t>
            </a:r>
            <a:r>
              <a:rPr lang="en"/>
              <a:t>Detail</a:t>
            </a:r>
            <a:r>
              <a:rPr lang="en"/>
              <a:t> Join features: ['NDC9','PRODUCT_NDC', 'RECORD_TYPE','NPROPNAME', 'THER_CLASS’, 'PAYER']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Also, we built some columns for our analysis. </a:t>
            </a:r>
            <a:endParaRPr/>
          </a:p>
          <a:p>
            <a:pPr indent="0" lvl="0" marL="0" rtl="0" algn="l">
              <a:lnSpc>
                <a:spcPct val="100000"/>
              </a:lnSpc>
              <a:spcBef>
                <a:spcPts val="0"/>
              </a:spcBef>
              <a:spcAft>
                <a:spcPts val="0"/>
              </a:spcAft>
              <a:buSzPts val="1100"/>
              <a:buNone/>
            </a:pPr>
            <a:r>
              <a:rPr lang="en"/>
              <a:t>We added Percent Change for </a:t>
            </a:r>
            <a:r>
              <a:rPr lang="en">
                <a:solidFill>
                  <a:schemeClr val="dk1"/>
                </a:solidFill>
              </a:rPr>
              <a:t> ‘COST_PER_SCRIPT’ and ‘COST_PER_SCRIPT_RANK’ </a:t>
            </a:r>
            <a:r>
              <a:rPr lang="en"/>
              <a:t>to compare the growth or decline between 2012 and 2016. </a:t>
            </a:r>
            <a:endParaRPr/>
          </a:p>
          <a:p>
            <a:pPr indent="0" lvl="0" marL="0" rtl="0" algn="l">
              <a:lnSpc>
                <a:spcPct val="100000"/>
              </a:lnSpc>
              <a:spcBef>
                <a:spcPts val="0"/>
              </a:spcBef>
              <a:spcAft>
                <a:spcPts val="0"/>
              </a:spcAft>
              <a:buSzPts val="1100"/>
              <a:buNone/>
            </a:pPr>
            <a:r>
              <a:rPr lang="en"/>
              <a:t>And we also added p</a:t>
            </a:r>
            <a:r>
              <a:rPr lang="en"/>
              <a:t>ercentage</a:t>
            </a:r>
            <a:r>
              <a:rPr lang="en"/>
              <a:t> of insurance covered, which was calculated as insured_paid_sum / </a:t>
            </a:r>
            <a:r>
              <a:rPr lang="en">
                <a:solidFill>
                  <a:schemeClr val="dk1"/>
                </a:solidFill>
              </a:rPr>
              <a:t> (insured_paid_sum + member_paid_sum)</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47"/>
          <p:cNvSpPr txBox="1"/>
          <p:nvPr>
            <p:ph type="ctrTitle"/>
          </p:nvPr>
        </p:nvSpPr>
        <p:spPr>
          <a:xfrm>
            <a:off x="4987075" y="781525"/>
            <a:ext cx="3437100" cy="20526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p:txBody>
      </p:sp>
      <p:sp>
        <p:nvSpPr>
          <p:cNvPr id="11" name="Google Shape;11;p47"/>
          <p:cNvSpPr txBox="1"/>
          <p:nvPr>
            <p:ph idx="1" type="subTitle"/>
          </p:nvPr>
        </p:nvSpPr>
        <p:spPr>
          <a:xfrm>
            <a:off x="4987075" y="2834125"/>
            <a:ext cx="25146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9" name="Shape 59"/>
        <p:cNvGrpSpPr/>
        <p:nvPr/>
      </p:nvGrpSpPr>
      <p:grpSpPr>
        <a:xfrm>
          <a:off x="0" y="0"/>
          <a:ext cx="0" cy="0"/>
          <a:chOff x="0" y="0"/>
          <a:chExt cx="0" cy="0"/>
        </a:xfrm>
      </p:grpSpPr>
      <p:sp>
        <p:nvSpPr>
          <p:cNvPr id="60" name="Google Shape;60;p56"/>
          <p:cNvSpPr txBox="1"/>
          <p:nvPr>
            <p:ph hasCustomPrompt="1" type="title"/>
          </p:nvPr>
        </p:nvSpPr>
        <p:spPr>
          <a:xfrm>
            <a:off x="2417700" y="1859620"/>
            <a:ext cx="4308600" cy="112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r>
              <a:t>xx%</a:t>
            </a:r>
          </a:p>
        </p:txBody>
      </p:sp>
      <p:sp>
        <p:nvSpPr>
          <p:cNvPr id="61" name="Google Shape;61;p56"/>
          <p:cNvSpPr txBox="1"/>
          <p:nvPr>
            <p:ph idx="1" type="subTitle"/>
          </p:nvPr>
        </p:nvSpPr>
        <p:spPr>
          <a:xfrm>
            <a:off x="2799450" y="3211100"/>
            <a:ext cx="3545100" cy="648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62" name="Google Shape;62;p56"/>
          <p:cNvSpPr txBox="1"/>
          <p:nvPr>
            <p:ph idx="2"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úmero grande 1">
  <p:cSld name="BIG_NUMBER_1">
    <p:spTree>
      <p:nvGrpSpPr>
        <p:cNvPr id="64" name="Shape 64"/>
        <p:cNvGrpSpPr/>
        <p:nvPr/>
      </p:nvGrpSpPr>
      <p:grpSpPr>
        <a:xfrm>
          <a:off x="0" y="0"/>
          <a:ext cx="0" cy="0"/>
          <a:chOff x="0" y="0"/>
          <a:chExt cx="0" cy="0"/>
        </a:xfrm>
      </p:grpSpPr>
      <p:sp>
        <p:nvSpPr>
          <p:cNvPr id="65" name="Google Shape;65;p57"/>
          <p:cNvSpPr txBox="1"/>
          <p:nvPr>
            <p:ph type="title"/>
          </p:nvPr>
        </p:nvSpPr>
        <p:spPr>
          <a:xfrm>
            <a:off x="3675900" y="1345956"/>
            <a:ext cx="1792200" cy="61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66" name="Google Shape;66;p57"/>
          <p:cNvSpPr txBox="1"/>
          <p:nvPr>
            <p:ph idx="2" type="title"/>
          </p:nvPr>
        </p:nvSpPr>
        <p:spPr>
          <a:xfrm>
            <a:off x="3358650" y="1798900"/>
            <a:ext cx="2426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67" name="Google Shape;67;p57"/>
          <p:cNvSpPr txBox="1"/>
          <p:nvPr>
            <p:ph idx="1" type="subTitle"/>
          </p:nvPr>
        </p:nvSpPr>
        <p:spPr>
          <a:xfrm>
            <a:off x="3642600" y="2074650"/>
            <a:ext cx="1858800" cy="34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68" name="Google Shape;68;p57"/>
          <p:cNvSpPr txBox="1"/>
          <p:nvPr>
            <p:ph idx="3"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57"/>
          <p:cNvSpPr txBox="1"/>
          <p:nvPr>
            <p:ph idx="4" type="title"/>
          </p:nvPr>
        </p:nvSpPr>
        <p:spPr>
          <a:xfrm>
            <a:off x="6162775" y="1294300"/>
            <a:ext cx="1792200" cy="61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70" name="Google Shape;70;p57"/>
          <p:cNvSpPr txBox="1"/>
          <p:nvPr>
            <p:ph idx="5" type="title"/>
          </p:nvPr>
        </p:nvSpPr>
        <p:spPr>
          <a:xfrm>
            <a:off x="5845525" y="1798900"/>
            <a:ext cx="2426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1" name="Google Shape;71;p57"/>
          <p:cNvSpPr txBox="1"/>
          <p:nvPr>
            <p:ph idx="6" type="subTitle"/>
          </p:nvPr>
        </p:nvSpPr>
        <p:spPr>
          <a:xfrm>
            <a:off x="6129475" y="2074650"/>
            <a:ext cx="1821900" cy="34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72" name="Google Shape;72;p57"/>
          <p:cNvSpPr txBox="1"/>
          <p:nvPr>
            <p:ph idx="7" type="title"/>
          </p:nvPr>
        </p:nvSpPr>
        <p:spPr>
          <a:xfrm>
            <a:off x="1189025" y="1294300"/>
            <a:ext cx="1792200" cy="61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73" name="Google Shape;73;p57"/>
          <p:cNvSpPr txBox="1"/>
          <p:nvPr>
            <p:ph idx="8" type="title"/>
          </p:nvPr>
        </p:nvSpPr>
        <p:spPr>
          <a:xfrm>
            <a:off x="871775" y="1798900"/>
            <a:ext cx="2426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74" name="Google Shape;74;p57"/>
          <p:cNvSpPr txBox="1"/>
          <p:nvPr>
            <p:ph idx="9" type="subTitle"/>
          </p:nvPr>
        </p:nvSpPr>
        <p:spPr>
          <a:xfrm>
            <a:off x="1155725" y="2074650"/>
            <a:ext cx="1858800" cy="34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75" name="Google Shape;7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2">
  <p:cSld name="SECTION_TITLE_AND_DESCRIPTION_1_1">
    <p:spTree>
      <p:nvGrpSpPr>
        <p:cNvPr id="76" name="Shape 76"/>
        <p:cNvGrpSpPr/>
        <p:nvPr/>
      </p:nvGrpSpPr>
      <p:grpSpPr>
        <a:xfrm>
          <a:off x="0" y="0"/>
          <a:ext cx="0" cy="0"/>
          <a:chOff x="0" y="0"/>
          <a:chExt cx="0" cy="0"/>
        </a:xfrm>
      </p:grpSpPr>
      <p:sp>
        <p:nvSpPr>
          <p:cNvPr id="77" name="Google Shape;77;p58"/>
          <p:cNvSpPr/>
          <p:nvPr/>
        </p:nvSpPr>
        <p:spPr>
          <a:xfrm>
            <a:off x="-31750" y="-39675"/>
            <a:ext cx="6127800" cy="5183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8"/>
          <p:cNvSpPr txBox="1"/>
          <p:nvPr>
            <p:ph type="title"/>
          </p:nvPr>
        </p:nvSpPr>
        <p:spPr>
          <a:xfrm>
            <a:off x="774850" y="1698650"/>
            <a:ext cx="4129200" cy="1482300"/>
          </a:xfrm>
          <a:prstGeom prst="rect">
            <a:avLst/>
          </a:prstGeom>
          <a:noFill/>
          <a:ln>
            <a:noFill/>
          </a:ln>
        </p:spPr>
        <p:txBody>
          <a:bodyPr anchorCtr="0" anchor="b" bIns="91425" lIns="91425" spcFirstLastPara="1" rIns="91425" wrap="square" tIns="91425">
            <a:noAutofit/>
          </a:bodyPr>
          <a:lstStyle>
            <a:lvl1pPr lvl="0" algn="r">
              <a:lnSpc>
                <a:spcPct val="80000"/>
              </a:lnSpc>
              <a:spcBef>
                <a:spcPts val="0"/>
              </a:spcBef>
              <a:spcAft>
                <a:spcPts val="0"/>
              </a:spcAft>
              <a:buClr>
                <a:schemeClr val="lt1"/>
              </a:buClr>
              <a:buSzPts val="3600"/>
              <a:buNone/>
              <a:defRPr sz="3600">
                <a:solidFill>
                  <a:schemeClr val="lt1"/>
                </a:solidFill>
              </a:defRPr>
            </a:lvl1pPr>
            <a:lvl2pPr lvl="1" algn="r">
              <a:lnSpc>
                <a:spcPct val="80000"/>
              </a:lnSpc>
              <a:spcBef>
                <a:spcPts val="0"/>
              </a:spcBef>
              <a:spcAft>
                <a:spcPts val="0"/>
              </a:spcAft>
              <a:buClr>
                <a:schemeClr val="lt1"/>
              </a:buClr>
              <a:buSzPts val="3600"/>
              <a:buNone/>
              <a:defRPr sz="3600">
                <a:solidFill>
                  <a:schemeClr val="lt1"/>
                </a:solidFill>
              </a:defRPr>
            </a:lvl2pPr>
            <a:lvl3pPr lvl="2" algn="r">
              <a:lnSpc>
                <a:spcPct val="80000"/>
              </a:lnSpc>
              <a:spcBef>
                <a:spcPts val="0"/>
              </a:spcBef>
              <a:spcAft>
                <a:spcPts val="0"/>
              </a:spcAft>
              <a:buClr>
                <a:schemeClr val="lt1"/>
              </a:buClr>
              <a:buSzPts val="3600"/>
              <a:buNone/>
              <a:defRPr sz="3600">
                <a:solidFill>
                  <a:schemeClr val="lt1"/>
                </a:solidFill>
              </a:defRPr>
            </a:lvl3pPr>
            <a:lvl4pPr lvl="3" algn="r">
              <a:lnSpc>
                <a:spcPct val="80000"/>
              </a:lnSpc>
              <a:spcBef>
                <a:spcPts val="0"/>
              </a:spcBef>
              <a:spcAft>
                <a:spcPts val="0"/>
              </a:spcAft>
              <a:buClr>
                <a:schemeClr val="lt1"/>
              </a:buClr>
              <a:buSzPts val="3600"/>
              <a:buNone/>
              <a:defRPr sz="3600">
                <a:solidFill>
                  <a:schemeClr val="lt1"/>
                </a:solidFill>
              </a:defRPr>
            </a:lvl4pPr>
            <a:lvl5pPr lvl="4" algn="r">
              <a:lnSpc>
                <a:spcPct val="80000"/>
              </a:lnSpc>
              <a:spcBef>
                <a:spcPts val="0"/>
              </a:spcBef>
              <a:spcAft>
                <a:spcPts val="0"/>
              </a:spcAft>
              <a:buClr>
                <a:schemeClr val="lt1"/>
              </a:buClr>
              <a:buSzPts val="3600"/>
              <a:buNone/>
              <a:defRPr sz="3600">
                <a:solidFill>
                  <a:schemeClr val="lt1"/>
                </a:solidFill>
              </a:defRPr>
            </a:lvl5pPr>
            <a:lvl6pPr lvl="5" algn="r">
              <a:lnSpc>
                <a:spcPct val="80000"/>
              </a:lnSpc>
              <a:spcBef>
                <a:spcPts val="0"/>
              </a:spcBef>
              <a:spcAft>
                <a:spcPts val="0"/>
              </a:spcAft>
              <a:buClr>
                <a:schemeClr val="lt1"/>
              </a:buClr>
              <a:buSzPts val="3600"/>
              <a:buNone/>
              <a:defRPr sz="3600">
                <a:solidFill>
                  <a:schemeClr val="lt1"/>
                </a:solidFill>
              </a:defRPr>
            </a:lvl6pPr>
            <a:lvl7pPr lvl="6" algn="r">
              <a:lnSpc>
                <a:spcPct val="80000"/>
              </a:lnSpc>
              <a:spcBef>
                <a:spcPts val="0"/>
              </a:spcBef>
              <a:spcAft>
                <a:spcPts val="0"/>
              </a:spcAft>
              <a:buClr>
                <a:schemeClr val="lt1"/>
              </a:buClr>
              <a:buSzPts val="3600"/>
              <a:buNone/>
              <a:defRPr sz="3600">
                <a:solidFill>
                  <a:schemeClr val="lt1"/>
                </a:solidFill>
              </a:defRPr>
            </a:lvl7pPr>
            <a:lvl8pPr lvl="7" algn="r">
              <a:lnSpc>
                <a:spcPct val="80000"/>
              </a:lnSpc>
              <a:spcBef>
                <a:spcPts val="0"/>
              </a:spcBef>
              <a:spcAft>
                <a:spcPts val="0"/>
              </a:spcAft>
              <a:buClr>
                <a:schemeClr val="lt1"/>
              </a:buClr>
              <a:buSzPts val="3600"/>
              <a:buNone/>
              <a:defRPr sz="3600">
                <a:solidFill>
                  <a:schemeClr val="lt1"/>
                </a:solidFill>
              </a:defRPr>
            </a:lvl8pPr>
            <a:lvl9pPr lvl="8" algn="r">
              <a:lnSpc>
                <a:spcPct val="80000"/>
              </a:lnSpc>
              <a:spcBef>
                <a:spcPts val="0"/>
              </a:spcBef>
              <a:spcAft>
                <a:spcPts val="0"/>
              </a:spcAft>
              <a:buClr>
                <a:schemeClr val="lt1"/>
              </a:buClr>
              <a:buSzPts val="3600"/>
              <a:buNone/>
              <a:defRPr sz="3600">
                <a:solidFill>
                  <a:schemeClr val="lt1"/>
                </a:solidFill>
              </a:defRPr>
            </a:lvl9pPr>
          </a:lstStyle>
          <a:p/>
        </p:txBody>
      </p:sp>
      <p:sp>
        <p:nvSpPr>
          <p:cNvPr id="79" name="Google Shape;79;p58"/>
          <p:cNvSpPr txBox="1"/>
          <p:nvPr>
            <p:ph idx="1" type="subTitle"/>
          </p:nvPr>
        </p:nvSpPr>
        <p:spPr>
          <a:xfrm>
            <a:off x="1656850" y="3108204"/>
            <a:ext cx="3247200" cy="12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600"/>
              <a:buNone/>
              <a:defRPr sz="1600">
                <a:solidFill>
                  <a:schemeClr val="lt1"/>
                </a:solidFill>
              </a:defRPr>
            </a:lvl1pPr>
            <a:lvl2pPr lvl="1" algn="r">
              <a:lnSpc>
                <a:spcPct val="100000"/>
              </a:lnSpc>
              <a:spcBef>
                <a:spcPts val="0"/>
              </a:spcBef>
              <a:spcAft>
                <a:spcPts val="0"/>
              </a:spcAft>
              <a:buClr>
                <a:schemeClr val="lt1"/>
              </a:buClr>
              <a:buSzPts val="1600"/>
              <a:buNone/>
              <a:defRPr sz="1600">
                <a:solidFill>
                  <a:schemeClr val="lt1"/>
                </a:solidFill>
              </a:defRPr>
            </a:lvl2pPr>
            <a:lvl3pPr lvl="2" algn="r">
              <a:lnSpc>
                <a:spcPct val="100000"/>
              </a:lnSpc>
              <a:spcBef>
                <a:spcPts val="0"/>
              </a:spcBef>
              <a:spcAft>
                <a:spcPts val="0"/>
              </a:spcAft>
              <a:buClr>
                <a:schemeClr val="lt1"/>
              </a:buClr>
              <a:buSzPts val="1600"/>
              <a:buNone/>
              <a:defRPr sz="1600">
                <a:solidFill>
                  <a:schemeClr val="lt1"/>
                </a:solidFill>
              </a:defRPr>
            </a:lvl3pPr>
            <a:lvl4pPr lvl="3" algn="r">
              <a:lnSpc>
                <a:spcPct val="100000"/>
              </a:lnSpc>
              <a:spcBef>
                <a:spcPts val="0"/>
              </a:spcBef>
              <a:spcAft>
                <a:spcPts val="0"/>
              </a:spcAft>
              <a:buClr>
                <a:schemeClr val="lt1"/>
              </a:buClr>
              <a:buSzPts val="1600"/>
              <a:buNone/>
              <a:defRPr sz="1600">
                <a:solidFill>
                  <a:schemeClr val="lt1"/>
                </a:solidFill>
              </a:defRPr>
            </a:lvl4pPr>
            <a:lvl5pPr lvl="4" algn="r">
              <a:lnSpc>
                <a:spcPct val="100000"/>
              </a:lnSpc>
              <a:spcBef>
                <a:spcPts val="0"/>
              </a:spcBef>
              <a:spcAft>
                <a:spcPts val="0"/>
              </a:spcAft>
              <a:buClr>
                <a:schemeClr val="lt1"/>
              </a:buClr>
              <a:buSzPts val="1600"/>
              <a:buNone/>
              <a:defRPr sz="1600">
                <a:solidFill>
                  <a:schemeClr val="lt1"/>
                </a:solidFill>
              </a:defRPr>
            </a:lvl5pPr>
            <a:lvl6pPr lvl="5" algn="r">
              <a:lnSpc>
                <a:spcPct val="100000"/>
              </a:lnSpc>
              <a:spcBef>
                <a:spcPts val="0"/>
              </a:spcBef>
              <a:spcAft>
                <a:spcPts val="0"/>
              </a:spcAft>
              <a:buClr>
                <a:schemeClr val="lt1"/>
              </a:buClr>
              <a:buSzPts val="1600"/>
              <a:buNone/>
              <a:defRPr sz="1600">
                <a:solidFill>
                  <a:schemeClr val="lt1"/>
                </a:solidFill>
              </a:defRPr>
            </a:lvl6pPr>
            <a:lvl7pPr lvl="6" algn="r">
              <a:lnSpc>
                <a:spcPct val="100000"/>
              </a:lnSpc>
              <a:spcBef>
                <a:spcPts val="0"/>
              </a:spcBef>
              <a:spcAft>
                <a:spcPts val="0"/>
              </a:spcAft>
              <a:buClr>
                <a:schemeClr val="lt1"/>
              </a:buClr>
              <a:buSzPts val="1600"/>
              <a:buNone/>
              <a:defRPr sz="1600">
                <a:solidFill>
                  <a:schemeClr val="lt1"/>
                </a:solidFill>
              </a:defRPr>
            </a:lvl7pPr>
            <a:lvl8pPr lvl="7" algn="r">
              <a:lnSpc>
                <a:spcPct val="100000"/>
              </a:lnSpc>
              <a:spcBef>
                <a:spcPts val="0"/>
              </a:spcBef>
              <a:spcAft>
                <a:spcPts val="0"/>
              </a:spcAft>
              <a:buClr>
                <a:schemeClr val="lt1"/>
              </a:buClr>
              <a:buSzPts val="1600"/>
              <a:buNone/>
              <a:defRPr sz="1600">
                <a:solidFill>
                  <a:schemeClr val="lt1"/>
                </a:solidFill>
              </a:defRPr>
            </a:lvl8pPr>
            <a:lvl9pPr lvl="8" algn="r">
              <a:lnSpc>
                <a:spcPct val="100000"/>
              </a:lnSpc>
              <a:spcBef>
                <a:spcPts val="0"/>
              </a:spcBef>
              <a:spcAft>
                <a:spcPts val="0"/>
              </a:spcAft>
              <a:buClr>
                <a:schemeClr val="lt1"/>
              </a:buClr>
              <a:buSzPts val="1600"/>
              <a:buNone/>
              <a:defRPr sz="1600">
                <a:solidFill>
                  <a:schemeClr val="lt1"/>
                </a:solidFill>
              </a:defRPr>
            </a:lvl9pPr>
          </a:lstStyle>
          <a:p/>
        </p:txBody>
      </p:sp>
      <p:sp>
        <p:nvSpPr>
          <p:cNvPr id="80" name="Google Shape;80;p58"/>
          <p:cNvSpPr txBox="1"/>
          <p:nvPr>
            <p:ph idx="2" type="title"/>
          </p:nvPr>
        </p:nvSpPr>
        <p:spPr>
          <a:xfrm>
            <a:off x="3149350" y="1367754"/>
            <a:ext cx="1754700" cy="604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lt1"/>
              </a:buClr>
              <a:buSzPts val="3600"/>
              <a:buNone/>
              <a:defRPr sz="3600">
                <a:solidFill>
                  <a:schemeClr val="lt1"/>
                </a:solidFill>
              </a:defRPr>
            </a:lvl1pPr>
            <a:lvl2pPr lvl="1" algn="r">
              <a:lnSpc>
                <a:spcPct val="100000"/>
              </a:lnSpc>
              <a:spcBef>
                <a:spcPts val="0"/>
              </a:spcBef>
              <a:spcAft>
                <a:spcPts val="0"/>
              </a:spcAft>
              <a:buClr>
                <a:schemeClr val="lt1"/>
              </a:buClr>
              <a:buSzPts val="12000"/>
              <a:buNone/>
              <a:defRPr sz="12000">
                <a:solidFill>
                  <a:schemeClr val="lt1"/>
                </a:solidFill>
              </a:defRPr>
            </a:lvl2pPr>
            <a:lvl3pPr lvl="2" algn="r">
              <a:lnSpc>
                <a:spcPct val="100000"/>
              </a:lnSpc>
              <a:spcBef>
                <a:spcPts val="0"/>
              </a:spcBef>
              <a:spcAft>
                <a:spcPts val="0"/>
              </a:spcAft>
              <a:buClr>
                <a:schemeClr val="lt1"/>
              </a:buClr>
              <a:buSzPts val="12000"/>
              <a:buNone/>
              <a:defRPr sz="12000">
                <a:solidFill>
                  <a:schemeClr val="lt1"/>
                </a:solidFill>
              </a:defRPr>
            </a:lvl3pPr>
            <a:lvl4pPr lvl="3" algn="r">
              <a:lnSpc>
                <a:spcPct val="100000"/>
              </a:lnSpc>
              <a:spcBef>
                <a:spcPts val="0"/>
              </a:spcBef>
              <a:spcAft>
                <a:spcPts val="0"/>
              </a:spcAft>
              <a:buClr>
                <a:schemeClr val="lt1"/>
              </a:buClr>
              <a:buSzPts val="12000"/>
              <a:buNone/>
              <a:defRPr sz="12000">
                <a:solidFill>
                  <a:schemeClr val="lt1"/>
                </a:solidFill>
              </a:defRPr>
            </a:lvl4pPr>
            <a:lvl5pPr lvl="4" algn="r">
              <a:lnSpc>
                <a:spcPct val="100000"/>
              </a:lnSpc>
              <a:spcBef>
                <a:spcPts val="0"/>
              </a:spcBef>
              <a:spcAft>
                <a:spcPts val="0"/>
              </a:spcAft>
              <a:buClr>
                <a:schemeClr val="lt1"/>
              </a:buClr>
              <a:buSzPts val="12000"/>
              <a:buNone/>
              <a:defRPr sz="12000">
                <a:solidFill>
                  <a:schemeClr val="lt1"/>
                </a:solidFill>
              </a:defRPr>
            </a:lvl5pPr>
            <a:lvl6pPr lvl="5" algn="r">
              <a:lnSpc>
                <a:spcPct val="100000"/>
              </a:lnSpc>
              <a:spcBef>
                <a:spcPts val="0"/>
              </a:spcBef>
              <a:spcAft>
                <a:spcPts val="0"/>
              </a:spcAft>
              <a:buClr>
                <a:schemeClr val="lt1"/>
              </a:buClr>
              <a:buSzPts val="12000"/>
              <a:buNone/>
              <a:defRPr sz="12000">
                <a:solidFill>
                  <a:schemeClr val="lt1"/>
                </a:solidFill>
              </a:defRPr>
            </a:lvl6pPr>
            <a:lvl7pPr lvl="6" algn="r">
              <a:lnSpc>
                <a:spcPct val="100000"/>
              </a:lnSpc>
              <a:spcBef>
                <a:spcPts val="0"/>
              </a:spcBef>
              <a:spcAft>
                <a:spcPts val="0"/>
              </a:spcAft>
              <a:buClr>
                <a:schemeClr val="lt1"/>
              </a:buClr>
              <a:buSzPts val="12000"/>
              <a:buNone/>
              <a:defRPr sz="12000">
                <a:solidFill>
                  <a:schemeClr val="lt1"/>
                </a:solidFill>
              </a:defRPr>
            </a:lvl7pPr>
            <a:lvl8pPr lvl="7" algn="r">
              <a:lnSpc>
                <a:spcPct val="100000"/>
              </a:lnSpc>
              <a:spcBef>
                <a:spcPts val="0"/>
              </a:spcBef>
              <a:spcAft>
                <a:spcPts val="0"/>
              </a:spcAft>
              <a:buClr>
                <a:schemeClr val="lt1"/>
              </a:buClr>
              <a:buSzPts val="12000"/>
              <a:buNone/>
              <a:defRPr sz="12000">
                <a:solidFill>
                  <a:schemeClr val="lt1"/>
                </a:solidFill>
              </a:defRPr>
            </a:lvl8pPr>
            <a:lvl9pPr lvl="8" algn="r">
              <a:lnSpc>
                <a:spcPct val="100000"/>
              </a:lnSpc>
              <a:spcBef>
                <a:spcPts val="0"/>
              </a:spcBef>
              <a:spcAft>
                <a:spcPts val="0"/>
              </a:spcAft>
              <a:buClr>
                <a:schemeClr val="lt1"/>
              </a:buClr>
              <a:buSzPts val="12000"/>
              <a:buNone/>
              <a:defRPr sz="12000">
                <a:solidFill>
                  <a:schemeClr val="lt1"/>
                </a:solidFill>
              </a:defRPr>
            </a:lvl9pPr>
          </a:lstStyle>
          <a:p/>
        </p:txBody>
      </p:sp>
      <p:sp>
        <p:nvSpPr>
          <p:cNvPr id="81" name="Google Shape;8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four columns">
  <p:cSld name="TITLE_AND_BODY_1_2">
    <p:spTree>
      <p:nvGrpSpPr>
        <p:cNvPr id="82" name="Shape 82"/>
        <p:cNvGrpSpPr/>
        <p:nvPr/>
      </p:nvGrpSpPr>
      <p:grpSpPr>
        <a:xfrm>
          <a:off x="0" y="0"/>
          <a:ext cx="0" cy="0"/>
          <a:chOff x="0" y="0"/>
          <a:chExt cx="0" cy="0"/>
        </a:xfrm>
      </p:grpSpPr>
      <p:sp>
        <p:nvSpPr>
          <p:cNvPr id="83" name="Google Shape;83;p59"/>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4" name="Google Shape;84;p59"/>
          <p:cNvSpPr txBox="1"/>
          <p:nvPr>
            <p:ph idx="2" type="title"/>
          </p:nvPr>
        </p:nvSpPr>
        <p:spPr>
          <a:xfrm>
            <a:off x="848400" y="3013500"/>
            <a:ext cx="169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85" name="Google Shape;85;p59"/>
          <p:cNvSpPr txBox="1"/>
          <p:nvPr>
            <p:ph idx="1" type="subTitle"/>
          </p:nvPr>
        </p:nvSpPr>
        <p:spPr>
          <a:xfrm>
            <a:off x="848400" y="3365450"/>
            <a:ext cx="169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6" name="Google Shape;86;p59"/>
          <p:cNvSpPr txBox="1"/>
          <p:nvPr>
            <p:ph idx="3" type="title"/>
          </p:nvPr>
        </p:nvSpPr>
        <p:spPr>
          <a:xfrm>
            <a:off x="2765499" y="3013500"/>
            <a:ext cx="169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87" name="Google Shape;87;p59"/>
          <p:cNvSpPr txBox="1"/>
          <p:nvPr>
            <p:ph idx="4" type="subTitle"/>
          </p:nvPr>
        </p:nvSpPr>
        <p:spPr>
          <a:xfrm>
            <a:off x="2765499" y="3365450"/>
            <a:ext cx="169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88" name="Google Shape;88;p59"/>
          <p:cNvSpPr txBox="1"/>
          <p:nvPr>
            <p:ph idx="5" type="title"/>
          </p:nvPr>
        </p:nvSpPr>
        <p:spPr>
          <a:xfrm>
            <a:off x="4682598" y="3013500"/>
            <a:ext cx="169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89" name="Google Shape;89;p59"/>
          <p:cNvSpPr txBox="1"/>
          <p:nvPr>
            <p:ph idx="6" type="subTitle"/>
          </p:nvPr>
        </p:nvSpPr>
        <p:spPr>
          <a:xfrm>
            <a:off x="4682598" y="3365450"/>
            <a:ext cx="169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0" name="Google Shape;90;p59"/>
          <p:cNvSpPr txBox="1"/>
          <p:nvPr>
            <p:ph idx="7" type="title"/>
          </p:nvPr>
        </p:nvSpPr>
        <p:spPr>
          <a:xfrm>
            <a:off x="6599697" y="3013500"/>
            <a:ext cx="169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91" name="Google Shape;91;p59"/>
          <p:cNvSpPr txBox="1"/>
          <p:nvPr>
            <p:ph idx="8" type="subTitle"/>
          </p:nvPr>
        </p:nvSpPr>
        <p:spPr>
          <a:xfrm>
            <a:off x="6599697" y="3365450"/>
            <a:ext cx="169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92" name="Google Shape;92;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sp>
        <p:nvSpPr>
          <p:cNvPr id="94" name="Google Shape;94;p60"/>
          <p:cNvSpPr txBox="1"/>
          <p:nvPr>
            <p:ph idx="1" type="body"/>
          </p:nvPr>
        </p:nvSpPr>
        <p:spPr>
          <a:xfrm>
            <a:off x="985975" y="2203400"/>
            <a:ext cx="3366900" cy="2136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5" name="Google Shape;95;p60"/>
          <p:cNvSpPr txBox="1"/>
          <p:nvPr>
            <p:ph idx="2" type="body"/>
          </p:nvPr>
        </p:nvSpPr>
        <p:spPr>
          <a:xfrm>
            <a:off x="4791124" y="2203400"/>
            <a:ext cx="3366900" cy="2136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6" name="Google Shape;96;p60"/>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60"/>
          <p:cNvSpPr txBox="1"/>
          <p:nvPr>
            <p:ph idx="3" type="title"/>
          </p:nvPr>
        </p:nvSpPr>
        <p:spPr>
          <a:xfrm>
            <a:off x="985975" y="1640473"/>
            <a:ext cx="336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8" name="Google Shape;98;p60"/>
          <p:cNvSpPr txBox="1"/>
          <p:nvPr>
            <p:ph idx="4" type="title"/>
          </p:nvPr>
        </p:nvSpPr>
        <p:spPr>
          <a:xfrm>
            <a:off x="4791125" y="1640473"/>
            <a:ext cx="336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9" name="Google Shape;9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00" name="Shape 100"/>
        <p:cNvGrpSpPr/>
        <p:nvPr/>
      </p:nvGrpSpPr>
      <p:grpSpPr>
        <a:xfrm>
          <a:off x="0" y="0"/>
          <a:ext cx="0" cy="0"/>
          <a:chOff x="0" y="0"/>
          <a:chExt cx="0" cy="0"/>
        </a:xfrm>
      </p:grpSpPr>
      <p:sp>
        <p:nvSpPr>
          <p:cNvPr id="101" name="Google Shape;101;p61"/>
          <p:cNvSpPr txBox="1"/>
          <p:nvPr>
            <p:ph type="title"/>
          </p:nvPr>
        </p:nvSpPr>
        <p:spPr>
          <a:xfrm>
            <a:off x="818250" y="450150"/>
            <a:ext cx="3070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Clr>
                <a:schemeClr val="accent4"/>
              </a:buClr>
              <a:buSzPts val="3600"/>
              <a:buNone/>
              <a:defRPr sz="3600">
                <a:solidFill>
                  <a:schemeClr val="accent4"/>
                </a:solidFill>
              </a:defRPr>
            </a:lvl2pPr>
            <a:lvl3pPr lvl="2" algn="l">
              <a:lnSpc>
                <a:spcPct val="100000"/>
              </a:lnSpc>
              <a:spcBef>
                <a:spcPts val="0"/>
              </a:spcBef>
              <a:spcAft>
                <a:spcPts val="0"/>
              </a:spcAft>
              <a:buClr>
                <a:schemeClr val="accent4"/>
              </a:buClr>
              <a:buSzPts val="3600"/>
              <a:buNone/>
              <a:defRPr sz="3600">
                <a:solidFill>
                  <a:schemeClr val="accent4"/>
                </a:solidFill>
              </a:defRPr>
            </a:lvl3pPr>
            <a:lvl4pPr lvl="3" algn="l">
              <a:lnSpc>
                <a:spcPct val="100000"/>
              </a:lnSpc>
              <a:spcBef>
                <a:spcPts val="0"/>
              </a:spcBef>
              <a:spcAft>
                <a:spcPts val="0"/>
              </a:spcAft>
              <a:buClr>
                <a:schemeClr val="accent4"/>
              </a:buClr>
              <a:buSzPts val="3600"/>
              <a:buNone/>
              <a:defRPr sz="3600">
                <a:solidFill>
                  <a:schemeClr val="accent4"/>
                </a:solidFill>
              </a:defRPr>
            </a:lvl4pPr>
            <a:lvl5pPr lvl="4" algn="l">
              <a:lnSpc>
                <a:spcPct val="100000"/>
              </a:lnSpc>
              <a:spcBef>
                <a:spcPts val="0"/>
              </a:spcBef>
              <a:spcAft>
                <a:spcPts val="0"/>
              </a:spcAft>
              <a:buClr>
                <a:schemeClr val="accent4"/>
              </a:buClr>
              <a:buSzPts val="3600"/>
              <a:buNone/>
              <a:defRPr sz="3600">
                <a:solidFill>
                  <a:schemeClr val="accent4"/>
                </a:solidFill>
              </a:defRPr>
            </a:lvl5pPr>
            <a:lvl6pPr lvl="5" algn="l">
              <a:lnSpc>
                <a:spcPct val="100000"/>
              </a:lnSpc>
              <a:spcBef>
                <a:spcPts val="0"/>
              </a:spcBef>
              <a:spcAft>
                <a:spcPts val="0"/>
              </a:spcAft>
              <a:buClr>
                <a:schemeClr val="accent4"/>
              </a:buClr>
              <a:buSzPts val="3600"/>
              <a:buNone/>
              <a:defRPr sz="3600">
                <a:solidFill>
                  <a:schemeClr val="accent4"/>
                </a:solidFill>
              </a:defRPr>
            </a:lvl6pPr>
            <a:lvl7pPr lvl="6" algn="l">
              <a:lnSpc>
                <a:spcPct val="100000"/>
              </a:lnSpc>
              <a:spcBef>
                <a:spcPts val="0"/>
              </a:spcBef>
              <a:spcAft>
                <a:spcPts val="0"/>
              </a:spcAft>
              <a:buClr>
                <a:schemeClr val="accent4"/>
              </a:buClr>
              <a:buSzPts val="3600"/>
              <a:buNone/>
              <a:defRPr sz="3600">
                <a:solidFill>
                  <a:schemeClr val="accent4"/>
                </a:solidFill>
              </a:defRPr>
            </a:lvl7pPr>
            <a:lvl8pPr lvl="7" algn="l">
              <a:lnSpc>
                <a:spcPct val="100000"/>
              </a:lnSpc>
              <a:spcBef>
                <a:spcPts val="0"/>
              </a:spcBef>
              <a:spcAft>
                <a:spcPts val="0"/>
              </a:spcAft>
              <a:buClr>
                <a:schemeClr val="accent4"/>
              </a:buClr>
              <a:buSzPts val="3600"/>
              <a:buNone/>
              <a:defRPr sz="3600">
                <a:solidFill>
                  <a:schemeClr val="accent4"/>
                </a:solidFill>
              </a:defRPr>
            </a:lvl8pPr>
            <a:lvl9pPr lvl="8" algn="l">
              <a:lnSpc>
                <a:spcPct val="100000"/>
              </a:lnSpc>
              <a:spcBef>
                <a:spcPts val="0"/>
              </a:spcBef>
              <a:spcAft>
                <a:spcPts val="0"/>
              </a:spcAft>
              <a:buClr>
                <a:schemeClr val="accent4"/>
              </a:buClr>
              <a:buSzPts val="3600"/>
              <a:buNone/>
              <a:defRPr sz="3600">
                <a:solidFill>
                  <a:schemeClr val="accent4"/>
                </a:solidFill>
              </a:defRPr>
            </a:lvl9pPr>
          </a:lstStyle>
          <a:p/>
        </p:txBody>
      </p:sp>
      <p:sp>
        <p:nvSpPr>
          <p:cNvPr id="102" name="Google Shape;102;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3" name="Shape 103"/>
        <p:cNvGrpSpPr/>
        <p:nvPr/>
      </p:nvGrpSpPr>
      <p:grpSpPr>
        <a:xfrm>
          <a:off x="0" y="0"/>
          <a:ext cx="0" cy="0"/>
          <a:chOff x="0" y="0"/>
          <a:chExt cx="0" cy="0"/>
        </a:xfrm>
      </p:grpSpPr>
      <p:sp>
        <p:nvSpPr>
          <p:cNvPr id="104" name="Google Shape;104;p62"/>
          <p:cNvSpPr txBox="1"/>
          <p:nvPr>
            <p:ph idx="1" type="body"/>
          </p:nvPr>
        </p:nvSpPr>
        <p:spPr>
          <a:xfrm>
            <a:off x="818250" y="2097750"/>
            <a:ext cx="2539200" cy="1635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600"/>
              <a:buNone/>
              <a:defRPr sz="1600"/>
            </a:lvl1pPr>
          </a:lstStyle>
          <a:p/>
        </p:txBody>
      </p:sp>
      <p:sp>
        <p:nvSpPr>
          <p:cNvPr id="105" name="Google Shape;105;p62"/>
          <p:cNvSpPr txBox="1"/>
          <p:nvPr>
            <p:ph type="title"/>
          </p:nvPr>
        </p:nvSpPr>
        <p:spPr>
          <a:xfrm>
            <a:off x="818250" y="459775"/>
            <a:ext cx="4568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6" name="Google Shape;106;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3">
  <p:cSld name="SECTION_TITLE_AND_DESCRIPTION_1_2">
    <p:spTree>
      <p:nvGrpSpPr>
        <p:cNvPr id="107" name="Shape 107"/>
        <p:cNvGrpSpPr/>
        <p:nvPr/>
      </p:nvGrpSpPr>
      <p:grpSpPr>
        <a:xfrm>
          <a:off x="0" y="0"/>
          <a:ext cx="0" cy="0"/>
          <a:chOff x="0" y="0"/>
          <a:chExt cx="0" cy="0"/>
        </a:xfrm>
      </p:grpSpPr>
      <p:sp>
        <p:nvSpPr>
          <p:cNvPr id="108" name="Google Shape;108;p63"/>
          <p:cNvSpPr txBox="1"/>
          <p:nvPr>
            <p:ph type="title"/>
          </p:nvPr>
        </p:nvSpPr>
        <p:spPr>
          <a:xfrm>
            <a:off x="895163" y="1690704"/>
            <a:ext cx="3247200" cy="14823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3600"/>
              <a:buNone/>
              <a:defRPr sz="3600"/>
            </a:lvl1pPr>
            <a:lvl2pPr lvl="1" algn="ctr">
              <a:lnSpc>
                <a:spcPct val="80000"/>
              </a:lnSpc>
              <a:spcBef>
                <a:spcPts val="0"/>
              </a:spcBef>
              <a:spcAft>
                <a:spcPts val="0"/>
              </a:spcAft>
              <a:buClr>
                <a:schemeClr val="accent1"/>
              </a:buClr>
              <a:buSzPts val="3600"/>
              <a:buNone/>
              <a:defRPr sz="3600">
                <a:solidFill>
                  <a:schemeClr val="accent1"/>
                </a:solidFill>
              </a:defRPr>
            </a:lvl2pPr>
            <a:lvl3pPr lvl="2" algn="ctr">
              <a:lnSpc>
                <a:spcPct val="80000"/>
              </a:lnSpc>
              <a:spcBef>
                <a:spcPts val="0"/>
              </a:spcBef>
              <a:spcAft>
                <a:spcPts val="0"/>
              </a:spcAft>
              <a:buClr>
                <a:schemeClr val="accent1"/>
              </a:buClr>
              <a:buSzPts val="3600"/>
              <a:buNone/>
              <a:defRPr sz="3600">
                <a:solidFill>
                  <a:schemeClr val="accent1"/>
                </a:solidFill>
              </a:defRPr>
            </a:lvl3pPr>
            <a:lvl4pPr lvl="3" algn="ctr">
              <a:lnSpc>
                <a:spcPct val="80000"/>
              </a:lnSpc>
              <a:spcBef>
                <a:spcPts val="0"/>
              </a:spcBef>
              <a:spcAft>
                <a:spcPts val="0"/>
              </a:spcAft>
              <a:buClr>
                <a:schemeClr val="accent1"/>
              </a:buClr>
              <a:buSzPts val="3600"/>
              <a:buNone/>
              <a:defRPr sz="3600">
                <a:solidFill>
                  <a:schemeClr val="accent1"/>
                </a:solidFill>
              </a:defRPr>
            </a:lvl4pPr>
            <a:lvl5pPr lvl="4" algn="ctr">
              <a:lnSpc>
                <a:spcPct val="80000"/>
              </a:lnSpc>
              <a:spcBef>
                <a:spcPts val="0"/>
              </a:spcBef>
              <a:spcAft>
                <a:spcPts val="0"/>
              </a:spcAft>
              <a:buClr>
                <a:schemeClr val="accent1"/>
              </a:buClr>
              <a:buSzPts val="3600"/>
              <a:buNone/>
              <a:defRPr sz="3600">
                <a:solidFill>
                  <a:schemeClr val="accent1"/>
                </a:solidFill>
              </a:defRPr>
            </a:lvl5pPr>
            <a:lvl6pPr lvl="5" algn="ctr">
              <a:lnSpc>
                <a:spcPct val="80000"/>
              </a:lnSpc>
              <a:spcBef>
                <a:spcPts val="0"/>
              </a:spcBef>
              <a:spcAft>
                <a:spcPts val="0"/>
              </a:spcAft>
              <a:buClr>
                <a:schemeClr val="accent1"/>
              </a:buClr>
              <a:buSzPts val="3600"/>
              <a:buNone/>
              <a:defRPr sz="3600">
                <a:solidFill>
                  <a:schemeClr val="accent1"/>
                </a:solidFill>
              </a:defRPr>
            </a:lvl6pPr>
            <a:lvl7pPr lvl="6" algn="ctr">
              <a:lnSpc>
                <a:spcPct val="80000"/>
              </a:lnSpc>
              <a:spcBef>
                <a:spcPts val="0"/>
              </a:spcBef>
              <a:spcAft>
                <a:spcPts val="0"/>
              </a:spcAft>
              <a:buClr>
                <a:schemeClr val="accent1"/>
              </a:buClr>
              <a:buSzPts val="3600"/>
              <a:buNone/>
              <a:defRPr sz="3600">
                <a:solidFill>
                  <a:schemeClr val="accent1"/>
                </a:solidFill>
              </a:defRPr>
            </a:lvl7pPr>
            <a:lvl8pPr lvl="7" algn="ctr">
              <a:lnSpc>
                <a:spcPct val="80000"/>
              </a:lnSpc>
              <a:spcBef>
                <a:spcPts val="0"/>
              </a:spcBef>
              <a:spcAft>
                <a:spcPts val="0"/>
              </a:spcAft>
              <a:buClr>
                <a:schemeClr val="accent1"/>
              </a:buClr>
              <a:buSzPts val="3600"/>
              <a:buNone/>
              <a:defRPr sz="3600">
                <a:solidFill>
                  <a:schemeClr val="accent1"/>
                </a:solidFill>
              </a:defRPr>
            </a:lvl8pPr>
            <a:lvl9pPr lvl="8" algn="ctr">
              <a:lnSpc>
                <a:spcPct val="80000"/>
              </a:lnSpc>
              <a:spcBef>
                <a:spcPts val="0"/>
              </a:spcBef>
              <a:spcAft>
                <a:spcPts val="0"/>
              </a:spcAft>
              <a:buClr>
                <a:schemeClr val="accent1"/>
              </a:buClr>
              <a:buSzPts val="3600"/>
              <a:buNone/>
              <a:defRPr sz="3600">
                <a:solidFill>
                  <a:schemeClr val="accent1"/>
                </a:solidFill>
              </a:defRPr>
            </a:lvl9pPr>
          </a:lstStyle>
          <a:p/>
        </p:txBody>
      </p:sp>
      <p:sp>
        <p:nvSpPr>
          <p:cNvPr id="109" name="Google Shape;109;p63"/>
          <p:cNvSpPr txBox="1"/>
          <p:nvPr>
            <p:ph idx="1" type="subTitle"/>
          </p:nvPr>
        </p:nvSpPr>
        <p:spPr>
          <a:xfrm>
            <a:off x="895163" y="3108204"/>
            <a:ext cx="3247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600"/>
              <a:buNone/>
              <a:defRPr sz="1600">
                <a:solidFill>
                  <a:schemeClr val="accent1"/>
                </a:solidFill>
              </a:defRPr>
            </a:lvl1pPr>
            <a:lvl2pPr lvl="1" algn="ctr">
              <a:lnSpc>
                <a:spcPct val="100000"/>
              </a:lnSpc>
              <a:spcBef>
                <a:spcPts val="0"/>
              </a:spcBef>
              <a:spcAft>
                <a:spcPts val="0"/>
              </a:spcAft>
              <a:buClr>
                <a:schemeClr val="accent1"/>
              </a:buClr>
              <a:buSzPts val="1600"/>
              <a:buNone/>
              <a:defRPr sz="1600">
                <a:solidFill>
                  <a:schemeClr val="accent1"/>
                </a:solidFill>
              </a:defRPr>
            </a:lvl2pPr>
            <a:lvl3pPr lvl="2" algn="ctr">
              <a:lnSpc>
                <a:spcPct val="100000"/>
              </a:lnSpc>
              <a:spcBef>
                <a:spcPts val="0"/>
              </a:spcBef>
              <a:spcAft>
                <a:spcPts val="0"/>
              </a:spcAft>
              <a:buClr>
                <a:schemeClr val="accent1"/>
              </a:buClr>
              <a:buSzPts val="1600"/>
              <a:buNone/>
              <a:defRPr sz="1600">
                <a:solidFill>
                  <a:schemeClr val="accent1"/>
                </a:solidFill>
              </a:defRPr>
            </a:lvl3pPr>
            <a:lvl4pPr lvl="3" algn="ctr">
              <a:lnSpc>
                <a:spcPct val="100000"/>
              </a:lnSpc>
              <a:spcBef>
                <a:spcPts val="0"/>
              </a:spcBef>
              <a:spcAft>
                <a:spcPts val="0"/>
              </a:spcAft>
              <a:buClr>
                <a:schemeClr val="accent1"/>
              </a:buClr>
              <a:buSzPts val="1600"/>
              <a:buNone/>
              <a:defRPr sz="1600">
                <a:solidFill>
                  <a:schemeClr val="accent1"/>
                </a:solidFill>
              </a:defRPr>
            </a:lvl4pPr>
            <a:lvl5pPr lvl="4" algn="ctr">
              <a:lnSpc>
                <a:spcPct val="100000"/>
              </a:lnSpc>
              <a:spcBef>
                <a:spcPts val="0"/>
              </a:spcBef>
              <a:spcAft>
                <a:spcPts val="0"/>
              </a:spcAft>
              <a:buClr>
                <a:schemeClr val="accent1"/>
              </a:buClr>
              <a:buSzPts val="1600"/>
              <a:buNone/>
              <a:defRPr sz="1600">
                <a:solidFill>
                  <a:schemeClr val="accent1"/>
                </a:solidFill>
              </a:defRPr>
            </a:lvl5pPr>
            <a:lvl6pPr lvl="5" algn="ctr">
              <a:lnSpc>
                <a:spcPct val="100000"/>
              </a:lnSpc>
              <a:spcBef>
                <a:spcPts val="0"/>
              </a:spcBef>
              <a:spcAft>
                <a:spcPts val="0"/>
              </a:spcAft>
              <a:buClr>
                <a:schemeClr val="accent1"/>
              </a:buClr>
              <a:buSzPts val="1600"/>
              <a:buNone/>
              <a:defRPr sz="1600">
                <a:solidFill>
                  <a:schemeClr val="accent1"/>
                </a:solidFill>
              </a:defRPr>
            </a:lvl6pPr>
            <a:lvl7pPr lvl="6" algn="ctr">
              <a:lnSpc>
                <a:spcPct val="100000"/>
              </a:lnSpc>
              <a:spcBef>
                <a:spcPts val="0"/>
              </a:spcBef>
              <a:spcAft>
                <a:spcPts val="0"/>
              </a:spcAft>
              <a:buClr>
                <a:schemeClr val="accent1"/>
              </a:buClr>
              <a:buSzPts val="1600"/>
              <a:buNone/>
              <a:defRPr sz="1600">
                <a:solidFill>
                  <a:schemeClr val="accent1"/>
                </a:solidFill>
              </a:defRPr>
            </a:lvl7pPr>
            <a:lvl8pPr lvl="7" algn="ctr">
              <a:lnSpc>
                <a:spcPct val="100000"/>
              </a:lnSpc>
              <a:spcBef>
                <a:spcPts val="0"/>
              </a:spcBef>
              <a:spcAft>
                <a:spcPts val="0"/>
              </a:spcAft>
              <a:buClr>
                <a:schemeClr val="accent1"/>
              </a:buClr>
              <a:buSzPts val="1600"/>
              <a:buNone/>
              <a:defRPr sz="1600">
                <a:solidFill>
                  <a:schemeClr val="accent1"/>
                </a:solidFill>
              </a:defRPr>
            </a:lvl8pPr>
            <a:lvl9pPr lvl="8"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110" name="Google Shape;110;p63"/>
          <p:cNvSpPr txBox="1"/>
          <p:nvPr>
            <p:ph idx="2" type="title"/>
          </p:nvPr>
        </p:nvSpPr>
        <p:spPr>
          <a:xfrm>
            <a:off x="1641413" y="1367754"/>
            <a:ext cx="1754700" cy="60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Clr>
                <a:schemeClr val="accent1"/>
              </a:buClr>
              <a:buSzPts val="12000"/>
              <a:buNone/>
              <a:defRPr sz="12000">
                <a:solidFill>
                  <a:schemeClr val="accent1"/>
                </a:solidFill>
              </a:defRPr>
            </a:lvl2pPr>
            <a:lvl3pPr lvl="2" algn="ctr">
              <a:lnSpc>
                <a:spcPct val="100000"/>
              </a:lnSpc>
              <a:spcBef>
                <a:spcPts val="0"/>
              </a:spcBef>
              <a:spcAft>
                <a:spcPts val="0"/>
              </a:spcAft>
              <a:buClr>
                <a:schemeClr val="accent1"/>
              </a:buClr>
              <a:buSzPts val="12000"/>
              <a:buNone/>
              <a:defRPr sz="12000">
                <a:solidFill>
                  <a:schemeClr val="accent1"/>
                </a:solidFill>
              </a:defRPr>
            </a:lvl3pPr>
            <a:lvl4pPr lvl="3" algn="ctr">
              <a:lnSpc>
                <a:spcPct val="100000"/>
              </a:lnSpc>
              <a:spcBef>
                <a:spcPts val="0"/>
              </a:spcBef>
              <a:spcAft>
                <a:spcPts val="0"/>
              </a:spcAft>
              <a:buClr>
                <a:schemeClr val="accent1"/>
              </a:buClr>
              <a:buSzPts val="12000"/>
              <a:buNone/>
              <a:defRPr sz="12000">
                <a:solidFill>
                  <a:schemeClr val="accent1"/>
                </a:solidFill>
              </a:defRPr>
            </a:lvl4pPr>
            <a:lvl5pPr lvl="4" algn="ctr">
              <a:lnSpc>
                <a:spcPct val="100000"/>
              </a:lnSpc>
              <a:spcBef>
                <a:spcPts val="0"/>
              </a:spcBef>
              <a:spcAft>
                <a:spcPts val="0"/>
              </a:spcAft>
              <a:buClr>
                <a:schemeClr val="accent1"/>
              </a:buClr>
              <a:buSzPts val="12000"/>
              <a:buNone/>
              <a:defRPr sz="12000">
                <a:solidFill>
                  <a:schemeClr val="accent1"/>
                </a:solidFill>
              </a:defRPr>
            </a:lvl5pPr>
            <a:lvl6pPr lvl="5" algn="ctr">
              <a:lnSpc>
                <a:spcPct val="100000"/>
              </a:lnSpc>
              <a:spcBef>
                <a:spcPts val="0"/>
              </a:spcBef>
              <a:spcAft>
                <a:spcPts val="0"/>
              </a:spcAft>
              <a:buClr>
                <a:schemeClr val="accent1"/>
              </a:buClr>
              <a:buSzPts val="12000"/>
              <a:buNone/>
              <a:defRPr sz="12000">
                <a:solidFill>
                  <a:schemeClr val="accent1"/>
                </a:solidFill>
              </a:defRPr>
            </a:lvl6pPr>
            <a:lvl7pPr lvl="6" algn="ctr">
              <a:lnSpc>
                <a:spcPct val="100000"/>
              </a:lnSpc>
              <a:spcBef>
                <a:spcPts val="0"/>
              </a:spcBef>
              <a:spcAft>
                <a:spcPts val="0"/>
              </a:spcAft>
              <a:buClr>
                <a:schemeClr val="accent1"/>
              </a:buClr>
              <a:buSzPts val="12000"/>
              <a:buNone/>
              <a:defRPr sz="12000">
                <a:solidFill>
                  <a:schemeClr val="accent1"/>
                </a:solidFill>
              </a:defRPr>
            </a:lvl7pPr>
            <a:lvl8pPr lvl="7" algn="ctr">
              <a:lnSpc>
                <a:spcPct val="100000"/>
              </a:lnSpc>
              <a:spcBef>
                <a:spcPts val="0"/>
              </a:spcBef>
              <a:spcAft>
                <a:spcPts val="0"/>
              </a:spcAft>
              <a:buClr>
                <a:schemeClr val="accent1"/>
              </a:buClr>
              <a:buSzPts val="12000"/>
              <a:buNone/>
              <a:defRPr sz="12000">
                <a:solidFill>
                  <a:schemeClr val="accent1"/>
                </a:solidFill>
              </a:defRPr>
            </a:lvl8pPr>
            <a:lvl9pPr lvl="8"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111" name="Google Shape;111;p63"/>
          <p:cNvSpPr/>
          <p:nvPr/>
        </p:nvSpPr>
        <p:spPr>
          <a:xfrm>
            <a:off x="6524625" y="0"/>
            <a:ext cx="2619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ix columns ">
  <p:cSld name="TITLE_AND_BODY_1_1_2">
    <p:spTree>
      <p:nvGrpSpPr>
        <p:cNvPr id="113" name="Shape 113"/>
        <p:cNvGrpSpPr/>
        <p:nvPr/>
      </p:nvGrpSpPr>
      <p:grpSpPr>
        <a:xfrm>
          <a:off x="0" y="0"/>
          <a:ext cx="0" cy="0"/>
          <a:chOff x="0" y="0"/>
          <a:chExt cx="0" cy="0"/>
        </a:xfrm>
      </p:grpSpPr>
      <p:sp>
        <p:nvSpPr>
          <p:cNvPr id="114" name="Google Shape;114;p64"/>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5" name="Google Shape;115;p64"/>
          <p:cNvSpPr txBox="1"/>
          <p:nvPr>
            <p:ph idx="2" type="title"/>
          </p:nvPr>
        </p:nvSpPr>
        <p:spPr>
          <a:xfrm>
            <a:off x="669900" y="3453858"/>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6" name="Google Shape;116;p64"/>
          <p:cNvSpPr txBox="1"/>
          <p:nvPr>
            <p:ph idx="1" type="subTitle"/>
          </p:nvPr>
        </p:nvSpPr>
        <p:spPr>
          <a:xfrm>
            <a:off x="669900" y="3786075"/>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7" name="Google Shape;117;p64"/>
          <p:cNvSpPr txBox="1"/>
          <p:nvPr>
            <p:ph idx="3" type="title"/>
          </p:nvPr>
        </p:nvSpPr>
        <p:spPr>
          <a:xfrm>
            <a:off x="2646198" y="3453858"/>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8" name="Google Shape;118;p64"/>
          <p:cNvSpPr txBox="1"/>
          <p:nvPr>
            <p:ph idx="4" type="subTitle"/>
          </p:nvPr>
        </p:nvSpPr>
        <p:spPr>
          <a:xfrm>
            <a:off x="2646198" y="3786075"/>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19" name="Google Shape;119;p64"/>
          <p:cNvSpPr txBox="1"/>
          <p:nvPr>
            <p:ph idx="5" type="title"/>
          </p:nvPr>
        </p:nvSpPr>
        <p:spPr>
          <a:xfrm>
            <a:off x="4622497" y="3453858"/>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0" name="Google Shape;120;p64"/>
          <p:cNvSpPr txBox="1"/>
          <p:nvPr>
            <p:ph idx="6" type="subTitle"/>
          </p:nvPr>
        </p:nvSpPr>
        <p:spPr>
          <a:xfrm>
            <a:off x="4622497" y="3786075"/>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1" name="Google Shape;121;p64"/>
          <p:cNvSpPr txBox="1"/>
          <p:nvPr>
            <p:ph idx="7" type="title"/>
          </p:nvPr>
        </p:nvSpPr>
        <p:spPr>
          <a:xfrm>
            <a:off x="2646200" y="1778458"/>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2" name="Google Shape;122;p64"/>
          <p:cNvSpPr txBox="1"/>
          <p:nvPr>
            <p:ph idx="8" type="subTitle"/>
          </p:nvPr>
        </p:nvSpPr>
        <p:spPr>
          <a:xfrm>
            <a:off x="2646200" y="2110675"/>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3" name="Google Shape;123;p64"/>
          <p:cNvSpPr txBox="1"/>
          <p:nvPr>
            <p:ph idx="9" type="title"/>
          </p:nvPr>
        </p:nvSpPr>
        <p:spPr>
          <a:xfrm>
            <a:off x="4622498" y="1778458"/>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4" name="Google Shape;124;p64"/>
          <p:cNvSpPr txBox="1"/>
          <p:nvPr>
            <p:ph idx="13" type="subTitle"/>
          </p:nvPr>
        </p:nvSpPr>
        <p:spPr>
          <a:xfrm>
            <a:off x="4622498" y="2110675"/>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5" name="Google Shape;125;p64"/>
          <p:cNvSpPr txBox="1"/>
          <p:nvPr>
            <p:ph idx="14" type="title"/>
          </p:nvPr>
        </p:nvSpPr>
        <p:spPr>
          <a:xfrm>
            <a:off x="6598797" y="1778458"/>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26" name="Google Shape;126;p64"/>
          <p:cNvSpPr txBox="1"/>
          <p:nvPr>
            <p:ph idx="15" type="subTitle"/>
          </p:nvPr>
        </p:nvSpPr>
        <p:spPr>
          <a:xfrm>
            <a:off x="6598797" y="2110675"/>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27" name="Google Shape;12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wo columns ">
  <p:cSld name="TITLE_AND_BODY_1_1_1">
    <p:spTree>
      <p:nvGrpSpPr>
        <p:cNvPr id="128" name="Shape 128"/>
        <p:cNvGrpSpPr/>
        <p:nvPr/>
      </p:nvGrpSpPr>
      <p:grpSpPr>
        <a:xfrm>
          <a:off x="0" y="0"/>
          <a:ext cx="0" cy="0"/>
          <a:chOff x="0" y="0"/>
          <a:chExt cx="0" cy="0"/>
        </a:xfrm>
      </p:grpSpPr>
      <p:sp>
        <p:nvSpPr>
          <p:cNvPr id="129" name="Google Shape;129;p65"/>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0" name="Google Shape;130;p65"/>
          <p:cNvSpPr txBox="1"/>
          <p:nvPr>
            <p:ph idx="2" type="title"/>
          </p:nvPr>
        </p:nvSpPr>
        <p:spPr>
          <a:xfrm>
            <a:off x="1454388" y="2583950"/>
            <a:ext cx="2493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65"/>
          <p:cNvSpPr txBox="1"/>
          <p:nvPr>
            <p:ph idx="1" type="subTitle"/>
          </p:nvPr>
        </p:nvSpPr>
        <p:spPr>
          <a:xfrm>
            <a:off x="1454388" y="2916172"/>
            <a:ext cx="2493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2" name="Google Shape;132;p65"/>
          <p:cNvSpPr txBox="1"/>
          <p:nvPr>
            <p:ph idx="3" type="title"/>
          </p:nvPr>
        </p:nvSpPr>
        <p:spPr>
          <a:xfrm>
            <a:off x="5196323" y="2583950"/>
            <a:ext cx="2493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3" name="Google Shape;133;p65"/>
          <p:cNvSpPr txBox="1"/>
          <p:nvPr>
            <p:ph idx="4" type="subTitle"/>
          </p:nvPr>
        </p:nvSpPr>
        <p:spPr>
          <a:xfrm>
            <a:off x="5196323" y="2916172"/>
            <a:ext cx="2493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34" name="Google Shape;134;p65"/>
          <p:cNvSpPr txBox="1"/>
          <p:nvPr>
            <p:ph idx="5" type="title"/>
          </p:nvPr>
        </p:nvSpPr>
        <p:spPr>
          <a:xfrm>
            <a:off x="1853100" y="1868675"/>
            <a:ext cx="1695900" cy="50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5" name="Google Shape;135;p65"/>
          <p:cNvSpPr txBox="1"/>
          <p:nvPr>
            <p:ph idx="6" type="title"/>
          </p:nvPr>
        </p:nvSpPr>
        <p:spPr>
          <a:xfrm>
            <a:off x="5595025" y="1868675"/>
            <a:ext cx="1695900" cy="50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6" name="Google Shape;13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48"/>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48"/>
          <p:cNvSpPr txBox="1"/>
          <p:nvPr>
            <p:ph idx="1" type="body"/>
          </p:nvPr>
        </p:nvSpPr>
        <p:spPr>
          <a:xfrm>
            <a:off x="818250" y="1236525"/>
            <a:ext cx="7245000" cy="33471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SzPts val="1000"/>
              <a:buChar char="●"/>
              <a:defRPr sz="1000"/>
            </a:lvl1pPr>
            <a:lvl2pPr indent="-292100" lvl="1" marL="914400" algn="l">
              <a:lnSpc>
                <a:spcPct val="115000"/>
              </a:lnSpc>
              <a:spcBef>
                <a:spcPts val="1600"/>
              </a:spcBef>
              <a:spcAft>
                <a:spcPts val="0"/>
              </a:spcAft>
              <a:buSzPts val="1000"/>
              <a:buChar char="○"/>
              <a:defRPr sz="1000"/>
            </a:lvl2pPr>
            <a:lvl3pPr indent="-292100" lvl="2" marL="1371600" algn="l">
              <a:lnSpc>
                <a:spcPct val="115000"/>
              </a:lnSpc>
              <a:spcBef>
                <a:spcPts val="1600"/>
              </a:spcBef>
              <a:spcAft>
                <a:spcPts val="0"/>
              </a:spcAft>
              <a:buSzPts val="1000"/>
              <a:buChar char="■"/>
              <a:defRPr sz="1000"/>
            </a:lvl3pPr>
            <a:lvl4pPr indent="-292100" lvl="3" marL="1828800" algn="l">
              <a:lnSpc>
                <a:spcPct val="115000"/>
              </a:lnSpc>
              <a:spcBef>
                <a:spcPts val="1600"/>
              </a:spcBef>
              <a:spcAft>
                <a:spcPts val="0"/>
              </a:spcAft>
              <a:buSzPts val="1000"/>
              <a:buChar char="●"/>
              <a:defRPr sz="1000"/>
            </a:lvl4pPr>
            <a:lvl5pPr indent="-292100" lvl="4" marL="2286000" algn="l">
              <a:lnSpc>
                <a:spcPct val="115000"/>
              </a:lnSpc>
              <a:spcBef>
                <a:spcPts val="1600"/>
              </a:spcBef>
              <a:spcAft>
                <a:spcPts val="0"/>
              </a:spcAft>
              <a:buSzPts val="1000"/>
              <a:buChar char="○"/>
              <a:defRPr sz="1000"/>
            </a:lvl5pPr>
            <a:lvl6pPr indent="-292100" lvl="5" marL="2743200" algn="l">
              <a:lnSpc>
                <a:spcPct val="115000"/>
              </a:lnSpc>
              <a:spcBef>
                <a:spcPts val="1600"/>
              </a:spcBef>
              <a:spcAft>
                <a:spcPts val="0"/>
              </a:spcAft>
              <a:buSzPts val="1000"/>
              <a:buChar char="■"/>
              <a:defRPr sz="1000"/>
            </a:lvl6pPr>
            <a:lvl7pPr indent="-292100" lvl="6" marL="3200400" algn="l">
              <a:lnSpc>
                <a:spcPct val="115000"/>
              </a:lnSpc>
              <a:spcBef>
                <a:spcPts val="1600"/>
              </a:spcBef>
              <a:spcAft>
                <a:spcPts val="0"/>
              </a:spcAft>
              <a:buSzPts val="1000"/>
              <a:buChar char="●"/>
              <a:defRPr sz="1000"/>
            </a:lvl7pPr>
            <a:lvl8pPr indent="-292100" lvl="7" marL="3657600" algn="l">
              <a:lnSpc>
                <a:spcPct val="115000"/>
              </a:lnSpc>
              <a:spcBef>
                <a:spcPts val="1600"/>
              </a:spcBef>
              <a:spcAft>
                <a:spcPts val="0"/>
              </a:spcAft>
              <a:buSzPts val="1000"/>
              <a:buChar char="○"/>
              <a:defRPr sz="1000"/>
            </a:lvl8pPr>
            <a:lvl9pPr indent="-292100" lvl="8" marL="4114800" algn="l">
              <a:lnSpc>
                <a:spcPct val="115000"/>
              </a:lnSpc>
              <a:spcBef>
                <a:spcPts val="1600"/>
              </a:spcBef>
              <a:spcAft>
                <a:spcPts val="1600"/>
              </a:spcAft>
              <a:buSzPts val="1000"/>
              <a:buChar char="■"/>
              <a:defRPr sz="1000"/>
            </a:lvl9pPr>
          </a:lstStyle>
          <a:p/>
        </p:txBody>
      </p:sp>
      <p:sp>
        <p:nvSpPr>
          <p:cNvPr id="15" name="Google Shape;1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7" name="Shape 137"/>
        <p:cNvGrpSpPr/>
        <p:nvPr/>
      </p:nvGrpSpPr>
      <p:grpSpPr>
        <a:xfrm>
          <a:off x="0" y="0"/>
          <a:ext cx="0" cy="0"/>
          <a:chOff x="0" y="0"/>
          <a:chExt cx="0" cy="0"/>
        </a:xfrm>
      </p:grpSpPr>
      <p:sp>
        <p:nvSpPr>
          <p:cNvPr id="138" name="Google Shape;138;p66"/>
          <p:cNvSpPr txBox="1"/>
          <p:nvPr>
            <p:ph idx="1" type="subTitle"/>
          </p:nvPr>
        </p:nvSpPr>
        <p:spPr>
          <a:xfrm>
            <a:off x="818250" y="1755325"/>
            <a:ext cx="34926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9" name="Google Shape;139;p66"/>
          <p:cNvSpPr txBox="1"/>
          <p:nvPr>
            <p:ph idx="2" type="body"/>
          </p:nvPr>
        </p:nvSpPr>
        <p:spPr>
          <a:xfrm>
            <a:off x="4992700" y="1230025"/>
            <a:ext cx="3368100" cy="29130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0" name="Google Shape;140;p66"/>
          <p:cNvSpPr txBox="1"/>
          <p:nvPr>
            <p:ph type="title"/>
          </p:nvPr>
        </p:nvSpPr>
        <p:spPr>
          <a:xfrm>
            <a:off x="818250" y="459775"/>
            <a:ext cx="353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1" name="Google Shape;14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and credits">
  <p:cSld name="SECTION_TITLE_AND_DESCRIPTION_2">
    <p:spTree>
      <p:nvGrpSpPr>
        <p:cNvPr id="142" name="Shape 142"/>
        <p:cNvGrpSpPr/>
        <p:nvPr/>
      </p:nvGrpSpPr>
      <p:grpSpPr>
        <a:xfrm>
          <a:off x="0" y="0"/>
          <a:ext cx="0" cy="0"/>
          <a:chOff x="0" y="0"/>
          <a:chExt cx="0" cy="0"/>
        </a:xfrm>
      </p:grpSpPr>
      <p:sp>
        <p:nvSpPr>
          <p:cNvPr id="143" name="Google Shape;143;p67"/>
          <p:cNvSpPr txBox="1"/>
          <p:nvPr>
            <p:ph idx="1" type="subTitle"/>
          </p:nvPr>
        </p:nvSpPr>
        <p:spPr>
          <a:xfrm>
            <a:off x="818250" y="1106038"/>
            <a:ext cx="34926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4" name="Google Shape;144;p67"/>
          <p:cNvSpPr txBox="1"/>
          <p:nvPr>
            <p:ph type="title"/>
          </p:nvPr>
        </p:nvSpPr>
        <p:spPr>
          <a:xfrm>
            <a:off x="818250" y="459775"/>
            <a:ext cx="35394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5" name="Google Shape;145;p67"/>
          <p:cNvSpPr txBox="1"/>
          <p:nvPr/>
        </p:nvSpPr>
        <p:spPr>
          <a:xfrm>
            <a:off x="818250" y="3303950"/>
            <a:ext cx="3062400" cy="101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900"/>
              <a:buFont typeface="Arial"/>
              <a:buNone/>
            </a:pPr>
            <a:r>
              <a:rPr b="0" i="0" lang="en" sz="900" u="none" cap="none" strike="noStrike">
                <a:solidFill>
                  <a:schemeClr val="accent1"/>
                </a:solidFill>
                <a:latin typeface="Montserrat"/>
                <a:ea typeface="Montserrat"/>
                <a:cs typeface="Montserrat"/>
                <a:sym typeface="Montserrat"/>
              </a:rPr>
              <a:t>CREDITS: This presentation template was created by </a:t>
            </a:r>
            <a:r>
              <a:rPr b="0" i="0" lang="en" sz="900" u="none" cap="none" strike="noStrike">
                <a:solidFill>
                  <a:schemeClr val="accent1"/>
                </a:solidFill>
                <a:uFill>
                  <a:noFill/>
                </a:uFill>
                <a:latin typeface="Montserrat"/>
                <a:ea typeface="Montserrat"/>
                <a:cs typeface="Montserrat"/>
                <a:sym typeface="Montserrat"/>
                <a:hlinkClick r:id="rId2"/>
              </a:rPr>
              <a:t>Slidesgo</a:t>
            </a:r>
            <a:r>
              <a:rPr b="0" i="0" lang="en" sz="900" u="none" cap="none" strike="noStrike">
                <a:solidFill>
                  <a:schemeClr val="accent1"/>
                </a:solidFill>
                <a:latin typeface="Montserrat"/>
                <a:ea typeface="Montserrat"/>
                <a:cs typeface="Montserrat"/>
                <a:sym typeface="Montserrat"/>
              </a:rPr>
              <a:t>, including icons by </a:t>
            </a:r>
            <a:r>
              <a:rPr b="0" i="0" lang="en" sz="900" u="none" cap="none" strike="noStrike">
                <a:solidFill>
                  <a:schemeClr val="accent1"/>
                </a:solidFill>
                <a:uFill>
                  <a:noFill/>
                </a:uFill>
                <a:latin typeface="Montserrat"/>
                <a:ea typeface="Montserrat"/>
                <a:cs typeface="Montserrat"/>
                <a:sym typeface="Montserrat"/>
                <a:hlinkClick r:id="rId3"/>
              </a:rPr>
              <a:t>Flaticon</a:t>
            </a:r>
            <a:r>
              <a:rPr b="0" i="0" lang="en" sz="900" u="none" cap="none" strike="noStrike">
                <a:solidFill>
                  <a:schemeClr val="accent1"/>
                </a:solidFill>
                <a:latin typeface="Montserrat"/>
                <a:ea typeface="Montserrat"/>
                <a:cs typeface="Montserrat"/>
                <a:sym typeface="Montserrat"/>
              </a:rPr>
              <a:t>, and infographics &amp; images by </a:t>
            </a:r>
            <a:r>
              <a:rPr b="0" i="0" lang="en" sz="900" u="none" cap="none" strike="noStrike">
                <a:solidFill>
                  <a:schemeClr val="accent1"/>
                </a:solidFill>
                <a:uFill>
                  <a:noFill/>
                </a:uFill>
                <a:latin typeface="Montserrat"/>
                <a:ea typeface="Montserrat"/>
                <a:cs typeface="Montserrat"/>
                <a:sym typeface="Montserrat"/>
                <a:hlinkClick r:id="rId4"/>
              </a:rPr>
              <a:t>Freepik</a:t>
            </a:r>
            <a:r>
              <a:rPr b="0" i="0" lang="en" sz="900" u="none" cap="none" strike="noStrike">
                <a:solidFill>
                  <a:schemeClr val="accent1"/>
                </a:solidFill>
                <a:latin typeface="Montserrat"/>
                <a:ea typeface="Montserrat"/>
                <a:cs typeface="Montserrat"/>
                <a:sym typeface="Montserrat"/>
              </a:rPr>
              <a:t>. </a:t>
            </a:r>
            <a:endParaRPr b="0" i="0" sz="900" u="none" cap="none" strike="noStrike">
              <a:solidFill>
                <a:schemeClr val="accent1"/>
              </a:solidFill>
              <a:latin typeface="Montserrat"/>
              <a:ea typeface="Montserrat"/>
              <a:cs typeface="Montserrat"/>
              <a:sym typeface="Montserrat"/>
            </a:endParaRPr>
          </a:p>
          <a:p>
            <a:pPr indent="0" lvl="0" marL="0" marR="0" rtl="0" algn="l">
              <a:lnSpc>
                <a:spcPct val="100000"/>
              </a:lnSpc>
              <a:spcBef>
                <a:spcPts val="300"/>
              </a:spcBef>
              <a:spcAft>
                <a:spcPts val="0"/>
              </a:spcAft>
              <a:buClr>
                <a:srgbClr val="000000"/>
              </a:buClr>
              <a:buSzPts val="900"/>
              <a:buFont typeface="Arial"/>
              <a:buNone/>
            </a:pPr>
            <a:r>
              <a:t/>
            </a:r>
            <a:endParaRPr b="0" i="0" sz="900" u="none" cap="none" strike="noStrike">
              <a:solidFill>
                <a:schemeClr val="accent1"/>
              </a:solidFill>
              <a:latin typeface="Montserrat"/>
              <a:ea typeface="Montserrat"/>
              <a:cs typeface="Montserrat"/>
              <a:sym typeface="Montserrat"/>
            </a:endParaRPr>
          </a:p>
        </p:txBody>
      </p:sp>
      <p:sp>
        <p:nvSpPr>
          <p:cNvPr id="146" name="Google Shape;146;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 points">
  <p:cSld name="TITLE_AND_TWO_COLUMNS_1">
    <p:spTree>
      <p:nvGrpSpPr>
        <p:cNvPr id="147" name="Shape 147"/>
        <p:cNvGrpSpPr/>
        <p:nvPr/>
      </p:nvGrpSpPr>
      <p:grpSpPr>
        <a:xfrm>
          <a:off x="0" y="0"/>
          <a:ext cx="0" cy="0"/>
          <a:chOff x="0" y="0"/>
          <a:chExt cx="0" cy="0"/>
        </a:xfrm>
      </p:grpSpPr>
      <p:sp>
        <p:nvSpPr>
          <p:cNvPr id="148" name="Google Shape;148;p68"/>
          <p:cNvSpPr txBox="1"/>
          <p:nvPr>
            <p:ph idx="1" type="body"/>
          </p:nvPr>
        </p:nvSpPr>
        <p:spPr>
          <a:xfrm>
            <a:off x="985975" y="1185700"/>
            <a:ext cx="3366900" cy="3078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9" name="Google Shape;149;p68"/>
          <p:cNvSpPr txBox="1"/>
          <p:nvPr>
            <p:ph idx="2" type="body"/>
          </p:nvPr>
        </p:nvSpPr>
        <p:spPr>
          <a:xfrm>
            <a:off x="4791125" y="1185700"/>
            <a:ext cx="3366900" cy="3078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0" name="Google Shape;150;p68"/>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1" name="Google Shape;151;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rgbClr val="FFFFFF"/>
        </a:solidFill>
      </p:bgPr>
    </p:bg>
    <p:spTree>
      <p:nvGrpSpPr>
        <p:cNvPr id="152" name="Shape 152"/>
        <p:cNvGrpSpPr/>
        <p:nvPr/>
      </p:nvGrpSpPr>
      <p:grpSpPr>
        <a:xfrm>
          <a:off x="0" y="0"/>
          <a:ext cx="0" cy="0"/>
          <a:chOff x="0" y="0"/>
          <a:chExt cx="0" cy="0"/>
        </a:xfrm>
      </p:grpSpPr>
      <p:sp>
        <p:nvSpPr>
          <p:cNvPr id="153" name="Google Shape;15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TITLE_AND_BODY_1_1_1_1">
    <p:spTree>
      <p:nvGrpSpPr>
        <p:cNvPr id="154" name="Shape 154"/>
        <p:cNvGrpSpPr/>
        <p:nvPr/>
      </p:nvGrpSpPr>
      <p:grpSpPr>
        <a:xfrm>
          <a:off x="0" y="0"/>
          <a:ext cx="0" cy="0"/>
          <a:chOff x="0" y="0"/>
          <a:chExt cx="0" cy="0"/>
        </a:xfrm>
      </p:grpSpPr>
      <p:sp>
        <p:nvSpPr>
          <p:cNvPr id="155" name="Google Shape;155;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ITLE_AND_BODY_1">
    <p:spTree>
      <p:nvGrpSpPr>
        <p:cNvPr id="16" name="Shape 16"/>
        <p:cNvGrpSpPr/>
        <p:nvPr/>
      </p:nvGrpSpPr>
      <p:grpSpPr>
        <a:xfrm>
          <a:off x="0" y="0"/>
          <a:ext cx="0" cy="0"/>
          <a:chOff x="0" y="0"/>
          <a:chExt cx="0" cy="0"/>
        </a:xfrm>
      </p:grpSpPr>
      <p:sp>
        <p:nvSpPr>
          <p:cNvPr id="17" name="Google Shape;17;p49"/>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9"/>
          <p:cNvSpPr txBox="1"/>
          <p:nvPr>
            <p:ph idx="2" type="title"/>
          </p:nvPr>
        </p:nvSpPr>
        <p:spPr>
          <a:xfrm>
            <a:off x="848400" y="2019475"/>
            <a:ext cx="1695900" cy="50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 name="Google Shape;19;p49"/>
          <p:cNvSpPr txBox="1"/>
          <p:nvPr>
            <p:ph idx="3" type="title"/>
          </p:nvPr>
        </p:nvSpPr>
        <p:spPr>
          <a:xfrm>
            <a:off x="848400" y="2861100"/>
            <a:ext cx="169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0" name="Google Shape;20;p49"/>
          <p:cNvSpPr txBox="1"/>
          <p:nvPr>
            <p:ph idx="1" type="subTitle"/>
          </p:nvPr>
        </p:nvSpPr>
        <p:spPr>
          <a:xfrm>
            <a:off x="848400" y="3365450"/>
            <a:ext cx="169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1" name="Google Shape;21;p49"/>
          <p:cNvSpPr txBox="1"/>
          <p:nvPr>
            <p:ph idx="4" type="title"/>
          </p:nvPr>
        </p:nvSpPr>
        <p:spPr>
          <a:xfrm>
            <a:off x="2765499" y="2019475"/>
            <a:ext cx="1695900" cy="50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2" name="Google Shape;22;p49"/>
          <p:cNvSpPr txBox="1"/>
          <p:nvPr>
            <p:ph idx="5" type="title"/>
          </p:nvPr>
        </p:nvSpPr>
        <p:spPr>
          <a:xfrm>
            <a:off x="2765499" y="2861100"/>
            <a:ext cx="169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3" name="Google Shape;23;p49"/>
          <p:cNvSpPr txBox="1"/>
          <p:nvPr>
            <p:ph idx="6" type="subTitle"/>
          </p:nvPr>
        </p:nvSpPr>
        <p:spPr>
          <a:xfrm>
            <a:off x="2765499" y="3365450"/>
            <a:ext cx="169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4" name="Google Shape;24;p49"/>
          <p:cNvSpPr txBox="1"/>
          <p:nvPr>
            <p:ph idx="7" type="title"/>
          </p:nvPr>
        </p:nvSpPr>
        <p:spPr>
          <a:xfrm>
            <a:off x="4682598" y="2019475"/>
            <a:ext cx="1695900" cy="50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5" name="Google Shape;25;p49"/>
          <p:cNvSpPr txBox="1"/>
          <p:nvPr>
            <p:ph idx="8" type="title"/>
          </p:nvPr>
        </p:nvSpPr>
        <p:spPr>
          <a:xfrm>
            <a:off x="4682598" y="2861100"/>
            <a:ext cx="169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6" name="Google Shape;26;p49"/>
          <p:cNvSpPr txBox="1"/>
          <p:nvPr>
            <p:ph idx="9" type="subTitle"/>
          </p:nvPr>
        </p:nvSpPr>
        <p:spPr>
          <a:xfrm>
            <a:off x="4682598" y="3365450"/>
            <a:ext cx="169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7" name="Google Shape;27;p49"/>
          <p:cNvSpPr txBox="1"/>
          <p:nvPr>
            <p:ph idx="13" type="title"/>
          </p:nvPr>
        </p:nvSpPr>
        <p:spPr>
          <a:xfrm>
            <a:off x="6599697" y="2019475"/>
            <a:ext cx="1695900" cy="504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8" name="Google Shape;28;p49"/>
          <p:cNvSpPr txBox="1"/>
          <p:nvPr>
            <p:ph idx="14" type="title"/>
          </p:nvPr>
        </p:nvSpPr>
        <p:spPr>
          <a:xfrm>
            <a:off x="6599697" y="2861100"/>
            <a:ext cx="1695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29" name="Google Shape;29;p49"/>
          <p:cNvSpPr txBox="1"/>
          <p:nvPr>
            <p:ph idx="15" type="subTitle"/>
          </p:nvPr>
        </p:nvSpPr>
        <p:spPr>
          <a:xfrm>
            <a:off x="6599697" y="3365450"/>
            <a:ext cx="169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0" name="Google Shape;30;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50"/>
          <p:cNvSpPr txBox="1"/>
          <p:nvPr>
            <p:ph idx="1" type="body"/>
          </p:nvPr>
        </p:nvSpPr>
        <p:spPr>
          <a:xfrm>
            <a:off x="818250" y="1345650"/>
            <a:ext cx="2808000" cy="2904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50"/>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APTION_ONLY_1">
    <p:spTree>
      <p:nvGrpSpPr>
        <p:cNvPr id="35" name="Shape 35"/>
        <p:cNvGrpSpPr/>
        <p:nvPr/>
      </p:nvGrpSpPr>
      <p:grpSpPr>
        <a:xfrm>
          <a:off x="0" y="0"/>
          <a:ext cx="0" cy="0"/>
          <a:chOff x="0" y="0"/>
          <a:chExt cx="0" cy="0"/>
        </a:xfrm>
      </p:grpSpPr>
      <p:sp>
        <p:nvSpPr>
          <p:cNvPr id="36" name="Google Shape;36;p51"/>
          <p:cNvSpPr txBox="1"/>
          <p:nvPr>
            <p:ph type="title"/>
          </p:nvPr>
        </p:nvSpPr>
        <p:spPr>
          <a:xfrm>
            <a:off x="5786451" y="3831950"/>
            <a:ext cx="2522400" cy="710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b="0" sz="1800"/>
            </a:lvl1pPr>
            <a:lvl2pPr lvl="1" algn="r">
              <a:lnSpc>
                <a:spcPct val="100000"/>
              </a:lnSpc>
              <a:spcBef>
                <a:spcPts val="0"/>
              </a:spcBef>
              <a:spcAft>
                <a:spcPts val="0"/>
              </a:spcAft>
              <a:buClr>
                <a:schemeClr val="accent1"/>
              </a:buClr>
              <a:buSzPts val="1400"/>
              <a:buNone/>
              <a:defRPr sz="1400">
                <a:solidFill>
                  <a:schemeClr val="accent1"/>
                </a:solidFill>
              </a:defRPr>
            </a:lvl2pPr>
            <a:lvl3pPr lvl="2" algn="r">
              <a:lnSpc>
                <a:spcPct val="100000"/>
              </a:lnSpc>
              <a:spcBef>
                <a:spcPts val="0"/>
              </a:spcBef>
              <a:spcAft>
                <a:spcPts val="0"/>
              </a:spcAft>
              <a:buClr>
                <a:schemeClr val="accent1"/>
              </a:buClr>
              <a:buSzPts val="1400"/>
              <a:buNone/>
              <a:defRPr sz="1400">
                <a:solidFill>
                  <a:schemeClr val="accent1"/>
                </a:solidFill>
              </a:defRPr>
            </a:lvl3pPr>
            <a:lvl4pPr lvl="3" algn="r">
              <a:lnSpc>
                <a:spcPct val="100000"/>
              </a:lnSpc>
              <a:spcBef>
                <a:spcPts val="0"/>
              </a:spcBef>
              <a:spcAft>
                <a:spcPts val="0"/>
              </a:spcAft>
              <a:buClr>
                <a:schemeClr val="accent1"/>
              </a:buClr>
              <a:buSzPts val="1400"/>
              <a:buNone/>
              <a:defRPr sz="1400">
                <a:solidFill>
                  <a:schemeClr val="accent1"/>
                </a:solidFill>
              </a:defRPr>
            </a:lvl4pPr>
            <a:lvl5pPr lvl="4" algn="r">
              <a:lnSpc>
                <a:spcPct val="100000"/>
              </a:lnSpc>
              <a:spcBef>
                <a:spcPts val="0"/>
              </a:spcBef>
              <a:spcAft>
                <a:spcPts val="0"/>
              </a:spcAft>
              <a:buClr>
                <a:schemeClr val="accent1"/>
              </a:buClr>
              <a:buSzPts val="1400"/>
              <a:buNone/>
              <a:defRPr sz="1400">
                <a:solidFill>
                  <a:schemeClr val="accent1"/>
                </a:solidFill>
              </a:defRPr>
            </a:lvl5pPr>
            <a:lvl6pPr lvl="5" algn="r">
              <a:lnSpc>
                <a:spcPct val="100000"/>
              </a:lnSpc>
              <a:spcBef>
                <a:spcPts val="0"/>
              </a:spcBef>
              <a:spcAft>
                <a:spcPts val="0"/>
              </a:spcAft>
              <a:buClr>
                <a:schemeClr val="accent1"/>
              </a:buClr>
              <a:buSzPts val="1400"/>
              <a:buNone/>
              <a:defRPr sz="1400">
                <a:solidFill>
                  <a:schemeClr val="accent1"/>
                </a:solidFill>
              </a:defRPr>
            </a:lvl6pPr>
            <a:lvl7pPr lvl="6" algn="r">
              <a:lnSpc>
                <a:spcPct val="100000"/>
              </a:lnSpc>
              <a:spcBef>
                <a:spcPts val="0"/>
              </a:spcBef>
              <a:spcAft>
                <a:spcPts val="0"/>
              </a:spcAft>
              <a:buClr>
                <a:schemeClr val="accent1"/>
              </a:buClr>
              <a:buSzPts val="1400"/>
              <a:buNone/>
              <a:defRPr sz="1400">
                <a:solidFill>
                  <a:schemeClr val="accent1"/>
                </a:solidFill>
              </a:defRPr>
            </a:lvl7pPr>
            <a:lvl8pPr lvl="7" algn="r">
              <a:lnSpc>
                <a:spcPct val="100000"/>
              </a:lnSpc>
              <a:spcBef>
                <a:spcPts val="0"/>
              </a:spcBef>
              <a:spcAft>
                <a:spcPts val="0"/>
              </a:spcAft>
              <a:buClr>
                <a:schemeClr val="accent1"/>
              </a:buClr>
              <a:buSzPts val="1400"/>
              <a:buNone/>
              <a:defRPr sz="1400">
                <a:solidFill>
                  <a:schemeClr val="accent1"/>
                </a:solidFill>
              </a:defRPr>
            </a:lvl8pPr>
            <a:lvl9pPr lvl="8" algn="r">
              <a:lnSpc>
                <a:spcPct val="100000"/>
              </a:lnSpc>
              <a:spcBef>
                <a:spcPts val="0"/>
              </a:spcBef>
              <a:spcAft>
                <a:spcPts val="0"/>
              </a:spcAft>
              <a:buClr>
                <a:schemeClr val="accent1"/>
              </a:buClr>
              <a:buSzPts val="1400"/>
              <a:buNone/>
              <a:defRPr sz="1400">
                <a:solidFill>
                  <a:schemeClr val="accent1"/>
                </a:solidFill>
              </a:defRPr>
            </a:lvl9pPr>
          </a:lstStyle>
          <a:p/>
        </p:txBody>
      </p:sp>
      <p:sp>
        <p:nvSpPr>
          <p:cNvPr id="37" name="Google Shape;37;p51"/>
          <p:cNvSpPr txBox="1"/>
          <p:nvPr>
            <p:ph idx="2" type="title"/>
          </p:nvPr>
        </p:nvSpPr>
        <p:spPr>
          <a:xfrm>
            <a:off x="818250" y="459775"/>
            <a:ext cx="4579200" cy="245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9" name="Shape 39"/>
        <p:cNvGrpSpPr/>
        <p:nvPr/>
      </p:nvGrpSpPr>
      <p:grpSpPr>
        <a:xfrm>
          <a:off x="0" y="0"/>
          <a:ext cx="0" cy="0"/>
          <a:chOff x="0" y="0"/>
          <a:chExt cx="0" cy="0"/>
        </a:xfrm>
      </p:grpSpPr>
      <p:sp>
        <p:nvSpPr>
          <p:cNvPr id="40" name="Google Shape;40;p52"/>
          <p:cNvSpPr txBox="1"/>
          <p:nvPr>
            <p:ph type="title"/>
          </p:nvPr>
        </p:nvSpPr>
        <p:spPr>
          <a:xfrm>
            <a:off x="895163" y="1690704"/>
            <a:ext cx="3247200" cy="14823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3600"/>
              <a:buNone/>
              <a:defRPr sz="3600"/>
            </a:lvl1pPr>
            <a:lvl2pPr lvl="1" algn="ctr">
              <a:lnSpc>
                <a:spcPct val="80000"/>
              </a:lnSpc>
              <a:spcBef>
                <a:spcPts val="0"/>
              </a:spcBef>
              <a:spcAft>
                <a:spcPts val="0"/>
              </a:spcAft>
              <a:buClr>
                <a:schemeClr val="accent1"/>
              </a:buClr>
              <a:buSzPts val="3600"/>
              <a:buNone/>
              <a:defRPr sz="3600">
                <a:solidFill>
                  <a:schemeClr val="accent1"/>
                </a:solidFill>
              </a:defRPr>
            </a:lvl2pPr>
            <a:lvl3pPr lvl="2" algn="ctr">
              <a:lnSpc>
                <a:spcPct val="80000"/>
              </a:lnSpc>
              <a:spcBef>
                <a:spcPts val="0"/>
              </a:spcBef>
              <a:spcAft>
                <a:spcPts val="0"/>
              </a:spcAft>
              <a:buClr>
                <a:schemeClr val="accent1"/>
              </a:buClr>
              <a:buSzPts val="3600"/>
              <a:buNone/>
              <a:defRPr sz="3600">
                <a:solidFill>
                  <a:schemeClr val="accent1"/>
                </a:solidFill>
              </a:defRPr>
            </a:lvl3pPr>
            <a:lvl4pPr lvl="3" algn="ctr">
              <a:lnSpc>
                <a:spcPct val="80000"/>
              </a:lnSpc>
              <a:spcBef>
                <a:spcPts val="0"/>
              </a:spcBef>
              <a:spcAft>
                <a:spcPts val="0"/>
              </a:spcAft>
              <a:buClr>
                <a:schemeClr val="accent1"/>
              </a:buClr>
              <a:buSzPts val="3600"/>
              <a:buNone/>
              <a:defRPr sz="3600">
                <a:solidFill>
                  <a:schemeClr val="accent1"/>
                </a:solidFill>
              </a:defRPr>
            </a:lvl4pPr>
            <a:lvl5pPr lvl="4" algn="ctr">
              <a:lnSpc>
                <a:spcPct val="80000"/>
              </a:lnSpc>
              <a:spcBef>
                <a:spcPts val="0"/>
              </a:spcBef>
              <a:spcAft>
                <a:spcPts val="0"/>
              </a:spcAft>
              <a:buClr>
                <a:schemeClr val="accent1"/>
              </a:buClr>
              <a:buSzPts val="3600"/>
              <a:buNone/>
              <a:defRPr sz="3600">
                <a:solidFill>
                  <a:schemeClr val="accent1"/>
                </a:solidFill>
              </a:defRPr>
            </a:lvl5pPr>
            <a:lvl6pPr lvl="5" algn="ctr">
              <a:lnSpc>
                <a:spcPct val="80000"/>
              </a:lnSpc>
              <a:spcBef>
                <a:spcPts val="0"/>
              </a:spcBef>
              <a:spcAft>
                <a:spcPts val="0"/>
              </a:spcAft>
              <a:buClr>
                <a:schemeClr val="accent1"/>
              </a:buClr>
              <a:buSzPts val="3600"/>
              <a:buNone/>
              <a:defRPr sz="3600">
                <a:solidFill>
                  <a:schemeClr val="accent1"/>
                </a:solidFill>
              </a:defRPr>
            </a:lvl6pPr>
            <a:lvl7pPr lvl="6" algn="ctr">
              <a:lnSpc>
                <a:spcPct val="80000"/>
              </a:lnSpc>
              <a:spcBef>
                <a:spcPts val="0"/>
              </a:spcBef>
              <a:spcAft>
                <a:spcPts val="0"/>
              </a:spcAft>
              <a:buClr>
                <a:schemeClr val="accent1"/>
              </a:buClr>
              <a:buSzPts val="3600"/>
              <a:buNone/>
              <a:defRPr sz="3600">
                <a:solidFill>
                  <a:schemeClr val="accent1"/>
                </a:solidFill>
              </a:defRPr>
            </a:lvl7pPr>
            <a:lvl8pPr lvl="7" algn="ctr">
              <a:lnSpc>
                <a:spcPct val="80000"/>
              </a:lnSpc>
              <a:spcBef>
                <a:spcPts val="0"/>
              </a:spcBef>
              <a:spcAft>
                <a:spcPts val="0"/>
              </a:spcAft>
              <a:buClr>
                <a:schemeClr val="accent1"/>
              </a:buClr>
              <a:buSzPts val="3600"/>
              <a:buNone/>
              <a:defRPr sz="3600">
                <a:solidFill>
                  <a:schemeClr val="accent1"/>
                </a:solidFill>
              </a:defRPr>
            </a:lvl8pPr>
            <a:lvl9pPr lvl="8" algn="ctr">
              <a:lnSpc>
                <a:spcPct val="80000"/>
              </a:lnSpc>
              <a:spcBef>
                <a:spcPts val="0"/>
              </a:spcBef>
              <a:spcAft>
                <a:spcPts val="0"/>
              </a:spcAft>
              <a:buClr>
                <a:schemeClr val="accent1"/>
              </a:buClr>
              <a:buSzPts val="3600"/>
              <a:buNone/>
              <a:defRPr sz="3600">
                <a:solidFill>
                  <a:schemeClr val="accent1"/>
                </a:solidFill>
              </a:defRPr>
            </a:lvl9pPr>
          </a:lstStyle>
          <a:p/>
        </p:txBody>
      </p:sp>
      <p:sp>
        <p:nvSpPr>
          <p:cNvPr id="41" name="Google Shape;41;p52"/>
          <p:cNvSpPr txBox="1"/>
          <p:nvPr>
            <p:ph idx="1" type="subTitle"/>
          </p:nvPr>
        </p:nvSpPr>
        <p:spPr>
          <a:xfrm>
            <a:off x="895163" y="3108204"/>
            <a:ext cx="3247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600"/>
              <a:buNone/>
              <a:defRPr sz="1600">
                <a:solidFill>
                  <a:schemeClr val="accent1"/>
                </a:solidFill>
              </a:defRPr>
            </a:lvl1pPr>
            <a:lvl2pPr lvl="1" algn="ctr">
              <a:lnSpc>
                <a:spcPct val="100000"/>
              </a:lnSpc>
              <a:spcBef>
                <a:spcPts val="0"/>
              </a:spcBef>
              <a:spcAft>
                <a:spcPts val="0"/>
              </a:spcAft>
              <a:buClr>
                <a:schemeClr val="accent1"/>
              </a:buClr>
              <a:buSzPts val="1600"/>
              <a:buNone/>
              <a:defRPr sz="1600">
                <a:solidFill>
                  <a:schemeClr val="accent1"/>
                </a:solidFill>
              </a:defRPr>
            </a:lvl2pPr>
            <a:lvl3pPr lvl="2" algn="ctr">
              <a:lnSpc>
                <a:spcPct val="100000"/>
              </a:lnSpc>
              <a:spcBef>
                <a:spcPts val="0"/>
              </a:spcBef>
              <a:spcAft>
                <a:spcPts val="0"/>
              </a:spcAft>
              <a:buClr>
                <a:schemeClr val="accent1"/>
              </a:buClr>
              <a:buSzPts val="1600"/>
              <a:buNone/>
              <a:defRPr sz="1600">
                <a:solidFill>
                  <a:schemeClr val="accent1"/>
                </a:solidFill>
              </a:defRPr>
            </a:lvl3pPr>
            <a:lvl4pPr lvl="3" algn="ctr">
              <a:lnSpc>
                <a:spcPct val="100000"/>
              </a:lnSpc>
              <a:spcBef>
                <a:spcPts val="0"/>
              </a:spcBef>
              <a:spcAft>
                <a:spcPts val="0"/>
              </a:spcAft>
              <a:buClr>
                <a:schemeClr val="accent1"/>
              </a:buClr>
              <a:buSzPts val="1600"/>
              <a:buNone/>
              <a:defRPr sz="1600">
                <a:solidFill>
                  <a:schemeClr val="accent1"/>
                </a:solidFill>
              </a:defRPr>
            </a:lvl4pPr>
            <a:lvl5pPr lvl="4" algn="ctr">
              <a:lnSpc>
                <a:spcPct val="100000"/>
              </a:lnSpc>
              <a:spcBef>
                <a:spcPts val="0"/>
              </a:spcBef>
              <a:spcAft>
                <a:spcPts val="0"/>
              </a:spcAft>
              <a:buClr>
                <a:schemeClr val="accent1"/>
              </a:buClr>
              <a:buSzPts val="1600"/>
              <a:buNone/>
              <a:defRPr sz="1600">
                <a:solidFill>
                  <a:schemeClr val="accent1"/>
                </a:solidFill>
              </a:defRPr>
            </a:lvl5pPr>
            <a:lvl6pPr lvl="5" algn="ctr">
              <a:lnSpc>
                <a:spcPct val="100000"/>
              </a:lnSpc>
              <a:spcBef>
                <a:spcPts val="0"/>
              </a:spcBef>
              <a:spcAft>
                <a:spcPts val="0"/>
              </a:spcAft>
              <a:buClr>
                <a:schemeClr val="accent1"/>
              </a:buClr>
              <a:buSzPts val="1600"/>
              <a:buNone/>
              <a:defRPr sz="1600">
                <a:solidFill>
                  <a:schemeClr val="accent1"/>
                </a:solidFill>
              </a:defRPr>
            </a:lvl6pPr>
            <a:lvl7pPr lvl="6" algn="ctr">
              <a:lnSpc>
                <a:spcPct val="100000"/>
              </a:lnSpc>
              <a:spcBef>
                <a:spcPts val="0"/>
              </a:spcBef>
              <a:spcAft>
                <a:spcPts val="0"/>
              </a:spcAft>
              <a:buClr>
                <a:schemeClr val="accent1"/>
              </a:buClr>
              <a:buSzPts val="1600"/>
              <a:buNone/>
              <a:defRPr sz="1600">
                <a:solidFill>
                  <a:schemeClr val="accent1"/>
                </a:solidFill>
              </a:defRPr>
            </a:lvl7pPr>
            <a:lvl8pPr lvl="7" algn="ctr">
              <a:lnSpc>
                <a:spcPct val="100000"/>
              </a:lnSpc>
              <a:spcBef>
                <a:spcPts val="0"/>
              </a:spcBef>
              <a:spcAft>
                <a:spcPts val="0"/>
              </a:spcAft>
              <a:buClr>
                <a:schemeClr val="accent1"/>
              </a:buClr>
              <a:buSzPts val="1600"/>
              <a:buNone/>
              <a:defRPr sz="1600">
                <a:solidFill>
                  <a:schemeClr val="accent1"/>
                </a:solidFill>
              </a:defRPr>
            </a:lvl8pPr>
            <a:lvl9pPr lvl="8" algn="ctr">
              <a:lnSpc>
                <a:spcPct val="100000"/>
              </a:lnSpc>
              <a:spcBef>
                <a:spcPts val="0"/>
              </a:spcBef>
              <a:spcAft>
                <a:spcPts val="0"/>
              </a:spcAft>
              <a:buClr>
                <a:schemeClr val="accent1"/>
              </a:buClr>
              <a:buSzPts val="1600"/>
              <a:buNone/>
              <a:defRPr sz="1600">
                <a:solidFill>
                  <a:schemeClr val="accent1"/>
                </a:solidFill>
              </a:defRPr>
            </a:lvl9pPr>
          </a:lstStyle>
          <a:p/>
        </p:txBody>
      </p:sp>
      <p:sp>
        <p:nvSpPr>
          <p:cNvPr id="42" name="Google Shape;42;p52"/>
          <p:cNvSpPr txBox="1"/>
          <p:nvPr>
            <p:ph idx="2" type="title"/>
          </p:nvPr>
        </p:nvSpPr>
        <p:spPr>
          <a:xfrm>
            <a:off x="1641413" y="1367754"/>
            <a:ext cx="1754700" cy="60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Clr>
                <a:schemeClr val="accent1"/>
              </a:buClr>
              <a:buSzPts val="12000"/>
              <a:buNone/>
              <a:defRPr sz="12000">
                <a:solidFill>
                  <a:schemeClr val="accent1"/>
                </a:solidFill>
              </a:defRPr>
            </a:lvl2pPr>
            <a:lvl3pPr lvl="2" algn="ctr">
              <a:lnSpc>
                <a:spcPct val="100000"/>
              </a:lnSpc>
              <a:spcBef>
                <a:spcPts val="0"/>
              </a:spcBef>
              <a:spcAft>
                <a:spcPts val="0"/>
              </a:spcAft>
              <a:buClr>
                <a:schemeClr val="accent1"/>
              </a:buClr>
              <a:buSzPts val="12000"/>
              <a:buNone/>
              <a:defRPr sz="12000">
                <a:solidFill>
                  <a:schemeClr val="accent1"/>
                </a:solidFill>
              </a:defRPr>
            </a:lvl3pPr>
            <a:lvl4pPr lvl="3" algn="ctr">
              <a:lnSpc>
                <a:spcPct val="100000"/>
              </a:lnSpc>
              <a:spcBef>
                <a:spcPts val="0"/>
              </a:spcBef>
              <a:spcAft>
                <a:spcPts val="0"/>
              </a:spcAft>
              <a:buClr>
                <a:schemeClr val="accent1"/>
              </a:buClr>
              <a:buSzPts val="12000"/>
              <a:buNone/>
              <a:defRPr sz="12000">
                <a:solidFill>
                  <a:schemeClr val="accent1"/>
                </a:solidFill>
              </a:defRPr>
            </a:lvl4pPr>
            <a:lvl5pPr lvl="4" algn="ctr">
              <a:lnSpc>
                <a:spcPct val="100000"/>
              </a:lnSpc>
              <a:spcBef>
                <a:spcPts val="0"/>
              </a:spcBef>
              <a:spcAft>
                <a:spcPts val="0"/>
              </a:spcAft>
              <a:buClr>
                <a:schemeClr val="accent1"/>
              </a:buClr>
              <a:buSzPts val="12000"/>
              <a:buNone/>
              <a:defRPr sz="12000">
                <a:solidFill>
                  <a:schemeClr val="accent1"/>
                </a:solidFill>
              </a:defRPr>
            </a:lvl5pPr>
            <a:lvl6pPr lvl="5" algn="ctr">
              <a:lnSpc>
                <a:spcPct val="100000"/>
              </a:lnSpc>
              <a:spcBef>
                <a:spcPts val="0"/>
              </a:spcBef>
              <a:spcAft>
                <a:spcPts val="0"/>
              </a:spcAft>
              <a:buClr>
                <a:schemeClr val="accent1"/>
              </a:buClr>
              <a:buSzPts val="12000"/>
              <a:buNone/>
              <a:defRPr sz="12000">
                <a:solidFill>
                  <a:schemeClr val="accent1"/>
                </a:solidFill>
              </a:defRPr>
            </a:lvl6pPr>
            <a:lvl7pPr lvl="6" algn="ctr">
              <a:lnSpc>
                <a:spcPct val="100000"/>
              </a:lnSpc>
              <a:spcBef>
                <a:spcPts val="0"/>
              </a:spcBef>
              <a:spcAft>
                <a:spcPts val="0"/>
              </a:spcAft>
              <a:buClr>
                <a:schemeClr val="accent1"/>
              </a:buClr>
              <a:buSzPts val="12000"/>
              <a:buNone/>
              <a:defRPr sz="12000">
                <a:solidFill>
                  <a:schemeClr val="accent1"/>
                </a:solidFill>
              </a:defRPr>
            </a:lvl7pPr>
            <a:lvl8pPr lvl="7" algn="ctr">
              <a:lnSpc>
                <a:spcPct val="100000"/>
              </a:lnSpc>
              <a:spcBef>
                <a:spcPts val="0"/>
              </a:spcBef>
              <a:spcAft>
                <a:spcPts val="0"/>
              </a:spcAft>
              <a:buClr>
                <a:schemeClr val="accent1"/>
              </a:buClr>
              <a:buSzPts val="12000"/>
              <a:buNone/>
              <a:defRPr sz="12000">
                <a:solidFill>
                  <a:schemeClr val="accent1"/>
                </a:solidFill>
              </a:defRPr>
            </a:lvl8pPr>
            <a:lvl9pPr lvl="8" algn="ctr">
              <a:lnSpc>
                <a:spcPct val="100000"/>
              </a:lnSpc>
              <a:spcBef>
                <a:spcPts val="0"/>
              </a:spcBef>
              <a:spcAft>
                <a:spcPts val="0"/>
              </a:spcAft>
              <a:buClr>
                <a:schemeClr val="accent1"/>
              </a:buClr>
              <a:buSzPts val="12000"/>
              <a:buNone/>
              <a:defRPr sz="12000">
                <a:solidFill>
                  <a:schemeClr val="accent1"/>
                </a:solidFill>
              </a:defRPr>
            </a:lvl9pPr>
          </a:lstStyle>
          <a:p/>
        </p:txBody>
      </p:sp>
      <p:sp>
        <p:nvSpPr>
          <p:cNvPr id="43" name="Google Shape;4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ext">
  <p:cSld name="SECTION_TITLE_AND_DESCRIPTION_1">
    <p:spTree>
      <p:nvGrpSpPr>
        <p:cNvPr id="44" name="Shape 44"/>
        <p:cNvGrpSpPr/>
        <p:nvPr/>
      </p:nvGrpSpPr>
      <p:grpSpPr>
        <a:xfrm>
          <a:off x="0" y="0"/>
          <a:ext cx="0" cy="0"/>
          <a:chOff x="0" y="0"/>
          <a:chExt cx="0" cy="0"/>
        </a:xfrm>
      </p:grpSpPr>
      <p:sp>
        <p:nvSpPr>
          <p:cNvPr id="45" name="Google Shape;45;p53"/>
          <p:cNvSpPr txBox="1"/>
          <p:nvPr>
            <p:ph type="title"/>
          </p:nvPr>
        </p:nvSpPr>
        <p:spPr>
          <a:xfrm>
            <a:off x="2674202" y="1469300"/>
            <a:ext cx="3795600" cy="14823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4800"/>
              <a:buNone/>
              <a:defRPr sz="4800"/>
            </a:lvl1pPr>
            <a:lvl2pPr lvl="1" algn="ctr">
              <a:lnSpc>
                <a:spcPct val="80000"/>
              </a:lnSpc>
              <a:spcBef>
                <a:spcPts val="0"/>
              </a:spcBef>
              <a:spcAft>
                <a:spcPts val="0"/>
              </a:spcAft>
              <a:buClr>
                <a:schemeClr val="accent1"/>
              </a:buClr>
              <a:buSzPts val="4800"/>
              <a:buNone/>
              <a:defRPr sz="4800">
                <a:solidFill>
                  <a:schemeClr val="accent1"/>
                </a:solidFill>
              </a:defRPr>
            </a:lvl2pPr>
            <a:lvl3pPr lvl="2" algn="ctr">
              <a:lnSpc>
                <a:spcPct val="80000"/>
              </a:lnSpc>
              <a:spcBef>
                <a:spcPts val="0"/>
              </a:spcBef>
              <a:spcAft>
                <a:spcPts val="0"/>
              </a:spcAft>
              <a:buClr>
                <a:schemeClr val="accent1"/>
              </a:buClr>
              <a:buSzPts val="4800"/>
              <a:buNone/>
              <a:defRPr sz="4800">
                <a:solidFill>
                  <a:schemeClr val="accent1"/>
                </a:solidFill>
              </a:defRPr>
            </a:lvl3pPr>
            <a:lvl4pPr lvl="3" algn="ctr">
              <a:lnSpc>
                <a:spcPct val="80000"/>
              </a:lnSpc>
              <a:spcBef>
                <a:spcPts val="0"/>
              </a:spcBef>
              <a:spcAft>
                <a:spcPts val="0"/>
              </a:spcAft>
              <a:buClr>
                <a:schemeClr val="accent1"/>
              </a:buClr>
              <a:buSzPts val="4800"/>
              <a:buNone/>
              <a:defRPr sz="4800">
                <a:solidFill>
                  <a:schemeClr val="accent1"/>
                </a:solidFill>
              </a:defRPr>
            </a:lvl4pPr>
            <a:lvl5pPr lvl="4" algn="ctr">
              <a:lnSpc>
                <a:spcPct val="80000"/>
              </a:lnSpc>
              <a:spcBef>
                <a:spcPts val="0"/>
              </a:spcBef>
              <a:spcAft>
                <a:spcPts val="0"/>
              </a:spcAft>
              <a:buClr>
                <a:schemeClr val="accent1"/>
              </a:buClr>
              <a:buSzPts val="4800"/>
              <a:buNone/>
              <a:defRPr sz="4800">
                <a:solidFill>
                  <a:schemeClr val="accent1"/>
                </a:solidFill>
              </a:defRPr>
            </a:lvl5pPr>
            <a:lvl6pPr lvl="5" algn="ctr">
              <a:lnSpc>
                <a:spcPct val="80000"/>
              </a:lnSpc>
              <a:spcBef>
                <a:spcPts val="0"/>
              </a:spcBef>
              <a:spcAft>
                <a:spcPts val="0"/>
              </a:spcAft>
              <a:buClr>
                <a:schemeClr val="accent1"/>
              </a:buClr>
              <a:buSzPts val="4800"/>
              <a:buNone/>
              <a:defRPr sz="4800">
                <a:solidFill>
                  <a:schemeClr val="accent1"/>
                </a:solidFill>
              </a:defRPr>
            </a:lvl6pPr>
            <a:lvl7pPr lvl="6" algn="ctr">
              <a:lnSpc>
                <a:spcPct val="80000"/>
              </a:lnSpc>
              <a:spcBef>
                <a:spcPts val="0"/>
              </a:spcBef>
              <a:spcAft>
                <a:spcPts val="0"/>
              </a:spcAft>
              <a:buClr>
                <a:schemeClr val="accent1"/>
              </a:buClr>
              <a:buSzPts val="4800"/>
              <a:buNone/>
              <a:defRPr sz="4800">
                <a:solidFill>
                  <a:schemeClr val="accent1"/>
                </a:solidFill>
              </a:defRPr>
            </a:lvl7pPr>
            <a:lvl8pPr lvl="7" algn="ctr">
              <a:lnSpc>
                <a:spcPct val="80000"/>
              </a:lnSpc>
              <a:spcBef>
                <a:spcPts val="0"/>
              </a:spcBef>
              <a:spcAft>
                <a:spcPts val="0"/>
              </a:spcAft>
              <a:buClr>
                <a:schemeClr val="accent1"/>
              </a:buClr>
              <a:buSzPts val="4800"/>
              <a:buNone/>
              <a:defRPr sz="4800">
                <a:solidFill>
                  <a:schemeClr val="accent1"/>
                </a:solidFill>
              </a:defRPr>
            </a:lvl8pPr>
            <a:lvl9pPr lvl="8" algn="ctr">
              <a:lnSpc>
                <a:spcPct val="80000"/>
              </a:lnSpc>
              <a:spcBef>
                <a:spcPts val="0"/>
              </a:spcBef>
              <a:spcAft>
                <a:spcPts val="0"/>
              </a:spcAft>
              <a:buClr>
                <a:schemeClr val="accent1"/>
              </a:buClr>
              <a:buSzPts val="4800"/>
              <a:buNone/>
              <a:defRPr sz="4800">
                <a:solidFill>
                  <a:schemeClr val="accent1"/>
                </a:solidFill>
              </a:defRPr>
            </a:lvl9pPr>
          </a:lstStyle>
          <a:p/>
        </p:txBody>
      </p:sp>
      <p:sp>
        <p:nvSpPr>
          <p:cNvPr id="46" name="Google Shape;4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hree columns">
  <p:cSld name="TITLE_AND_BODY_1_1">
    <p:spTree>
      <p:nvGrpSpPr>
        <p:cNvPr id="47" name="Shape 47"/>
        <p:cNvGrpSpPr/>
        <p:nvPr/>
      </p:nvGrpSpPr>
      <p:grpSpPr>
        <a:xfrm>
          <a:off x="0" y="0"/>
          <a:ext cx="0" cy="0"/>
          <a:chOff x="0" y="0"/>
          <a:chExt cx="0" cy="0"/>
        </a:xfrm>
      </p:grpSpPr>
      <p:sp>
        <p:nvSpPr>
          <p:cNvPr id="48" name="Google Shape;48;p54"/>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54"/>
          <p:cNvSpPr txBox="1"/>
          <p:nvPr>
            <p:ph idx="2" type="title"/>
          </p:nvPr>
        </p:nvSpPr>
        <p:spPr>
          <a:xfrm>
            <a:off x="1277050" y="3033233"/>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0" name="Google Shape;50;p54"/>
          <p:cNvSpPr txBox="1"/>
          <p:nvPr>
            <p:ph idx="1" type="subTitle"/>
          </p:nvPr>
        </p:nvSpPr>
        <p:spPr>
          <a:xfrm>
            <a:off x="1277050" y="3365450"/>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1" name="Google Shape;51;p54"/>
          <p:cNvSpPr txBox="1"/>
          <p:nvPr>
            <p:ph idx="3" type="title"/>
          </p:nvPr>
        </p:nvSpPr>
        <p:spPr>
          <a:xfrm>
            <a:off x="3634348" y="3033233"/>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2" name="Google Shape;52;p54"/>
          <p:cNvSpPr txBox="1"/>
          <p:nvPr>
            <p:ph idx="4" type="subTitle"/>
          </p:nvPr>
        </p:nvSpPr>
        <p:spPr>
          <a:xfrm>
            <a:off x="3634348" y="3365450"/>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3" name="Google Shape;53;p54"/>
          <p:cNvSpPr txBox="1"/>
          <p:nvPr>
            <p:ph idx="5" type="title"/>
          </p:nvPr>
        </p:nvSpPr>
        <p:spPr>
          <a:xfrm>
            <a:off x="5991647" y="3033233"/>
            <a:ext cx="18753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54" name="Google Shape;54;p54"/>
          <p:cNvSpPr txBox="1"/>
          <p:nvPr>
            <p:ph idx="6" type="subTitle"/>
          </p:nvPr>
        </p:nvSpPr>
        <p:spPr>
          <a:xfrm>
            <a:off x="5991647" y="3365450"/>
            <a:ext cx="18753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55" name="Google Shape;5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55"/>
          <p:cNvSpPr txBox="1"/>
          <p:nvPr>
            <p:ph type="title"/>
          </p:nvPr>
        </p:nvSpPr>
        <p:spPr>
          <a:xfrm>
            <a:off x="818250" y="459775"/>
            <a:ext cx="750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8" name="Google Shape;58;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EFEFEF"/>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ontserrat"/>
              <a:buNone/>
              <a:defRPr b="1" i="0" sz="2800" u="none" cap="none" strike="noStrike">
                <a:solidFill>
                  <a:schemeClr val="accent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2"/>
              </a:buClr>
              <a:buSzPts val="1800"/>
              <a:buFont typeface="Montserrat"/>
              <a:buChar char="●"/>
              <a:defRPr b="0" i="0" sz="1800" u="none" cap="none" strike="noStrike">
                <a:solidFill>
                  <a:schemeClr val="accent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accent2"/>
              </a:buClr>
              <a:buSzPts val="1400"/>
              <a:buFont typeface="Montserrat"/>
              <a:buChar char="○"/>
              <a:defRPr b="0" i="0" sz="1400" u="none" cap="none" strike="noStrike">
                <a:solidFill>
                  <a:schemeClr val="accent2"/>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chemeClr val="accent2"/>
              </a:buClr>
              <a:buSzPts val="1400"/>
              <a:buFont typeface="Montserrat"/>
              <a:buChar char="■"/>
              <a:defRPr b="0" i="0" sz="1400" u="none" cap="none" strike="noStrike">
                <a:solidFill>
                  <a:schemeClr val="accent2"/>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chemeClr val="accent2"/>
              </a:buClr>
              <a:buSzPts val="1400"/>
              <a:buFont typeface="Montserrat"/>
              <a:buChar char="●"/>
              <a:defRPr b="0" i="0" sz="1400" u="none" cap="none" strike="noStrike">
                <a:solidFill>
                  <a:schemeClr val="accent2"/>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chemeClr val="accent2"/>
              </a:buClr>
              <a:buSzPts val="1400"/>
              <a:buFont typeface="Montserrat"/>
              <a:buChar char="○"/>
              <a:defRPr b="0" i="0" sz="1400" u="none" cap="none" strike="noStrike">
                <a:solidFill>
                  <a:schemeClr val="accent2"/>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chemeClr val="accent2"/>
              </a:buClr>
              <a:buSzPts val="1400"/>
              <a:buFont typeface="Montserrat"/>
              <a:buChar char="■"/>
              <a:defRPr b="0" i="0" sz="1400" u="none" cap="none" strike="noStrike">
                <a:solidFill>
                  <a:schemeClr val="accent2"/>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chemeClr val="accent2"/>
              </a:buClr>
              <a:buSzPts val="1400"/>
              <a:buFont typeface="Montserrat"/>
              <a:buChar char="●"/>
              <a:defRPr b="0" i="0" sz="1400" u="none" cap="none" strike="noStrike">
                <a:solidFill>
                  <a:schemeClr val="accent2"/>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chemeClr val="accent2"/>
              </a:buClr>
              <a:buSzPts val="1400"/>
              <a:buFont typeface="Montserrat"/>
              <a:buChar char="○"/>
              <a:defRPr b="0" i="0" sz="1400" u="none" cap="none" strike="noStrike">
                <a:solidFill>
                  <a:schemeClr val="accent2"/>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chemeClr val="accent2"/>
              </a:buClr>
              <a:buSzPts val="1400"/>
              <a:buFont typeface="Montserrat"/>
              <a:buChar char="■"/>
              <a:defRPr b="0" i="0" sz="1400" u="none" cap="none" strike="noStrike">
                <a:solidFill>
                  <a:schemeClr val="accent2"/>
                </a:solidFill>
                <a:latin typeface="Montserrat"/>
                <a:ea typeface="Montserrat"/>
                <a:cs typeface="Montserrat"/>
                <a:sym typeface="Montserrat"/>
              </a:defRPr>
            </a:lvl9pPr>
          </a:lstStyle>
          <a:p/>
        </p:txBody>
      </p:sp>
      <p:sp>
        <p:nvSpPr>
          <p:cNvPr id="8" name="Google Shape;8;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2"/>
                </a:solidFill>
                <a:latin typeface="Montserrat"/>
                <a:ea typeface="Montserrat"/>
                <a:cs typeface="Montserrat"/>
                <a:sym typeface="Montserrat"/>
              </a:defRPr>
            </a:lvl1pPr>
            <a:lvl2pPr lvl="1" algn="r">
              <a:buNone/>
              <a:defRPr sz="1300">
                <a:solidFill>
                  <a:schemeClr val="accent2"/>
                </a:solidFill>
                <a:latin typeface="Montserrat"/>
                <a:ea typeface="Montserrat"/>
                <a:cs typeface="Montserrat"/>
                <a:sym typeface="Montserrat"/>
              </a:defRPr>
            </a:lvl2pPr>
            <a:lvl3pPr lvl="2" algn="r">
              <a:buNone/>
              <a:defRPr sz="1300">
                <a:solidFill>
                  <a:schemeClr val="accent2"/>
                </a:solidFill>
                <a:latin typeface="Montserrat"/>
                <a:ea typeface="Montserrat"/>
                <a:cs typeface="Montserrat"/>
                <a:sym typeface="Montserrat"/>
              </a:defRPr>
            </a:lvl3pPr>
            <a:lvl4pPr lvl="3" algn="r">
              <a:buNone/>
              <a:defRPr sz="1300">
                <a:solidFill>
                  <a:schemeClr val="accent2"/>
                </a:solidFill>
                <a:latin typeface="Montserrat"/>
                <a:ea typeface="Montserrat"/>
                <a:cs typeface="Montserrat"/>
                <a:sym typeface="Montserrat"/>
              </a:defRPr>
            </a:lvl4pPr>
            <a:lvl5pPr lvl="4" algn="r">
              <a:buNone/>
              <a:defRPr sz="1300">
                <a:solidFill>
                  <a:schemeClr val="accent2"/>
                </a:solidFill>
                <a:latin typeface="Montserrat"/>
                <a:ea typeface="Montserrat"/>
                <a:cs typeface="Montserrat"/>
                <a:sym typeface="Montserrat"/>
              </a:defRPr>
            </a:lvl5pPr>
            <a:lvl6pPr lvl="5" algn="r">
              <a:buNone/>
              <a:defRPr sz="1300">
                <a:solidFill>
                  <a:schemeClr val="accent2"/>
                </a:solidFill>
                <a:latin typeface="Montserrat"/>
                <a:ea typeface="Montserrat"/>
                <a:cs typeface="Montserrat"/>
                <a:sym typeface="Montserrat"/>
              </a:defRPr>
            </a:lvl6pPr>
            <a:lvl7pPr lvl="6" algn="r">
              <a:buNone/>
              <a:defRPr sz="1300">
                <a:solidFill>
                  <a:schemeClr val="accent2"/>
                </a:solidFill>
                <a:latin typeface="Montserrat"/>
                <a:ea typeface="Montserrat"/>
                <a:cs typeface="Montserrat"/>
                <a:sym typeface="Montserrat"/>
              </a:defRPr>
            </a:lvl7pPr>
            <a:lvl8pPr lvl="7" algn="r">
              <a:buNone/>
              <a:defRPr sz="1300">
                <a:solidFill>
                  <a:schemeClr val="accent2"/>
                </a:solidFill>
                <a:latin typeface="Montserrat"/>
                <a:ea typeface="Montserrat"/>
                <a:cs typeface="Montserrat"/>
                <a:sym typeface="Montserrat"/>
              </a:defRPr>
            </a:lvl8pPr>
            <a:lvl9pPr lvl="8" algn="r">
              <a:buNone/>
              <a:defRPr sz="1300">
                <a:solidFill>
                  <a:schemeClr val="accent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png"/><Relationship Id="rId6"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comments" Target="../comments/comment2.xml"/><Relationship Id="rId4" Type="http://schemas.openxmlformats.org/officeDocument/2006/relationships/image" Target="../media/image2.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hyperlink" Target="https://www.cdc.gov/nchs/data-visualization/mortality-leading-causes/index_2.htm" TargetMode="External"/><Relationship Id="rId4" Type="http://schemas.openxmlformats.org/officeDocument/2006/relationships/hyperlink" Target="https://www.cdc.gov/nchs/data_access/vitalstatsonline.htm." TargetMode="External"/><Relationship Id="rId5" Type="http://schemas.openxmlformats.org/officeDocument/2006/relationships/hyperlink" Target="https://www.health.state.mn.us/diseases/cardiovascular/data/heartdiseas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22.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831aa77a85_2_465"/>
          <p:cNvSpPr txBox="1"/>
          <p:nvPr>
            <p:ph type="ctrTitle"/>
          </p:nvPr>
        </p:nvSpPr>
        <p:spPr>
          <a:xfrm>
            <a:off x="4176350" y="2107975"/>
            <a:ext cx="5373000" cy="7044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
              <a:t>Healing the Heart</a:t>
            </a:r>
            <a:endParaRPr/>
          </a:p>
        </p:txBody>
      </p:sp>
      <p:sp>
        <p:nvSpPr>
          <p:cNvPr id="161" name="Google Shape;161;g831aa77a85_2_465"/>
          <p:cNvSpPr txBox="1"/>
          <p:nvPr>
            <p:ph idx="1" type="subTitle"/>
          </p:nvPr>
        </p:nvSpPr>
        <p:spPr>
          <a:xfrm>
            <a:off x="3675475" y="4118700"/>
            <a:ext cx="5280900" cy="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600"/>
              <a:buFont typeface="Arial"/>
              <a:buNone/>
            </a:pPr>
            <a:r>
              <a:rPr lang="en"/>
              <a:t>Team 1: Interdisciplinary Health Data Competition</a:t>
            </a:r>
            <a:endParaRPr/>
          </a:p>
        </p:txBody>
      </p:sp>
      <p:sp>
        <p:nvSpPr>
          <p:cNvPr id="162" name="Google Shape;162;g831aa77a85_2_465"/>
          <p:cNvSpPr txBox="1"/>
          <p:nvPr>
            <p:ph idx="1" type="subTitle"/>
          </p:nvPr>
        </p:nvSpPr>
        <p:spPr>
          <a:xfrm>
            <a:off x="3675600" y="4561800"/>
            <a:ext cx="4546500" cy="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Ben, Boyang, Lauren, Paul, William</a:t>
            </a:r>
            <a:endParaRPr/>
          </a:p>
        </p:txBody>
      </p:sp>
      <p:sp>
        <p:nvSpPr>
          <p:cNvPr id="163" name="Google Shape;163;g831aa77a85_2_465"/>
          <p:cNvSpPr txBox="1"/>
          <p:nvPr>
            <p:ph type="ctrTitle"/>
          </p:nvPr>
        </p:nvSpPr>
        <p:spPr>
          <a:xfrm>
            <a:off x="4225075" y="2812375"/>
            <a:ext cx="4731300" cy="4431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 sz="1100"/>
              <a:t>Addressing the Disparity Between Cardiovascular Prescription Utilization and Coverage</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g831aa77a85_0_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20" name="Google Shape;420;g831aa77a85_0_106"/>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421" name="Google Shape;421;g831aa77a85_0_106"/>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831aa77a85_0_106"/>
          <p:cNvSpPr/>
          <p:nvPr/>
        </p:nvSpPr>
        <p:spPr>
          <a:xfrm>
            <a:off x="1365157"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831aa77a85_0_106"/>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831aa77a85_0_106"/>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831aa77a85_0_106"/>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426" name="Google Shape;426;g831aa77a85_0_106"/>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427" name="Google Shape;427;g831aa77a85_0_106"/>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428" name="Google Shape;428;g831aa77a85_0_106"/>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429" name="Google Shape;429;g831aa77a85_0_106"/>
          <p:cNvGrpSpPr/>
          <p:nvPr/>
        </p:nvGrpSpPr>
        <p:grpSpPr>
          <a:xfrm>
            <a:off x="582066" y="4477985"/>
            <a:ext cx="244241" cy="263244"/>
            <a:chOff x="5027525" y="4402450"/>
            <a:chExt cx="477500" cy="496875"/>
          </a:xfrm>
        </p:grpSpPr>
        <p:sp>
          <p:nvSpPr>
            <p:cNvPr id="430" name="Google Shape;430;g831aa77a85_0_106"/>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831aa77a85_0_106"/>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831aa77a85_0_106"/>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g831aa77a85_0_106"/>
          <p:cNvGrpSpPr/>
          <p:nvPr/>
        </p:nvGrpSpPr>
        <p:grpSpPr>
          <a:xfrm>
            <a:off x="2245632" y="4506289"/>
            <a:ext cx="258228" cy="227366"/>
            <a:chOff x="3539102" y="2427549"/>
            <a:chExt cx="355099" cy="355481"/>
          </a:xfrm>
        </p:grpSpPr>
        <p:sp>
          <p:nvSpPr>
            <p:cNvPr id="434" name="Google Shape;434;g831aa77a85_0_106"/>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831aa77a85_0_106"/>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36" name="Google Shape;436;g831aa77a85_0_106"/>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437" name="Google Shape;437;g831aa77a85_0_106"/>
          <p:cNvPicPr preferRelativeResize="0"/>
          <p:nvPr/>
        </p:nvPicPr>
        <p:blipFill>
          <a:blip r:embed="rId4">
            <a:alphaModFix/>
          </a:blip>
          <a:stretch>
            <a:fillRect/>
          </a:stretch>
        </p:blipFill>
        <p:spPr>
          <a:xfrm>
            <a:off x="1424264" y="4498930"/>
            <a:ext cx="303032" cy="241644"/>
          </a:xfrm>
          <a:prstGeom prst="rect">
            <a:avLst/>
          </a:prstGeom>
          <a:noFill/>
          <a:ln>
            <a:noFill/>
          </a:ln>
        </p:spPr>
      </p:pic>
      <p:sp>
        <p:nvSpPr>
          <p:cNvPr id="438" name="Google Shape;438;g831aa77a85_0_106"/>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CLUSTERING ALGORITHM SEPARATED DRUGS BY PAYER </a:t>
            </a:r>
            <a:endParaRPr sz="2200"/>
          </a:p>
        </p:txBody>
      </p:sp>
      <p:cxnSp>
        <p:nvCxnSpPr>
          <p:cNvPr id="439" name="Google Shape;439;g831aa77a85_0_106"/>
          <p:cNvCxnSpPr/>
          <p:nvPr/>
        </p:nvCxnSpPr>
        <p:spPr>
          <a:xfrm flipH="1" rot="10800000">
            <a:off x="410700" y="806550"/>
            <a:ext cx="8284500" cy="59400"/>
          </a:xfrm>
          <a:prstGeom prst="straightConnector1">
            <a:avLst/>
          </a:prstGeom>
          <a:noFill/>
          <a:ln cap="flat" cmpd="sng" w="19050">
            <a:solidFill>
              <a:schemeClr val="accent3"/>
            </a:solidFill>
            <a:prstDash val="solid"/>
            <a:round/>
            <a:headEnd len="sm" w="sm" type="none"/>
            <a:tailEnd len="sm" w="sm" type="none"/>
          </a:ln>
        </p:spPr>
      </p:cxnSp>
      <p:graphicFrame>
        <p:nvGraphicFramePr>
          <p:cNvPr id="440" name="Google Shape;440;g831aa77a85_0_106"/>
          <p:cNvGraphicFramePr/>
          <p:nvPr/>
        </p:nvGraphicFramePr>
        <p:xfrm>
          <a:off x="410700" y="1123870"/>
          <a:ext cx="3000000" cy="3000000"/>
        </p:xfrm>
        <a:graphic>
          <a:graphicData uri="http://schemas.openxmlformats.org/drawingml/2006/table">
            <a:tbl>
              <a:tblPr bandRow="1" firstRow="1">
                <a:noFill/>
                <a:tableStyleId>{4E420F67-D42B-43C2-AC85-39FD98A6480A}</a:tableStyleId>
              </a:tblPr>
              <a:tblGrid>
                <a:gridCol w="3074100"/>
              </a:tblGrid>
              <a:tr h="7691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ATTRIBUTES CONSIDERED</a:t>
                      </a:r>
                      <a:endParaRPr sz="1400" u="none" cap="none" strike="noStrike"/>
                    </a:p>
                  </a:txBody>
                  <a:tcPr marT="45725" marB="45725" marR="91450" marL="91450" anchor="ctr">
                    <a:solidFill>
                      <a:schemeClr val="accent5"/>
                    </a:solidFill>
                  </a:tcPr>
                </a:tc>
              </a:tr>
              <a:tr h="531650">
                <a:tc>
                  <a:txBody>
                    <a:bodyPr/>
                    <a:lstStyle/>
                    <a:p>
                      <a:pPr indent="0" lvl="0" marL="0" rtl="0" algn="ctr">
                        <a:spcBef>
                          <a:spcPts val="0"/>
                        </a:spcBef>
                        <a:spcAft>
                          <a:spcPts val="0"/>
                        </a:spcAft>
                        <a:buClr>
                          <a:schemeClr val="dk1"/>
                        </a:buClr>
                        <a:buSzPts val="1200"/>
                        <a:buFont typeface="Arial"/>
                        <a:buNone/>
                      </a:pPr>
                      <a:r>
                        <a:rPr lang="en"/>
                        <a:t>Drug Payer</a:t>
                      </a:r>
                      <a:endParaRPr u="none" cap="none" strike="noStrike"/>
                    </a:p>
                  </a:txBody>
                  <a:tcPr marT="9525" marB="0" marR="9525" marL="9525" anchor="ctr"/>
                </a:tc>
              </a:tr>
              <a:tr h="531650">
                <a:tc>
                  <a:txBody>
                    <a:bodyPr/>
                    <a:lstStyle/>
                    <a:p>
                      <a:pPr indent="0" lvl="0" marL="0" marR="0" rtl="0" algn="ctr">
                        <a:lnSpc>
                          <a:spcPct val="100000"/>
                        </a:lnSpc>
                        <a:spcBef>
                          <a:spcPts val="0"/>
                        </a:spcBef>
                        <a:spcAft>
                          <a:spcPts val="0"/>
                        </a:spcAft>
                        <a:buClr>
                          <a:srgbClr val="000000"/>
                        </a:buClr>
                        <a:buSzPts val="1200"/>
                        <a:buFont typeface="Arial"/>
                        <a:buNone/>
                      </a:pPr>
                      <a:r>
                        <a:rPr lang="en"/>
                        <a:t>Gender Distribution</a:t>
                      </a:r>
                      <a:endParaRPr sz="1400" u="none" cap="none" strike="noStrike"/>
                    </a:p>
                  </a:txBody>
                  <a:tcPr marT="9525" marB="0" marR="9525" marL="9525" anchor="ctr"/>
                </a:tc>
              </a:tr>
              <a:tr h="531650">
                <a:tc>
                  <a:txBody>
                    <a:bodyPr/>
                    <a:lstStyle/>
                    <a:p>
                      <a:pPr indent="0" lvl="0" marL="0" rtl="0" algn="ctr">
                        <a:spcBef>
                          <a:spcPts val="0"/>
                        </a:spcBef>
                        <a:spcAft>
                          <a:spcPts val="0"/>
                        </a:spcAft>
                        <a:buNone/>
                      </a:pPr>
                      <a:r>
                        <a:rPr lang="en"/>
                        <a:t>Age Distribution </a:t>
                      </a:r>
                      <a:endParaRPr/>
                    </a:p>
                  </a:txBody>
                  <a:tcPr marT="9525" marB="0" marR="9525" marL="9525" anchor="ctr"/>
                </a:tc>
              </a:tr>
              <a:tr h="531650">
                <a:tc>
                  <a:txBody>
                    <a:bodyPr/>
                    <a:lstStyle/>
                    <a:p>
                      <a:pPr indent="0" lvl="0" marL="0" marR="0" rtl="0" algn="ctr">
                        <a:lnSpc>
                          <a:spcPct val="100000"/>
                        </a:lnSpc>
                        <a:spcBef>
                          <a:spcPts val="0"/>
                        </a:spcBef>
                        <a:spcAft>
                          <a:spcPts val="0"/>
                        </a:spcAft>
                        <a:buClr>
                          <a:srgbClr val="000000"/>
                        </a:buClr>
                        <a:buSzPts val="1200"/>
                        <a:buFont typeface="Arial"/>
                        <a:buNone/>
                      </a:pPr>
                      <a:r>
                        <a:rPr lang="en"/>
                        <a:t>Area Distribution</a:t>
                      </a:r>
                      <a:endParaRPr sz="1400" u="none" cap="none" strike="noStrike"/>
                    </a:p>
                  </a:txBody>
                  <a:tcPr marT="9525" marB="0" marR="9525" marL="9525" anchor="ctr"/>
                </a:tc>
              </a:tr>
            </a:tbl>
          </a:graphicData>
        </a:graphic>
      </p:graphicFrame>
      <p:sp>
        <p:nvSpPr>
          <p:cNvPr id="441" name="Google Shape;441;g831aa77a85_0_106"/>
          <p:cNvSpPr/>
          <p:nvPr/>
        </p:nvSpPr>
        <p:spPr>
          <a:xfrm>
            <a:off x="5207150" y="1081300"/>
            <a:ext cx="1207200" cy="972900"/>
          </a:xfrm>
          <a:prstGeom prst="hexagon">
            <a:avLst>
              <a:gd fmla="val 25000" name="adj"/>
              <a:gd fmla="val 115470" name="vf"/>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Cluster 1</a:t>
            </a:r>
            <a:endParaRPr sz="1200">
              <a:solidFill>
                <a:srgbClr val="FFFFFF"/>
              </a:solidFill>
            </a:endParaRPr>
          </a:p>
          <a:p>
            <a:pPr indent="0" lvl="0" marL="0" rtl="0" algn="ctr">
              <a:spcBef>
                <a:spcPts val="0"/>
              </a:spcBef>
              <a:spcAft>
                <a:spcPts val="0"/>
              </a:spcAft>
              <a:buNone/>
            </a:pPr>
            <a:r>
              <a:rPr lang="en" sz="900">
                <a:solidFill>
                  <a:srgbClr val="FFFFFF"/>
                </a:solidFill>
              </a:rPr>
              <a:t>(104 Types)</a:t>
            </a:r>
            <a:endParaRPr sz="900">
              <a:solidFill>
                <a:srgbClr val="FFFFFF"/>
              </a:solidFill>
            </a:endParaRPr>
          </a:p>
        </p:txBody>
      </p:sp>
      <p:sp>
        <p:nvSpPr>
          <p:cNvPr id="442" name="Google Shape;442;g831aa77a85_0_106"/>
          <p:cNvSpPr txBox="1"/>
          <p:nvPr/>
        </p:nvSpPr>
        <p:spPr>
          <a:xfrm>
            <a:off x="6703750" y="1326275"/>
            <a:ext cx="23193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100 % drugs belong to </a:t>
            </a:r>
            <a:r>
              <a:rPr b="1" lang="en">
                <a:latin typeface="Montserrat"/>
                <a:ea typeface="Montserrat"/>
                <a:cs typeface="Montserrat"/>
                <a:sym typeface="Montserrat"/>
              </a:rPr>
              <a:t>Commercial</a:t>
            </a:r>
            <a:r>
              <a:rPr b="1" lang="en">
                <a:latin typeface="Montserrat"/>
                <a:ea typeface="Montserrat"/>
                <a:cs typeface="Montserrat"/>
                <a:sym typeface="Montserrat"/>
              </a:rPr>
              <a:t> </a:t>
            </a:r>
            <a:endParaRPr b="1">
              <a:latin typeface="Montserrat"/>
              <a:ea typeface="Montserrat"/>
              <a:cs typeface="Montserrat"/>
              <a:sym typeface="Montserrat"/>
            </a:endParaRPr>
          </a:p>
        </p:txBody>
      </p:sp>
      <p:sp>
        <p:nvSpPr>
          <p:cNvPr id="443" name="Google Shape;443;g831aa77a85_0_106"/>
          <p:cNvSpPr txBox="1"/>
          <p:nvPr/>
        </p:nvSpPr>
        <p:spPr>
          <a:xfrm>
            <a:off x="6758325" y="2398425"/>
            <a:ext cx="21501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100 % drugs belong </a:t>
            </a:r>
            <a:r>
              <a:rPr lang="en">
                <a:latin typeface="Montserrat"/>
                <a:ea typeface="Montserrat"/>
                <a:cs typeface="Montserrat"/>
                <a:sym typeface="Montserrat"/>
              </a:rPr>
              <a:t>to</a:t>
            </a:r>
            <a:r>
              <a:rPr b="1" lang="en">
                <a:latin typeface="Montserrat"/>
                <a:ea typeface="Montserrat"/>
                <a:cs typeface="Montserrat"/>
                <a:sym typeface="Montserrat"/>
              </a:rPr>
              <a:t> Medicare </a:t>
            </a:r>
            <a:endParaRPr b="1">
              <a:latin typeface="Montserrat"/>
              <a:ea typeface="Montserrat"/>
              <a:cs typeface="Montserrat"/>
              <a:sym typeface="Montserrat"/>
            </a:endParaRPr>
          </a:p>
        </p:txBody>
      </p:sp>
      <p:sp>
        <p:nvSpPr>
          <p:cNvPr id="444" name="Google Shape;444;g831aa77a85_0_106"/>
          <p:cNvSpPr txBox="1"/>
          <p:nvPr/>
        </p:nvSpPr>
        <p:spPr>
          <a:xfrm>
            <a:off x="6761050" y="3416000"/>
            <a:ext cx="22047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100 % drugs belong to </a:t>
            </a:r>
            <a:r>
              <a:rPr b="1" lang="en">
                <a:latin typeface="Montserrat"/>
                <a:ea typeface="Montserrat"/>
                <a:cs typeface="Montserrat"/>
                <a:sym typeface="Montserrat"/>
              </a:rPr>
              <a:t>Minnesota Health Care Program</a:t>
            </a:r>
            <a:endParaRPr b="1">
              <a:latin typeface="Montserrat"/>
              <a:ea typeface="Montserrat"/>
              <a:cs typeface="Montserrat"/>
              <a:sym typeface="Montserrat"/>
            </a:endParaRPr>
          </a:p>
        </p:txBody>
      </p:sp>
      <p:sp>
        <p:nvSpPr>
          <p:cNvPr id="445" name="Google Shape;445;g831aa77a85_0_106"/>
          <p:cNvSpPr/>
          <p:nvPr/>
        </p:nvSpPr>
        <p:spPr>
          <a:xfrm>
            <a:off x="3800275" y="2326188"/>
            <a:ext cx="1091400" cy="4911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831aa77a85_0_106"/>
          <p:cNvSpPr/>
          <p:nvPr/>
        </p:nvSpPr>
        <p:spPr>
          <a:xfrm>
            <a:off x="5207150" y="2261738"/>
            <a:ext cx="1207200" cy="972900"/>
          </a:xfrm>
          <a:prstGeom prst="hexagon">
            <a:avLst>
              <a:gd fmla="val 25000" name="adj"/>
              <a:gd fmla="val 115470" name="vf"/>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Cluster 2</a:t>
            </a:r>
            <a:endParaRPr sz="1200">
              <a:solidFill>
                <a:srgbClr val="FFFFFF"/>
              </a:solidFill>
            </a:endParaRPr>
          </a:p>
          <a:p>
            <a:pPr indent="0" lvl="0" marL="0" rtl="0" algn="ctr">
              <a:spcBef>
                <a:spcPts val="0"/>
              </a:spcBef>
              <a:spcAft>
                <a:spcPts val="0"/>
              </a:spcAft>
              <a:buNone/>
            </a:pPr>
            <a:r>
              <a:rPr lang="en" sz="900">
                <a:solidFill>
                  <a:srgbClr val="FFFFFF"/>
                </a:solidFill>
              </a:rPr>
              <a:t>(106 Types)</a:t>
            </a:r>
            <a:endParaRPr sz="900">
              <a:solidFill>
                <a:srgbClr val="FFFFFF"/>
              </a:solidFill>
            </a:endParaRPr>
          </a:p>
        </p:txBody>
      </p:sp>
      <p:sp>
        <p:nvSpPr>
          <p:cNvPr id="447" name="Google Shape;447;g831aa77a85_0_106"/>
          <p:cNvSpPr/>
          <p:nvPr/>
        </p:nvSpPr>
        <p:spPr>
          <a:xfrm>
            <a:off x="5207150" y="3404188"/>
            <a:ext cx="1207200" cy="972900"/>
          </a:xfrm>
          <a:prstGeom prst="hexagon">
            <a:avLst>
              <a:gd fmla="val 25000" name="adj"/>
              <a:gd fmla="val 115470" name="vf"/>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Cluster 3</a:t>
            </a:r>
            <a:endParaRPr sz="1200">
              <a:solidFill>
                <a:srgbClr val="FFFFFF"/>
              </a:solidFill>
            </a:endParaRPr>
          </a:p>
          <a:p>
            <a:pPr indent="0" lvl="0" marL="0" rtl="0" algn="ctr">
              <a:spcBef>
                <a:spcPts val="0"/>
              </a:spcBef>
              <a:spcAft>
                <a:spcPts val="0"/>
              </a:spcAft>
              <a:buNone/>
            </a:pPr>
            <a:r>
              <a:rPr lang="en" sz="900">
                <a:solidFill>
                  <a:srgbClr val="FFFFFF"/>
                </a:solidFill>
              </a:rPr>
              <a:t>(72 Types)</a:t>
            </a:r>
            <a:endParaRPr sz="900">
              <a:solidFill>
                <a:srgbClr val="FFFFFF"/>
              </a:solidFill>
            </a:endParaRPr>
          </a:p>
        </p:txBody>
      </p:sp>
      <p:sp>
        <p:nvSpPr>
          <p:cNvPr id="448" name="Google Shape;448;g831aa77a85_0_106"/>
          <p:cNvSpPr txBox="1"/>
          <p:nvPr/>
        </p:nvSpPr>
        <p:spPr>
          <a:xfrm>
            <a:off x="3650975" y="1926575"/>
            <a:ext cx="16110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pic>
        <p:nvPicPr>
          <p:cNvPr id="453" name="Google Shape;453;g82eb9f9b71_1_1044"/>
          <p:cNvPicPr preferRelativeResize="0"/>
          <p:nvPr/>
        </p:nvPicPr>
        <p:blipFill>
          <a:blip r:embed="rId3">
            <a:alphaModFix/>
          </a:blip>
          <a:stretch>
            <a:fillRect/>
          </a:stretch>
        </p:blipFill>
        <p:spPr>
          <a:xfrm>
            <a:off x="4861025" y="1308975"/>
            <a:ext cx="3870051" cy="3215199"/>
          </a:xfrm>
          <a:prstGeom prst="rect">
            <a:avLst/>
          </a:prstGeom>
          <a:noFill/>
          <a:ln>
            <a:noFill/>
          </a:ln>
        </p:spPr>
      </p:pic>
      <p:pic>
        <p:nvPicPr>
          <p:cNvPr id="454" name="Google Shape;454;g82eb9f9b71_1_1044"/>
          <p:cNvPicPr preferRelativeResize="0"/>
          <p:nvPr/>
        </p:nvPicPr>
        <p:blipFill>
          <a:blip r:embed="rId4">
            <a:alphaModFix/>
          </a:blip>
          <a:stretch>
            <a:fillRect/>
          </a:stretch>
        </p:blipFill>
        <p:spPr>
          <a:xfrm>
            <a:off x="4861025" y="1308975"/>
            <a:ext cx="3835757" cy="3215200"/>
          </a:xfrm>
          <a:prstGeom prst="rect">
            <a:avLst/>
          </a:prstGeom>
          <a:noFill/>
          <a:ln>
            <a:noFill/>
          </a:ln>
        </p:spPr>
      </p:pic>
      <p:sp>
        <p:nvSpPr>
          <p:cNvPr id="455" name="Google Shape;455;g82eb9f9b71_1_10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g82eb9f9b71_1_1044"/>
          <p:cNvSpPr txBox="1"/>
          <p:nvPr>
            <p:ph idx="4294967295" type="body"/>
          </p:nvPr>
        </p:nvSpPr>
        <p:spPr>
          <a:xfrm>
            <a:off x="509525" y="1308981"/>
            <a:ext cx="3929100" cy="29574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Clr>
                <a:srgbClr val="000000"/>
              </a:buClr>
              <a:buSzPts val="1600"/>
              <a:buFont typeface="Arial"/>
              <a:buChar char="●"/>
            </a:pPr>
            <a:r>
              <a:rPr lang="en" sz="1600"/>
              <a:t>In </a:t>
            </a:r>
            <a:r>
              <a:rPr b="1" lang="en" sz="1600"/>
              <a:t>2012</a:t>
            </a:r>
            <a:r>
              <a:rPr lang="en" sz="1600"/>
              <a:t>, the majority of cardiovascular prescriptions were given to the age group </a:t>
            </a:r>
            <a:r>
              <a:rPr b="1" lang="en" sz="1600"/>
              <a:t>45-65</a:t>
            </a:r>
            <a:endParaRPr b="1" sz="1600"/>
          </a:p>
          <a:p>
            <a:pPr indent="0" lvl="0" marL="0" rtl="0" algn="l">
              <a:lnSpc>
                <a:spcPct val="115000"/>
              </a:lnSpc>
              <a:spcBef>
                <a:spcPts val="0"/>
              </a:spcBef>
              <a:spcAft>
                <a:spcPts val="0"/>
              </a:spcAft>
              <a:buNone/>
            </a:pPr>
            <a:r>
              <a:t/>
            </a:r>
            <a:endParaRPr sz="1600"/>
          </a:p>
          <a:p>
            <a:pPr indent="-273050" lvl="0" marL="285750" rtl="0" algn="l">
              <a:lnSpc>
                <a:spcPct val="115000"/>
              </a:lnSpc>
              <a:spcBef>
                <a:spcPts val="0"/>
              </a:spcBef>
              <a:spcAft>
                <a:spcPts val="0"/>
              </a:spcAft>
              <a:buClr>
                <a:srgbClr val="000000"/>
              </a:buClr>
              <a:buSzPts val="1600"/>
              <a:buFont typeface="Arial"/>
              <a:buChar char="●"/>
            </a:pPr>
            <a:r>
              <a:rPr lang="en" sz="1600"/>
              <a:t>In </a:t>
            </a:r>
            <a:r>
              <a:rPr b="1" lang="en" sz="1600"/>
              <a:t>2016</a:t>
            </a:r>
            <a:r>
              <a:rPr lang="en" sz="1600"/>
              <a:t>, </a:t>
            </a:r>
            <a:r>
              <a:rPr b="1" lang="en" sz="1600"/>
              <a:t>65+</a:t>
            </a:r>
            <a:r>
              <a:rPr lang="en" sz="1600"/>
              <a:t> makes up the majority of prescriptions</a:t>
            </a:r>
            <a:endParaRPr sz="1600"/>
          </a:p>
          <a:p>
            <a:pPr indent="0" lvl="0" marL="457200" rtl="0" algn="l">
              <a:lnSpc>
                <a:spcPct val="115000"/>
              </a:lnSpc>
              <a:spcBef>
                <a:spcPts val="0"/>
              </a:spcBef>
              <a:spcAft>
                <a:spcPts val="0"/>
              </a:spcAft>
              <a:buNone/>
            </a:pPr>
            <a:r>
              <a:t/>
            </a:r>
            <a:endParaRPr sz="1600"/>
          </a:p>
          <a:p>
            <a:pPr indent="-273050" lvl="0" marL="285750" rtl="0" algn="l">
              <a:lnSpc>
                <a:spcPct val="115000"/>
              </a:lnSpc>
              <a:spcBef>
                <a:spcPts val="0"/>
              </a:spcBef>
              <a:spcAft>
                <a:spcPts val="0"/>
              </a:spcAft>
              <a:buClr>
                <a:srgbClr val="000000"/>
              </a:buClr>
              <a:buSzPts val="1600"/>
              <a:buFont typeface="Arial"/>
              <a:buChar char="●"/>
            </a:pPr>
            <a:r>
              <a:rPr b="1" lang="en" sz="1600"/>
              <a:t>Both</a:t>
            </a:r>
            <a:r>
              <a:rPr lang="en" sz="1600"/>
              <a:t> groups are s</a:t>
            </a:r>
            <a:r>
              <a:rPr lang="en" sz="1600"/>
              <a:t>ignificantly </a:t>
            </a:r>
            <a:r>
              <a:rPr lang="en" sz="1600"/>
              <a:t>higher than the younger patient groups </a:t>
            </a:r>
            <a:endParaRPr sz="1600"/>
          </a:p>
        </p:txBody>
      </p:sp>
      <p:sp>
        <p:nvSpPr>
          <p:cNvPr id="457" name="Google Shape;457;g82eb9f9b71_1_1044"/>
          <p:cNvSpPr txBox="1"/>
          <p:nvPr>
            <p:ph type="title"/>
          </p:nvPr>
        </p:nvSpPr>
        <p:spPr>
          <a:xfrm>
            <a:off x="361050" y="383575"/>
            <a:ext cx="8815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200"/>
              <a:t>OLDER PATIENTS RECEIVE THE MOST CARDIOVASCULAR AGENT PRESCRIPTIONS</a:t>
            </a:r>
            <a:endParaRPr sz="2200"/>
          </a:p>
        </p:txBody>
      </p:sp>
      <p:cxnSp>
        <p:nvCxnSpPr>
          <p:cNvPr id="458" name="Google Shape;458;g82eb9f9b71_1_1044"/>
          <p:cNvCxnSpPr/>
          <p:nvPr/>
        </p:nvCxnSpPr>
        <p:spPr>
          <a:xfrm>
            <a:off x="474725" y="1142263"/>
            <a:ext cx="3558000" cy="3900"/>
          </a:xfrm>
          <a:prstGeom prst="straightConnector1">
            <a:avLst/>
          </a:prstGeom>
          <a:noFill/>
          <a:ln cap="flat" cmpd="sng" w="19050">
            <a:solidFill>
              <a:schemeClr val="accent3"/>
            </a:solidFill>
            <a:prstDash val="solid"/>
            <a:round/>
            <a:headEnd len="sm" w="sm" type="none"/>
            <a:tailEnd len="sm" w="sm" type="none"/>
          </a:ln>
        </p:spPr>
      </p:cxnSp>
      <p:cxnSp>
        <p:nvCxnSpPr>
          <p:cNvPr id="459" name="Google Shape;459;g82eb9f9b71_1_1044"/>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460" name="Google Shape;460;g82eb9f9b71_1_1044"/>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82eb9f9b71_1_1044"/>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82eb9f9b71_1_1044"/>
          <p:cNvSpPr/>
          <p:nvPr/>
        </p:nvSpPr>
        <p:spPr>
          <a:xfrm>
            <a:off x="2171421"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82eb9f9b71_1_1044"/>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82eb9f9b71_1_1044"/>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465" name="Google Shape;465;g82eb9f9b71_1_1044"/>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466" name="Google Shape;466;g82eb9f9b71_1_1044"/>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467" name="Google Shape;467;g82eb9f9b71_1_1044"/>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468" name="Google Shape;468;g82eb9f9b71_1_1044"/>
          <p:cNvGrpSpPr/>
          <p:nvPr/>
        </p:nvGrpSpPr>
        <p:grpSpPr>
          <a:xfrm>
            <a:off x="582066" y="4477985"/>
            <a:ext cx="244241" cy="263244"/>
            <a:chOff x="5027525" y="4402450"/>
            <a:chExt cx="477500" cy="496875"/>
          </a:xfrm>
        </p:grpSpPr>
        <p:sp>
          <p:nvSpPr>
            <p:cNvPr id="469" name="Google Shape;469;g82eb9f9b71_1_1044"/>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82eb9f9b71_1_1044"/>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82eb9f9b71_1_1044"/>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g82eb9f9b71_1_1044"/>
          <p:cNvGrpSpPr/>
          <p:nvPr/>
        </p:nvGrpSpPr>
        <p:grpSpPr>
          <a:xfrm>
            <a:off x="2245632" y="4506289"/>
            <a:ext cx="258228" cy="227366"/>
            <a:chOff x="3539102" y="2427549"/>
            <a:chExt cx="355099" cy="355481"/>
          </a:xfrm>
        </p:grpSpPr>
        <p:sp>
          <p:nvSpPr>
            <p:cNvPr id="473" name="Google Shape;473;g82eb9f9b71_1_1044"/>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82eb9f9b71_1_1044"/>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75" name="Google Shape;475;g82eb9f9b71_1_1044"/>
          <p:cNvPicPr preferRelativeResize="0"/>
          <p:nvPr/>
        </p:nvPicPr>
        <p:blipFill>
          <a:blip r:embed="rId5">
            <a:alphaModFix/>
          </a:blip>
          <a:stretch>
            <a:fillRect/>
          </a:stretch>
        </p:blipFill>
        <p:spPr>
          <a:xfrm>
            <a:off x="3009546" y="4492026"/>
            <a:ext cx="258200" cy="255438"/>
          </a:xfrm>
          <a:prstGeom prst="rect">
            <a:avLst/>
          </a:prstGeom>
          <a:noFill/>
          <a:ln>
            <a:noFill/>
          </a:ln>
        </p:spPr>
      </p:pic>
      <p:pic>
        <p:nvPicPr>
          <p:cNvPr id="476" name="Google Shape;476;g82eb9f9b71_1_1044"/>
          <p:cNvPicPr preferRelativeResize="0"/>
          <p:nvPr/>
        </p:nvPicPr>
        <p:blipFill>
          <a:blip r:embed="rId6">
            <a:alphaModFix/>
          </a:blip>
          <a:stretch>
            <a:fillRect/>
          </a:stretch>
        </p:blipFill>
        <p:spPr>
          <a:xfrm>
            <a:off x="1424264" y="4498930"/>
            <a:ext cx="303032" cy="2416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id="481" name="Google Shape;481;g830c98ff86_3_13"/>
          <p:cNvPicPr preferRelativeResize="0"/>
          <p:nvPr/>
        </p:nvPicPr>
        <p:blipFill>
          <a:blip r:embed="rId3">
            <a:alphaModFix/>
          </a:blip>
          <a:stretch>
            <a:fillRect/>
          </a:stretch>
        </p:blipFill>
        <p:spPr>
          <a:xfrm>
            <a:off x="5066351" y="1364700"/>
            <a:ext cx="3720511" cy="3117499"/>
          </a:xfrm>
          <a:prstGeom prst="rect">
            <a:avLst/>
          </a:prstGeom>
          <a:noFill/>
          <a:ln>
            <a:noFill/>
          </a:ln>
        </p:spPr>
      </p:pic>
      <p:pic>
        <p:nvPicPr>
          <p:cNvPr id="482" name="Google Shape;482;g830c98ff86_3_13"/>
          <p:cNvPicPr preferRelativeResize="0"/>
          <p:nvPr/>
        </p:nvPicPr>
        <p:blipFill>
          <a:blip r:embed="rId4">
            <a:alphaModFix/>
          </a:blip>
          <a:stretch>
            <a:fillRect/>
          </a:stretch>
        </p:blipFill>
        <p:spPr>
          <a:xfrm>
            <a:off x="5070275" y="1368013"/>
            <a:ext cx="3712660" cy="3117500"/>
          </a:xfrm>
          <a:prstGeom prst="rect">
            <a:avLst/>
          </a:prstGeom>
          <a:noFill/>
          <a:ln>
            <a:noFill/>
          </a:ln>
        </p:spPr>
      </p:pic>
      <p:sp>
        <p:nvSpPr>
          <p:cNvPr id="483" name="Google Shape;483;g830c98ff86_3_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g830c98ff86_3_13"/>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200"/>
              <a:t>MEDICARE AND COMMERCIAL INSURANCE PROVIDE THE MAJORITY OF COVERAGE FOR THESE AGE GROUPS</a:t>
            </a:r>
            <a:endParaRPr sz="2200"/>
          </a:p>
        </p:txBody>
      </p:sp>
      <p:cxnSp>
        <p:nvCxnSpPr>
          <p:cNvPr id="485" name="Google Shape;485;g830c98ff86_3_13"/>
          <p:cNvCxnSpPr/>
          <p:nvPr/>
        </p:nvCxnSpPr>
        <p:spPr>
          <a:xfrm>
            <a:off x="433375" y="1129963"/>
            <a:ext cx="8197200" cy="25500"/>
          </a:xfrm>
          <a:prstGeom prst="straightConnector1">
            <a:avLst/>
          </a:prstGeom>
          <a:noFill/>
          <a:ln cap="flat" cmpd="sng" w="19050">
            <a:solidFill>
              <a:schemeClr val="accent3"/>
            </a:solidFill>
            <a:prstDash val="solid"/>
            <a:round/>
            <a:headEnd len="sm" w="sm" type="none"/>
            <a:tailEnd len="sm" w="sm" type="none"/>
          </a:ln>
        </p:spPr>
      </p:cxnSp>
      <p:cxnSp>
        <p:nvCxnSpPr>
          <p:cNvPr id="486" name="Google Shape;486;g830c98ff86_3_13"/>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487" name="Google Shape;487;g830c98ff86_3_13"/>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830c98ff86_3_13"/>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830c98ff86_3_13"/>
          <p:cNvSpPr/>
          <p:nvPr/>
        </p:nvSpPr>
        <p:spPr>
          <a:xfrm>
            <a:off x="2171421"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g830c98ff86_3_13"/>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g830c98ff86_3_13"/>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492" name="Google Shape;492;g830c98ff86_3_13"/>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493" name="Google Shape;493;g830c98ff86_3_13"/>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494" name="Google Shape;494;g830c98ff86_3_13"/>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495" name="Google Shape;495;g830c98ff86_3_13"/>
          <p:cNvGrpSpPr/>
          <p:nvPr/>
        </p:nvGrpSpPr>
        <p:grpSpPr>
          <a:xfrm>
            <a:off x="582066" y="4477985"/>
            <a:ext cx="244241" cy="263244"/>
            <a:chOff x="5027525" y="4402450"/>
            <a:chExt cx="477500" cy="496875"/>
          </a:xfrm>
        </p:grpSpPr>
        <p:sp>
          <p:nvSpPr>
            <p:cNvPr id="496" name="Google Shape;496;g830c98ff86_3_13"/>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830c98ff86_3_13"/>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830c98ff86_3_13"/>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g830c98ff86_3_13"/>
          <p:cNvGrpSpPr/>
          <p:nvPr/>
        </p:nvGrpSpPr>
        <p:grpSpPr>
          <a:xfrm>
            <a:off x="2245632" y="4506289"/>
            <a:ext cx="258228" cy="227366"/>
            <a:chOff x="3539102" y="2427549"/>
            <a:chExt cx="355099" cy="355481"/>
          </a:xfrm>
        </p:grpSpPr>
        <p:sp>
          <p:nvSpPr>
            <p:cNvPr id="500" name="Google Shape;500;g830c98ff86_3_13"/>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g830c98ff86_3_13"/>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02" name="Google Shape;502;g830c98ff86_3_13"/>
          <p:cNvPicPr preferRelativeResize="0"/>
          <p:nvPr/>
        </p:nvPicPr>
        <p:blipFill>
          <a:blip r:embed="rId5">
            <a:alphaModFix/>
          </a:blip>
          <a:stretch>
            <a:fillRect/>
          </a:stretch>
        </p:blipFill>
        <p:spPr>
          <a:xfrm>
            <a:off x="3009546" y="4492026"/>
            <a:ext cx="258200" cy="255438"/>
          </a:xfrm>
          <a:prstGeom prst="rect">
            <a:avLst/>
          </a:prstGeom>
          <a:noFill/>
          <a:ln>
            <a:noFill/>
          </a:ln>
        </p:spPr>
      </p:pic>
      <p:pic>
        <p:nvPicPr>
          <p:cNvPr id="503" name="Google Shape;503;g830c98ff86_3_13"/>
          <p:cNvPicPr preferRelativeResize="0"/>
          <p:nvPr/>
        </p:nvPicPr>
        <p:blipFill>
          <a:blip r:embed="rId6">
            <a:alphaModFix/>
          </a:blip>
          <a:stretch>
            <a:fillRect/>
          </a:stretch>
        </p:blipFill>
        <p:spPr>
          <a:xfrm>
            <a:off x="1424264" y="4498930"/>
            <a:ext cx="303032" cy="241644"/>
          </a:xfrm>
          <a:prstGeom prst="rect">
            <a:avLst/>
          </a:prstGeom>
          <a:noFill/>
          <a:ln>
            <a:noFill/>
          </a:ln>
        </p:spPr>
      </p:pic>
      <p:sp>
        <p:nvSpPr>
          <p:cNvPr id="504" name="Google Shape;504;g830c98ff86_3_13"/>
          <p:cNvSpPr txBox="1"/>
          <p:nvPr>
            <p:ph idx="4294967295" type="body"/>
          </p:nvPr>
        </p:nvSpPr>
        <p:spPr>
          <a:xfrm>
            <a:off x="509525" y="1461375"/>
            <a:ext cx="4039500" cy="20580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Clr>
                <a:srgbClr val="000000"/>
              </a:buClr>
              <a:buSzPts val="1600"/>
              <a:buFont typeface="Arial"/>
              <a:buChar char="●"/>
            </a:pPr>
            <a:r>
              <a:rPr b="1" lang="en" sz="1600"/>
              <a:t>Commercial </a:t>
            </a:r>
            <a:r>
              <a:rPr lang="en" sz="1600"/>
              <a:t>is the primary payer for Patients Age 45-64</a:t>
            </a:r>
            <a:endParaRPr sz="1600"/>
          </a:p>
          <a:p>
            <a:pPr indent="0" lvl="0" marL="457200" rtl="0" algn="l">
              <a:lnSpc>
                <a:spcPct val="115000"/>
              </a:lnSpc>
              <a:spcBef>
                <a:spcPts val="0"/>
              </a:spcBef>
              <a:spcAft>
                <a:spcPts val="0"/>
              </a:spcAft>
              <a:buNone/>
            </a:pPr>
            <a:r>
              <a:t/>
            </a:r>
            <a:endParaRPr sz="1600"/>
          </a:p>
          <a:p>
            <a:pPr indent="-273050" lvl="0" marL="285750" rtl="0" algn="l">
              <a:lnSpc>
                <a:spcPct val="115000"/>
              </a:lnSpc>
              <a:spcBef>
                <a:spcPts val="0"/>
              </a:spcBef>
              <a:spcAft>
                <a:spcPts val="0"/>
              </a:spcAft>
              <a:buClr>
                <a:srgbClr val="000000"/>
              </a:buClr>
              <a:buSzPts val="1600"/>
              <a:buFont typeface="Arial"/>
              <a:buChar char="●"/>
            </a:pPr>
            <a:r>
              <a:rPr b="1" lang="en" sz="1600"/>
              <a:t>Medicare </a:t>
            </a:r>
            <a:r>
              <a:rPr lang="en" sz="1600"/>
              <a:t>is the primary payer for Patients Age 65+</a:t>
            </a:r>
            <a:endParaRPr sz="1600"/>
          </a:p>
          <a:p>
            <a:pPr indent="0" lvl="0" marL="457200" rtl="0" algn="l">
              <a:lnSpc>
                <a:spcPct val="115000"/>
              </a:lnSpc>
              <a:spcBef>
                <a:spcPts val="0"/>
              </a:spcBef>
              <a:spcAft>
                <a:spcPts val="0"/>
              </a:spcAft>
              <a:buNone/>
            </a:pPr>
            <a:r>
              <a:t/>
            </a:r>
            <a:endParaRPr sz="1600"/>
          </a:p>
          <a:p>
            <a:pPr indent="-273050" lvl="0" marL="285750" rtl="0" algn="l">
              <a:lnSpc>
                <a:spcPct val="115000"/>
              </a:lnSpc>
              <a:spcBef>
                <a:spcPts val="0"/>
              </a:spcBef>
              <a:spcAft>
                <a:spcPts val="0"/>
              </a:spcAft>
              <a:buClr>
                <a:srgbClr val="000000"/>
              </a:buClr>
              <a:buSzPts val="1600"/>
              <a:buFont typeface="Arial"/>
              <a:buChar char="●"/>
            </a:pPr>
            <a:r>
              <a:rPr lang="en" sz="1600"/>
              <a:t>Trends are the same for both years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pic>
        <p:nvPicPr>
          <p:cNvPr id="509" name="Google Shape;509;g831aa77a85_0_45"/>
          <p:cNvPicPr preferRelativeResize="0"/>
          <p:nvPr/>
        </p:nvPicPr>
        <p:blipFill>
          <a:blip r:embed="rId3">
            <a:alphaModFix/>
          </a:blip>
          <a:stretch>
            <a:fillRect/>
          </a:stretch>
        </p:blipFill>
        <p:spPr>
          <a:xfrm>
            <a:off x="5572175" y="1108675"/>
            <a:ext cx="3309825" cy="3397625"/>
          </a:xfrm>
          <a:prstGeom prst="rect">
            <a:avLst/>
          </a:prstGeom>
          <a:noFill/>
          <a:ln>
            <a:noFill/>
          </a:ln>
        </p:spPr>
      </p:pic>
      <p:pic>
        <p:nvPicPr>
          <p:cNvPr id="510" name="Google Shape;510;g831aa77a85_0_45"/>
          <p:cNvPicPr preferRelativeResize="0"/>
          <p:nvPr/>
        </p:nvPicPr>
        <p:blipFill>
          <a:blip r:embed="rId4">
            <a:alphaModFix/>
          </a:blip>
          <a:stretch>
            <a:fillRect/>
          </a:stretch>
        </p:blipFill>
        <p:spPr>
          <a:xfrm>
            <a:off x="5541475" y="1108675"/>
            <a:ext cx="3371210" cy="3397625"/>
          </a:xfrm>
          <a:prstGeom prst="rect">
            <a:avLst/>
          </a:prstGeom>
          <a:noFill/>
          <a:ln>
            <a:noFill/>
          </a:ln>
        </p:spPr>
      </p:pic>
      <p:sp>
        <p:nvSpPr>
          <p:cNvPr id="511" name="Google Shape;511;g831aa77a85_0_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2" name="Google Shape;512;g831aa77a85_0_45"/>
          <p:cNvSpPr txBox="1"/>
          <p:nvPr>
            <p:ph type="title"/>
          </p:nvPr>
        </p:nvSpPr>
        <p:spPr>
          <a:xfrm>
            <a:off x="361050" y="383575"/>
            <a:ext cx="8815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200"/>
              <a:t>ONLY MINNESOTA HEALTH CARE PROGRAMS OFFER ABOVE AVERAGE COVERAGE</a:t>
            </a:r>
            <a:endParaRPr sz="2200"/>
          </a:p>
        </p:txBody>
      </p:sp>
      <p:cxnSp>
        <p:nvCxnSpPr>
          <p:cNvPr id="513" name="Google Shape;513;g831aa77a85_0_45"/>
          <p:cNvCxnSpPr/>
          <p:nvPr/>
        </p:nvCxnSpPr>
        <p:spPr>
          <a:xfrm flipH="1" rot="10800000">
            <a:off x="474725" y="1134463"/>
            <a:ext cx="4251300" cy="7800"/>
          </a:xfrm>
          <a:prstGeom prst="straightConnector1">
            <a:avLst/>
          </a:prstGeom>
          <a:noFill/>
          <a:ln cap="flat" cmpd="sng" w="19050">
            <a:solidFill>
              <a:schemeClr val="accent3"/>
            </a:solidFill>
            <a:prstDash val="solid"/>
            <a:round/>
            <a:headEnd len="sm" w="sm" type="none"/>
            <a:tailEnd len="sm" w="sm" type="none"/>
          </a:ln>
        </p:spPr>
      </p:cxnSp>
      <p:cxnSp>
        <p:nvCxnSpPr>
          <p:cNvPr id="514" name="Google Shape;514;g831aa77a85_0_45"/>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515" name="Google Shape;515;g831aa77a85_0_45"/>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g831aa77a85_0_45"/>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831aa77a85_0_45"/>
          <p:cNvSpPr/>
          <p:nvPr/>
        </p:nvSpPr>
        <p:spPr>
          <a:xfrm>
            <a:off x="2171421"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g831aa77a85_0_45"/>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g831aa77a85_0_45"/>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520" name="Google Shape;520;g831aa77a85_0_45"/>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521" name="Google Shape;521;g831aa77a85_0_45"/>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522" name="Google Shape;522;g831aa77a85_0_45"/>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523" name="Google Shape;523;g831aa77a85_0_45"/>
          <p:cNvGrpSpPr/>
          <p:nvPr/>
        </p:nvGrpSpPr>
        <p:grpSpPr>
          <a:xfrm>
            <a:off x="582066" y="4477985"/>
            <a:ext cx="244241" cy="263244"/>
            <a:chOff x="5027525" y="4402450"/>
            <a:chExt cx="477500" cy="496875"/>
          </a:xfrm>
        </p:grpSpPr>
        <p:sp>
          <p:nvSpPr>
            <p:cNvPr id="524" name="Google Shape;524;g831aa77a85_0_45"/>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g831aa77a85_0_45"/>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g831aa77a85_0_45"/>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g831aa77a85_0_45"/>
          <p:cNvGrpSpPr/>
          <p:nvPr/>
        </p:nvGrpSpPr>
        <p:grpSpPr>
          <a:xfrm>
            <a:off x="2245632" y="4506289"/>
            <a:ext cx="258228" cy="227366"/>
            <a:chOff x="3539102" y="2427549"/>
            <a:chExt cx="355099" cy="355481"/>
          </a:xfrm>
        </p:grpSpPr>
        <p:sp>
          <p:nvSpPr>
            <p:cNvPr id="528" name="Google Shape;528;g831aa77a85_0_45"/>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g831aa77a85_0_45"/>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30" name="Google Shape;530;g831aa77a85_0_45"/>
          <p:cNvPicPr preferRelativeResize="0"/>
          <p:nvPr/>
        </p:nvPicPr>
        <p:blipFill>
          <a:blip r:embed="rId5">
            <a:alphaModFix/>
          </a:blip>
          <a:stretch>
            <a:fillRect/>
          </a:stretch>
        </p:blipFill>
        <p:spPr>
          <a:xfrm>
            <a:off x="3009546" y="4492026"/>
            <a:ext cx="258200" cy="255438"/>
          </a:xfrm>
          <a:prstGeom prst="rect">
            <a:avLst/>
          </a:prstGeom>
          <a:noFill/>
          <a:ln>
            <a:noFill/>
          </a:ln>
        </p:spPr>
      </p:pic>
      <p:pic>
        <p:nvPicPr>
          <p:cNvPr id="531" name="Google Shape;531;g831aa77a85_0_45"/>
          <p:cNvPicPr preferRelativeResize="0"/>
          <p:nvPr/>
        </p:nvPicPr>
        <p:blipFill>
          <a:blip r:embed="rId6">
            <a:alphaModFix/>
          </a:blip>
          <a:stretch>
            <a:fillRect/>
          </a:stretch>
        </p:blipFill>
        <p:spPr>
          <a:xfrm>
            <a:off x="1424264" y="4498930"/>
            <a:ext cx="303032" cy="241644"/>
          </a:xfrm>
          <a:prstGeom prst="rect">
            <a:avLst/>
          </a:prstGeom>
          <a:noFill/>
          <a:ln>
            <a:noFill/>
          </a:ln>
        </p:spPr>
      </p:pic>
      <p:sp>
        <p:nvSpPr>
          <p:cNvPr id="532" name="Google Shape;532;g831aa77a85_0_45"/>
          <p:cNvSpPr txBox="1"/>
          <p:nvPr>
            <p:ph idx="4294967295" type="body"/>
          </p:nvPr>
        </p:nvSpPr>
        <p:spPr>
          <a:xfrm>
            <a:off x="509525" y="1308975"/>
            <a:ext cx="5009700" cy="29550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Clr>
                <a:srgbClr val="000000"/>
              </a:buClr>
              <a:buSzPts val="1600"/>
              <a:buFont typeface="Arial"/>
              <a:buChar char="●"/>
            </a:pPr>
            <a:r>
              <a:rPr lang="en" sz="1600"/>
              <a:t>Average Commercial Coverage: </a:t>
            </a:r>
            <a:r>
              <a:rPr b="1" lang="en" sz="1600"/>
              <a:t>53.67%</a:t>
            </a:r>
            <a:endParaRPr b="1" sz="1600"/>
          </a:p>
          <a:p>
            <a:pPr indent="0" lvl="0" marL="457200" rtl="0" algn="l">
              <a:lnSpc>
                <a:spcPct val="115000"/>
              </a:lnSpc>
              <a:spcBef>
                <a:spcPts val="0"/>
              </a:spcBef>
              <a:spcAft>
                <a:spcPts val="0"/>
              </a:spcAft>
              <a:buNone/>
            </a:pPr>
            <a:r>
              <a:t/>
            </a:r>
            <a:endParaRPr b="1" sz="1600"/>
          </a:p>
          <a:p>
            <a:pPr indent="-273050" lvl="0" marL="285750" rtl="0" algn="l">
              <a:lnSpc>
                <a:spcPct val="115000"/>
              </a:lnSpc>
              <a:spcBef>
                <a:spcPts val="0"/>
              </a:spcBef>
              <a:spcAft>
                <a:spcPts val="0"/>
              </a:spcAft>
              <a:buClr>
                <a:srgbClr val="000000"/>
              </a:buClr>
              <a:buSzPts val="1600"/>
              <a:buFont typeface="Arial"/>
              <a:buChar char="●"/>
            </a:pPr>
            <a:r>
              <a:rPr lang="en" sz="1600"/>
              <a:t>Average Medicare Coverage: </a:t>
            </a:r>
            <a:r>
              <a:rPr b="1" lang="en" sz="1600"/>
              <a:t>61.95%</a:t>
            </a:r>
            <a:endParaRPr b="1" sz="1600"/>
          </a:p>
          <a:p>
            <a:pPr indent="0" lvl="0" marL="457200" rtl="0" algn="l">
              <a:lnSpc>
                <a:spcPct val="115000"/>
              </a:lnSpc>
              <a:spcBef>
                <a:spcPts val="0"/>
              </a:spcBef>
              <a:spcAft>
                <a:spcPts val="0"/>
              </a:spcAft>
              <a:buNone/>
            </a:pPr>
            <a:r>
              <a:t/>
            </a:r>
            <a:endParaRPr b="1" sz="1600"/>
          </a:p>
          <a:p>
            <a:pPr indent="-273050" lvl="0" marL="285750" rtl="0" algn="l">
              <a:lnSpc>
                <a:spcPct val="115000"/>
              </a:lnSpc>
              <a:spcBef>
                <a:spcPts val="0"/>
              </a:spcBef>
              <a:spcAft>
                <a:spcPts val="0"/>
              </a:spcAft>
              <a:buClr>
                <a:srgbClr val="000000"/>
              </a:buClr>
              <a:buSzPts val="1600"/>
              <a:buFont typeface="Arial"/>
              <a:buChar char="●"/>
            </a:pPr>
            <a:r>
              <a:rPr lang="en" sz="1600"/>
              <a:t>Average MCHP Coverage: </a:t>
            </a:r>
            <a:r>
              <a:rPr b="1" lang="en" sz="1600"/>
              <a:t>89.06%</a:t>
            </a:r>
            <a:endParaRPr b="1" sz="1600"/>
          </a:p>
          <a:p>
            <a:pPr indent="0" lvl="0" marL="457200" rtl="0" algn="l">
              <a:lnSpc>
                <a:spcPct val="115000"/>
              </a:lnSpc>
              <a:spcBef>
                <a:spcPts val="0"/>
              </a:spcBef>
              <a:spcAft>
                <a:spcPts val="0"/>
              </a:spcAft>
              <a:buNone/>
            </a:pPr>
            <a:r>
              <a:t/>
            </a:r>
            <a:endParaRPr sz="1600"/>
          </a:p>
          <a:p>
            <a:pPr indent="-273050" lvl="0" marL="285750" rtl="0" algn="l">
              <a:lnSpc>
                <a:spcPct val="115000"/>
              </a:lnSpc>
              <a:spcBef>
                <a:spcPts val="0"/>
              </a:spcBef>
              <a:spcAft>
                <a:spcPts val="0"/>
              </a:spcAft>
              <a:buClr>
                <a:srgbClr val="000000"/>
              </a:buClr>
              <a:buSzPts val="1600"/>
              <a:buFont typeface="Arial"/>
              <a:buChar char="●"/>
            </a:pPr>
            <a:r>
              <a:rPr lang="en" sz="1600"/>
              <a:t>Distribution is not significantly different between years</a:t>
            </a:r>
            <a:endParaRPr sz="1600"/>
          </a:p>
          <a:p>
            <a:pPr indent="0" lvl="0" marL="457200" rtl="0" algn="l">
              <a:lnSpc>
                <a:spcPct val="115000"/>
              </a:lnSpc>
              <a:spcBef>
                <a:spcPts val="0"/>
              </a:spcBef>
              <a:spcAft>
                <a:spcPts val="0"/>
              </a:spcAft>
              <a:buNone/>
            </a:pPr>
            <a:r>
              <a:t/>
            </a:r>
            <a:endParaRPr sz="1600"/>
          </a:p>
          <a:p>
            <a:pPr indent="-273050" lvl="0" marL="285750" rtl="0" algn="l">
              <a:lnSpc>
                <a:spcPct val="115000"/>
              </a:lnSpc>
              <a:spcBef>
                <a:spcPts val="0"/>
              </a:spcBef>
              <a:spcAft>
                <a:spcPts val="0"/>
              </a:spcAft>
              <a:buClr>
                <a:srgbClr val="000000"/>
              </a:buClr>
              <a:buSzPts val="1600"/>
              <a:buFont typeface="Arial"/>
              <a:buChar char="●"/>
            </a:pPr>
            <a:r>
              <a:rPr lang="en" sz="1600"/>
              <a:t>Percentages </a:t>
            </a:r>
            <a:r>
              <a:rPr lang="en" sz="1600"/>
              <a:t>actually</a:t>
            </a:r>
            <a:r>
              <a:rPr lang="en" sz="1600"/>
              <a:t> dropped in 2016</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g73268491a6_0_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8" name="Google Shape;538;g73268491a6_0_63"/>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WE RECOMMEND THAT THE STATE OF MN COVERS A PORTION OF OUT OF POCKET COSTS</a:t>
            </a:r>
            <a:endParaRPr sz="2200"/>
          </a:p>
        </p:txBody>
      </p:sp>
      <p:cxnSp>
        <p:nvCxnSpPr>
          <p:cNvPr id="539" name="Google Shape;539;g73268491a6_0_63"/>
          <p:cNvCxnSpPr/>
          <p:nvPr/>
        </p:nvCxnSpPr>
        <p:spPr>
          <a:xfrm flipH="1" rot="10800000">
            <a:off x="424850" y="1181425"/>
            <a:ext cx="5412000" cy="31200"/>
          </a:xfrm>
          <a:prstGeom prst="straightConnector1">
            <a:avLst/>
          </a:prstGeom>
          <a:noFill/>
          <a:ln cap="flat" cmpd="sng" w="19050">
            <a:solidFill>
              <a:schemeClr val="accent3"/>
            </a:solidFill>
            <a:prstDash val="solid"/>
            <a:round/>
            <a:headEnd len="sm" w="sm" type="none"/>
            <a:tailEnd len="sm" w="sm" type="none"/>
          </a:ln>
        </p:spPr>
      </p:cxnSp>
      <p:graphicFrame>
        <p:nvGraphicFramePr>
          <p:cNvPr id="540" name="Google Shape;540;g73268491a6_0_63"/>
          <p:cNvGraphicFramePr/>
          <p:nvPr/>
        </p:nvGraphicFramePr>
        <p:xfrm>
          <a:off x="684250" y="1325183"/>
          <a:ext cx="3000000" cy="3000000"/>
        </p:xfrm>
        <a:graphic>
          <a:graphicData uri="http://schemas.openxmlformats.org/drawingml/2006/table">
            <a:tbl>
              <a:tblPr bandRow="1" firstRow="1">
                <a:noFill/>
                <a:tableStyleId>{4E420F67-D42B-43C2-AC85-39FD98A6480A}</a:tableStyleId>
              </a:tblPr>
              <a:tblGrid>
                <a:gridCol w="3808625"/>
                <a:gridCol w="4043050"/>
              </a:tblGrid>
              <a:tr h="456675">
                <a:tc>
                  <a:txBody>
                    <a:bodyPr/>
                    <a:lstStyle/>
                    <a:p>
                      <a:pPr indent="0" lvl="0" marL="0" marR="0" rtl="0" algn="ctr">
                        <a:lnSpc>
                          <a:spcPct val="100000"/>
                        </a:lnSpc>
                        <a:spcBef>
                          <a:spcPts val="0"/>
                        </a:spcBef>
                        <a:spcAft>
                          <a:spcPts val="0"/>
                        </a:spcAft>
                        <a:buClr>
                          <a:srgbClr val="000000"/>
                        </a:buClr>
                        <a:buSzPts val="1400"/>
                        <a:buFont typeface="Arial"/>
                        <a:buNone/>
                      </a:pPr>
                      <a:r>
                        <a:rPr lang="en"/>
                        <a:t>Key Findings</a:t>
                      </a:r>
                      <a:endParaRPr sz="1400" u="none" cap="none" strike="noStrike"/>
                    </a:p>
                  </a:txBody>
                  <a:tcPr marT="45725" marB="45725" marR="91450" marL="91450" anchor="ctr">
                    <a:solidFill>
                      <a:schemeClr val="accent5"/>
                    </a:solidFill>
                  </a:tcPr>
                </a:tc>
                <a:tc>
                  <a:txBody>
                    <a:bodyPr/>
                    <a:lstStyle/>
                    <a:p>
                      <a:pPr indent="0" lvl="0" marL="0" rtl="0" algn="ctr">
                        <a:spcBef>
                          <a:spcPts val="0"/>
                        </a:spcBef>
                        <a:spcAft>
                          <a:spcPts val="0"/>
                        </a:spcAft>
                        <a:buClr>
                          <a:schemeClr val="dk1"/>
                        </a:buClr>
                        <a:buSzPts val="1400"/>
                        <a:buFont typeface="Arial"/>
                        <a:buNone/>
                      </a:pPr>
                      <a:r>
                        <a:rPr lang="en">
                          <a:solidFill>
                            <a:schemeClr val="lt1"/>
                          </a:solidFill>
                        </a:rPr>
                        <a:t>Possible Courses of Action</a:t>
                      </a:r>
                      <a:endParaRPr/>
                    </a:p>
                  </a:txBody>
                  <a:tcPr marT="45725" marB="45725" marR="91450" marL="91450" anchor="ctr">
                    <a:solidFill>
                      <a:schemeClr val="accent5"/>
                    </a:solidFill>
                  </a:tcPr>
                </a:tc>
              </a:tr>
              <a:tr h="537600">
                <a:tc>
                  <a:txBody>
                    <a:bodyPr/>
                    <a:lstStyle/>
                    <a:p>
                      <a:pPr indent="0" lvl="0" marL="91440" rtl="0" algn="l">
                        <a:spcBef>
                          <a:spcPts val="0"/>
                        </a:spcBef>
                        <a:spcAft>
                          <a:spcPts val="0"/>
                        </a:spcAft>
                        <a:buClr>
                          <a:schemeClr val="dk1"/>
                        </a:buClr>
                        <a:buSzPts val="1200"/>
                        <a:buFont typeface="Arial"/>
                        <a:buNone/>
                      </a:pPr>
                      <a:r>
                        <a:rPr b="1" lang="en"/>
                        <a:t>Drug Payers</a:t>
                      </a:r>
                      <a:r>
                        <a:rPr lang="en"/>
                        <a:t> are the Most Distinguishable   Attribute Among Patients</a:t>
                      </a:r>
                      <a:endParaRPr u="none" cap="none" strike="noStrike"/>
                    </a:p>
                  </a:txBody>
                  <a:tcPr marT="9525" marB="0" marR="9525" marL="9525" anchor="ctr"/>
                </a:tc>
                <a:tc>
                  <a:txBody>
                    <a:bodyPr/>
                    <a:lstStyle/>
                    <a:p>
                      <a:pPr indent="0" lvl="0" marL="91440" rtl="0" algn="l">
                        <a:spcBef>
                          <a:spcPts val="0"/>
                        </a:spcBef>
                        <a:spcAft>
                          <a:spcPts val="0"/>
                        </a:spcAft>
                        <a:buClr>
                          <a:schemeClr val="dk1"/>
                        </a:buClr>
                        <a:buSzPts val="1200"/>
                        <a:buFont typeface="Arial"/>
                        <a:buNone/>
                      </a:pPr>
                      <a:r>
                        <a:rPr b="1" lang="en"/>
                        <a:t>Increased state subsidization</a:t>
                      </a:r>
                      <a:r>
                        <a:rPr lang="en"/>
                        <a:t> of Cardiovascular Disease Medication costs </a:t>
                      </a:r>
                      <a:endParaRPr/>
                    </a:p>
                  </a:txBody>
                  <a:tcPr marT="9525" marB="0" marR="9525" marL="9525" anchor="ctr"/>
                </a:tc>
              </a:tr>
              <a:tr h="537600">
                <a:tc>
                  <a:txBody>
                    <a:bodyPr/>
                    <a:lstStyle/>
                    <a:p>
                      <a:pPr indent="0" lvl="0" marL="91440" marR="0" rtl="0" algn="l">
                        <a:lnSpc>
                          <a:spcPct val="100000"/>
                        </a:lnSpc>
                        <a:spcBef>
                          <a:spcPts val="0"/>
                        </a:spcBef>
                        <a:spcAft>
                          <a:spcPts val="0"/>
                        </a:spcAft>
                        <a:buClr>
                          <a:srgbClr val="000000"/>
                        </a:buClr>
                        <a:buSzPts val="1200"/>
                        <a:buFont typeface="Arial"/>
                        <a:buNone/>
                      </a:pPr>
                      <a:r>
                        <a:rPr lang="en"/>
                        <a:t>Patients </a:t>
                      </a:r>
                      <a:r>
                        <a:rPr b="1" lang="en"/>
                        <a:t>Aged 45 and Older</a:t>
                      </a:r>
                      <a:r>
                        <a:rPr lang="en"/>
                        <a:t> are the Most At Risk for Cardiovascular Issues</a:t>
                      </a:r>
                      <a:endParaRPr sz="1400" u="none" cap="none" strike="noStrike"/>
                    </a:p>
                  </a:txBody>
                  <a:tcPr marT="9525" marB="0" marR="9525" marL="9525" anchor="ctr"/>
                </a:tc>
                <a:tc>
                  <a:txBody>
                    <a:bodyPr/>
                    <a:lstStyle/>
                    <a:p>
                      <a:pPr indent="0" lvl="0" marL="91440" rtl="0" algn="l">
                        <a:spcBef>
                          <a:spcPts val="0"/>
                        </a:spcBef>
                        <a:spcAft>
                          <a:spcPts val="0"/>
                        </a:spcAft>
                        <a:buClr>
                          <a:schemeClr val="dk1"/>
                        </a:buClr>
                        <a:buSzPts val="1200"/>
                        <a:buFont typeface="Arial"/>
                        <a:buNone/>
                      </a:pPr>
                      <a:r>
                        <a:rPr b="1" lang="en"/>
                        <a:t>Increase and </a:t>
                      </a:r>
                      <a:r>
                        <a:rPr b="1" lang="en"/>
                        <a:t>Expand Medicare Coverage</a:t>
                      </a:r>
                      <a:r>
                        <a:rPr lang="en"/>
                        <a:t> to the Age 45-64 Age Group</a:t>
                      </a:r>
                      <a:endParaRPr/>
                    </a:p>
                  </a:txBody>
                  <a:tcPr marT="9525" marB="0" marR="9525" marL="9525" anchor="ctr"/>
                </a:tc>
              </a:tr>
              <a:tr h="681025">
                <a:tc>
                  <a:txBody>
                    <a:bodyPr/>
                    <a:lstStyle/>
                    <a:p>
                      <a:pPr indent="0" lvl="0" marL="91440" rtl="0" algn="l">
                        <a:spcBef>
                          <a:spcPts val="0"/>
                        </a:spcBef>
                        <a:spcAft>
                          <a:spcPts val="0"/>
                        </a:spcAft>
                        <a:buNone/>
                      </a:pPr>
                      <a:r>
                        <a:rPr lang="en"/>
                        <a:t>Patients in this age group primarily use </a:t>
                      </a:r>
                      <a:r>
                        <a:rPr b="1" lang="en"/>
                        <a:t>Commercial and Medicare</a:t>
                      </a:r>
                      <a:r>
                        <a:rPr lang="en"/>
                        <a:t> Payer</a:t>
                      </a:r>
                      <a:endParaRPr/>
                    </a:p>
                  </a:txBody>
                  <a:tcPr marT="9525" marB="0" marR="9525" marL="9525" anchor="ctr"/>
                </a:tc>
                <a:tc>
                  <a:txBody>
                    <a:bodyPr/>
                    <a:lstStyle/>
                    <a:p>
                      <a:pPr indent="0" lvl="0" marL="91440" rtl="0" algn="l">
                        <a:spcBef>
                          <a:spcPts val="0"/>
                        </a:spcBef>
                        <a:spcAft>
                          <a:spcPts val="0"/>
                        </a:spcAft>
                        <a:buClr>
                          <a:schemeClr val="dk1"/>
                        </a:buClr>
                        <a:buSzPts val="1100"/>
                        <a:buFont typeface="Arial"/>
                        <a:buNone/>
                      </a:pPr>
                      <a:r>
                        <a:rPr b="1" lang="en"/>
                        <a:t>Increase Accessibility</a:t>
                      </a:r>
                      <a:r>
                        <a:rPr lang="en"/>
                        <a:t> and Eligibility for Minnesota Health Care Programs</a:t>
                      </a:r>
                      <a:endParaRPr/>
                    </a:p>
                  </a:txBody>
                  <a:tcPr marT="9525" marB="0" marR="9525" marL="9525" anchor="ctr"/>
                </a:tc>
              </a:tr>
              <a:tr h="681025">
                <a:tc>
                  <a:txBody>
                    <a:bodyPr/>
                    <a:lstStyle/>
                    <a:p>
                      <a:pPr indent="0" lvl="0" marL="91440" marR="0" rtl="0" algn="l">
                        <a:lnSpc>
                          <a:spcPct val="100000"/>
                        </a:lnSpc>
                        <a:spcBef>
                          <a:spcPts val="0"/>
                        </a:spcBef>
                        <a:spcAft>
                          <a:spcPts val="0"/>
                        </a:spcAft>
                        <a:buClr>
                          <a:srgbClr val="000000"/>
                        </a:buClr>
                        <a:buSzPts val="1200"/>
                        <a:buFont typeface="Arial"/>
                        <a:buNone/>
                      </a:pPr>
                      <a:r>
                        <a:rPr lang="en"/>
                        <a:t>Commercial and Medicare offer </a:t>
                      </a:r>
                      <a:r>
                        <a:rPr b="1" lang="en"/>
                        <a:t>Below   Average Coverage</a:t>
                      </a:r>
                      <a:endParaRPr sz="1400" u="none" cap="none" strike="noStrike"/>
                    </a:p>
                  </a:txBody>
                  <a:tcPr marT="9525" marB="0" marR="9525" marL="9525" anchor="ctr"/>
                </a:tc>
                <a:tc>
                  <a:txBody>
                    <a:bodyPr/>
                    <a:lstStyle/>
                    <a:p>
                      <a:pPr indent="0" lvl="0" marL="91440" rtl="0" algn="l">
                        <a:spcBef>
                          <a:spcPts val="0"/>
                        </a:spcBef>
                        <a:spcAft>
                          <a:spcPts val="0"/>
                        </a:spcAft>
                        <a:buClr>
                          <a:schemeClr val="dk1"/>
                        </a:buClr>
                        <a:buSzPts val="1200"/>
                        <a:buFont typeface="Arial"/>
                        <a:buNone/>
                      </a:pPr>
                      <a:r>
                        <a:rPr b="1" lang="en"/>
                        <a:t>Incentivize</a:t>
                      </a:r>
                      <a:r>
                        <a:rPr lang="en"/>
                        <a:t> </a:t>
                      </a:r>
                      <a:r>
                        <a:rPr b="1" lang="en"/>
                        <a:t>Increased Commercial Drug Coverage</a:t>
                      </a:r>
                      <a:r>
                        <a:rPr lang="en"/>
                        <a:t> for patients Age 45+</a:t>
                      </a:r>
                      <a:endParaRPr/>
                    </a:p>
                  </a:txBody>
                  <a:tcPr marT="9525" marB="0" marR="9525" marL="9525" anchor="ctr"/>
                </a:tc>
              </a:tr>
            </a:tbl>
          </a:graphicData>
        </a:graphic>
      </p:graphicFrame>
      <p:cxnSp>
        <p:nvCxnSpPr>
          <p:cNvPr id="541" name="Google Shape;541;g73268491a6_0_63"/>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542" name="Google Shape;542;g73268491a6_0_63"/>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73268491a6_0_63"/>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73268491a6_0_63"/>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g73268491a6_0_63"/>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73268491a6_0_63"/>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547" name="Google Shape;547;g73268491a6_0_63"/>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548" name="Google Shape;548;g73268491a6_0_63"/>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549" name="Google Shape;549;g73268491a6_0_63"/>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550" name="Google Shape;550;g73268491a6_0_63"/>
          <p:cNvGrpSpPr/>
          <p:nvPr/>
        </p:nvGrpSpPr>
        <p:grpSpPr>
          <a:xfrm>
            <a:off x="582066" y="4477985"/>
            <a:ext cx="244241" cy="263244"/>
            <a:chOff x="5027525" y="4402450"/>
            <a:chExt cx="477500" cy="496875"/>
          </a:xfrm>
        </p:grpSpPr>
        <p:sp>
          <p:nvSpPr>
            <p:cNvPr id="551" name="Google Shape;551;g73268491a6_0_63"/>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73268491a6_0_63"/>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73268491a6_0_63"/>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4" name="Google Shape;554;g73268491a6_0_63"/>
          <p:cNvGrpSpPr/>
          <p:nvPr/>
        </p:nvGrpSpPr>
        <p:grpSpPr>
          <a:xfrm>
            <a:off x="2245632" y="4506289"/>
            <a:ext cx="258228" cy="227366"/>
            <a:chOff x="3539102" y="2427549"/>
            <a:chExt cx="355099" cy="355481"/>
          </a:xfrm>
        </p:grpSpPr>
        <p:sp>
          <p:nvSpPr>
            <p:cNvPr id="555" name="Google Shape;555;g73268491a6_0_63"/>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73268491a6_0_63"/>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57" name="Google Shape;557;g73268491a6_0_63"/>
          <p:cNvPicPr preferRelativeResize="0"/>
          <p:nvPr/>
        </p:nvPicPr>
        <p:blipFill>
          <a:blip r:embed="rId4">
            <a:alphaModFix/>
          </a:blip>
          <a:stretch>
            <a:fillRect/>
          </a:stretch>
        </p:blipFill>
        <p:spPr>
          <a:xfrm>
            <a:off x="3009546" y="4492026"/>
            <a:ext cx="258200" cy="255438"/>
          </a:xfrm>
          <a:prstGeom prst="rect">
            <a:avLst/>
          </a:prstGeom>
          <a:noFill/>
          <a:ln>
            <a:noFill/>
          </a:ln>
        </p:spPr>
      </p:pic>
      <p:pic>
        <p:nvPicPr>
          <p:cNvPr id="558" name="Google Shape;558;g73268491a6_0_63"/>
          <p:cNvPicPr preferRelativeResize="0"/>
          <p:nvPr/>
        </p:nvPicPr>
        <p:blipFill>
          <a:blip r:embed="rId5">
            <a:alphaModFix/>
          </a:blip>
          <a:stretch>
            <a:fillRect/>
          </a:stretch>
        </p:blipFill>
        <p:spPr>
          <a:xfrm>
            <a:off x="1424264" y="4498930"/>
            <a:ext cx="303032" cy="241644"/>
          </a:xfrm>
          <a:prstGeom prst="rect">
            <a:avLst/>
          </a:prstGeom>
          <a:noFill/>
          <a:ln>
            <a:noFill/>
          </a:ln>
        </p:spPr>
      </p:pic>
      <p:sp>
        <p:nvSpPr>
          <p:cNvPr id="559" name="Google Shape;559;g73268491a6_0_63"/>
          <p:cNvSpPr/>
          <p:nvPr/>
        </p:nvSpPr>
        <p:spPr>
          <a:xfrm>
            <a:off x="2935603"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0" name="Google Shape;560;g73268491a6_0_63"/>
          <p:cNvPicPr preferRelativeResize="0"/>
          <p:nvPr/>
        </p:nvPicPr>
        <p:blipFill>
          <a:blip r:embed="rId4">
            <a:alphaModFix/>
          </a:blip>
          <a:stretch>
            <a:fillRect/>
          </a:stretch>
        </p:blipFill>
        <p:spPr>
          <a:xfrm>
            <a:off x="3009546" y="4492026"/>
            <a:ext cx="258200" cy="255438"/>
          </a:xfrm>
          <a:prstGeom prst="rect">
            <a:avLst/>
          </a:prstGeom>
          <a:noFill/>
          <a:ln>
            <a:noFill/>
          </a:ln>
        </p:spPr>
      </p:pic>
      <p:sp>
        <p:nvSpPr>
          <p:cNvPr id="561" name="Google Shape;561;g73268491a6_0_63"/>
          <p:cNvSpPr/>
          <p:nvPr/>
        </p:nvSpPr>
        <p:spPr>
          <a:xfrm>
            <a:off x="4587650" y="3638300"/>
            <a:ext cx="3771600" cy="476100"/>
          </a:xfrm>
          <a:prstGeom prst="rect">
            <a:avLst/>
          </a:prstGeom>
          <a:solidFill>
            <a:srgbClr val="ECE6E7"/>
          </a:solidFill>
          <a:ln cap="flat" cmpd="sng" w="9525">
            <a:solidFill>
              <a:srgbClr val="ECE6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73268491a6_0_63"/>
          <p:cNvSpPr/>
          <p:nvPr/>
        </p:nvSpPr>
        <p:spPr>
          <a:xfrm>
            <a:off x="4587650" y="2370900"/>
            <a:ext cx="3771600" cy="438900"/>
          </a:xfrm>
          <a:prstGeom prst="rect">
            <a:avLst/>
          </a:prstGeom>
          <a:solidFill>
            <a:srgbClr val="ECE6E7"/>
          </a:solidFill>
          <a:ln cap="flat" cmpd="sng" w="9525">
            <a:solidFill>
              <a:srgbClr val="ECE6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73268491a6_0_63"/>
          <p:cNvSpPr/>
          <p:nvPr/>
        </p:nvSpPr>
        <p:spPr>
          <a:xfrm>
            <a:off x="4587650" y="1831200"/>
            <a:ext cx="3916500" cy="438900"/>
          </a:xfrm>
          <a:prstGeom prst="rect">
            <a:avLst/>
          </a:prstGeom>
          <a:solidFill>
            <a:srgbClr val="D6CACB"/>
          </a:solidFill>
          <a:ln cap="flat" cmpd="sng" w="9525">
            <a:solidFill>
              <a:srgbClr val="D6CAC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73268491a6_0_63"/>
          <p:cNvSpPr/>
          <p:nvPr/>
        </p:nvSpPr>
        <p:spPr>
          <a:xfrm>
            <a:off x="4587650" y="2986913"/>
            <a:ext cx="3771600" cy="438900"/>
          </a:xfrm>
          <a:prstGeom prst="rect">
            <a:avLst/>
          </a:prstGeom>
          <a:solidFill>
            <a:srgbClr val="D6CACB"/>
          </a:solidFill>
          <a:ln cap="flat" cmpd="sng" w="9525">
            <a:solidFill>
              <a:srgbClr val="D6CAC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73268491a6_0_63"/>
          <p:cNvSpPr txBox="1"/>
          <p:nvPr/>
        </p:nvSpPr>
        <p:spPr>
          <a:xfrm>
            <a:off x="4492875" y="1781838"/>
            <a:ext cx="4043100" cy="5376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6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6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6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5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cxnSp>
        <p:nvCxnSpPr>
          <p:cNvPr id="570" name="Google Shape;570;g82eb9f9b71_1_1119"/>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571" name="Google Shape;571;g82eb9f9b71_1_1119"/>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82eb9f9b71_1_11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3" name="Google Shape;573;g82eb9f9b71_1_1119"/>
          <p:cNvSpPr txBox="1"/>
          <p:nvPr>
            <p:ph type="title"/>
          </p:nvPr>
        </p:nvSpPr>
        <p:spPr>
          <a:xfrm>
            <a:off x="390175"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000"/>
              <a:t>Cost Benefit Analysis for Increasing State Subsidization</a:t>
            </a:r>
            <a:endParaRPr sz="20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t/>
            </a:r>
            <a:endParaRPr sz="1400"/>
          </a:p>
        </p:txBody>
      </p:sp>
      <p:cxnSp>
        <p:nvCxnSpPr>
          <p:cNvPr id="574" name="Google Shape;574;g82eb9f9b71_1_1119"/>
          <p:cNvCxnSpPr/>
          <p:nvPr/>
        </p:nvCxnSpPr>
        <p:spPr>
          <a:xfrm flipH="1" rot="10800000">
            <a:off x="488525" y="863050"/>
            <a:ext cx="3106500" cy="22800"/>
          </a:xfrm>
          <a:prstGeom prst="straightConnector1">
            <a:avLst/>
          </a:prstGeom>
          <a:noFill/>
          <a:ln cap="flat" cmpd="sng" w="19050">
            <a:solidFill>
              <a:schemeClr val="accent3"/>
            </a:solidFill>
            <a:prstDash val="solid"/>
            <a:round/>
            <a:headEnd len="sm" w="sm" type="none"/>
            <a:tailEnd len="sm" w="sm" type="none"/>
          </a:ln>
        </p:spPr>
      </p:cxnSp>
      <p:sp>
        <p:nvSpPr>
          <p:cNvPr id="575" name="Google Shape;575;g82eb9f9b71_1_1119"/>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82eb9f9b71_1_1119"/>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82eb9f9b71_1_1119"/>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g82eb9f9b71_1_1119"/>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579" name="Google Shape;579;g82eb9f9b71_1_1119"/>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580" name="Google Shape;580;g82eb9f9b71_1_1119"/>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581" name="Google Shape;581;g82eb9f9b71_1_1119"/>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582" name="Google Shape;582;g82eb9f9b71_1_1119"/>
          <p:cNvGrpSpPr/>
          <p:nvPr/>
        </p:nvGrpSpPr>
        <p:grpSpPr>
          <a:xfrm>
            <a:off x="582066" y="4477985"/>
            <a:ext cx="244241" cy="263244"/>
            <a:chOff x="5027525" y="4402450"/>
            <a:chExt cx="477500" cy="496875"/>
          </a:xfrm>
        </p:grpSpPr>
        <p:sp>
          <p:nvSpPr>
            <p:cNvPr id="583" name="Google Shape;583;g82eb9f9b71_1_1119"/>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g82eb9f9b71_1_1119"/>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82eb9f9b71_1_1119"/>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6" name="Google Shape;586;g82eb9f9b71_1_1119"/>
          <p:cNvGrpSpPr/>
          <p:nvPr/>
        </p:nvGrpSpPr>
        <p:grpSpPr>
          <a:xfrm>
            <a:off x="2245632" y="4506289"/>
            <a:ext cx="258228" cy="227366"/>
            <a:chOff x="3539102" y="2427549"/>
            <a:chExt cx="355099" cy="355481"/>
          </a:xfrm>
        </p:grpSpPr>
        <p:sp>
          <p:nvSpPr>
            <p:cNvPr id="587" name="Google Shape;587;g82eb9f9b71_1_1119"/>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g82eb9f9b71_1_1119"/>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89" name="Google Shape;589;g82eb9f9b71_1_1119"/>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590" name="Google Shape;590;g82eb9f9b71_1_1119"/>
          <p:cNvPicPr preferRelativeResize="0"/>
          <p:nvPr/>
        </p:nvPicPr>
        <p:blipFill>
          <a:blip r:embed="rId4">
            <a:alphaModFix/>
          </a:blip>
          <a:stretch>
            <a:fillRect/>
          </a:stretch>
        </p:blipFill>
        <p:spPr>
          <a:xfrm>
            <a:off x="1424264" y="4498930"/>
            <a:ext cx="303032" cy="241644"/>
          </a:xfrm>
          <a:prstGeom prst="rect">
            <a:avLst/>
          </a:prstGeom>
          <a:noFill/>
          <a:ln>
            <a:noFill/>
          </a:ln>
        </p:spPr>
      </p:pic>
      <p:sp>
        <p:nvSpPr>
          <p:cNvPr id="591" name="Google Shape;591;g82eb9f9b71_1_1119"/>
          <p:cNvSpPr/>
          <p:nvPr/>
        </p:nvSpPr>
        <p:spPr>
          <a:xfrm>
            <a:off x="2935603"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92" name="Google Shape;592;g82eb9f9b71_1_1119"/>
          <p:cNvPicPr preferRelativeResize="0"/>
          <p:nvPr/>
        </p:nvPicPr>
        <p:blipFill>
          <a:blip r:embed="rId3">
            <a:alphaModFix/>
          </a:blip>
          <a:stretch>
            <a:fillRect/>
          </a:stretch>
        </p:blipFill>
        <p:spPr>
          <a:xfrm>
            <a:off x="3009546" y="4492026"/>
            <a:ext cx="258200" cy="255438"/>
          </a:xfrm>
          <a:prstGeom prst="rect">
            <a:avLst/>
          </a:prstGeom>
          <a:noFill/>
          <a:ln>
            <a:noFill/>
          </a:ln>
        </p:spPr>
      </p:pic>
      <p:graphicFrame>
        <p:nvGraphicFramePr>
          <p:cNvPr id="593" name="Google Shape;593;g82eb9f9b71_1_1119"/>
          <p:cNvGraphicFramePr/>
          <p:nvPr/>
        </p:nvGraphicFramePr>
        <p:xfrm>
          <a:off x="685963" y="1265420"/>
          <a:ext cx="3000000" cy="3000000"/>
        </p:xfrm>
        <a:graphic>
          <a:graphicData uri="http://schemas.openxmlformats.org/drawingml/2006/table">
            <a:tbl>
              <a:tblPr bandRow="1" firstRow="1">
                <a:noFill/>
                <a:tableStyleId>{4E420F67-D42B-43C2-AC85-39FD98A6480A}</a:tableStyleId>
              </a:tblPr>
              <a:tblGrid>
                <a:gridCol w="3623325"/>
              </a:tblGrid>
              <a:tr h="720100">
                <a:tc>
                  <a:txBody>
                    <a:bodyPr/>
                    <a:lstStyle/>
                    <a:p>
                      <a:pPr indent="0" lvl="0" marL="0" marR="0" rtl="0" algn="ctr">
                        <a:lnSpc>
                          <a:spcPct val="100000"/>
                        </a:lnSpc>
                        <a:spcBef>
                          <a:spcPts val="0"/>
                        </a:spcBef>
                        <a:spcAft>
                          <a:spcPts val="0"/>
                        </a:spcAft>
                        <a:buClr>
                          <a:srgbClr val="000000"/>
                        </a:buClr>
                        <a:buSzPts val="1400"/>
                        <a:buFont typeface="Arial"/>
                        <a:buNone/>
                      </a:pPr>
                      <a:r>
                        <a:rPr lang="en"/>
                        <a:t>Benefits</a:t>
                      </a:r>
                      <a:endParaRPr sz="1400" u="none" cap="none" strike="noStrike"/>
                    </a:p>
                  </a:txBody>
                  <a:tcPr marT="45725" marB="45725" marR="91450" marL="91450" anchor="ctr">
                    <a:solidFill>
                      <a:schemeClr val="accent5"/>
                    </a:solidFill>
                  </a:tcPr>
                </a:tc>
              </a:tr>
              <a:tr h="531050">
                <a:tc>
                  <a:txBody>
                    <a:bodyPr/>
                    <a:lstStyle/>
                    <a:p>
                      <a:pPr indent="0" lvl="0" marL="91440" rtl="0" algn="l">
                        <a:spcBef>
                          <a:spcPts val="0"/>
                        </a:spcBef>
                        <a:spcAft>
                          <a:spcPts val="0"/>
                        </a:spcAft>
                        <a:buClr>
                          <a:schemeClr val="dk1"/>
                        </a:buClr>
                        <a:buSzPts val="1200"/>
                        <a:buFont typeface="Arial"/>
                        <a:buNone/>
                      </a:pPr>
                      <a:r>
                        <a:rPr b="1" lang="en"/>
                        <a:t>Decreased costs</a:t>
                      </a:r>
                      <a:r>
                        <a:rPr lang="en"/>
                        <a:t> associated with preventable hospitalizations</a:t>
                      </a:r>
                      <a:endParaRPr u="none" cap="none" strike="noStrike"/>
                    </a:p>
                  </a:txBody>
                  <a:tcPr marT="9525" marB="0" marR="9525" marL="9525" anchor="ctr"/>
                </a:tc>
              </a:tr>
              <a:tr h="531050">
                <a:tc>
                  <a:txBody>
                    <a:bodyPr/>
                    <a:lstStyle/>
                    <a:p>
                      <a:pPr indent="0" lvl="0" marL="91440" marR="0" rtl="0" algn="l">
                        <a:lnSpc>
                          <a:spcPct val="100000"/>
                        </a:lnSpc>
                        <a:spcBef>
                          <a:spcPts val="0"/>
                        </a:spcBef>
                        <a:spcAft>
                          <a:spcPts val="0"/>
                        </a:spcAft>
                        <a:buClr>
                          <a:srgbClr val="000000"/>
                        </a:buClr>
                        <a:buSzPts val="1200"/>
                        <a:buFont typeface="Arial"/>
                        <a:buNone/>
                      </a:pPr>
                      <a:r>
                        <a:rPr b="1" lang="en"/>
                        <a:t>Increased</a:t>
                      </a:r>
                      <a:r>
                        <a:rPr lang="en"/>
                        <a:t> economic activity (i.e increase employment and spending)</a:t>
                      </a:r>
                      <a:endParaRPr sz="1400" u="none" cap="none" strike="noStrike"/>
                    </a:p>
                  </a:txBody>
                  <a:tcPr marT="9525" marB="0" marR="9525" marL="9525" anchor="ctr"/>
                </a:tc>
              </a:tr>
              <a:tr h="531050">
                <a:tc>
                  <a:txBody>
                    <a:bodyPr/>
                    <a:lstStyle/>
                    <a:p>
                      <a:pPr indent="0" lvl="0" marL="91440" rtl="0" algn="l">
                        <a:spcBef>
                          <a:spcPts val="0"/>
                        </a:spcBef>
                        <a:spcAft>
                          <a:spcPts val="0"/>
                        </a:spcAft>
                        <a:buNone/>
                      </a:pPr>
                      <a:r>
                        <a:rPr b="1" lang="en"/>
                        <a:t>Lower overall</a:t>
                      </a:r>
                      <a:r>
                        <a:rPr lang="en"/>
                        <a:t> </a:t>
                      </a:r>
                      <a:r>
                        <a:rPr b="1" lang="en"/>
                        <a:t>costs</a:t>
                      </a:r>
                      <a:r>
                        <a:rPr lang="en"/>
                        <a:t> for healthcare programs to the state</a:t>
                      </a:r>
                      <a:endParaRPr/>
                    </a:p>
                  </a:txBody>
                  <a:tcPr marT="9525" marB="0" marR="9525" marL="9525" anchor="ctr"/>
                </a:tc>
              </a:tr>
              <a:tr h="531050">
                <a:tc>
                  <a:txBody>
                    <a:bodyPr/>
                    <a:lstStyle/>
                    <a:p>
                      <a:pPr indent="0" lvl="0" marL="91440" marR="0" rtl="0" algn="l">
                        <a:lnSpc>
                          <a:spcPct val="100000"/>
                        </a:lnSpc>
                        <a:spcBef>
                          <a:spcPts val="0"/>
                        </a:spcBef>
                        <a:spcAft>
                          <a:spcPts val="0"/>
                        </a:spcAft>
                        <a:buClr>
                          <a:srgbClr val="000000"/>
                        </a:buClr>
                        <a:buSzPts val="1200"/>
                        <a:buFont typeface="Arial"/>
                        <a:buNone/>
                      </a:pPr>
                      <a:r>
                        <a:rPr b="1" lang="en"/>
                        <a:t>Better overall health </a:t>
                      </a:r>
                      <a:r>
                        <a:rPr lang="en"/>
                        <a:t>for the population</a:t>
                      </a:r>
                      <a:endParaRPr sz="1400" u="none" cap="none" strike="noStrike"/>
                    </a:p>
                  </a:txBody>
                  <a:tcPr marT="9525" marB="0" marR="9525" marL="9525" anchor="ctr"/>
                </a:tc>
              </a:tr>
            </a:tbl>
          </a:graphicData>
        </a:graphic>
      </p:graphicFrame>
      <p:graphicFrame>
        <p:nvGraphicFramePr>
          <p:cNvPr id="594" name="Google Shape;594;g82eb9f9b71_1_1119"/>
          <p:cNvGraphicFramePr/>
          <p:nvPr/>
        </p:nvGraphicFramePr>
        <p:xfrm>
          <a:off x="4724475" y="1265433"/>
          <a:ext cx="3000000" cy="3000000"/>
        </p:xfrm>
        <a:graphic>
          <a:graphicData uri="http://schemas.openxmlformats.org/drawingml/2006/table">
            <a:tbl>
              <a:tblPr bandRow="1" firstRow="1">
                <a:noFill/>
                <a:tableStyleId>{4E420F67-D42B-43C2-AC85-39FD98A6480A}</a:tableStyleId>
              </a:tblPr>
              <a:tblGrid>
                <a:gridCol w="3552600"/>
              </a:tblGrid>
              <a:tr h="720100">
                <a:tc>
                  <a:txBody>
                    <a:bodyPr/>
                    <a:lstStyle/>
                    <a:p>
                      <a:pPr indent="0" lvl="0" marL="0" marR="0" rtl="0" algn="ctr">
                        <a:lnSpc>
                          <a:spcPct val="100000"/>
                        </a:lnSpc>
                        <a:spcBef>
                          <a:spcPts val="0"/>
                        </a:spcBef>
                        <a:spcAft>
                          <a:spcPts val="0"/>
                        </a:spcAft>
                        <a:buClr>
                          <a:srgbClr val="000000"/>
                        </a:buClr>
                        <a:buSzPts val="1400"/>
                        <a:buFont typeface="Arial"/>
                        <a:buNone/>
                      </a:pPr>
                      <a:r>
                        <a:rPr lang="en"/>
                        <a:t>Costs</a:t>
                      </a:r>
                      <a:endParaRPr sz="1400" u="none" cap="none" strike="noStrike"/>
                    </a:p>
                  </a:txBody>
                  <a:tcPr marT="45725" marB="45725" marR="91450" marL="91450" anchor="ctr">
                    <a:solidFill>
                      <a:schemeClr val="accent4"/>
                    </a:solidFill>
                  </a:tcPr>
                </a:tc>
              </a:tr>
              <a:tr h="531050">
                <a:tc>
                  <a:txBody>
                    <a:bodyPr/>
                    <a:lstStyle/>
                    <a:p>
                      <a:pPr indent="0" lvl="0" marL="91440" rtl="0" algn="l">
                        <a:spcBef>
                          <a:spcPts val="0"/>
                        </a:spcBef>
                        <a:spcAft>
                          <a:spcPts val="0"/>
                        </a:spcAft>
                        <a:buClr>
                          <a:schemeClr val="dk1"/>
                        </a:buClr>
                        <a:buSzPts val="1200"/>
                        <a:buFont typeface="Arial"/>
                        <a:buNone/>
                      </a:pPr>
                      <a:r>
                        <a:rPr b="1" lang="en"/>
                        <a:t>Increased </a:t>
                      </a:r>
                      <a:r>
                        <a:rPr lang="en"/>
                        <a:t>short-term spending by the MN government </a:t>
                      </a:r>
                      <a:endParaRPr u="none" cap="none" strike="noStrike"/>
                    </a:p>
                  </a:txBody>
                  <a:tcPr marT="9525" marB="0" marR="9525" marL="9525" anchor="ctr"/>
                </a:tc>
              </a:tr>
              <a:tr h="531050">
                <a:tc>
                  <a:txBody>
                    <a:bodyPr/>
                    <a:lstStyle/>
                    <a:p>
                      <a:pPr indent="0" lvl="0" marL="91440" rtl="0" algn="l">
                        <a:spcBef>
                          <a:spcPts val="0"/>
                        </a:spcBef>
                        <a:spcAft>
                          <a:spcPts val="0"/>
                        </a:spcAft>
                        <a:buNone/>
                      </a:pPr>
                      <a:r>
                        <a:rPr b="1" lang="en"/>
                        <a:t>Increased</a:t>
                      </a:r>
                      <a:r>
                        <a:rPr lang="en"/>
                        <a:t> administrative burden</a:t>
                      </a:r>
                      <a:endParaRPr/>
                    </a:p>
                  </a:txBody>
                  <a:tcPr marT="9525" marB="0" marR="9525" marL="9525" anchor="ctr"/>
                </a:tc>
              </a:tr>
              <a:tr h="531050">
                <a:tc>
                  <a:txBody>
                    <a:bodyPr/>
                    <a:lstStyle/>
                    <a:p>
                      <a:pPr indent="0" lvl="0" marL="91440" rtl="0" algn="l">
                        <a:spcBef>
                          <a:spcPts val="0"/>
                        </a:spcBef>
                        <a:spcAft>
                          <a:spcPts val="0"/>
                        </a:spcAft>
                        <a:buNone/>
                      </a:pPr>
                      <a:r>
                        <a:rPr b="1" lang="en"/>
                        <a:t>May decrease funding</a:t>
                      </a:r>
                      <a:r>
                        <a:rPr lang="en"/>
                        <a:t> </a:t>
                      </a:r>
                      <a:r>
                        <a:rPr b="1" lang="en"/>
                        <a:t>allocation</a:t>
                      </a:r>
                      <a:r>
                        <a:rPr lang="en"/>
                        <a:t> for other programs</a:t>
                      </a:r>
                      <a:endParaRPr/>
                    </a:p>
                  </a:txBody>
                  <a:tcPr marT="9525" marB="0" marR="9525" marL="9525" anchor="ctr"/>
                </a:tc>
              </a:tr>
              <a:tr h="507250">
                <a:tc>
                  <a:txBody>
                    <a:bodyPr/>
                    <a:lstStyle/>
                    <a:p>
                      <a:pPr indent="0" lvl="0" marL="91440" rtl="0" algn="l">
                        <a:spcBef>
                          <a:spcPts val="0"/>
                        </a:spcBef>
                        <a:spcAft>
                          <a:spcPts val="0"/>
                        </a:spcAft>
                        <a:buNone/>
                      </a:pPr>
                      <a:r>
                        <a:rPr b="1" lang="en"/>
                        <a:t>May decrease coverage</a:t>
                      </a:r>
                      <a:r>
                        <a:rPr lang="en"/>
                        <a:t> of other payers</a:t>
                      </a:r>
                      <a:endParaRPr/>
                    </a:p>
                  </a:txBody>
                  <a:tcPr marT="9525" marB="0" marR="9525" marL="95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cxnSp>
        <p:nvCxnSpPr>
          <p:cNvPr id="599" name="Google Shape;599;g831aa77a85_9_411"/>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600" name="Google Shape;600;g831aa77a85_9_411"/>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831aa77a85_9_4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2" name="Google Shape;602;g831aa77a85_9_411"/>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200"/>
              <a:t>Hypothetical Cost Benefit Analysis for MN</a:t>
            </a:r>
            <a:endParaRPr sz="2200"/>
          </a:p>
        </p:txBody>
      </p:sp>
      <p:cxnSp>
        <p:nvCxnSpPr>
          <p:cNvPr id="603" name="Google Shape;603;g831aa77a85_9_411"/>
          <p:cNvCxnSpPr/>
          <p:nvPr/>
        </p:nvCxnSpPr>
        <p:spPr>
          <a:xfrm flipH="1" rot="10800000">
            <a:off x="459400" y="863050"/>
            <a:ext cx="6124800" cy="22800"/>
          </a:xfrm>
          <a:prstGeom prst="straightConnector1">
            <a:avLst/>
          </a:prstGeom>
          <a:noFill/>
          <a:ln cap="flat" cmpd="sng" w="19050">
            <a:solidFill>
              <a:schemeClr val="accent3"/>
            </a:solidFill>
            <a:prstDash val="solid"/>
            <a:round/>
            <a:headEnd len="sm" w="sm" type="none"/>
            <a:tailEnd len="sm" w="sm" type="none"/>
          </a:ln>
        </p:spPr>
      </p:cxnSp>
      <p:sp>
        <p:nvSpPr>
          <p:cNvPr id="604" name="Google Shape;604;g831aa77a85_9_411"/>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831aa77a85_9_411"/>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831aa77a85_9_411"/>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831aa77a85_9_411"/>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608" name="Google Shape;608;g831aa77a85_9_411"/>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609" name="Google Shape;609;g831aa77a85_9_411"/>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610" name="Google Shape;610;g831aa77a85_9_411"/>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611" name="Google Shape;611;g831aa77a85_9_411"/>
          <p:cNvGrpSpPr/>
          <p:nvPr/>
        </p:nvGrpSpPr>
        <p:grpSpPr>
          <a:xfrm>
            <a:off x="582066" y="4477985"/>
            <a:ext cx="244241" cy="263244"/>
            <a:chOff x="5027525" y="4402450"/>
            <a:chExt cx="477500" cy="496875"/>
          </a:xfrm>
        </p:grpSpPr>
        <p:sp>
          <p:nvSpPr>
            <p:cNvPr id="612" name="Google Shape;612;g831aa77a85_9_411"/>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831aa77a85_9_411"/>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831aa77a85_9_411"/>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g831aa77a85_9_411"/>
          <p:cNvGrpSpPr/>
          <p:nvPr/>
        </p:nvGrpSpPr>
        <p:grpSpPr>
          <a:xfrm>
            <a:off x="2245632" y="4506289"/>
            <a:ext cx="258228" cy="227366"/>
            <a:chOff x="3539102" y="2427549"/>
            <a:chExt cx="355099" cy="355481"/>
          </a:xfrm>
        </p:grpSpPr>
        <p:sp>
          <p:nvSpPr>
            <p:cNvPr id="616" name="Google Shape;616;g831aa77a85_9_411"/>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831aa77a85_9_411"/>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18" name="Google Shape;618;g831aa77a85_9_411"/>
          <p:cNvPicPr preferRelativeResize="0"/>
          <p:nvPr/>
        </p:nvPicPr>
        <p:blipFill>
          <a:blip r:embed="rId4">
            <a:alphaModFix/>
          </a:blip>
          <a:stretch>
            <a:fillRect/>
          </a:stretch>
        </p:blipFill>
        <p:spPr>
          <a:xfrm>
            <a:off x="3009546" y="4492026"/>
            <a:ext cx="258200" cy="255438"/>
          </a:xfrm>
          <a:prstGeom prst="rect">
            <a:avLst/>
          </a:prstGeom>
          <a:noFill/>
          <a:ln>
            <a:noFill/>
          </a:ln>
        </p:spPr>
      </p:pic>
      <p:pic>
        <p:nvPicPr>
          <p:cNvPr id="619" name="Google Shape;619;g831aa77a85_9_411"/>
          <p:cNvPicPr preferRelativeResize="0"/>
          <p:nvPr/>
        </p:nvPicPr>
        <p:blipFill>
          <a:blip r:embed="rId5">
            <a:alphaModFix/>
          </a:blip>
          <a:stretch>
            <a:fillRect/>
          </a:stretch>
        </p:blipFill>
        <p:spPr>
          <a:xfrm>
            <a:off x="1424264" y="4498930"/>
            <a:ext cx="303032" cy="241644"/>
          </a:xfrm>
          <a:prstGeom prst="rect">
            <a:avLst/>
          </a:prstGeom>
          <a:noFill/>
          <a:ln>
            <a:noFill/>
          </a:ln>
        </p:spPr>
      </p:pic>
      <p:sp>
        <p:nvSpPr>
          <p:cNvPr id="620" name="Google Shape;620;g831aa77a85_9_411"/>
          <p:cNvSpPr/>
          <p:nvPr/>
        </p:nvSpPr>
        <p:spPr>
          <a:xfrm>
            <a:off x="2935603"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1" name="Google Shape;621;g831aa77a85_9_411"/>
          <p:cNvPicPr preferRelativeResize="0"/>
          <p:nvPr/>
        </p:nvPicPr>
        <p:blipFill>
          <a:blip r:embed="rId4">
            <a:alphaModFix/>
          </a:blip>
          <a:stretch>
            <a:fillRect/>
          </a:stretch>
        </p:blipFill>
        <p:spPr>
          <a:xfrm>
            <a:off x="3009546" y="4492026"/>
            <a:ext cx="258200" cy="255438"/>
          </a:xfrm>
          <a:prstGeom prst="rect">
            <a:avLst/>
          </a:prstGeom>
          <a:noFill/>
          <a:ln>
            <a:noFill/>
          </a:ln>
        </p:spPr>
      </p:pic>
      <p:grpSp>
        <p:nvGrpSpPr>
          <p:cNvPr id="622" name="Google Shape;622;g831aa77a85_9_411"/>
          <p:cNvGrpSpPr/>
          <p:nvPr/>
        </p:nvGrpSpPr>
        <p:grpSpPr>
          <a:xfrm>
            <a:off x="-2993" y="2672884"/>
            <a:ext cx="6587045" cy="1058686"/>
            <a:chOff x="2283025" y="2322568"/>
            <a:chExt cx="5267950" cy="643500"/>
          </a:xfrm>
        </p:grpSpPr>
        <p:sp>
          <p:nvSpPr>
            <p:cNvPr id="623" name="Google Shape;623;g831aa77a85_9_41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831aa77a85_9_411"/>
            <p:cNvSpPr/>
            <p:nvPr/>
          </p:nvSpPr>
          <p:spPr>
            <a:xfrm flipH="1">
              <a:off x="2283025" y="2322575"/>
              <a:ext cx="1844400" cy="642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g831aa77a85_9_411"/>
            <p:cNvSpPr/>
            <p:nvPr/>
          </p:nvSpPr>
          <p:spPr>
            <a:xfrm rot="-5400000">
              <a:off x="4171920" y="1934671"/>
              <a:ext cx="643356" cy="1419149"/>
            </a:xfrm>
            <a:prstGeom prst="flowChartOffpageConnector">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g831aa77a85_9_411"/>
          <p:cNvGrpSpPr/>
          <p:nvPr/>
        </p:nvGrpSpPr>
        <p:grpSpPr>
          <a:xfrm>
            <a:off x="-2993" y="1595071"/>
            <a:ext cx="6587045" cy="1058686"/>
            <a:chOff x="2283025" y="2322568"/>
            <a:chExt cx="5267950" cy="643500"/>
          </a:xfrm>
        </p:grpSpPr>
        <p:sp>
          <p:nvSpPr>
            <p:cNvPr id="627" name="Google Shape;627;g831aa77a85_9_411"/>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831aa77a85_9_411"/>
            <p:cNvSpPr/>
            <p:nvPr/>
          </p:nvSpPr>
          <p:spPr>
            <a:xfrm flipH="1">
              <a:off x="2283025" y="2322575"/>
              <a:ext cx="1844400" cy="642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831aa77a85_9_411"/>
            <p:cNvSpPr/>
            <p:nvPr/>
          </p:nvSpPr>
          <p:spPr>
            <a:xfrm rot="-5400000">
              <a:off x="4171920" y="1934671"/>
              <a:ext cx="643356" cy="1419149"/>
            </a:xfrm>
            <a:prstGeom prst="flowChartOffpageConnector">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831aa77a85_9_411"/>
            <p:cNvSpPr/>
            <p:nvPr/>
          </p:nvSpPr>
          <p:spPr>
            <a:xfrm>
              <a:off x="3165059" y="2395920"/>
              <a:ext cx="13242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Montserrat"/>
                  <a:ea typeface="Montserrat"/>
                  <a:cs typeface="Montserrat"/>
                  <a:sym typeface="Montserrat"/>
                </a:rPr>
                <a:t>Benefits</a:t>
              </a:r>
              <a:endParaRPr b="1" sz="2400">
                <a:solidFill>
                  <a:srgbClr val="FFFFFF"/>
                </a:solidFill>
                <a:latin typeface="Montserrat"/>
                <a:ea typeface="Montserrat"/>
                <a:cs typeface="Montserrat"/>
                <a:sym typeface="Montserrat"/>
              </a:endParaRPr>
            </a:p>
          </p:txBody>
        </p:sp>
      </p:grpSp>
      <p:sp>
        <p:nvSpPr>
          <p:cNvPr id="631" name="Google Shape;631;g831aa77a85_9_411"/>
          <p:cNvSpPr/>
          <p:nvPr/>
        </p:nvSpPr>
        <p:spPr>
          <a:xfrm>
            <a:off x="1145777" y="2794225"/>
            <a:ext cx="1545000" cy="81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FFFFFF"/>
                </a:solidFill>
                <a:latin typeface="Montserrat"/>
                <a:ea typeface="Montserrat"/>
                <a:cs typeface="Montserrat"/>
                <a:sym typeface="Montserrat"/>
              </a:rPr>
              <a:t>Costs</a:t>
            </a:r>
            <a:endParaRPr b="1" sz="2400">
              <a:solidFill>
                <a:srgbClr val="FFFFFF"/>
              </a:solidFill>
              <a:latin typeface="Montserrat"/>
              <a:ea typeface="Montserrat"/>
              <a:cs typeface="Montserrat"/>
              <a:sym typeface="Montserrat"/>
            </a:endParaRPr>
          </a:p>
        </p:txBody>
      </p:sp>
      <p:sp>
        <p:nvSpPr>
          <p:cNvPr id="632" name="Google Shape;632;g831aa77a85_9_411"/>
          <p:cNvSpPr/>
          <p:nvPr/>
        </p:nvSpPr>
        <p:spPr>
          <a:xfrm rot="5400000">
            <a:off x="7527525" y="990425"/>
            <a:ext cx="1091100" cy="1862100"/>
          </a:xfrm>
          <a:prstGeom prst="wedgeRectCallout">
            <a:avLst>
              <a:gd fmla="val -5284" name="adj1"/>
              <a:gd fmla="val 69857"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831aa77a85_9_411"/>
          <p:cNvSpPr txBox="1"/>
          <p:nvPr/>
        </p:nvSpPr>
        <p:spPr>
          <a:xfrm>
            <a:off x="7194775" y="1524675"/>
            <a:ext cx="18093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There were </a:t>
            </a:r>
            <a:r>
              <a:rPr b="1" lang="en">
                <a:latin typeface="Montserrat"/>
                <a:ea typeface="Montserrat"/>
                <a:cs typeface="Montserrat"/>
                <a:sym typeface="Montserrat"/>
              </a:rPr>
              <a:t>45000</a:t>
            </a:r>
            <a:r>
              <a:rPr lang="en">
                <a:latin typeface="Montserrat"/>
                <a:ea typeface="Montserrat"/>
                <a:cs typeface="Montserrat"/>
                <a:sym typeface="Montserrat"/>
              </a:rPr>
              <a:t> hospitalizations due to CVD</a:t>
            </a:r>
            <a:r>
              <a:rPr baseline="30000" lang="en">
                <a:latin typeface="Montserrat"/>
                <a:ea typeface="Montserrat"/>
                <a:cs typeface="Montserrat"/>
                <a:sym typeface="Montserrat"/>
              </a:rPr>
              <a:t>6</a:t>
            </a:r>
            <a:endParaRPr baseline="30000">
              <a:latin typeface="Montserrat"/>
              <a:ea typeface="Montserrat"/>
              <a:cs typeface="Montserrat"/>
              <a:sym typeface="Montserrat"/>
            </a:endParaRPr>
          </a:p>
        </p:txBody>
      </p:sp>
      <p:sp>
        <p:nvSpPr>
          <p:cNvPr id="634" name="Google Shape;634;g831aa77a85_9_411"/>
          <p:cNvSpPr/>
          <p:nvPr/>
        </p:nvSpPr>
        <p:spPr>
          <a:xfrm rot="5400000">
            <a:off x="7549725" y="968225"/>
            <a:ext cx="1046700" cy="1862100"/>
          </a:xfrm>
          <a:prstGeom prst="wedgeRectCallout">
            <a:avLst>
              <a:gd fmla="val -3031" name="adj1"/>
              <a:gd fmla="val 6992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g831aa77a85_9_411"/>
          <p:cNvSpPr txBox="1"/>
          <p:nvPr/>
        </p:nvSpPr>
        <p:spPr>
          <a:xfrm>
            <a:off x="7194775" y="1448475"/>
            <a:ext cx="1809300" cy="10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The average cost of a CVD hospitalization is </a:t>
            </a:r>
            <a:r>
              <a:rPr b="1" lang="en">
                <a:latin typeface="Montserrat"/>
                <a:ea typeface="Montserrat"/>
                <a:cs typeface="Montserrat"/>
                <a:sym typeface="Montserrat"/>
              </a:rPr>
              <a:t>$16000</a:t>
            </a:r>
            <a:r>
              <a:rPr baseline="30000" lang="en">
                <a:latin typeface="Montserrat"/>
                <a:ea typeface="Montserrat"/>
                <a:cs typeface="Montserrat"/>
                <a:sym typeface="Montserrat"/>
              </a:rPr>
              <a:t>5</a:t>
            </a:r>
            <a:endParaRPr baseline="30000">
              <a:latin typeface="Montserrat"/>
              <a:ea typeface="Montserrat"/>
              <a:cs typeface="Montserrat"/>
              <a:sym typeface="Montserrat"/>
            </a:endParaRPr>
          </a:p>
        </p:txBody>
      </p:sp>
      <p:sp>
        <p:nvSpPr>
          <p:cNvPr id="636" name="Google Shape;636;g831aa77a85_9_411"/>
          <p:cNvSpPr txBox="1"/>
          <p:nvPr/>
        </p:nvSpPr>
        <p:spPr>
          <a:xfrm>
            <a:off x="4065950" y="1885325"/>
            <a:ext cx="1355700" cy="48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45,000</a:t>
            </a:r>
            <a:endParaRPr b="1" sz="1800">
              <a:solidFill>
                <a:schemeClr val="dk1"/>
              </a:solidFill>
              <a:latin typeface="Montserrat"/>
              <a:ea typeface="Montserrat"/>
              <a:cs typeface="Montserrat"/>
              <a:sym typeface="Montserrat"/>
            </a:endParaRPr>
          </a:p>
        </p:txBody>
      </p:sp>
      <p:grpSp>
        <p:nvGrpSpPr>
          <p:cNvPr id="637" name="Google Shape;637;g831aa77a85_9_411"/>
          <p:cNvGrpSpPr/>
          <p:nvPr/>
        </p:nvGrpSpPr>
        <p:grpSpPr>
          <a:xfrm>
            <a:off x="7142025" y="2823725"/>
            <a:ext cx="1862100" cy="1466700"/>
            <a:chOff x="7142025" y="2823725"/>
            <a:chExt cx="1862100" cy="1466700"/>
          </a:xfrm>
        </p:grpSpPr>
        <p:sp>
          <p:nvSpPr>
            <p:cNvPr id="638" name="Google Shape;638;g831aa77a85_9_411"/>
            <p:cNvSpPr/>
            <p:nvPr/>
          </p:nvSpPr>
          <p:spPr>
            <a:xfrm rot="5400000">
              <a:off x="7339725" y="2626025"/>
              <a:ext cx="1466700" cy="1862100"/>
            </a:xfrm>
            <a:prstGeom prst="wedgeRectCallout">
              <a:avLst>
                <a:gd fmla="val -20137" name="adj1"/>
                <a:gd fmla="val 6388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g831aa77a85_9_411"/>
            <p:cNvSpPr txBox="1"/>
            <p:nvPr/>
          </p:nvSpPr>
          <p:spPr>
            <a:xfrm>
              <a:off x="7194775" y="2873588"/>
              <a:ext cx="1809300" cy="10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State government covers </a:t>
              </a:r>
              <a:r>
                <a:rPr b="1" lang="en">
                  <a:latin typeface="Montserrat"/>
                  <a:ea typeface="Montserrat"/>
                  <a:cs typeface="Montserrat"/>
                  <a:sym typeface="Montserrat"/>
                </a:rPr>
                <a:t>20%</a:t>
              </a:r>
              <a:r>
                <a:rPr lang="en">
                  <a:latin typeface="Montserrat"/>
                  <a:ea typeface="Montserrat"/>
                  <a:cs typeface="Montserrat"/>
                  <a:sym typeface="Montserrat"/>
                </a:rPr>
                <a:t> of out-of-pocket cost for cardiovascular medications</a:t>
              </a:r>
              <a:endParaRPr>
                <a:latin typeface="Montserrat"/>
                <a:ea typeface="Montserrat"/>
                <a:cs typeface="Montserrat"/>
                <a:sym typeface="Montserrat"/>
              </a:endParaRPr>
            </a:p>
          </p:txBody>
        </p:sp>
      </p:grpSp>
      <p:sp>
        <p:nvSpPr>
          <p:cNvPr id="640" name="Google Shape;640;g831aa77a85_9_411"/>
          <p:cNvSpPr txBox="1"/>
          <p:nvPr/>
        </p:nvSpPr>
        <p:spPr>
          <a:xfrm>
            <a:off x="4065950" y="1938000"/>
            <a:ext cx="2690100" cy="48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45,000 x $16,000</a:t>
            </a:r>
            <a:endParaRPr b="1" sz="1800">
              <a:solidFill>
                <a:schemeClr val="dk1"/>
              </a:solidFill>
              <a:latin typeface="Montserrat"/>
              <a:ea typeface="Montserrat"/>
              <a:cs typeface="Montserrat"/>
              <a:sym typeface="Montserrat"/>
            </a:endParaRPr>
          </a:p>
        </p:txBody>
      </p:sp>
      <p:sp>
        <p:nvSpPr>
          <p:cNvPr id="641" name="Google Shape;641;g831aa77a85_9_411"/>
          <p:cNvSpPr txBox="1"/>
          <p:nvPr/>
        </p:nvSpPr>
        <p:spPr>
          <a:xfrm>
            <a:off x="4065950" y="1885325"/>
            <a:ext cx="2842800" cy="48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Montserrat"/>
                <a:ea typeface="Montserrat"/>
                <a:cs typeface="Montserrat"/>
                <a:sym typeface="Montserrat"/>
              </a:rPr>
              <a:t>45,000 x $16,000 x 5%</a:t>
            </a:r>
            <a:endParaRPr b="1" sz="1800">
              <a:solidFill>
                <a:schemeClr val="dk1"/>
              </a:solidFill>
              <a:latin typeface="Montserrat"/>
              <a:ea typeface="Montserrat"/>
              <a:cs typeface="Montserrat"/>
              <a:sym typeface="Montserrat"/>
            </a:endParaRPr>
          </a:p>
        </p:txBody>
      </p:sp>
      <p:grpSp>
        <p:nvGrpSpPr>
          <p:cNvPr id="642" name="Google Shape;642;g831aa77a85_9_411"/>
          <p:cNvGrpSpPr/>
          <p:nvPr/>
        </p:nvGrpSpPr>
        <p:grpSpPr>
          <a:xfrm>
            <a:off x="7118575" y="1368450"/>
            <a:ext cx="1885550" cy="1153250"/>
            <a:chOff x="9556975" y="1600875"/>
            <a:chExt cx="1885550" cy="1153250"/>
          </a:xfrm>
        </p:grpSpPr>
        <p:sp>
          <p:nvSpPr>
            <p:cNvPr id="643" name="Google Shape;643;g831aa77a85_9_411"/>
            <p:cNvSpPr/>
            <p:nvPr/>
          </p:nvSpPr>
          <p:spPr>
            <a:xfrm rot="5400000">
              <a:off x="9936675" y="1248275"/>
              <a:ext cx="1149600" cy="1862100"/>
            </a:xfrm>
            <a:prstGeom prst="wedgeRectCallout">
              <a:avLst>
                <a:gd fmla="val -3031" name="adj1"/>
                <a:gd fmla="val 6992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831aa77a85_9_411"/>
            <p:cNvSpPr txBox="1"/>
            <p:nvPr/>
          </p:nvSpPr>
          <p:spPr>
            <a:xfrm>
              <a:off x="9556975" y="1600875"/>
              <a:ext cx="1809300" cy="10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Assume a </a:t>
              </a:r>
              <a:r>
                <a:rPr b="1" lang="en">
                  <a:latin typeface="Montserrat"/>
                  <a:ea typeface="Montserrat"/>
                  <a:cs typeface="Montserrat"/>
                  <a:sym typeface="Montserrat"/>
                </a:rPr>
                <a:t>5% reduction</a:t>
              </a:r>
              <a:r>
                <a:rPr lang="en">
                  <a:latin typeface="Montserrat"/>
                  <a:ea typeface="Montserrat"/>
                  <a:cs typeface="Montserrat"/>
                  <a:sym typeface="Montserrat"/>
                </a:rPr>
                <a:t> in hospitalizations due to CVD</a:t>
              </a:r>
              <a:r>
                <a:rPr baseline="30000" lang="en">
                  <a:latin typeface="Montserrat"/>
                  <a:ea typeface="Montserrat"/>
                  <a:cs typeface="Montserrat"/>
                  <a:sym typeface="Montserrat"/>
                </a:rPr>
                <a:t>3</a:t>
              </a:r>
              <a:endParaRPr baseline="30000">
                <a:latin typeface="Montserrat"/>
                <a:ea typeface="Montserrat"/>
                <a:cs typeface="Montserrat"/>
                <a:sym typeface="Montserrat"/>
              </a:endParaRPr>
            </a:p>
          </p:txBody>
        </p:sp>
      </p:grpSp>
      <p:sp>
        <p:nvSpPr>
          <p:cNvPr id="645" name="Google Shape;645;g831aa77a85_9_411"/>
          <p:cNvSpPr txBox="1"/>
          <p:nvPr/>
        </p:nvSpPr>
        <p:spPr>
          <a:xfrm>
            <a:off x="4065950" y="1930700"/>
            <a:ext cx="2842800" cy="48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Montserrat"/>
                <a:ea typeface="Montserrat"/>
                <a:cs typeface="Montserrat"/>
                <a:sym typeface="Montserrat"/>
              </a:rPr>
              <a:t>$36 Mil</a:t>
            </a:r>
            <a:endParaRPr b="1" sz="1800">
              <a:solidFill>
                <a:schemeClr val="accent5"/>
              </a:solidFill>
              <a:latin typeface="Montserrat"/>
              <a:ea typeface="Montserrat"/>
              <a:cs typeface="Montserrat"/>
              <a:sym typeface="Montserrat"/>
            </a:endParaRPr>
          </a:p>
        </p:txBody>
      </p:sp>
      <p:sp>
        <p:nvSpPr>
          <p:cNvPr id="646" name="Google Shape;646;g831aa77a85_9_411"/>
          <p:cNvSpPr txBox="1"/>
          <p:nvPr/>
        </p:nvSpPr>
        <p:spPr>
          <a:xfrm>
            <a:off x="4065950" y="2921300"/>
            <a:ext cx="2842800" cy="48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$109 Mil</a:t>
            </a:r>
            <a:endParaRPr b="1" sz="1800">
              <a:latin typeface="Montserrat"/>
              <a:ea typeface="Montserrat"/>
              <a:cs typeface="Montserrat"/>
              <a:sym typeface="Montserrat"/>
            </a:endParaRPr>
          </a:p>
        </p:txBody>
      </p:sp>
      <p:cxnSp>
        <p:nvCxnSpPr>
          <p:cNvPr id="647" name="Google Shape;647;g831aa77a85_9_411"/>
          <p:cNvCxnSpPr/>
          <p:nvPr/>
        </p:nvCxnSpPr>
        <p:spPr>
          <a:xfrm>
            <a:off x="3863975" y="3590925"/>
            <a:ext cx="238200" cy="0"/>
          </a:xfrm>
          <a:prstGeom prst="straightConnector1">
            <a:avLst/>
          </a:prstGeom>
          <a:noFill/>
          <a:ln cap="flat" cmpd="sng" w="38100">
            <a:solidFill>
              <a:schemeClr val="dk2"/>
            </a:solidFill>
            <a:prstDash val="solid"/>
            <a:round/>
            <a:headEnd len="med" w="med" type="none"/>
            <a:tailEnd len="med" w="med" type="none"/>
          </a:ln>
        </p:spPr>
      </p:cxnSp>
      <p:cxnSp>
        <p:nvCxnSpPr>
          <p:cNvPr id="648" name="Google Shape;648;g831aa77a85_9_411"/>
          <p:cNvCxnSpPr/>
          <p:nvPr/>
        </p:nvCxnSpPr>
        <p:spPr>
          <a:xfrm>
            <a:off x="3863975" y="3895725"/>
            <a:ext cx="1279500" cy="5100"/>
          </a:xfrm>
          <a:prstGeom prst="straightConnector1">
            <a:avLst/>
          </a:prstGeom>
          <a:noFill/>
          <a:ln cap="flat" cmpd="sng" w="38100">
            <a:solidFill>
              <a:schemeClr val="dk2"/>
            </a:solidFill>
            <a:prstDash val="solid"/>
            <a:round/>
            <a:headEnd len="med" w="med" type="none"/>
            <a:tailEnd len="med" w="med" type="none"/>
          </a:ln>
        </p:spPr>
      </p:cxnSp>
      <p:sp>
        <p:nvSpPr>
          <p:cNvPr id="649" name="Google Shape;649;g831aa77a85_9_411"/>
          <p:cNvSpPr txBox="1"/>
          <p:nvPr/>
        </p:nvSpPr>
        <p:spPr>
          <a:xfrm>
            <a:off x="4065950" y="3988100"/>
            <a:ext cx="2842800" cy="48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Montserrat"/>
                <a:ea typeface="Montserrat"/>
                <a:cs typeface="Montserrat"/>
                <a:sym typeface="Montserrat"/>
              </a:rPr>
              <a:t>$14.2 Mil </a:t>
            </a:r>
            <a:r>
              <a:rPr b="1" lang="en" sz="1800">
                <a:latin typeface="Montserrat"/>
                <a:ea typeface="Montserrat"/>
                <a:cs typeface="Montserrat"/>
                <a:sym typeface="Montserrat"/>
              </a:rPr>
              <a:t>Net Savings</a:t>
            </a:r>
            <a:endParaRPr b="1" sz="1800">
              <a:latin typeface="Montserrat"/>
              <a:ea typeface="Montserrat"/>
              <a:cs typeface="Montserrat"/>
              <a:sym typeface="Montserrat"/>
            </a:endParaRPr>
          </a:p>
        </p:txBody>
      </p:sp>
      <p:sp>
        <p:nvSpPr>
          <p:cNvPr id="650" name="Google Shape;650;g831aa77a85_9_411"/>
          <p:cNvSpPr/>
          <p:nvPr/>
        </p:nvSpPr>
        <p:spPr>
          <a:xfrm>
            <a:off x="285675" y="1823213"/>
            <a:ext cx="587700" cy="602400"/>
          </a:xfrm>
          <a:prstGeom prst="mathPlus">
            <a:avLst>
              <a:gd fmla="val 23520" name="adj1"/>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g831aa77a85_9_411"/>
          <p:cNvSpPr/>
          <p:nvPr/>
        </p:nvSpPr>
        <p:spPr>
          <a:xfrm>
            <a:off x="293925" y="2889625"/>
            <a:ext cx="548700" cy="602400"/>
          </a:xfrm>
          <a:prstGeom prst="mathMinus">
            <a:avLst>
              <a:gd fmla="val 23520" name="adj1"/>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g831aa77a85_9_411"/>
          <p:cNvSpPr txBox="1"/>
          <p:nvPr/>
        </p:nvSpPr>
        <p:spPr>
          <a:xfrm>
            <a:off x="3762375" y="1074675"/>
            <a:ext cx="27336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Over the course of 1 year...</a:t>
            </a:r>
            <a:endParaRPr>
              <a:latin typeface="Montserrat"/>
              <a:ea typeface="Montserrat"/>
              <a:cs typeface="Montserrat"/>
              <a:sym typeface="Montserrat"/>
            </a:endParaRPr>
          </a:p>
        </p:txBody>
      </p:sp>
      <p:grpSp>
        <p:nvGrpSpPr>
          <p:cNvPr id="653" name="Google Shape;653;g831aa77a85_9_411"/>
          <p:cNvGrpSpPr/>
          <p:nvPr/>
        </p:nvGrpSpPr>
        <p:grpSpPr>
          <a:xfrm>
            <a:off x="7168375" y="2937525"/>
            <a:ext cx="1862100" cy="1091078"/>
            <a:chOff x="7142025" y="2823725"/>
            <a:chExt cx="1862100" cy="1466700"/>
          </a:xfrm>
        </p:grpSpPr>
        <p:sp>
          <p:nvSpPr>
            <p:cNvPr id="654" name="Google Shape;654;g831aa77a85_9_411"/>
            <p:cNvSpPr/>
            <p:nvPr/>
          </p:nvSpPr>
          <p:spPr>
            <a:xfrm rot="5400000">
              <a:off x="7339725" y="2626025"/>
              <a:ext cx="1466700" cy="1862100"/>
            </a:xfrm>
            <a:prstGeom prst="wedgeRectCallout">
              <a:avLst>
                <a:gd fmla="val -20137" name="adj1"/>
                <a:gd fmla="val 63889" name="adj2"/>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g831aa77a85_9_411"/>
            <p:cNvSpPr txBox="1"/>
            <p:nvPr/>
          </p:nvSpPr>
          <p:spPr>
            <a:xfrm>
              <a:off x="7194775" y="2873588"/>
              <a:ext cx="1809300" cy="10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Individuals pay on average </a:t>
              </a:r>
              <a:r>
                <a:rPr b="1" lang="en">
                  <a:latin typeface="Montserrat"/>
                  <a:ea typeface="Montserrat"/>
                  <a:cs typeface="Montserrat"/>
                  <a:sym typeface="Montserrat"/>
                </a:rPr>
                <a:t>$109 Mil</a:t>
              </a:r>
              <a:r>
                <a:rPr lang="en">
                  <a:latin typeface="Montserrat"/>
                  <a:ea typeface="Montserrat"/>
                  <a:cs typeface="Montserrat"/>
                  <a:sym typeface="Montserrat"/>
                </a:rPr>
                <a:t> for cardiovascular medications</a:t>
              </a:r>
              <a:endParaRPr>
                <a:latin typeface="Montserrat"/>
                <a:ea typeface="Montserrat"/>
                <a:cs typeface="Montserrat"/>
                <a:sym typeface="Montserrat"/>
              </a:endParaRPr>
            </a:p>
          </p:txBody>
        </p:sp>
      </p:grpSp>
      <p:sp>
        <p:nvSpPr>
          <p:cNvPr id="656" name="Google Shape;656;g831aa77a85_9_411"/>
          <p:cNvSpPr txBox="1"/>
          <p:nvPr/>
        </p:nvSpPr>
        <p:spPr>
          <a:xfrm>
            <a:off x="4065950" y="2845100"/>
            <a:ext cx="2842800" cy="48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Montserrat"/>
                <a:ea typeface="Montserrat"/>
                <a:cs typeface="Montserrat"/>
                <a:sym typeface="Montserrat"/>
              </a:rPr>
              <a:t>$</a:t>
            </a:r>
            <a:r>
              <a:rPr b="1" lang="en" sz="1800">
                <a:latin typeface="Montserrat"/>
                <a:ea typeface="Montserrat"/>
                <a:cs typeface="Montserrat"/>
                <a:sym typeface="Montserrat"/>
              </a:rPr>
              <a:t>109 Mil x 20%</a:t>
            </a:r>
            <a:endParaRPr b="1" sz="1800">
              <a:latin typeface="Montserrat"/>
              <a:ea typeface="Montserrat"/>
              <a:cs typeface="Montserrat"/>
              <a:sym typeface="Montserrat"/>
            </a:endParaRPr>
          </a:p>
        </p:txBody>
      </p:sp>
      <p:sp>
        <p:nvSpPr>
          <p:cNvPr id="657" name="Google Shape;657;g831aa77a85_9_411"/>
          <p:cNvSpPr txBox="1"/>
          <p:nvPr/>
        </p:nvSpPr>
        <p:spPr>
          <a:xfrm>
            <a:off x="4065950" y="2840663"/>
            <a:ext cx="2842800" cy="48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4"/>
                </a:solidFill>
                <a:latin typeface="Montserrat"/>
                <a:ea typeface="Montserrat"/>
                <a:cs typeface="Montserrat"/>
                <a:sym typeface="Montserrat"/>
              </a:rPr>
              <a:t>$21.8 Mil</a:t>
            </a:r>
            <a:endParaRPr b="1" sz="1800">
              <a:solidFill>
                <a:schemeClr val="accent4"/>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6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63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6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63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64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65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63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g831aa77a85_9_5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3" name="Google Shape;663;g831aa77a85_9_523"/>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200"/>
              <a:t>CAVEATS</a:t>
            </a:r>
            <a:endParaRPr sz="2200"/>
          </a:p>
        </p:txBody>
      </p:sp>
      <p:cxnSp>
        <p:nvCxnSpPr>
          <p:cNvPr id="664" name="Google Shape;664;g831aa77a85_9_523"/>
          <p:cNvCxnSpPr/>
          <p:nvPr/>
        </p:nvCxnSpPr>
        <p:spPr>
          <a:xfrm flipH="1" rot="10800000">
            <a:off x="459400" y="881950"/>
            <a:ext cx="1306200" cy="3900"/>
          </a:xfrm>
          <a:prstGeom prst="straightConnector1">
            <a:avLst/>
          </a:prstGeom>
          <a:noFill/>
          <a:ln cap="flat" cmpd="sng" w="19050">
            <a:solidFill>
              <a:schemeClr val="accent3"/>
            </a:solidFill>
            <a:prstDash val="solid"/>
            <a:round/>
            <a:headEnd len="sm" w="sm" type="none"/>
            <a:tailEnd len="sm" w="sm" type="none"/>
          </a:ln>
        </p:spPr>
      </p:cxnSp>
      <p:cxnSp>
        <p:nvCxnSpPr>
          <p:cNvPr id="665" name="Google Shape;665;g831aa77a85_9_523"/>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666" name="Google Shape;666;g831aa77a85_9_523"/>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831aa77a85_9_523"/>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831aa77a85_9_523"/>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831aa77a85_9_523"/>
          <p:cNvSpPr/>
          <p:nvPr/>
        </p:nvSpPr>
        <p:spPr>
          <a:xfrm>
            <a:off x="2935603"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831aa77a85_9_523"/>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671" name="Google Shape;671;g831aa77a85_9_523"/>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672" name="Google Shape;672;g831aa77a85_9_523"/>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673" name="Google Shape;673;g831aa77a85_9_523"/>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674" name="Google Shape;674;g831aa77a85_9_523"/>
          <p:cNvGrpSpPr/>
          <p:nvPr/>
        </p:nvGrpSpPr>
        <p:grpSpPr>
          <a:xfrm>
            <a:off x="582066" y="4477985"/>
            <a:ext cx="244241" cy="263244"/>
            <a:chOff x="5027525" y="4402450"/>
            <a:chExt cx="477500" cy="496875"/>
          </a:xfrm>
        </p:grpSpPr>
        <p:sp>
          <p:nvSpPr>
            <p:cNvPr id="675" name="Google Shape;675;g831aa77a85_9_523"/>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831aa77a85_9_523"/>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831aa77a85_9_523"/>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g831aa77a85_9_523"/>
          <p:cNvGrpSpPr/>
          <p:nvPr/>
        </p:nvGrpSpPr>
        <p:grpSpPr>
          <a:xfrm>
            <a:off x="2245632" y="4506289"/>
            <a:ext cx="258228" cy="227366"/>
            <a:chOff x="3539102" y="2427549"/>
            <a:chExt cx="355099" cy="355481"/>
          </a:xfrm>
        </p:grpSpPr>
        <p:sp>
          <p:nvSpPr>
            <p:cNvPr id="679" name="Google Shape;679;g831aa77a85_9_523"/>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831aa77a85_9_523"/>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81" name="Google Shape;681;g831aa77a85_9_523"/>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682" name="Google Shape;682;g831aa77a85_9_523"/>
          <p:cNvPicPr preferRelativeResize="0"/>
          <p:nvPr/>
        </p:nvPicPr>
        <p:blipFill>
          <a:blip r:embed="rId4">
            <a:alphaModFix/>
          </a:blip>
          <a:stretch>
            <a:fillRect/>
          </a:stretch>
        </p:blipFill>
        <p:spPr>
          <a:xfrm>
            <a:off x="1424264" y="4498930"/>
            <a:ext cx="303032" cy="241644"/>
          </a:xfrm>
          <a:prstGeom prst="rect">
            <a:avLst/>
          </a:prstGeom>
          <a:noFill/>
          <a:ln>
            <a:noFill/>
          </a:ln>
        </p:spPr>
      </p:pic>
      <p:sp>
        <p:nvSpPr>
          <p:cNvPr id="683" name="Google Shape;683;g831aa77a85_9_523"/>
          <p:cNvSpPr/>
          <p:nvPr/>
        </p:nvSpPr>
        <p:spPr>
          <a:xfrm>
            <a:off x="7082200" y="1374325"/>
            <a:ext cx="1026600" cy="863700"/>
          </a:xfrm>
          <a:prstGeom prst="hexagon">
            <a:avLst>
              <a:gd fmla="val 25000" name="adj"/>
              <a:gd fmla="val 115470" name="vf"/>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g831aa77a85_9_523"/>
          <p:cNvSpPr/>
          <p:nvPr/>
        </p:nvSpPr>
        <p:spPr>
          <a:xfrm>
            <a:off x="4125375" y="1374325"/>
            <a:ext cx="1026600" cy="863700"/>
          </a:xfrm>
          <a:prstGeom prst="hexagon">
            <a:avLst>
              <a:gd fmla="val 25000" name="adj"/>
              <a:gd fmla="val 115470" name="vf"/>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g831aa77a85_9_523"/>
          <p:cNvSpPr/>
          <p:nvPr/>
        </p:nvSpPr>
        <p:spPr>
          <a:xfrm>
            <a:off x="1005800" y="1382213"/>
            <a:ext cx="1026600" cy="863700"/>
          </a:xfrm>
          <a:prstGeom prst="hexagon">
            <a:avLst>
              <a:gd fmla="val 25000" name="adj"/>
              <a:gd fmla="val 115470" name="vf"/>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g831aa77a85_9_523"/>
          <p:cNvSpPr txBox="1"/>
          <p:nvPr>
            <p:ph idx="2" type="title"/>
          </p:nvPr>
        </p:nvSpPr>
        <p:spPr>
          <a:xfrm>
            <a:off x="591250" y="2347433"/>
            <a:ext cx="1875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COST BURDEN</a:t>
            </a:r>
            <a:endParaRPr sz="1600"/>
          </a:p>
        </p:txBody>
      </p:sp>
      <p:sp>
        <p:nvSpPr>
          <p:cNvPr id="687" name="Google Shape;687;g831aa77a85_9_523"/>
          <p:cNvSpPr txBox="1"/>
          <p:nvPr>
            <p:ph idx="1" type="subTitle"/>
          </p:nvPr>
        </p:nvSpPr>
        <p:spPr>
          <a:xfrm>
            <a:off x="470350" y="2608550"/>
            <a:ext cx="2626500" cy="15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t>Knowing cost burden could help determine whether or not possible lack of medication adherence is related to cost</a:t>
            </a:r>
            <a:endParaRPr sz="1600"/>
          </a:p>
          <a:p>
            <a:pPr indent="0" lvl="0" marL="0" rtl="0" algn="l">
              <a:lnSpc>
                <a:spcPct val="115000"/>
              </a:lnSpc>
              <a:spcBef>
                <a:spcPts val="1600"/>
              </a:spcBef>
              <a:spcAft>
                <a:spcPts val="0"/>
              </a:spcAft>
              <a:buNone/>
            </a:pPr>
            <a:r>
              <a:t/>
            </a:r>
            <a:endParaRPr sz="1600"/>
          </a:p>
        </p:txBody>
      </p:sp>
      <p:sp>
        <p:nvSpPr>
          <p:cNvPr id="688" name="Google Shape;688;g831aa77a85_9_523"/>
          <p:cNvSpPr txBox="1"/>
          <p:nvPr>
            <p:ph idx="5" type="title"/>
          </p:nvPr>
        </p:nvSpPr>
        <p:spPr>
          <a:xfrm>
            <a:off x="3701022" y="2339546"/>
            <a:ext cx="1875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ADHERENCE</a:t>
            </a:r>
            <a:endParaRPr sz="1600"/>
          </a:p>
        </p:txBody>
      </p:sp>
      <p:sp>
        <p:nvSpPr>
          <p:cNvPr id="689" name="Google Shape;689;g831aa77a85_9_523"/>
          <p:cNvSpPr txBox="1"/>
          <p:nvPr>
            <p:ph idx="6" type="subTitle"/>
          </p:nvPr>
        </p:nvSpPr>
        <p:spPr>
          <a:xfrm>
            <a:off x="3265300" y="2671775"/>
            <a:ext cx="2735400" cy="17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t>With the given data, we cannot be certain if lack of medication adherence is a primary risk for CVD</a:t>
            </a:r>
            <a:endParaRPr sz="1600"/>
          </a:p>
        </p:txBody>
      </p:sp>
      <p:sp>
        <p:nvSpPr>
          <p:cNvPr id="690" name="Google Shape;690;g831aa77a85_9_523"/>
          <p:cNvSpPr txBox="1"/>
          <p:nvPr>
            <p:ph idx="5" type="title"/>
          </p:nvPr>
        </p:nvSpPr>
        <p:spPr>
          <a:xfrm>
            <a:off x="6657847" y="2339546"/>
            <a:ext cx="1875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LIMITED DATA</a:t>
            </a:r>
            <a:endParaRPr sz="1600"/>
          </a:p>
        </p:txBody>
      </p:sp>
      <p:sp>
        <p:nvSpPr>
          <p:cNvPr id="691" name="Google Shape;691;g831aa77a85_9_523"/>
          <p:cNvSpPr txBox="1"/>
          <p:nvPr>
            <p:ph idx="6" type="subTitle"/>
          </p:nvPr>
        </p:nvSpPr>
        <p:spPr>
          <a:xfrm>
            <a:off x="6169150" y="2671775"/>
            <a:ext cx="2847300" cy="147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t>With only data for two years (2012 and 2016), any causal assumptions are limited in scope</a:t>
            </a:r>
            <a:endParaRPr i="1" sz="1600"/>
          </a:p>
        </p:txBody>
      </p:sp>
      <p:pic>
        <p:nvPicPr>
          <p:cNvPr id="692" name="Google Shape;692;g831aa77a85_9_523"/>
          <p:cNvPicPr preferRelativeResize="0"/>
          <p:nvPr/>
        </p:nvPicPr>
        <p:blipFill>
          <a:blip r:embed="rId5">
            <a:alphaModFix/>
          </a:blip>
          <a:stretch>
            <a:fillRect/>
          </a:stretch>
        </p:blipFill>
        <p:spPr>
          <a:xfrm>
            <a:off x="1252300" y="1549425"/>
            <a:ext cx="594950" cy="594950"/>
          </a:xfrm>
          <a:prstGeom prst="rect">
            <a:avLst/>
          </a:prstGeom>
          <a:noFill/>
          <a:ln>
            <a:noFill/>
          </a:ln>
        </p:spPr>
      </p:pic>
      <p:pic>
        <p:nvPicPr>
          <p:cNvPr id="693" name="Google Shape;693;g831aa77a85_9_523"/>
          <p:cNvPicPr preferRelativeResize="0"/>
          <p:nvPr/>
        </p:nvPicPr>
        <p:blipFill>
          <a:blip r:embed="rId6">
            <a:alphaModFix/>
          </a:blip>
          <a:stretch>
            <a:fillRect/>
          </a:stretch>
        </p:blipFill>
        <p:spPr>
          <a:xfrm>
            <a:off x="4359849" y="1535199"/>
            <a:ext cx="600700" cy="600700"/>
          </a:xfrm>
          <a:prstGeom prst="rect">
            <a:avLst/>
          </a:prstGeom>
          <a:noFill/>
          <a:ln>
            <a:noFill/>
          </a:ln>
        </p:spPr>
      </p:pic>
      <p:pic>
        <p:nvPicPr>
          <p:cNvPr id="694" name="Google Shape;694;g831aa77a85_9_523"/>
          <p:cNvPicPr preferRelativeResize="0"/>
          <p:nvPr/>
        </p:nvPicPr>
        <p:blipFill>
          <a:blip r:embed="rId7">
            <a:alphaModFix/>
          </a:blip>
          <a:stretch>
            <a:fillRect/>
          </a:stretch>
        </p:blipFill>
        <p:spPr>
          <a:xfrm>
            <a:off x="7285550" y="1506775"/>
            <a:ext cx="600700" cy="60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g830c98ff86_1_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700" name="Google Shape;700;g830c98ff86_1_93"/>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701" name="Google Shape;701;g830c98ff86_1_93"/>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830c98ff86_1_93"/>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830c98ff86_1_93"/>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830c98ff86_1_93"/>
          <p:cNvSpPr/>
          <p:nvPr/>
        </p:nvSpPr>
        <p:spPr>
          <a:xfrm>
            <a:off x="2935603"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830c98ff86_1_93"/>
          <p:cNvSpPr txBox="1"/>
          <p:nvPr>
            <p:ph idx="4294967295"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706" name="Google Shape;706;g830c98ff86_1_93"/>
          <p:cNvSpPr txBox="1"/>
          <p:nvPr>
            <p:ph idx="4294967295"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707" name="Google Shape;707;g830c98ff86_1_93"/>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708" name="Google Shape;708;g830c98ff86_1_93"/>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709" name="Google Shape;709;g830c98ff86_1_93"/>
          <p:cNvGrpSpPr/>
          <p:nvPr/>
        </p:nvGrpSpPr>
        <p:grpSpPr>
          <a:xfrm>
            <a:off x="582066" y="4477985"/>
            <a:ext cx="244241" cy="263244"/>
            <a:chOff x="5027525" y="4402450"/>
            <a:chExt cx="477500" cy="496875"/>
          </a:xfrm>
        </p:grpSpPr>
        <p:sp>
          <p:nvSpPr>
            <p:cNvPr id="710" name="Google Shape;710;g830c98ff86_1_93"/>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830c98ff86_1_93"/>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830c98ff86_1_93"/>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3" name="Google Shape;713;g830c98ff86_1_93"/>
          <p:cNvGrpSpPr/>
          <p:nvPr/>
        </p:nvGrpSpPr>
        <p:grpSpPr>
          <a:xfrm>
            <a:off x="2245632" y="4506289"/>
            <a:ext cx="258228" cy="227366"/>
            <a:chOff x="3539102" y="2427549"/>
            <a:chExt cx="355099" cy="355481"/>
          </a:xfrm>
        </p:grpSpPr>
        <p:sp>
          <p:nvSpPr>
            <p:cNvPr id="714" name="Google Shape;714;g830c98ff86_1_93"/>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830c98ff86_1_93"/>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16" name="Google Shape;716;g830c98ff86_1_93"/>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717" name="Google Shape;717;g830c98ff86_1_93"/>
          <p:cNvPicPr preferRelativeResize="0"/>
          <p:nvPr/>
        </p:nvPicPr>
        <p:blipFill>
          <a:blip r:embed="rId4">
            <a:alphaModFix/>
          </a:blip>
          <a:stretch>
            <a:fillRect/>
          </a:stretch>
        </p:blipFill>
        <p:spPr>
          <a:xfrm>
            <a:off x="1424264" y="4498930"/>
            <a:ext cx="303032" cy="241644"/>
          </a:xfrm>
          <a:prstGeom prst="rect">
            <a:avLst/>
          </a:prstGeom>
          <a:noFill/>
          <a:ln>
            <a:noFill/>
          </a:ln>
        </p:spPr>
      </p:pic>
      <p:sp>
        <p:nvSpPr>
          <p:cNvPr id="718" name="Google Shape;718;g830c98ff86_1_93"/>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PREVENTION MATTERS</a:t>
            </a:r>
            <a:endParaRPr sz="2200"/>
          </a:p>
        </p:txBody>
      </p:sp>
      <p:cxnSp>
        <p:nvCxnSpPr>
          <p:cNvPr id="719" name="Google Shape;719;g830c98ff86_1_93"/>
          <p:cNvCxnSpPr/>
          <p:nvPr/>
        </p:nvCxnSpPr>
        <p:spPr>
          <a:xfrm>
            <a:off x="459400" y="885850"/>
            <a:ext cx="3379200" cy="18900"/>
          </a:xfrm>
          <a:prstGeom prst="straightConnector1">
            <a:avLst/>
          </a:prstGeom>
          <a:noFill/>
          <a:ln cap="flat" cmpd="sng" w="19050">
            <a:solidFill>
              <a:schemeClr val="accent3"/>
            </a:solidFill>
            <a:prstDash val="solid"/>
            <a:round/>
            <a:headEnd len="sm" w="sm" type="none"/>
            <a:tailEnd len="sm" w="sm" type="none"/>
          </a:ln>
        </p:spPr>
      </p:cxnSp>
      <p:grpSp>
        <p:nvGrpSpPr>
          <p:cNvPr id="720" name="Google Shape;720;g830c98ff86_1_93"/>
          <p:cNvGrpSpPr/>
          <p:nvPr/>
        </p:nvGrpSpPr>
        <p:grpSpPr>
          <a:xfrm>
            <a:off x="4122113" y="2982758"/>
            <a:ext cx="975972" cy="960059"/>
            <a:chOff x="-28069875" y="3175300"/>
            <a:chExt cx="260725" cy="296150"/>
          </a:xfrm>
        </p:grpSpPr>
        <p:sp>
          <p:nvSpPr>
            <p:cNvPr id="721" name="Google Shape;721;g830c98ff86_1_93"/>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830c98ff86_1_93"/>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830c98ff86_1_93"/>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830c98ff86_1_93"/>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830c98ff86_1_93"/>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830c98ff86_1_93"/>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830c98ff86_1_93"/>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830c98ff86_1_93"/>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830c98ff86_1_93"/>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0" name="Google Shape;730;g830c98ff86_1_93"/>
          <p:cNvGrpSpPr/>
          <p:nvPr/>
        </p:nvGrpSpPr>
        <p:grpSpPr>
          <a:xfrm>
            <a:off x="2102062" y="1581672"/>
            <a:ext cx="740417" cy="684906"/>
            <a:chOff x="-23615075" y="3148525"/>
            <a:chExt cx="295375" cy="296150"/>
          </a:xfrm>
        </p:grpSpPr>
        <p:sp>
          <p:nvSpPr>
            <p:cNvPr id="731" name="Google Shape;731;g830c98ff86_1_93"/>
            <p:cNvSpPr/>
            <p:nvPr/>
          </p:nvSpPr>
          <p:spPr>
            <a:xfrm>
              <a:off x="-23493775" y="3183950"/>
              <a:ext cx="52775" cy="53600"/>
            </a:xfrm>
            <a:custGeom>
              <a:rect b="b" l="l" r="r" t="t"/>
              <a:pathLst>
                <a:path extrusionOk="0" h="2144" w="2111">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830c98ff86_1_93"/>
            <p:cNvSpPr/>
            <p:nvPr/>
          </p:nvSpPr>
          <p:spPr>
            <a:xfrm>
              <a:off x="-23615075" y="3268225"/>
              <a:ext cx="34675" cy="173300"/>
            </a:xfrm>
            <a:custGeom>
              <a:rect b="b" l="l" r="r" t="t"/>
              <a:pathLst>
                <a:path extrusionOk="0" h="6932" w="1387">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830c98ff86_1_93"/>
            <p:cNvSpPr/>
            <p:nvPr/>
          </p:nvSpPr>
          <p:spPr>
            <a:xfrm>
              <a:off x="-23354375" y="3270600"/>
              <a:ext cx="34675" cy="173300"/>
            </a:xfrm>
            <a:custGeom>
              <a:rect b="b" l="l" r="r" t="t"/>
              <a:pathLst>
                <a:path extrusionOk="0" h="6932" w="1387">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830c98ff86_1_93"/>
            <p:cNvSpPr/>
            <p:nvPr/>
          </p:nvSpPr>
          <p:spPr>
            <a:xfrm>
              <a:off x="-23562300" y="3148525"/>
              <a:ext cx="191400" cy="296150"/>
            </a:xfrm>
            <a:custGeom>
              <a:rect b="b" l="l" r="r" t="t"/>
              <a:pathLst>
                <a:path extrusionOk="0" h="11846" w="7656">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rgbClr val="6D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5" name="Google Shape;735;g830c98ff86_1_93"/>
          <p:cNvGrpSpPr/>
          <p:nvPr/>
        </p:nvGrpSpPr>
        <p:grpSpPr>
          <a:xfrm>
            <a:off x="4169189" y="962040"/>
            <a:ext cx="826015" cy="764078"/>
            <a:chOff x="-20946600" y="3317850"/>
            <a:chExt cx="304825" cy="304050"/>
          </a:xfrm>
        </p:grpSpPr>
        <p:sp>
          <p:nvSpPr>
            <p:cNvPr id="736" name="Google Shape;736;g830c98ff86_1_93"/>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830c98ff86_1_93"/>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830c98ff86_1_93"/>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9" name="Google Shape;739;g830c98ff86_1_93"/>
          <p:cNvSpPr/>
          <p:nvPr/>
        </p:nvSpPr>
        <p:spPr>
          <a:xfrm>
            <a:off x="6321926" y="1610000"/>
            <a:ext cx="826031" cy="628226"/>
          </a:xfrm>
          <a:custGeom>
            <a:rect b="b" l="l" r="r" t="t"/>
            <a:pathLst>
              <a:path extrusionOk="0" h="12634" w="15029">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rgbClr val="E0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40" name="Google Shape;740;g830c98ff86_1_93"/>
          <p:cNvCxnSpPr/>
          <p:nvPr/>
        </p:nvCxnSpPr>
        <p:spPr>
          <a:xfrm>
            <a:off x="2911825" y="2655200"/>
            <a:ext cx="924600" cy="510000"/>
          </a:xfrm>
          <a:prstGeom prst="straightConnector1">
            <a:avLst/>
          </a:prstGeom>
          <a:noFill/>
          <a:ln cap="flat" cmpd="sng" w="28575">
            <a:solidFill>
              <a:schemeClr val="dk2"/>
            </a:solidFill>
            <a:prstDash val="solid"/>
            <a:round/>
            <a:headEnd len="med" w="med" type="none"/>
            <a:tailEnd len="med" w="med" type="triangle"/>
          </a:ln>
        </p:spPr>
      </p:cxnSp>
      <p:cxnSp>
        <p:nvCxnSpPr>
          <p:cNvPr id="741" name="Google Shape;741;g830c98ff86_1_93"/>
          <p:cNvCxnSpPr/>
          <p:nvPr/>
        </p:nvCxnSpPr>
        <p:spPr>
          <a:xfrm>
            <a:off x="4622775" y="2208850"/>
            <a:ext cx="0" cy="701400"/>
          </a:xfrm>
          <a:prstGeom prst="straightConnector1">
            <a:avLst/>
          </a:prstGeom>
          <a:noFill/>
          <a:ln cap="flat" cmpd="sng" w="28575">
            <a:solidFill>
              <a:schemeClr val="dk2"/>
            </a:solidFill>
            <a:prstDash val="solid"/>
            <a:round/>
            <a:headEnd len="med" w="med" type="none"/>
            <a:tailEnd len="med" w="med" type="triangle"/>
          </a:ln>
        </p:spPr>
      </p:cxnSp>
      <p:cxnSp>
        <p:nvCxnSpPr>
          <p:cNvPr id="742" name="Google Shape;742;g830c98ff86_1_93"/>
          <p:cNvCxnSpPr/>
          <p:nvPr/>
        </p:nvCxnSpPr>
        <p:spPr>
          <a:xfrm flipH="1">
            <a:off x="5383775" y="2571375"/>
            <a:ext cx="930900" cy="572700"/>
          </a:xfrm>
          <a:prstGeom prst="straightConnector1">
            <a:avLst/>
          </a:prstGeom>
          <a:noFill/>
          <a:ln cap="flat" cmpd="sng" w="28575">
            <a:solidFill>
              <a:schemeClr val="dk2"/>
            </a:solidFill>
            <a:prstDash val="solid"/>
            <a:round/>
            <a:headEnd len="med" w="med" type="none"/>
            <a:tailEnd len="med" w="med" type="triangle"/>
          </a:ln>
        </p:spPr>
      </p:cxnSp>
      <p:sp>
        <p:nvSpPr>
          <p:cNvPr id="743" name="Google Shape;743;g830c98ff86_1_93"/>
          <p:cNvSpPr txBox="1"/>
          <p:nvPr>
            <p:ph idx="4294967295" type="body"/>
          </p:nvPr>
        </p:nvSpPr>
        <p:spPr>
          <a:xfrm>
            <a:off x="1533250" y="2266575"/>
            <a:ext cx="1878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Medical Access</a:t>
            </a:r>
            <a:endParaRPr b="1" sz="1600"/>
          </a:p>
        </p:txBody>
      </p:sp>
      <p:sp>
        <p:nvSpPr>
          <p:cNvPr id="744" name="Google Shape;744;g830c98ff86_1_93"/>
          <p:cNvSpPr txBox="1"/>
          <p:nvPr>
            <p:ph idx="4294967295" type="body"/>
          </p:nvPr>
        </p:nvSpPr>
        <p:spPr>
          <a:xfrm>
            <a:off x="3605925" y="1770688"/>
            <a:ext cx="2033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Healthy Routines</a:t>
            </a:r>
            <a:endParaRPr b="1" sz="1600"/>
          </a:p>
        </p:txBody>
      </p:sp>
      <p:sp>
        <p:nvSpPr>
          <p:cNvPr id="745" name="Google Shape;745;g830c98ff86_1_93"/>
          <p:cNvSpPr txBox="1"/>
          <p:nvPr>
            <p:ph idx="4294967295" type="body"/>
          </p:nvPr>
        </p:nvSpPr>
        <p:spPr>
          <a:xfrm>
            <a:off x="5795938" y="2208850"/>
            <a:ext cx="1878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Healthy Diet</a:t>
            </a:r>
            <a:endParaRPr b="1" sz="1600"/>
          </a:p>
        </p:txBody>
      </p:sp>
      <p:sp>
        <p:nvSpPr>
          <p:cNvPr id="746" name="Google Shape;746;g830c98ff86_1_93"/>
          <p:cNvSpPr txBox="1"/>
          <p:nvPr>
            <p:ph idx="4294967295" type="body"/>
          </p:nvPr>
        </p:nvSpPr>
        <p:spPr>
          <a:xfrm>
            <a:off x="3699775" y="3863825"/>
            <a:ext cx="1878000" cy="6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Improved</a:t>
            </a:r>
            <a:endParaRPr b="1" sz="1600"/>
          </a:p>
          <a:p>
            <a:pPr indent="0" lvl="0" marL="0" rtl="0" algn="ctr">
              <a:spcBef>
                <a:spcPts val="0"/>
              </a:spcBef>
              <a:spcAft>
                <a:spcPts val="0"/>
              </a:spcAft>
              <a:buNone/>
            </a:pPr>
            <a:r>
              <a:rPr b="1" lang="en" sz="1600"/>
              <a:t>Heart Health</a:t>
            </a:r>
            <a:endParaRPr b="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Google Shape;751;g82eb9f9b71_1_12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752" name="Google Shape;752;g82eb9f9b71_1_1219"/>
          <p:cNvCxnSpPr/>
          <p:nvPr/>
        </p:nvCxnSpPr>
        <p:spPr>
          <a:xfrm>
            <a:off x="-83550" y="1659102"/>
            <a:ext cx="9311100" cy="0"/>
          </a:xfrm>
          <a:prstGeom prst="straightConnector1">
            <a:avLst/>
          </a:prstGeom>
          <a:noFill/>
          <a:ln cap="flat" cmpd="sng" w="19050">
            <a:solidFill>
              <a:schemeClr val="accent1"/>
            </a:solidFill>
            <a:prstDash val="solid"/>
            <a:round/>
            <a:headEnd len="sm" w="sm" type="none"/>
            <a:tailEnd len="sm" w="sm" type="none"/>
          </a:ln>
        </p:spPr>
      </p:cxnSp>
      <p:sp>
        <p:nvSpPr>
          <p:cNvPr id="753" name="Google Shape;753;g82eb9f9b71_1_1219"/>
          <p:cNvSpPr txBox="1"/>
          <p:nvPr>
            <p:ph idx="2" type="title"/>
          </p:nvPr>
        </p:nvSpPr>
        <p:spPr>
          <a:xfrm>
            <a:off x="3206988" y="2126750"/>
            <a:ext cx="249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INSIGHTS</a:t>
            </a:r>
            <a:endParaRPr sz="1600"/>
          </a:p>
        </p:txBody>
      </p:sp>
      <p:sp>
        <p:nvSpPr>
          <p:cNvPr id="754" name="Google Shape;754;g82eb9f9b71_1_1219"/>
          <p:cNvSpPr txBox="1"/>
          <p:nvPr>
            <p:ph idx="1" type="subTitle"/>
          </p:nvPr>
        </p:nvSpPr>
        <p:spPr>
          <a:xfrm>
            <a:off x="3206988" y="2458972"/>
            <a:ext cx="24933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sz="1600"/>
              <a:t>The disparity is most apparent for patients 45+ with either commercial or Medicare coverage</a:t>
            </a:r>
            <a:endParaRPr sz="1600"/>
          </a:p>
        </p:txBody>
      </p:sp>
      <p:sp>
        <p:nvSpPr>
          <p:cNvPr id="755" name="Google Shape;755;g82eb9f9b71_1_1219"/>
          <p:cNvSpPr txBox="1"/>
          <p:nvPr>
            <p:ph idx="3" type="title"/>
          </p:nvPr>
        </p:nvSpPr>
        <p:spPr>
          <a:xfrm>
            <a:off x="6339323" y="2126750"/>
            <a:ext cx="249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SOLUTION</a:t>
            </a:r>
            <a:endParaRPr sz="1600"/>
          </a:p>
        </p:txBody>
      </p:sp>
      <p:sp>
        <p:nvSpPr>
          <p:cNvPr id="756" name="Google Shape;756;g82eb9f9b71_1_1219"/>
          <p:cNvSpPr txBox="1"/>
          <p:nvPr>
            <p:ph idx="4" type="subTitle"/>
          </p:nvPr>
        </p:nvSpPr>
        <p:spPr>
          <a:xfrm>
            <a:off x="6339323" y="2458972"/>
            <a:ext cx="24933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600"/>
              <a:t>Addressing the disparity by increasing CVD prescription coverage for this at risk population may increase health outcomes and reduce costs</a:t>
            </a:r>
            <a:endParaRPr sz="1600"/>
          </a:p>
        </p:txBody>
      </p:sp>
      <p:sp>
        <p:nvSpPr>
          <p:cNvPr id="757" name="Google Shape;757;g82eb9f9b71_1_1219"/>
          <p:cNvSpPr txBox="1"/>
          <p:nvPr>
            <p:ph idx="1" type="subTitle"/>
          </p:nvPr>
        </p:nvSpPr>
        <p:spPr>
          <a:xfrm>
            <a:off x="82788" y="2458972"/>
            <a:ext cx="24933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sz="1600"/>
              <a:t>There is a disparity between Cardiovascular Drug Usage and Insurance Coverage</a:t>
            </a:r>
            <a:endParaRPr sz="1600"/>
          </a:p>
        </p:txBody>
      </p:sp>
      <p:sp>
        <p:nvSpPr>
          <p:cNvPr id="758" name="Google Shape;758;g82eb9f9b71_1_1219"/>
          <p:cNvSpPr txBox="1"/>
          <p:nvPr>
            <p:ph idx="2" type="title"/>
          </p:nvPr>
        </p:nvSpPr>
        <p:spPr>
          <a:xfrm>
            <a:off x="82788" y="2126750"/>
            <a:ext cx="2493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PROBLEM</a:t>
            </a:r>
            <a:endParaRPr sz="1600"/>
          </a:p>
        </p:txBody>
      </p:sp>
      <p:sp>
        <p:nvSpPr>
          <p:cNvPr id="759" name="Google Shape;759;g82eb9f9b71_1_1219"/>
          <p:cNvSpPr/>
          <p:nvPr/>
        </p:nvSpPr>
        <p:spPr>
          <a:xfrm>
            <a:off x="7205575" y="1304075"/>
            <a:ext cx="760800" cy="719700"/>
          </a:xfrm>
          <a:prstGeom prst="hexagon">
            <a:avLst>
              <a:gd fmla="val 25000"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g82eb9f9b71_1_1219"/>
          <p:cNvSpPr/>
          <p:nvPr/>
        </p:nvSpPr>
        <p:spPr>
          <a:xfrm>
            <a:off x="4081375" y="1304075"/>
            <a:ext cx="760800" cy="719700"/>
          </a:xfrm>
          <a:prstGeom prst="hexagon">
            <a:avLst>
              <a:gd fmla="val 25000"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82eb9f9b71_1_1219"/>
          <p:cNvSpPr/>
          <p:nvPr/>
        </p:nvSpPr>
        <p:spPr>
          <a:xfrm>
            <a:off x="957175" y="1304075"/>
            <a:ext cx="760800" cy="719700"/>
          </a:xfrm>
          <a:prstGeom prst="hexagon">
            <a:avLst>
              <a:gd fmla="val 25000"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g82eb9f9b71_1_1219"/>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200"/>
              <a:t>CONCLUSION</a:t>
            </a:r>
            <a:endParaRPr sz="2200"/>
          </a:p>
        </p:txBody>
      </p:sp>
      <p:cxnSp>
        <p:nvCxnSpPr>
          <p:cNvPr id="763" name="Google Shape;763;g82eb9f9b71_1_1219"/>
          <p:cNvCxnSpPr/>
          <p:nvPr/>
        </p:nvCxnSpPr>
        <p:spPr>
          <a:xfrm flipH="1" rot="10800000">
            <a:off x="459400" y="872650"/>
            <a:ext cx="2066400" cy="13200"/>
          </a:xfrm>
          <a:prstGeom prst="straightConnector1">
            <a:avLst/>
          </a:prstGeom>
          <a:noFill/>
          <a:ln cap="flat" cmpd="sng" w="19050">
            <a:solidFill>
              <a:schemeClr val="accent3"/>
            </a:solidFill>
            <a:prstDash val="solid"/>
            <a:round/>
            <a:headEnd len="sm" w="sm" type="none"/>
            <a:tailEnd len="sm" w="sm" type="none"/>
          </a:ln>
        </p:spPr>
      </p:cxnSp>
      <p:cxnSp>
        <p:nvCxnSpPr>
          <p:cNvPr id="764" name="Google Shape;764;g82eb9f9b71_1_1219"/>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765" name="Google Shape;765;g82eb9f9b71_1_1219"/>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82eb9f9b71_1_1219"/>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82eb9f9b71_1_1219"/>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82eb9f9b71_1_1219"/>
          <p:cNvSpPr/>
          <p:nvPr/>
        </p:nvSpPr>
        <p:spPr>
          <a:xfrm>
            <a:off x="2935603"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82eb9f9b71_1_1219"/>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770" name="Google Shape;770;g82eb9f9b71_1_1219"/>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771" name="Google Shape;771;g82eb9f9b71_1_1219"/>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772" name="Google Shape;772;g82eb9f9b71_1_1219"/>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773" name="Google Shape;773;g82eb9f9b71_1_1219"/>
          <p:cNvGrpSpPr/>
          <p:nvPr/>
        </p:nvGrpSpPr>
        <p:grpSpPr>
          <a:xfrm>
            <a:off x="582066" y="4477985"/>
            <a:ext cx="244241" cy="263244"/>
            <a:chOff x="5027525" y="4402450"/>
            <a:chExt cx="477500" cy="496875"/>
          </a:xfrm>
        </p:grpSpPr>
        <p:sp>
          <p:nvSpPr>
            <p:cNvPr id="774" name="Google Shape;774;g82eb9f9b71_1_1219"/>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82eb9f9b71_1_1219"/>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82eb9f9b71_1_1219"/>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7" name="Google Shape;777;g82eb9f9b71_1_1219"/>
          <p:cNvGrpSpPr/>
          <p:nvPr/>
        </p:nvGrpSpPr>
        <p:grpSpPr>
          <a:xfrm>
            <a:off x="2245632" y="4506289"/>
            <a:ext cx="258228" cy="227366"/>
            <a:chOff x="3539102" y="2427549"/>
            <a:chExt cx="355099" cy="355481"/>
          </a:xfrm>
        </p:grpSpPr>
        <p:sp>
          <p:nvSpPr>
            <p:cNvPr id="778" name="Google Shape;778;g82eb9f9b71_1_1219"/>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82eb9f9b71_1_1219"/>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80" name="Google Shape;780;g82eb9f9b71_1_1219"/>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781" name="Google Shape;781;g82eb9f9b71_1_1219"/>
          <p:cNvPicPr preferRelativeResize="0"/>
          <p:nvPr/>
        </p:nvPicPr>
        <p:blipFill>
          <a:blip r:embed="rId4">
            <a:alphaModFix/>
          </a:blip>
          <a:stretch>
            <a:fillRect/>
          </a:stretch>
        </p:blipFill>
        <p:spPr>
          <a:xfrm>
            <a:off x="1424264" y="4498930"/>
            <a:ext cx="303032" cy="241644"/>
          </a:xfrm>
          <a:prstGeom prst="rect">
            <a:avLst/>
          </a:prstGeom>
          <a:noFill/>
          <a:ln>
            <a:noFill/>
          </a:ln>
        </p:spPr>
      </p:pic>
      <p:pic>
        <p:nvPicPr>
          <p:cNvPr id="782" name="Google Shape;782;g82eb9f9b71_1_1219"/>
          <p:cNvPicPr preferRelativeResize="0"/>
          <p:nvPr/>
        </p:nvPicPr>
        <p:blipFill>
          <a:blip r:embed="rId3">
            <a:alphaModFix/>
          </a:blip>
          <a:stretch>
            <a:fillRect/>
          </a:stretch>
        </p:blipFill>
        <p:spPr>
          <a:xfrm>
            <a:off x="7311625" y="1360000"/>
            <a:ext cx="548700" cy="572700"/>
          </a:xfrm>
          <a:prstGeom prst="rect">
            <a:avLst/>
          </a:prstGeom>
          <a:noFill/>
          <a:ln>
            <a:noFill/>
          </a:ln>
        </p:spPr>
      </p:pic>
      <p:grpSp>
        <p:nvGrpSpPr>
          <p:cNvPr id="783" name="Google Shape;783;g82eb9f9b71_1_1219"/>
          <p:cNvGrpSpPr/>
          <p:nvPr/>
        </p:nvGrpSpPr>
        <p:grpSpPr>
          <a:xfrm>
            <a:off x="4260609" y="1399239"/>
            <a:ext cx="402328" cy="464365"/>
            <a:chOff x="3539102" y="2427549"/>
            <a:chExt cx="355099" cy="355481"/>
          </a:xfrm>
        </p:grpSpPr>
        <p:sp>
          <p:nvSpPr>
            <p:cNvPr id="784" name="Google Shape;784;g82eb9f9b71_1_1219"/>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82eb9f9b71_1_1219"/>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6" name="Google Shape;786;g82eb9f9b71_1_1219"/>
          <p:cNvGrpSpPr/>
          <p:nvPr/>
        </p:nvGrpSpPr>
        <p:grpSpPr>
          <a:xfrm>
            <a:off x="1132989" y="1390070"/>
            <a:ext cx="478932" cy="556947"/>
            <a:chOff x="5027525" y="4402450"/>
            <a:chExt cx="477500" cy="496875"/>
          </a:xfrm>
        </p:grpSpPr>
        <p:sp>
          <p:nvSpPr>
            <p:cNvPr id="787" name="Google Shape;787;g82eb9f9b71_1_1219"/>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82eb9f9b71_1_1219"/>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82eb9f9b71_1_1219"/>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g830c98ff86_1_16"/>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BURDEN OF CARDIOVASCULAR DISEASE IN MINNESOTA</a:t>
            </a:r>
            <a:endParaRPr sz="2200"/>
          </a:p>
        </p:txBody>
      </p:sp>
      <p:cxnSp>
        <p:nvCxnSpPr>
          <p:cNvPr id="169" name="Google Shape;169;g830c98ff86_1_16"/>
          <p:cNvCxnSpPr/>
          <p:nvPr/>
        </p:nvCxnSpPr>
        <p:spPr>
          <a:xfrm flipH="1" rot="10800000">
            <a:off x="459400" y="872650"/>
            <a:ext cx="8266200" cy="13200"/>
          </a:xfrm>
          <a:prstGeom prst="straightConnector1">
            <a:avLst/>
          </a:prstGeom>
          <a:noFill/>
          <a:ln cap="flat" cmpd="sng" w="19050">
            <a:solidFill>
              <a:schemeClr val="accent3"/>
            </a:solidFill>
            <a:prstDash val="solid"/>
            <a:round/>
            <a:headEnd len="sm" w="sm" type="none"/>
            <a:tailEnd len="sm" w="sm" type="none"/>
          </a:ln>
        </p:spPr>
      </p:cxnSp>
      <p:sp>
        <p:nvSpPr>
          <p:cNvPr id="170" name="Google Shape;170;g830c98ff86_1_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71" name="Google Shape;171;g830c98ff86_1_16"/>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172" name="Google Shape;172;g830c98ff86_1_16"/>
          <p:cNvSpPr/>
          <p:nvPr/>
        </p:nvSpPr>
        <p:spPr>
          <a:xfrm>
            <a:off x="474725"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830c98ff86_1_16"/>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830c98ff86_1_16"/>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830c98ff86_1_16"/>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830c98ff86_1_16"/>
          <p:cNvSpPr txBox="1"/>
          <p:nvPr>
            <p:ph idx="4294967295"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177" name="Google Shape;177;g830c98ff86_1_16"/>
          <p:cNvSpPr txBox="1"/>
          <p:nvPr>
            <p:ph idx="4294967295"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178" name="Google Shape;178;g830c98ff86_1_16"/>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179" name="Google Shape;179;g830c98ff86_1_16"/>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180" name="Google Shape;180;g830c98ff86_1_16"/>
          <p:cNvGrpSpPr/>
          <p:nvPr/>
        </p:nvGrpSpPr>
        <p:grpSpPr>
          <a:xfrm>
            <a:off x="582066" y="4477985"/>
            <a:ext cx="244241" cy="263244"/>
            <a:chOff x="5027525" y="4402450"/>
            <a:chExt cx="477500" cy="496875"/>
          </a:xfrm>
        </p:grpSpPr>
        <p:sp>
          <p:nvSpPr>
            <p:cNvPr id="181" name="Google Shape;181;g830c98ff86_1_16"/>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830c98ff86_1_16"/>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830c98ff86_1_16"/>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g830c98ff86_1_16"/>
          <p:cNvGrpSpPr/>
          <p:nvPr/>
        </p:nvGrpSpPr>
        <p:grpSpPr>
          <a:xfrm>
            <a:off x="2245632" y="4506289"/>
            <a:ext cx="258228" cy="227366"/>
            <a:chOff x="3539102" y="2427549"/>
            <a:chExt cx="355099" cy="355481"/>
          </a:xfrm>
        </p:grpSpPr>
        <p:sp>
          <p:nvSpPr>
            <p:cNvPr id="185" name="Google Shape;185;g830c98ff86_1_16"/>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830c98ff86_1_16"/>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7" name="Google Shape;187;g830c98ff86_1_16"/>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188" name="Google Shape;188;g830c98ff86_1_16"/>
          <p:cNvPicPr preferRelativeResize="0"/>
          <p:nvPr/>
        </p:nvPicPr>
        <p:blipFill>
          <a:blip r:embed="rId4">
            <a:alphaModFix/>
          </a:blip>
          <a:stretch>
            <a:fillRect/>
          </a:stretch>
        </p:blipFill>
        <p:spPr>
          <a:xfrm>
            <a:off x="1424264" y="4498930"/>
            <a:ext cx="303032" cy="241644"/>
          </a:xfrm>
          <a:prstGeom prst="rect">
            <a:avLst/>
          </a:prstGeom>
          <a:noFill/>
          <a:ln>
            <a:noFill/>
          </a:ln>
        </p:spPr>
      </p:pic>
      <p:sp>
        <p:nvSpPr>
          <p:cNvPr id="189" name="Google Shape;189;g830c98ff86_1_16"/>
          <p:cNvSpPr txBox="1"/>
          <p:nvPr/>
        </p:nvSpPr>
        <p:spPr>
          <a:xfrm>
            <a:off x="582075" y="1175150"/>
            <a:ext cx="2759400" cy="2954400"/>
          </a:xfrm>
          <a:prstGeom prst="rect">
            <a:avLst/>
          </a:prstGeom>
          <a:noFill/>
          <a:ln>
            <a:noFill/>
          </a:ln>
        </p:spPr>
        <p:txBody>
          <a:bodyPr anchorCtr="0" anchor="t" bIns="91425" lIns="91425" spcFirstLastPara="1" rIns="91425" wrap="square" tIns="91425">
            <a:noAutofit/>
          </a:bodyPr>
          <a:lstStyle/>
          <a:p>
            <a:pPr indent="-273050" lvl="0" marL="228600" rtl="0" algn="l">
              <a:lnSpc>
                <a:spcPct val="115000"/>
              </a:lnSpc>
              <a:spcBef>
                <a:spcPts val="0"/>
              </a:spcBef>
              <a:spcAft>
                <a:spcPts val="0"/>
              </a:spcAft>
              <a:buClr>
                <a:schemeClr val="accent2"/>
              </a:buClr>
              <a:buSzPts val="1600"/>
              <a:buFont typeface="Montserrat"/>
              <a:buChar char="●"/>
            </a:pPr>
            <a:r>
              <a:rPr lang="en" sz="1600">
                <a:solidFill>
                  <a:schemeClr val="accent2"/>
                </a:solidFill>
                <a:latin typeface="Montserrat"/>
                <a:ea typeface="Montserrat"/>
                <a:cs typeface="Montserrat"/>
                <a:sym typeface="Montserrat"/>
              </a:rPr>
              <a:t>Number </a:t>
            </a:r>
            <a:r>
              <a:rPr b="1" lang="en" sz="1600">
                <a:solidFill>
                  <a:schemeClr val="accent2"/>
                </a:solidFill>
                <a:latin typeface="Montserrat"/>
                <a:ea typeface="Montserrat"/>
                <a:cs typeface="Montserrat"/>
                <a:sym typeface="Montserrat"/>
              </a:rPr>
              <a:t>two</a:t>
            </a:r>
            <a:r>
              <a:rPr lang="en" sz="1600">
                <a:solidFill>
                  <a:schemeClr val="accent2"/>
                </a:solidFill>
                <a:latin typeface="Montserrat"/>
                <a:ea typeface="Montserrat"/>
                <a:cs typeface="Montserrat"/>
                <a:sym typeface="Montserrat"/>
              </a:rPr>
              <a:t> cause of mortality since 1999</a:t>
            </a:r>
            <a:r>
              <a:rPr baseline="30000" lang="en" sz="1600">
                <a:solidFill>
                  <a:schemeClr val="accent2"/>
                </a:solidFill>
                <a:latin typeface="Montserrat"/>
                <a:ea typeface="Montserrat"/>
                <a:cs typeface="Montserrat"/>
                <a:sym typeface="Montserrat"/>
              </a:rPr>
              <a:t>1</a:t>
            </a:r>
            <a:endParaRPr baseline="30000" sz="1600">
              <a:solidFill>
                <a:schemeClr val="accent2"/>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aseline="30000" sz="1600">
              <a:solidFill>
                <a:schemeClr val="accent2"/>
              </a:solidFill>
              <a:latin typeface="Montserrat"/>
              <a:ea typeface="Montserrat"/>
              <a:cs typeface="Montserrat"/>
              <a:sym typeface="Montserrat"/>
            </a:endParaRPr>
          </a:p>
          <a:p>
            <a:pPr indent="-273050" lvl="0" marL="228600" rtl="0" algn="l">
              <a:lnSpc>
                <a:spcPct val="115000"/>
              </a:lnSpc>
              <a:spcBef>
                <a:spcPts val="0"/>
              </a:spcBef>
              <a:spcAft>
                <a:spcPts val="0"/>
              </a:spcAft>
              <a:buClr>
                <a:schemeClr val="accent2"/>
              </a:buClr>
              <a:buSzPts val="1600"/>
              <a:buFont typeface="Montserrat"/>
              <a:buChar char="●"/>
            </a:pPr>
            <a:r>
              <a:rPr lang="en" sz="1600">
                <a:solidFill>
                  <a:schemeClr val="accent2"/>
                </a:solidFill>
                <a:latin typeface="Montserrat"/>
                <a:ea typeface="Montserrat"/>
                <a:cs typeface="Montserrat"/>
                <a:sym typeface="Montserrat"/>
              </a:rPr>
              <a:t>Annual Cost of CVD hospitalizations in 2016 </a:t>
            </a:r>
            <a:r>
              <a:rPr b="1" lang="en" sz="1600">
                <a:solidFill>
                  <a:schemeClr val="accent2"/>
                </a:solidFill>
                <a:latin typeface="Montserrat"/>
                <a:ea typeface="Montserrat"/>
                <a:cs typeface="Montserrat"/>
                <a:sym typeface="Montserrat"/>
              </a:rPr>
              <a:t>$720 Million</a:t>
            </a:r>
            <a:endParaRPr b="1" sz="1600">
              <a:solidFill>
                <a:schemeClr val="accent2"/>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600">
              <a:solidFill>
                <a:schemeClr val="accent2"/>
              </a:solidFill>
              <a:latin typeface="Montserrat"/>
              <a:ea typeface="Montserrat"/>
              <a:cs typeface="Montserrat"/>
              <a:sym typeface="Montserrat"/>
            </a:endParaRPr>
          </a:p>
          <a:p>
            <a:pPr indent="-273050" lvl="0" marL="228600" rtl="0" algn="l">
              <a:lnSpc>
                <a:spcPct val="115000"/>
              </a:lnSpc>
              <a:spcBef>
                <a:spcPts val="0"/>
              </a:spcBef>
              <a:spcAft>
                <a:spcPts val="0"/>
              </a:spcAft>
              <a:buClr>
                <a:schemeClr val="accent2"/>
              </a:buClr>
              <a:buSzPts val="1600"/>
              <a:buFont typeface="Montserrat"/>
              <a:buChar char="●"/>
            </a:pPr>
            <a:r>
              <a:rPr b="1" lang="en" sz="1600">
                <a:solidFill>
                  <a:schemeClr val="accent2"/>
                </a:solidFill>
                <a:latin typeface="Montserrat"/>
                <a:ea typeface="Montserrat"/>
                <a:cs typeface="Montserrat"/>
                <a:sym typeface="Montserrat"/>
              </a:rPr>
              <a:t>18% </a:t>
            </a:r>
            <a:r>
              <a:rPr lang="en" sz="1600">
                <a:solidFill>
                  <a:schemeClr val="accent2"/>
                </a:solidFill>
                <a:latin typeface="Montserrat"/>
                <a:ea typeface="Montserrat"/>
                <a:cs typeface="Montserrat"/>
                <a:sym typeface="Montserrat"/>
              </a:rPr>
              <a:t>Minnesotans</a:t>
            </a:r>
            <a:r>
              <a:rPr lang="en" sz="1600">
                <a:solidFill>
                  <a:schemeClr val="accent2"/>
                </a:solidFill>
                <a:latin typeface="Montserrat"/>
                <a:ea typeface="Montserrat"/>
                <a:cs typeface="Montserrat"/>
                <a:sym typeface="Montserrat"/>
              </a:rPr>
              <a:t> died of  a heart attack in 2017</a:t>
            </a:r>
            <a:r>
              <a:rPr baseline="30000" lang="en" sz="1600">
                <a:solidFill>
                  <a:schemeClr val="accent2"/>
                </a:solidFill>
                <a:latin typeface="Montserrat"/>
                <a:ea typeface="Montserrat"/>
                <a:cs typeface="Montserrat"/>
                <a:sym typeface="Montserrat"/>
              </a:rPr>
              <a:t>2</a:t>
            </a:r>
            <a:endParaRPr baseline="30000" sz="1600">
              <a:solidFill>
                <a:schemeClr val="accent2"/>
              </a:solidFill>
              <a:latin typeface="Montserrat"/>
              <a:ea typeface="Montserrat"/>
              <a:cs typeface="Montserrat"/>
              <a:sym typeface="Montserrat"/>
            </a:endParaRPr>
          </a:p>
        </p:txBody>
      </p:sp>
      <p:pic>
        <p:nvPicPr>
          <p:cNvPr id="190" name="Google Shape;190;g830c98ff86_1_16" title="Chart"/>
          <p:cNvPicPr preferRelativeResize="0"/>
          <p:nvPr/>
        </p:nvPicPr>
        <p:blipFill>
          <a:blip r:embed="rId5">
            <a:alphaModFix/>
          </a:blip>
          <a:stretch>
            <a:fillRect/>
          </a:stretch>
        </p:blipFill>
        <p:spPr>
          <a:xfrm>
            <a:off x="3341500" y="955525"/>
            <a:ext cx="5802501" cy="35878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93" name="Shape 793"/>
        <p:cNvGrpSpPr/>
        <p:nvPr/>
      </p:nvGrpSpPr>
      <p:grpSpPr>
        <a:xfrm>
          <a:off x="0" y="0"/>
          <a:ext cx="0" cy="0"/>
          <a:chOff x="0" y="0"/>
          <a:chExt cx="0" cy="0"/>
        </a:xfrm>
      </p:grpSpPr>
      <p:sp>
        <p:nvSpPr>
          <p:cNvPr id="794" name="Google Shape;794;g82eb9f9b71_1_1327"/>
          <p:cNvSpPr txBox="1"/>
          <p:nvPr>
            <p:ph type="ctrTitle"/>
          </p:nvPr>
        </p:nvSpPr>
        <p:spPr>
          <a:xfrm>
            <a:off x="4987075" y="781525"/>
            <a:ext cx="3437100" cy="20526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3600"/>
              <a:buNone/>
            </a:pPr>
            <a:r>
              <a:rPr lang="en"/>
              <a:t>THANKS!</a:t>
            </a:r>
            <a:endParaRPr/>
          </a:p>
        </p:txBody>
      </p:sp>
      <p:sp>
        <p:nvSpPr>
          <p:cNvPr id="795" name="Google Shape;795;g82eb9f9b71_1_1327"/>
          <p:cNvSpPr txBox="1"/>
          <p:nvPr>
            <p:ph idx="1" type="subTitle"/>
          </p:nvPr>
        </p:nvSpPr>
        <p:spPr>
          <a:xfrm>
            <a:off x="4987075" y="2834125"/>
            <a:ext cx="2820000" cy="68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Interdisciplinary Health Data Competition</a:t>
            </a:r>
            <a:endParaRPr/>
          </a:p>
        </p:txBody>
      </p:sp>
      <p:sp>
        <p:nvSpPr>
          <p:cNvPr id="796" name="Google Shape;796;g82eb9f9b71_1_1327"/>
          <p:cNvSpPr txBox="1"/>
          <p:nvPr>
            <p:ph idx="1" type="subTitle"/>
          </p:nvPr>
        </p:nvSpPr>
        <p:spPr>
          <a:xfrm>
            <a:off x="3675475" y="4118700"/>
            <a:ext cx="5280900" cy="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600"/>
              <a:buFont typeface="Arial"/>
              <a:buNone/>
            </a:pPr>
            <a:r>
              <a:rPr lang="en"/>
              <a:t>Team 1:</a:t>
            </a:r>
            <a:endParaRPr/>
          </a:p>
        </p:txBody>
      </p:sp>
      <p:sp>
        <p:nvSpPr>
          <p:cNvPr id="797" name="Google Shape;797;g82eb9f9b71_1_1327"/>
          <p:cNvSpPr txBox="1"/>
          <p:nvPr>
            <p:ph idx="1" type="subTitle"/>
          </p:nvPr>
        </p:nvSpPr>
        <p:spPr>
          <a:xfrm>
            <a:off x="3675600" y="4561800"/>
            <a:ext cx="4546500" cy="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Ben, Boyang, Lauren, Paul, William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Google Shape;802;p25"/>
          <p:cNvSpPr txBox="1"/>
          <p:nvPr>
            <p:ph idx="2" type="body"/>
          </p:nvPr>
        </p:nvSpPr>
        <p:spPr>
          <a:xfrm>
            <a:off x="446250" y="892300"/>
            <a:ext cx="8327700" cy="32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t>[1]</a:t>
            </a:r>
            <a:r>
              <a:rPr lang="en" sz="1100" u="sng">
                <a:solidFill>
                  <a:schemeClr val="hlink"/>
                </a:solidFill>
                <a:hlinkClick r:id="rId3"/>
              </a:rPr>
              <a:t>Tejada-Vera B. Leading Causes of Death: United States, 1999–2017. National Center for Health Statistics. 2019. Designed by B Tejada-Vera, L Lu, E Arias, JM Keralis, and Y Chong: National Center for Health Statistics.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100"/>
              <a:t>[2]</a:t>
            </a:r>
            <a:r>
              <a:rPr lang="en" sz="1100" u="sng">
                <a:solidFill>
                  <a:schemeClr val="hlink"/>
                </a:solidFill>
                <a:hlinkClick r:id="rId4"/>
              </a:rPr>
              <a:t>National Center for Health Statistics. Vital statistics data available. Mortality multiple cause files. Hyattsville, MD: National Center for Health Statistics.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100" u="sng"/>
              <a:t>[3]</a:t>
            </a:r>
            <a:r>
              <a:rPr lang="en" sz="1100" u="sng"/>
              <a:t>Afendulis, C. C., He, Y., Zaslavsky, A. M., &amp; Chernew, M. E. (2011). The Impact of Medicare Part D on Hospitalization Rates. Health Services Research, 46(4), 1022–1038. doi: 10.1111/j.1475-6773.2011.01244.x</a:t>
            </a:r>
            <a:endParaRPr sz="1100" u="sng"/>
          </a:p>
          <a:p>
            <a:pPr indent="0" lvl="0" marL="0" rtl="0" algn="l">
              <a:lnSpc>
                <a:spcPct val="115000"/>
              </a:lnSpc>
              <a:spcBef>
                <a:spcPts val="0"/>
              </a:spcBef>
              <a:spcAft>
                <a:spcPts val="0"/>
              </a:spcAft>
              <a:buNone/>
            </a:pPr>
            <a:r>
              <a:t/>
            </a:r>
            <a:endParaRPr sz="1100" u="sng"/>
          </a:p>
          <a:p>
            <a:pPr indent="0" lvl="0" marL="0" rtl="0" algn="l">
              <a:lnSpc>
                <a:spcPct val="115000"/>
              </a:lnSpc>
              <a:spcBef>
                <a:spcPts val="0"/>
              </a:spcBef>
              <a:spcAft>
                <a:spcPts val="0"/>
              </a:spcAft>
              <a:buNone/>
            </a:pPr>
            <a:r>
              <a:rPr b="1" lang="en" sz="1100"/>
              <a:t>[4]</a:t>
            </a:r>
            <a:r>
              <a:rPr lang="en" sz="1100" u="sng"/>
              <a:t>Heisler, M., Langa, K. M., Eby, E. L., Fendrick, A. M., Kabeto, M. U., &amp; Piette, J. D. (2004). The Health Effects of Restricting Prescription Medication Use Because of Cost. Medical Care, 42(7), 626–634. doi: 10.1097/01.mlr.0000129352.36733.cc</a:t>
            </a:r>
            <a:endParaRPr sz="1100" u="sng"/>
          </a:p>
          <a:p>
            <a:pPr indent="0" lvl="0" marL="0" rtl="0" algn="l">
              <a:lnSpc>
                <a:spcPct val="115000"/>
              </a:lnSpc>
              <a:spcBef>
                <a:spcPts val="0"/>
              </a:spcBef>
              <a:spcAft>
                <a:spcPts val="0"/>
              </a:spcAft>
              <a:buNone/>
            </a:pPr>
            <a:r>
              <a:t/>
            </a:r>
            <a:endParaRPr sz="1100" u="sng"/>
          </a:p>
          <a:p>
            <a:pPr indent="0" lvl="0" marL="0" rtl="0" algn="l">
              <a:spcBef>
                <a:spcPts val="0"/>
              </a:spcBef>
              <a:spcAft>
                <a:spcPts val="0"/>
              </a:spcAft>
              <a:buClr>
                <a:schemeClr val="dk1"/>
              </a:buClr>
              <a:buSzPts val="1100"/>
              <a:buFont typeface="Arial"/>
              <a:buNone/>
            </a:pPr>
            <a:r>
              <a:rPr b="1" lang="en" sz="1100" u="sng"/>
              <a:t>[5]</a:t>
            </a:r>
            <a:r>
              <a:rPr lang="en" sz="1100" u="sng">
                <a:solidFill>
                  <a:srgbClr val="333333"/>
                </a:solidFill>
              </a:rPr>
              <a:t>Kilgore, M., Patel, H., Kielhorn, A., Maya, J., &amp; Sharma, P. (2017). Economic burden of hospitalizations of Medicare beneficiaries with heart failure. </a:t>
            </a:r>
            <a:r>
              <a:rPr i="1" lang="en" sz="1100" u="sng">
                <a:solidFill>
                  <a:srgbClr val="333333"/>
                </a:solidFill>
              </a:rPr>
              <a:t>Risk Management and Healthcare Policy</a:t>
            </a:r>
            <a:r>
              <a:rPr lang="en" sz="1100" u="sng">
                <a:solidFill>
                  <a:srgbClr val="333333"/>
                </a:solidFill>
              </a:rPr>
              <a:t>, </a:t>
            </a:r>
            <a:r>
              <a:rPr i="1" lang="en" sz="1100" u="sng">
                <a:solidFill>
                  <a:srgbClr val="333333"/>
                </a:solidFill>
              </a:rPr>
              <a:t>Volume 10</a:t>
            </a:r>
            <a:r>
              <a:rPr lang="en" sz="1100" u="sng">
                <a:solidFill>
                  <a:srgbClr val="333333"/>
                </a:solidFill>
              </a:rPr>
              <a:t>, 63–70. doi: 10.2147/rmhp.s130341</a:t>
            </a:r>
            <a:endParaRPr sz="1100" u="sng">
              <a:solidFill>
                <a:srgbClr val="333333"/>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t>[6]</a:t>
            </a:r>
            <a:r>
              <a:rPr lang="en" sz="1100" u="sng">
                <a:solidFill>
                  <a:schemeClr val="hlink"/>
                </a:solidFill>
                <a:hlinkClick r:id="rId5"/>
              </a:rPr>
              <a:t>MN Hospital Uniform Billing (UB) Claims Data, Health Economics Program, MDH and Minnesota Hospital Association.</a:t>
            </a:r>
            <a:endParaRPr b="1" sz="1100"/>
          </a:p>
          <a:p>
            <a:pPr indent="0" lvl="0" marL="0" rtl="0" algn="l">
              <a:lnSpc>
                <a:spcPct val="115000"/>
              </a:lnSpc>
              <a:spcBef>
                <a:spcPts val="0"/>
              </a:spcBef>
              <a:spcAft>
                <a:spcPts val="0"/>
              </a:spcAft>
              <a:buNone/>
            </a:pPr>
            <a:r>
              <a:t/>
            </a:r>
            <a:endParaRPr sz="1200" u="sng"/>
          </a:p>
        </p:txBody>
      </p:sp>
      <p:sp>
        <p:nvSpPr>
          <p:cNvPr id="803" name="Google Shape;80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4" name="Google Shape;804;p25"/>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200"/>
              <a:t>REFERENCES</a:t>
            </a:r>
            <a:endParaRPr sz="2200"/>
          </a:p>
        </p:txBody>
      </p:sp>
      <p:cxnSp>
        <p:nvCxnSpPr>
          <p:cNvPr id="805" name="Google Shape;805;p25"/>
          <p:cNvCxnSpPr/>
          <p:nvPr/>
        </p:nvCxnSpPr>
        <p:spPr>
          <a:xfrm flipH="1" rot="10800000">
            <a:off x="459400" y="872650"/>
            <a:ext cx="2066400" cy="132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g830c98ff86_1_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96" name="Google Shape;196;g830c98ff86_1_117"/>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197" name="Google Shape;197;g830c98ff86_1_117"/>
          <p:cNvSpPr/>
          <p:nvPr/>
        </p:nvSpPr>
        <p:spPr>
          <a:xfrm>
            <a:off x="474725"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830c98ff86_1_117"/>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830c98ff86_1_117"/>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830c98ff86_1_117"/>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830c98ff86_1_117"/>
          <p:cNvSpPr txBox="1"/>
          <p:nvPr>
            <p:ph idx="4294967295"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202" name="Google Shape;202;g830c98ff86_1_117"/>
          <p:cNvSpPr txBox="1"/>
          <p:nvPr>
            <p:ph idx="4294967295"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203" name="Google Shape;203;g830c98ff86_1_117"/>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204" name="Google Shape;204;g830c98ff86_1_117"/>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205" name="Google Shape;205;g830c98ff86_1_117"/>
          <p:cNvGrpSpPr/>
          <p:nvPr/>
        </p:nvGrpSpPr>
        <p:grpSpPr>
          <a:xfrm>
            <a:off x="582066" y="4477985"/>
            <a:ext cx="244241" cy="263244"/>
            <a:chOff x="5027525" y="4402450"/>
            <a:chExt cx="477500" cy="496875"/>
          </a:xfrm>
        </p:grpSpPr>
        <p:sp>
          <p:nvSpPr>
            <p:cNvPr id="206" name="Google Shape;206;g830c98ff86_1_117"/>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830c98ff86_1_117"/>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830c98ff86_1_117"/>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g830c98ff86_1_117"/>
          <p:cNvGrpSpPr/>
          <p:nvPr/>
        </p:nvGrpSpPr>
        <p:grpSpPr>
          <a:xfrm>
            <a:off x="2245632" y="4506289"/>
            <a:ext cx="258228" cy="227366"/>
            <a:chOff x="3539102" y="2427549"/>
            <a:chExt cx="355099" cy="355481"/>
          </a:xfrm>
        </p:grpSpPr>
        <p:sp>
          <p:nvSpPr>
            <p:cNvPr id="210" name="Google Shape;210;g830c98ff86_1_117"/>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830c98ff86_1_117"/>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2" name="Google Shape;212;g830c98ff86_1_117"/>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213" name="Google Shape;213;g830c98ff86_1_117"/>
          <p:cNvPicPr preferRelativeResize="0"/>
          <p:nvPr/>
        </p:nvPicPr>
        <p:blipFill>
          <a:blip r:embed="rId4">
            <a:alphaModFix/>
          </a:blip>
          <a:stretch>
            <a:fillRect/>
          </a:stretch>
        </p:blipFill>
        <p:spPr>
          <a:xfrm>
            <a:off x="1424264" y="4498930"/>
            <a:ext cx="303032" cy="241644"/>
          </a:xfrm>
          <a:prstGeom prst="rect">
            <a:avLst/>
          </a:prstGeom>
          <a:noFill/>
          <a:ln>
            <a:noFill/>
          </a:ln>
        </p:spPr>
      </p:pic>
      <p:sp>
        <p:nvSpPr>
          <p:cNvPr id="214" name="Google Shape;214;g830c98ff86_1_117"/>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CARDIOVASCULAR DISEASE IS VARIED</a:t>
            </a:r>
            <a:endParaRPr sz="2200"/>
          </a:p>
        </p:txBody>
      </p:sp>
      <p:cxnSp>
        <p:nvCxnSpPr>
          <p:cNvPr id="215" name="Google Shape;215;g830c98ff86_1_117"/>
          <p:cNvCxnSpPr/>
          <p:nvPr/>
        </p:nvCxnSpPr>
        <p:spPr>
          <a:xfrm flipH="1" rot="10800000">
            <a:off x="459400" y="876250"/>
            <a:ext cx="5636700" cy="9600"/>
          </a:xfrm>
          <a:prstGeom prst="straightConnector1">
            <a:avLst/>
          </a:prstGeom>
          <a:noFill/>
          <a:ln cap="flat" cmpd="sng" w="19050">
            <a:solidFill>
              <a:schemeClr val="accent3"/>
            </a:solidFill>
            <a:prstDash val="solid"/>
            <a:round/>
            <a:headEnd len="sm" w="sm" type="none"/>
            <a:tailEnd len="sm" w="sm" type="none"/>
          </a:ln>
        </p:spPr>
      </p:cxnSp>
      <p:pic>
        <p:nvPicPr>
          <p:cNvPr id="216" name="Google Shape;216;g830c98ff86_1_117"/>
          <p:cNvPicPr preferRelativeResize="0"/>
          <p:nvPr/>
        </p:nvPicPr>
        <p:blipFill>
          <a:blip r:embed="rId5">
            <a:alphaModFix/>
          </a:blip>
          <a:stretch>
            <a:fillRect/>
          </a:stretch>
        </p:blipFill>
        <p:spPr>
          <a:xfrm>
            <a:off x="2367525" y="1082725"/>
            <a:ext cx="4128741" cy="32238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220" name="Shape 220"/>
        <p:cNvGrpSpPr/>
        <p:nvPr/>
      </p:nvGrpSpPr>
      <p:grpSpPr>
        <a:xfrm>
          <a:off x="0" y="0"/>
          <a:ext cx="0" cy="0"/>
          <a:chOff x="0" y="0"/>
          <a:chExt cx="0" cy="0"/>
        </a:xfrm>
      </p:grpSpPr>
      <p:cxnSp>
        <p:nvCxnSpPr>
          <p:cNvPr id="221" name="Google Shape;221;g82eb9f9b71_1_1019"/>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222" name="Google Shape;222;g82eb9f9b71_1_1019"/>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g82eb9f9b71_1_1019"/>
          <p:cNvPicPr preferRelativeResize="0"/>
          <p:nvPr/>
        </p:nvPicPr>
        <p:blipFill>
          <a:blip r:embed="rId3">
            <a:alphaModFix/>
          </a:blip>
          <a:stretch>
            <a:fillRect/>
          </a:stretch>
        </p:blipFill>
        <p:spPr>
          <a:xfrm>
            <a:off x="4566275" y="1027475"/>
            <a:ext cx="4377783" cy="3471451"/>
          </a:xfrm>
          <a:prstGeom prst="rect">
            <a:avLst/>
          </a:prstGeom>
          <a:noFill/>
          <a:ln>
            <a:noFill/>
          </a:ln>
        </p:spPr>
      </p:pic>
      <p:pic>
        <p:nvPicPr>
          <p:cNvPr id="224" name="Google Shape;224;g82eb9f9b71_1_1019"/>
          <p:cNvPicPr preferRelativeResize="0"/>
          <p:nvPr/>
        </p:nvPicPr>
        <p:blipFill>
          <a:blip r:embed="rId4">
            <a:alphaModFix/>
          </a:blip>
          <a:stretch>
            <a:fillRect/>
          </a:stretch>
        </p:blipFill>
        <p:spPr>
          <a:xfrm>
            <a:off x="4566275" y="1027475"/>
            <a:ext cx="4377775" cy="3471470"/>
          </a:xfrm>
          <a:prstGeom prst="rect">
            <a:avLst/>
          </a:prstGeom>
          <a:noFill/>
          <a:ln>
            <a:noFill/>
          </a:ln>
        </p:spPr>
      </p:pic>
      <p:sp>
        <p:nvSpPr>
          <p:cNvPr id="225" name="Google Shape;225;g82eb9f9b71_1_10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g82eb9f9b71_1_1019"/>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82eb9f9b71_1_1019"/>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82eb9f9b71_1_1019"/>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82eb9f9b71_1_1019"/>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230" name="Google Shape;230;g82eb9f9b71_1_1019"/>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231" name="Google Shape;231;g82eb9f9b71_1_1019"/>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232" name="Google Shape;232;g82eb9f9b71_1_1019"/>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233" name="Google Shape;233;g82eb9f9b71_1_1019"/>
          <p:cNvGrpSpPr/>
          <p:nvPr/>
        </p:nvGrpSpPr>
        <p:grpSpPr>
          <a:xfrm>
            <a:off x="582066" y="4477985"/>
            <a:ext cx="244241" cy="263244"/>
            <a:chOff x="5027525" y="4402450"/>
            <a:chExt cx="477500" cy="496875"/>
          </a:xfrm>
        </p:grpSpPr>
        <p:sp>
          <p:nvSpPr>
            <p:cNvPr id="234" name="Google Shape;234;g82eb9f9b71_1_1019"/>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82eb9f9b71_1_1019"/>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82eb9f9b71_1_1019"/>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g82eb9f9b71_1_1019"/>
          <p:cNvGrpSpPr/>
          <p:nvPr/>
        </p:nvGrpSpPr>
        <p:grpSpPr>
          <a:xfrm>
            <a:off x="2245632" y="4506289"/>
            <a:ext cx="258228" cy="227366"/>
            <a:chOff x="3539102" y="2427549"/>
            <a:chExt cx="355099" cy="355481"/>
          </a:xfrm>
        </p:grpSpPr>
        <p:sp>
          <p:nvSpPr>
            <p:cNvPr id="238" name="Google Shape;238;g82eb9f9b71_1_1019"/>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82eb9f9b71_1_1019"/>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0" name="Google Shape;240;g82eb9f9b71_1_1019"/>
          <p:cNvPicPr preferRelativeResize="0"/>
          <p:nvPr/>
        </p:nvPicPr>
        <p:blipFill>
          <a:blip r:embed="rId5">
            <a:alphaModFix/>
          </a:blip>
          <a:stretch>
            <a:fillRect/>
          </a:stretch>
        </p:blipFill>
        <p:spPr>
          <a:xfrm>
            <a:off x="3009546" y="4492026"/>
            <a:ext cx="258200" cy="255438"/>
          </a:xfrm>
          <a:prstGeom prst="rect">
            <a:avLst/>
          </a:prstGeom>
          <a:noFill/>
          <a:ln>
            <a:noFill/>
          </a:ln>
        </p:spPr>
      </p:pic>
      <p:pic>
        <p:nvPicPr>
          <p:cNvPr id="241" name="Google Shape;241;g82eb9f9b71_1_1019"/>
          <p:cNvPicPr preferRelativeResize="0"/>
          <p:nvPr/>
        </p:nvPicPr>
        <p:blipFill>
          <a:blip r:embed="rId6">
            <a:alphaModFix/>
          </a:blip>
          <a:stretch>
            <a:fillRect/>
          </a:stretch>
        </p:blipFill>
        <p:spPr>
          <a:xfrm>
            <a:off x="1424264" y="4498930"/>
            <a:ext cx="303032" cy="241644"/>
          </a:xfrm>
          <a:prstGeom prst="rect">
            <a:avLst/>
          </a:prstGeom>
          <a:noFill/>
          <a:ln>
            <a:noFill/>
          </a:ln>
        </p:spPr>
      </p:pic>
      <p:sp>
        <p:nvSpPr>
          <p:cNvPr id="242" name="Google Shape;242;g82eb9f9b71_1_1019"/>
          <p:cNvSpPr txBox="1"/>
          <p:nvPr>
            <p:ph idx="4294967295" type="body"/>
          </p:nvPr>
        </p:nvSpPr>
        <p:spPr>
          <a:xfrm>
            <a:off x="367750" y="2724350"/>
            <a:ext cx="4014000" cy="1221300"/>
          </a:xfrm>
          <a:prstGeom prst="rect">
            <a:avLst/>
          </a:prstGeom>
          <a:noFill/>
          <a:ln>
            <a:noFill/>
          </a:ln>
        </p:spPr>
        <p:txBody>
          <a:bodyPr anchorCtr="0" anchor="t" bIns="91425" lIns="91425" spcFirstLastPara="1" rIns="91425" wrap="square" tIns="91425">
            <a:noAutofit/>
          </a:bodyPr>
          <a:lstStyle/>
          <a:p>
            <a:pPr indent="-273050" lvl="0" marL="285750" rtl="0" algn="l">
              <a:lnSpc>
                <a:spcPct val="115000"/>
              </a:lnSpc>
              <a:spcBef>
                <a:spcPts val="0"/>
              </a:spcBef>
              <a:spcAft>
                <a:spcPts val="0"/>
              </a:spcAft>
              <a:buSzPts val="1600"/>
              <a:buChar char="●"/>
            </a:pPr>
            <a:r>
              <a:rPr lang="en" sz="1600"/>
              <a:t>Average </a:t>
            </a:r>
            <a:r>
              <a:rPr lang="en" sz="1600"/>
              <a:t>Cardiovascular Insurance Coverage (2016): </a:t>
            </a:r>
            <a:r>
              <a:rPr b="1" lang="en" sz="1600"/>
              <a:t>65.26%</a:t>
            </a:r>
            <a:endParaRPr b="1" sz="1600"/>
          </a:p>
          <a:p>
            <a:pPr indent="-273050" lvl="0" marL="285750" rtl="0" algn="l">
              <a:lnSpc>
                <a:spcPct val="115000"/>
              </a:lnSpc>
              <a:spcBef>
                <a:spcPts val="0"/>
              </a:spcBef>
              <a:spcAft>
                <a:spcPts val="0"/>
              </a:spcAft>
              <a:buSzPts val="1600"/>
              <a:buChar char="●"/>
            </a:pPr>
            <a:r>
              <a:rPr lang="en" sz="1600"/>
              <a:t>Number of Prescriptions (2016): </a:t>
            </a:r>
            <a:r>
              <a:rPr b="1" lang="en" sz="1600"/>
              <a:t>12,226,831</a:t>
            </a:r>
            <a:endParaRPr sz="1600"/>
          </a:p>
        </p:txBody>
      </p:sp>
      <p:sp>
        <p:nvSpPr>
          <p:cNvPr id="243" name="Google Shape;243;g82eb9f9b71_1_1019"/>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t>CARDIOVASCULAR AGENTS ARE THE MOST PRESCRIBED</a:t>
            </a:r>
            <a:endParaRPr sz="2200"/>
          </a:p>
          <a:p>
            <a:pPr indent="0" lvl="0" marL="0" rtl="0" algn="l">
              <a:lnSpc>
                <a:spcPct val="100000"/>
              </a:lnSpc>
              <a:spcBef>
                <a:spcPts val="0"/>
              </a:spcBef>
              <a:spcAft>
                <a:spcPts val="0"/>
              </a:spcAft>
              <a:buSzPts val="1100"/>
              <a:buNone/>
            </a:pPr>
            <a:r>
              <a:rPr lang="en" sz="2200"/>
              <a:t>BUT THE LEAST COVERED</a:t>
            </a:r>
            <a:endParaRPr sz="2200"/>
          </a:p>
        </p:txBody>
      </p:sp>
      <p:cxnSp>
        <p:nvCxnSpPr>
          <p:cNvPr id="244" name="Google Shape;244;g82eb9f9b71_1_1019"/>
          <p:cNvCxnSpPr/>
          <p:nvPr/>
        </p:nvCxnSpPr>
        <p:spPr>
          <a:xfrm flipH="1" rot="10800000">
            <a:off x="459400" y="1178650"/>
            <a:ext cx="3780900" cy="12000"/>
          </a:xfrm>
          <a:prstGeom prst="straightConnector1">
            <a:avLst/>
          </a:prstGeom>
          <a:noFill/>
          <a:ln cap="flat" cmpd="sng" w="19050">
            <a:solidFill>
              <a:schemeClr val="accent3"/>
            </a:solidFill>
            <a:prstDash val="solid"/>
            <a:round/>
            <a:headEnd len="sm" w="sm" type="none"/>
            <a:tailEnd len="sm" w="sm" type="none"/>
          </a:ln>
        </p:spPr>
      </p:cxnSp>
      <p:sp>
        <p:nvSpPr>
          <p:cNvPr id="245" name="Google Shape;245;g82eb9f9b71_1_1019"/>
          <p:cNvSpPr txBox="1"/>
          <p:nvPr/>
        </p:nvSpPr>
        <p:spPr>
          <a:xfrm>
            <a:off x="8048550" y="3459725"/>
            <a:ext cx="810600" cy="3132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46" name="Google Shape;246;g82eb9f9b71_1_1019"/>
          <p:cNvSpPr txBox="1"/>
          <p:nvPr>
            <p:ph idx="4294967295" type="body"/>
          </p:nvPr>
        </p:nvSpPr>
        <p:spPr>
          <a:xfrm>
            <a:off x="367738" y="1413025"/>
            <a:ext cx="4014000" cy="1221300"/>
          </a:xfrm>
          <a:prstGeom prst="rect">
            <a:avLst/>
          </a:prstGeom>
          <a:noFill/>
          <a:ln>
            <a:noFill/>
          </a:ln>
        </p:spPr>
        <p:txBody>
          <a:bodyPr anchorCtr="0" anchor="t" bIns="91425" lIns="91425" spcFirstLastPara="1" rIns="91425" wrap="square" tIns="91425">
            <a:noAutofit/>
          </a:bodyPr>
          <a:lstStyle/>
          <a:p>
            <a:pPr indent="-273050" lvl="0" marL="285750" rtl="0" algn="l">
              <a:spcBef>
                <a:spcPts val="0"/>
              </a:spcBef>
              <a:spcAft>
                <a:spcPts val="0"/>
              </a:spcAft>
              <a:buSzPts val="1600"/>
              <a:buChar char="●"/>
            </a:pPr>
            <a:r>
              <a:rPr lang="en" sz="1600"/>
              <a:t>A</a:t>
            </a:r>
            <a:r>
              <a:rPr lang="en" sz="1600"/>
              <a:t>verage Cardiovascular Insurance Coverage (2012): </a:t>
            </a:r>
            <a:r>
              <a:rPr b="1" lang="en" sz="1600"/>
              <a:t>65.92%</a:t>
            </a:r>
            <a:endParaRPr b="1" sz="1600"/>
          </a:p>
          <a:p>
            <a:pPr indent="-273050" lvl="0" marL="285750" rtl="0" algn="l">
              <a:spcBef>
                <a:spcPts val="0"/>
              </a:spcBef>
              <a:spcAft>
                <a:spcPts val="0"/>
              </a:spcAft>
              <a:buSzPts val="1600"/>
              <a:buChar char="●"/>
            </a:pPr>
            <a:r>
              <a:rPr lang="en" sz="1600"/>
              <a:t>Number of Prescriptions (2012): </a:t>
            </a:r>
            <a:r>
              <a:rPr b="1" lang="en" sz="1600"/>
              <a:t>12,265,559</a:t>
            </a:r>
            <a:endParaRPr sz="1600"/>
          </a:p>
        </p:txBody>
      </p:sp>
      <p:sp>
        <p:nvSpPr>
          <p:cNvPr id="247" name="Google Shape;247;g82eb9f9b71_1_1019"/>
          <p:cNvSpPr/>
          <p:nvPr/>
        </p:nvSpPr>
        <p:spPr>
          <a:xfrm>
            <a:off x="474725"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 name="Google Shape;248;g82eb9f9b71_1_1019"/>
          <p:cNvGrpSpPr/>
          <p:nvPr/>
        </p:nvGrpSpPr>
        <p:grpSpPr>
          <a:xfrm>
            <a:off x="582066" y="4477985"/>
            <a:ext cx="244241" cy="263244"/>
            <a:chOff x="5027525" y="4402450"/>
            <a:chExt cx="477500" cy="496875"/>
          </a:xfrm>
        </p:grpSpPr>
        <p:sp>
          <p:nvSpPr>
            <p:cNvPr id="249" name="Google Shape;249;g82eb9f9b71_1_1019"/>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82eb9f9b71_1_1019"/>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82eb9f9b71_1_1019"/>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g82f111712f_0_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g82f111712f_0_25"/>
          <p:cNvSpPr txBox="1"/>
          <p:nvPr/>
        </p:nvSpPr>
        <p:spPr>
          <a:xfrm>
            <a:off x="459400" y="3263163"/>
            <a:ext cx="4074300" cy="12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2400">
                <a:solidFill>
                  <a:schemeClr val="accent2"/>
                </a:solidFill>
                <a:latin typeface="Montserrat"/>
                <a:ea typeface="Montserrat"/>
                <a:cs typeface="Montserrat"/>
                <a:sym typeface="Montserrat"/>
              </a:rPr>
              <a:t>Initiation of Medicare Part D resulted in an </a:t>
            </a:r>
            <a:r>
              <a:rPr b="1" baseline="30000" lang="en" sz="2400">
                <a:solidFill>
                  <a:schemeClr val="accent2"/>
                </a:solidFill>
                <a:latin typeface="Montserrat"/>
                <a:ea typeface="Montserrat"/>
                <a:cs typeface="Montserrat"/>
                <a:sym typeface="Montserrat"/>
              </a:rPr>
              <a:t>increased in drug coverage</a:t>
            </a:r>
            <a:r>
              <a:rPr baseline="30000" lang="en" sz="2400">
                <a:solidFill>
                  <a:schemeClr val="accent2"/>
                </a:solidFill>
                <a:latin typeface="Montserrat"/>
                <a:ea typeface="Montserrat"/>
                <a:cs typeface="Montserrat"/>
                <a:sym typeface="Montserrat"/>
              </a:rPr>
              <a:t> among the elderly (23-state sample)  </a:t>
            </a:r>
            <a:r>
              <a:rPr b="1" baseline="30000" lang="en" sz="2400">
                <a:solidFill>
                  <a:schemeClr val="accent2"/>
                </a:solidFill>
                <a:latin typeface="Montserrat"/>
                <a:ea typeface="Montserrat"/>
                <a:cs typeface="Montserrat"/>
                <a:sym typeface="Montserrat"/>
              </a:rPr>
              <a:t>61% to 88%.</a:t>
            </a:r>
            <a:endParaRPr b="1" baseline="30000" sz="2600">
              <a:solidFill>
                <a:schemeClr val="accent2"/>
              </a:solidFill>
              <a:latin typeface="Montserrat"/>
              <a:ea typeface="Montserrat"/>
              <a:cs typeface="Montserrat"/>
              <a:sym typeface="Montserrat"/>
            </a:endParaRPr>
          </a:p>
          <a:p>
            <a:pPr indent="0" lvl="0" marL="0" rtl="0" algn="l">
              <a:spcBef>
                <a:spcPts val="0"/>
              </a:spcBef>
              <a:spcAft>
                <a:spcPts val="0"/>
              </a:spcAft>
              <a:buNone/>
            </a:pPr>
            <a:r>
              <a:t/>
            </a:r>
            <a:endParaRPr baseline="30000" sz="1800">
              <a:solidFill>
                <a:schemeClr val="accent2"/>
              </a:solidFill>
              <a:latin typeface="Montserrat"/>
              <a:ea typeface="Montserrat"/>
              <a:cs typeface="Montserrat"/>
              <a:sym typeface="Montserrat"/>
            </a:endParaRPr>
          </a:p>
        </p:txBody>
      </p:sp>
      <p:sp>
        <p:nvSpPr>
          <p:cNvPr id="258" name="Google Shape;258;g82f111712f_0_25"/>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000"/>
              <a:t>DRUG INSURANCE EXPANSIONS AND PATIENT HEALTH OUTCOMES</a:t>
            </a:r>
            <a:endParaRPr sz="2000"/>
          </a:p>
        </p:txBody>
      </p:sp>
      <p:cxnSp>
        <p:nvCxnSpPr>
          <p:cNvPr id="259" name="Google Shape;259;g82f111712f_0_25"/>
          <p:cNvCxnSpPr/>
          <p:nvPr/>
        </p:nvCxnSpPr>
        <p:spPr>
          <a:xfrm>
            <a:off x="459400" y="1114450"/>
            <a:ext cx="1347000" cy="18300"/>
          </a:xfrm>
          <a:prstGeom prst="straightConnector1">
            <a:avLst/>
          </a:prstGeom>
          <a:noFill/>
          <a:ln cap="flat" cmpd="sng" w="19050">
            <a:solidFill>
              <a:schemeClr val="accent3"/>
            </a:solidFill>
            <a:prstDash val="solid"/>
            <a:round/>
            <a:headEnd len="sm" w="sm" type="none"/>
            <a:tailEnd len="sm" w="sm" type="none"/>
          </a:ln>
        </p:spPr>
      </p:cxnSp>
      <p:pic>
        <p:nvPicPr>
          <p:cNvPr id="260" name="Google Shape;260;g82f111712f_0_25"/>
          <p:cNvPicPr preferRelativeResize="0"/>
          <p:nvPr/>
        </p:nvPicPr>
        <p:blipFill>
          <a:blip r:embed="rId3">
            <a:alphaModFix/>
          </a:blip>
          <a:stretch>
            <a:fillRect/>
          </a:stretch>
        </p:blipFill>
        <p:spPr>
          <a:xfrm>
            <a:off x="712388" y="1273812"/>
            <a:ext cx="3568325" cy="1848300"/>
          </a:xfrm>
          <a:prstGeom prst="rect">
            <a:avLst/>
          </a:prstGeom>
          <a:noFill/>
          <a:ln>
            <a:noFill/>
          </a:ln>
        </p:spPr>
      </p:pic>
      <p:pic>
        <p:nvPicPr>
          <p:cNvPr id="261" name="Google Shape;261;g82f111712f_0_25"/>
          <p:cNvPicPr preferRelativeResize="0"/>
          <p:nvPr/>
        </p:nvPicPr>
        <p:blipFill>
          <a:blip r:embed="rId4">
            <a:alphaModFix/>
          </a:blip>
          <a:stretch>
            <a:fillRect/>
          </a:stretch>
        </p:blipFill>
        <p:spPr>
          <a:xfrm>
            <a:off x="4624800" y="1286650"/>
            <a:ext cx="4234350" cy="3015576"/>
          </a:xfrm>
          <a:prstGeom prst="rect">
            <a:avLst/>
          </a:prstGeom>
          <a:noFill/>
          <a:ln>
            <a:noFill/>
          </a:ln>
        </p:spPr>
      </p:pic>
      <p:cxnSp>
        <p:nvCxnSpPr>
          <p:cNvPr id="262" name="Google Shape;262;g82f111712f_0_25"/>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263" name="Google Shape;263;g82f111712f_0_25"/>
          <p:cNvSpPr/>
          <p:nvPr/>
        </p:nvSpPr>
        <p:spPr>
          <a:xfrm>
            <a:off x="474725"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82f111712f_0_25"/>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82f111712f_0_25"/>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82f111712f_0_25"/>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82f111712f_0_25"/>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268" name="Google Shape;268;g82f111712f_0_25"/>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269" name="Google Shape;269;g82f111712f_0_25"/>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270" name="Google Shape;270;g82f111712f_0_25"/>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271" name="Google Shape;271;g82f111712f_0_25"/>
          <p:cNvGrpSpPr/>
          <p:nvPr/>
        </p:nvGrpSpPr>
        <p:grpSpPr>
          <a:xfrm>
            <a:off x="2245632" y="4506289"/>
            <a:ext cx="258228" cy="227366"/>
            <a:chOff x="3539102" y="2427549"/>
            <a:chExt cx="355099" cy="355481"/>
          </a:xfrm>
        </p:grpSpPr>
        <p:sp>
          <p:nvSpPr>
            <p:cNvPr id="272" name="Google Shape;272;g82f111712f_0_25"/>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82f111712f_0_25"/>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74" name="Google Shape;274;g82f111712f_0_25"/>
          <p:cNvPicPr preferRelativeResize="0"/>
          <p:nvPr/>
        </p:nvPicPr>
        <p:blipFill>
          <a:blip r:embed="rId5">
            <a:alphaModFix/>
          </a:blip>
          <a:stretch>
            <a:fillRect/>
          </a:stretch>
        </p:blipFill>
        <p:spPr>
          <a:xfrm>
            <a:off x="3009546" y="4492026"/>
            <a:ext cx="258200" cy="255438"/>
          </a:xfrm>
          <a:prstGeom prst="rect">
            <a:avLst/>
          </a:prstGeom>
          <a:noFill/>
          <a:ln>
            <a:noFill/>
          </a:ln>
        </p:spPr>
      </p:pic>
      <p:pic>
        <p:nvPicPr>
          <p:cNvPr id="275" name="Google Shape;275;g82f111712f_0_25"/>
          <p:cNvPicPr preferRelativeResize="0"/>
          <p:nvPr/>
        </p:nvPicPr>
        <p:blipFill>
          <a:blip r:embed="rId6">
            <a:alphaModFix/>
          </a:blip>
          <a:stretch>
            <a:fillRect/>
          </a:stretch>
        </p:blipFill>
        <p:spPr>
          <a:xfrm>
            <a:off x="1424264" y="4498930"/>
            <a:ext cx="303032" cy="241644"/>
          </a:xfrm>
          <a:prstGeom prst="rect">
            <a:avLst/>
          </a:prstGeom>
          <a:noFill/>
          <a:ln>
            <a:noFill/>
          </a:ln>
        </p:spPr>
      </p:pic>
      <p:grpSp>
        <p:nvGrpSpPr>
          <p:cNvPr id="276" name="Google Shape;276;g82f111712f_0_25"/>
          <p:cNvGrpSpPr/>
          <p:nvPr/>
        </p:nvGrpSpPr>
        <p:grpSpPr>
          <a:xfrm>
            <a:off x="582066" y="4477985"/>
            <a:ext cx="244241" cy="263244"/>
            <a:chOff x="5027525" y="4402450"/>
            <a:chExt cx="477500" cy="496875"/>
          </a:xfrm>
        </p:grpSpPr>
        <p:sp>
          <p:nvSpPr>
            <p:cNvPr id="277" name="Google Shape;277;g82f111712f_0_25"/>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82f111712f_0_25"/>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82f111712f_0_25"/>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g82f111712f_0_25"/>
          <p:cNvSpPr txBox="1"/>
          <p:nvPr/>
        </p:nvSpPr>
        <p:spPr>
          <a:xfrm>
            <a:off x="3865675" y="3896850"/>
            <a:ext cx="2442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a:latin typeface="Montserrat"/>
                <a:ea typeface="Montserrat"/>
                <a:cs typeface="Montserrat"/>
                <a:sym typeface="Montserrat"/>
              </a:rPr>
              <a:t>3</a:t>
            </a:r>
            <a:endParaRPr baseline="30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g82eb9f9b71_1_11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86" name="Google Shape;286;g82eb9f9b71_1_1169"/>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287" name="Google Shape;287;g82eb9f9b71_1_1169"/>
          <p:cNvSpPr/>
          <p:nvPr/>
        </p:nvSpPr>
        <p:spPr>
          <a:xfrm>
            <a:off x="474725"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82eb9f9b71_1_1169"/>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82eb9f9b71_1_1169"/>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82eb9f9b71_1_1169"/>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82eb9f9b71_1_1169"/>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292" name="Google Shape;292;g82eb9f9b71_1_1169"/>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293" name="Google Shape;293;g82eb9f9b71_1_1169"/>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294" name="Google Shape;294;g82eb9f9b71_1_1169"/>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295" name="Google Shape;295;g82eb9f9b71_1_1169"/>
          <p:cNvGrpSpPr/>
          <p:nvPr/>
        </p:nvGrpSpPr>
        <p:grpSpPr>
          <a:xfrm>
            <a:off x="582066" y="4477985"/>
            <a:ext cx="244241" cy="263244"/>
            <a:chOff x="5027525" y="4402450"/>
            <a:chExt cx="477500" cy="496875"/>
          </a:xfrm>
        </p:grpSpPr>
        <p:sp>
          <p:nvSpPr>
            <p:cNvPr id="296" name="Google Shape;296;g82eb9f9b71_1_1169"/>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82eb9f9b71_1_1169"/>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82eb9f9b71_1_1169"/>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g82eb9f9b71_1_1169"/>
          <p:cNvGrpSpPr/>
          <p:nvPr/>
        </p:nvGrpSpPr>
        <p:grpSpPr>
          <a:xfrm>
            <a:off x="2245632" y="4506289"/>
            <a:ext cx="258228" cy="227366"/>
            <a:chOff x="3539102" y="2427549"/>
            <a:chExt cx="355099" cy="355481"/>
          </a:xfrm>
        </p:grpSpPr>
        <p:sp>
          <p:nvSpPr>
            <p:cNvPr id="300" name="Google Shape;300;g82eb9f9b71_1_1169"/>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82eb9f9b71_1_1169"/>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02" name="Google Shape;302;g82eb9f9b71_1_1169"/>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303" name="Google Shape;303;g82eb9f9b71_1_1169"/>
          <p:cNvPicPr preferRelativeResize="0"/>
          <p:nvPr/>
        </p:nvPicPr>
        <p:blipFill>
          <a:blip r:embed="rId4">
            <a:alphaModFix/>
          </a:blip>
          <a:stretch>
            <a:fillRect/>
          </a:stretch>
        </p:blipFill>
        <p:spPr>
          <a:xfrm>
            <a:off x="1424264" y="4498930"/>
            <a:ext cx="303032" cy="241644"/>
          </a:xfrm>
          <a:prstGeom prst="rect">
            <a:avLst/>
          </a:prstGeom>
          <a:noFill/>
          <a:ln>
            <a:noFill/>
          </a:ln>
        </p:spPr>
      </p:pic>
      <p:pic>
        <p:nvPicPr>
          <p:cNvPr id="304" name="Google Shape;304;g82eb9f9b71_1_1169"/>
          <p:cNvPicPr preferRelativeResize="0"/>
          <p:nvPr/>
        </p:nvPicPr>
        <p:blipFill>
          <a:blip r:embed="rId5">
            <a:alphaModFix/>
          </a:blip>
          <a:stretch>
            <a:fillRect/>
          </a:stretch>
        </p:blipFill>
        <p:spPr>
          <a:xfrm>
            <a:off x="2280150" y="1298938"/>
            <a:ext cx="4761550" cy="2986589"/>
          </a:xfrm>
          <a:prstGeom prst="rect">
            <a:avLst/>
          </a:prstGeom>
          <a:noFill/>
          <a:ln>
            <a:noFill/>
          </a:ln>
        </p:spPr>
      </p:pic>
      <p:sp>
        <p:nvSpPr>
          <p:cNvPr id="305" name="Google Shape;305;g82eb9f9b71_1_1169"/>
          <p:cNvSpPr txBox="1"/>
          <p:nvPr>
            <p:ph idx="4294967295" type="body"/>
          </p:nvPr>
        </p:nvSpPr>
        <p:spPr>
          <a:xfrm>
            <a:off x="7186375" y="3677125"/>
            <a:ext cx="1919100" cy="45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rPr lang="en" sz="1600"/>
              <a:t>Heisler et. al (2004)</a:t>
            </a:r>
            <a:r>
              <a:rPr baseline="30000" lang="en" sz="1600"/>
              <a:t>4</a:t>
            </a:r>
            <a:endParaRPr baseline="30000" sz="1600"/>
          </a:p>
        </p:txBody>
      </p:sp>
      <p:sp>
        <p:nvSpPr>
          <p:cNvPr id="306" name="Google Shape;306;g82eb9f9b71_1_1169"/>
          <p:cNvSpPr txBox="1"/>
          <p:nvPr/>
        </p:nvSpPr>
        <p:spPr>
          <a:xfrm>
            <a:off x="6417287" y="2356261"/>
            <a:ext cx="544500" cy="1401900"/>
          </a:xfrm>
          <a:prstGeom prst="rect">
            <a:avLst/>
          </a:prstGeom>
          <a:no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07" name="Google Shape;307;g82eb9f9b71_1_1169"/>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2200"/>
              <a:t>HEALTH EFFECTS OF RESTRICTING PRESCRIPTION MEDICATION COVERAGE</a:t>
            </a:r>
            <a:endParaRPr sz="2200"/>
          </a:p>
        </p:txBody>
      </p:sp>
      <p:cxnSp>
        <p:nvCxnSpPr>
          <p:cNvPr id="308" name="Google Shape;308;g82eb9f9b71_1_1169"/>
          <p:cNvCxnSpPr/>
          <p:nvPr/>
        </p:nvCxnSpPr>
        <p:spPr>
          <a:xfrm>
            <a:off x="459400" y="1190650"/>
            <a:ext cx="3658500" cy="33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g831aa77a85_4_1"/>
          <p:cNvSpPr txBox="1"/>
          <p:nvPr>
            <p:ph idx="2" type="title"/>
          </p:nvPr>
        </p:nvSpPr>
        <p:spPr>
          <a:xfrm>
            <a:off x="3535900" y="857375"/>
            <a:ext cx="5530500" cy="73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What trends can we uncover that explains the disparity in cardiovascular drug coverage and what can we do to address it? </a:t>
            </a:r>
            <a:endParaRPr sz="3000"/>
          </a:p>
        </p:txBody>
      </p:sp>
      <p:sp>
        <p:nvSpPr>
          <p:cNvPr id="314" name="Google Shape;314;g831aa77a85_4_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315" name="Google Shape;315;g831aa77a85_4_1"/>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316" name="Google Shape;316;g831aa77a85_4_1"/>
          <p:cNvSpPr/>
          <p:nvPr/>
        </p:nvSpPr>
        <p:spPr>
          <a:xfrm>
            <a:off x="474725"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831aa77a85_4_1"/>
          <p:cNvSpPr/>
          <p:nvPr/>
        </p:nvSpPr>
        <p:spPr>
          <a:xfrm>
            <a:off x="1365157"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831aa77a85_4_1"/>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831aa77a85_4_1"/>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831aa77a85_4_1"/>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321" name="Google Shape;321;g831aa77a85_4_1"/>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322" name="Google Shape;322;g831aa77a85_4_1"/>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323" name="Google Shape;323;g831aa77a85_4_1"/>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324" name="Google Shape;324;g831aa77a85_4_1"/>
          <p:cNvGrpSpPr/>
          <p:nvPr/>
        </p:nvGrpSpPr>
        <p:grpSpPr>
          <a:xfrm>
            <a:off x="582066" y="4477985"/>
            <a:ext cx="244241" cy="263244"/>
            <a:chOff x="5027525" y="4402450"/>
            <a:chExt cx="477500" cy="496875"/>
          </a:xfrm>
        </p:grpSpPr>
        <p:sp>
          <p:nvSpPr>
            <p:cNvPr id="325" name="Google Shape;325;g831aa77a85_4_1"/>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831aa77a85_4_1"/>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831aa77a85_4_1"/>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g831aa77a85_4_1"/>
          <p:cNvGrpSpPr/>
          <p:nvPr/>
        </p:nvGrpSpPr>
        <p:grpSpPr>
          <a:xfrm>
            <a:off x="2245632" y="4506289"/>
            <a:ext cx="258228" cy="227366"/>
            <a:chOff x="3539102" y="2427549"/>
            <a:chExt cx="355099" cy="355481"/>
          </a:xfrm>
        </p:grpSpPr>
        <p:sp>
          <p:nvSpPr>
            <p:cNvPr id="329" name="Google Shape;329;g831aa77a85_4_1"/>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831aa77a85_4_1"/>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1" name="Google Shape;331;g831aa77a85_4_1"/>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332" name="Google Shape;332;g831aa77a85_4_1"/>
          <p:cNvPicPr preferRelativeResize="0"/>
          <p:nvPr/>
        </p:nvPicPr>
        <p:blipFill>
          <a:blip r:embed="rId4">
            <a:alphaModFix/>
          </a:blip>
          <a:stretch>
            <a:fillRect/>
          </a:stretch>
        </p:blipFill>
        <p:spPr>
          <a:xfrm>
            <a:off x="1424264" y="4498930"/>
            <a:ext cx="303032" cy="241644"/>
          </a:xfrm>
          <a:prstGeom prst="rect">
            <a:avLst/>
          </a:prstGeom>
          <a:noFill/>
          <a:ln>
            <a:noFill/>
          </a:ln>
        </p:spPr>
      </p:pic>
      <p:pic>
        <p:nvPicPr>
          <p:cNvPr id="333" name="Google Shape;333;g831aa77a85_4_1"/>
          <p:cNvPicPr preferRelativeResize="0"/>
          <p:nvPr/>
        </p:nvPicPr>
        <p:blipFill>
          <a:blip r:embed="rId5">
            <a:alphaModFix/>
          </a:blip>
          <a:stretch>
            <a:fillRect/>
          </a:stretch>
        </p:blipFill>
        <p:spPr>
          <a:xfrm>
            <a:off x="582075" y="893075"/>
            <a:ext cx="2534825" cy="2534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13"/>
          <p:cNvSpPr/>
          <p:nvPr/>
        </p:nvSpPr>
        <p:spPr>
          <a:xfrm flipH="1">
            <a:off x="3414325" y="2892075"/>
            <a:ext cx="5460000" cy="1248000"/>
          </a:xfrm>
          <a:prstGeom prst="rect">
            <a:avLst/>
          </a:prstGeom>
          <a:noFill/>
          <a:ln cap="flat" cmpd="sng" w="9525">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3"/>
          <p:cNvSpPr/>
          <p:nvPr/>
        </p:nvSpPr>
        <p:spPr>
          <a:xfrm flipH="1">
            <a:off x="2357425" y="1686225"/>
            <a:ext cx="6516900" cy="1114800"/>
          </a:xfrm>
          <a:prstGeom prst="rect">
            <a:avLst/>
          </a:prstGeom>
          <a:noFill/>
          <a:ln cap="flat" cmpd="sng" w="9525">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341" name="Google Shape;341;p13"/>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342" name="Google Shape;342;p13"/>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3"/>
          <p:cNvSpPr/>
          <p:nvPr/>
        </p:nvSpPr>
        <p:spPr>
          <a:xfrm>
            <a:off x="1365157"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3"/>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3"/>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3"/>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347" name="Google Shape;347;p13"/>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348" name="Google Shape;348;p13"/>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349" name="Google Shape;349;p13"/>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350" name="Google Shape;350;p13"/>
          <p:cNvGrpSpPr/>
          <p:nvPr/>
        </p:nvGrpSpPr>
        <p:grpSpPr>
          <a:xfrm>
            <a:off x="582066" y="4477985"/>
            <a:ext cx="244241" cy="263244"/>
            <a:chOff x="5027525" y="4402450"/>
            <a:chExt cx="477500" cy="496875"/>
          </a:xfrm>
        </p:grpSpPr>
        <p:sp>
          <p:nvSpPr>
            <p:cNvPr id="351" name="Google Shape;351;p13"/>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3"/>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3"/>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3"/>
          <p:cNvGrpSpPr/>
          <p:nvPr/>
        </p:nvGrpSpPr>
        <p:grpSpPr>
          <a:xfrm>
            <a:off x="2245632" y="4506289"/>
            <a:ext cx="258228" cy="227366"/>
            <a:chOff x="3539102" y="2427549"/>
            <a:chExt cx="355099" cy="355481"/>
          </a:xfrm>
        </p:grpSpPr>
        <p:sp>
          <p:nvSpPr>
            <p:cNvPr id="355" name="Google Shape;355;p13"/>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3"/>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7" name="Google Shape;357;p13"/>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358" name="Google Shape;358;p13"/>
          <p:cNvPicPr preferRelativeResize="0"/>
          <p:nvPr/>
        </p:nvPicPr>
        <p:blipFill>
          <a:blip r:embed="rId4">
            <a:alphaModFix/>
          </a:blip>
          <a:stretch>
            <a:fillRect/>
          </a:stretch>
        </p:blipFill>
        <p:spPr>
          <a:xfrm>
            <a:off x="1424264" y="4498930"/>
            <a:ext cx="303032" cy="241644"/>
          </a:xfrm>
          <a:prstGeom prst="rect">
            <a:avLst/>
          </a:prstGeom>
          <a:noFill/>
          <a:ln>
            <a:noFill/>
          </a:ln>
        </p:spPr>
      </p:pic>
      <p:grpSp>
        <p:nvGrpSpPr>
          <p:cNvPr id="359" name="Google Shape;359;p13"/>
          <p:cNvGrpSpPr/>
          <p:nvPr/>
        </p:nvGrpSpPr>
        <p:grpSpPr>
          <a:xfrm>
            <a:off x="-7140" y="2892065"/>
            <a:ext cx="3959477" cy="1209766"/>
            <a:chOff x="1593000" y="2322568"/>
            <a:chExt cx="2779361" cy="643356"/>
          </a:xfrm>
        </p:grpSpPr>
        <p:sp>
          <p:nvSpPr>
            <p:cNvPr id="360" name="Google Shape;360;p13"/>
            <p:cNvSpPr/>
            <p:nvPr/>
          </p:nvSpPr>
          <p:spPr>
            <a:xfrm flipH="1">
              <a:off x="2283157" y="2322580"/>
              <a:ext cx="937500" cy="64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rot="-5400000">
              <a:off x="3341108" y="1934671"/>
              <a:ext cx="643356" cy="1419149"/>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1593000" y="2322575"/>
              <a:ext cx="690000" cy="642600"/>
            </a:xfrm>
            <a:prstGeom prst="rect">
              <a:avLst/>
            </a:prstGeom>
            <a:solidFill>
              <a:schemeClr val="accent5"/>
            </a:solidFill>
            <a:ln>
              <a:noFill/>
            </a:ln>
            <a:effectLst>
              <a:outerShdw blurRad="57150" rotWithShape="0" algn="bl" dir="5400000" dist="19050">
                <a:srgbClr val="000000">
                  <a:alpha val="2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600">
                <a:solidFill>
                  <a:schemeClr val="accent3"/>
                </a:solidFill>
                <a:latin typeface="Roboto"/>
                <a:ea typeface="Roboto"/>
                <a:cs typeface="Roboto"/>
                <a:sym typeface="Roboto"/>
              </a:endParaRPr>
            </a:p>
          </p:txBody>
        </p:sp>
      </p:grpSp>
      <p:sp>
        <p:nvSpPr>
          <p:cNvPr id="364" name="Google Shape;364;p13"/>
          <p:cNvSpPr txBox="1"/>
          <p:nvPr/>
        </p:nvSpPr>
        <p:spPr>
          <a:xfrm>
            <a:off x="1145775" y="3015050"/>
            <a:ext cx="23115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Drug Summary</a:t>
            </a:r>
            <a:endParaRPr b="1" sz="2400">
              <a:solidFill>
                <a:srgbClr val="FFFFFF"/>
              </a:solidFill>
              <a:latin typeface="Montserrat"/>
              <a:ea typeface="Montserrat"/>
              <a:cs typeface="Montserrat"/>
              <a:sym typeface="Montserrat"/>
            </a:endParaRPr>
          </a:p>
        </p:txBody>
      </p:sp>
      <p:sp>
        <p:nvSpPr>
          <p:cNvPr id="365" name="Google Shape;365;p13"/>
          <p:cNvSpPr txBox="1"/>
          <p:nvPr/>
        </p:nvSpPr>
        <p:spPr>
          <a:xfrm>
            <a:off x="4179425" y="1692075"/>
            <a:ext cx="4618800" cy="98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Contains information regarding a specific drug (launch year, ingredients, dosage)</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40 features; 58,299 entries</a:t>
            </a:r>
            <a:endParaRPr sz="1600">
              <a:latin typeface="Montserrat"/>
              <a:ea typeface="Montserrat"/>
              <a:cs typeface="Montserrat"/>
              <a:sym typeface="Montserrat"/>
            </a:endParaRPr>
          </a:p>
        </p:txBody>
      </p:sp>
      <p:sp>
        <p:nvSpPr>
          <p:cNvPr id="366" name="Google Shape;366;p13"/>
          <p:cNvSpPr txBox="1"/>
          <p:nvPr/>
        </p:nvSpPr>
        <p:spPr>
          <a:xfrm>
            <a:off x="4179425" y="2967375"/>
            <a:ext cx="4618800" cy="1164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Contains information regarding drug characteristics (region distribution, age distribution)</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50 features; </a:t>
            </a:r>
            <a:r>
              <a:rPr lang="en" sz="1600">
                <a:latin typeface="Montserrat"/>
                <a:ea typeface="Montserrat"/>
                <a:cs typeface="Montserrat"/>
                <a:sym typeface="Montserrat"/>
              </a:rPr>
              <a:t>8</a:t>
            </a:r>
            <a:r>
              <a:rPr lang="en" sz="1600">
                <a:latin typeface="Montserrat"/>
                <a:ea typeface="Montserrat"/>
                <a:cs typeface="Montserrat"/>
                <a:sym typeface="Montserrat"/>
              </a:rPr>
              <a:t>,455 entries</a:t>
            </a:r>
            <a:endParaRPr sz="1600">
              <a:latin typeface="Montserrat"/>
              <a:ea typeface="Montserrat"/>
              <a:cs typeface="Montserrat"/>
              <a:sym typeface="Montserrat"/>
            </a:endParaRPr>
          </a:p>
        </p:txBody>
      </p:sp>
      <p:sp>
        <p:nvSpPr>
          <p:cNvPr id="367" name="Google Shape;367;p13"/>
          <p:cNvSpPr txBox="1"/>
          <p:nvPr/>
        </p:nvSpPr>
        <p:spPr>
          <a:xfrm>
            <a:off x="474725" y="1148775"/>
            <a:ext cx="838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Obtained from Minnesota All Payers Claim Database </a:t>
            </a:r>
            <a:r>
              <a:rPr i="1" lang="en" sz="1800">
                <a:latin typeface="Montserrat"/>
                <a:ea typeface="Montserrat"/>
                <a:cs typeface="Montserrat"/>
                <a:sym typeface="Montserrat"/>
              </a:rPr>
              <a:t>(years 2012 &amp; 2016)</a:t>
            </a:r>
            <a:endParaRPr i="1" sz="1800">
              <a:latin typeface="Montserrat"/>
              <a:ea typeface="Montserrat"/>
              <a:cs typeface="Montserrat"/>
              <a:sym typeface="Montserrat"/>
            </a:endParaRPr>
          </a:p>
        </p:txBody>
      </p:sp>
      <p:sp>
        <p:nvSpPr>
          <p:cNvPr id="368" name="Google Shape;368;p13"/>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DATA SOURCES</a:t>
            </a:r>
            <a:endParaRPr sz="2200"/>
          </a:p>
        </p:txBody>
      </p:sp>
      <p:cxnSp>
        <p:nvCxnSpPr>
          <p:cNvPr id="369" name="Google Shape;369;p13"/>
          <p:cNvCxnSpPr/>
          <p:nvPr/>
        </p:nvCxnSpPr>
        <p:spPr>
          <a:xfrm flipH="1" rot="10800000">
            <a:off x="459400" y="872650"/>
            <a:ext cx="2311500" cy="13200"/>
          </a:xfrm>
          <a:prstGeom prst="straightConnector1">
            <a:avLst/>
          </a:prstGeom>
          <a:noFill/>
          <a:ln cap="flat" cmpd="sng" w="19050">
            <a:solidFill>
              <a:schemeClr val="accent3"/>
            </a:solidFill>
            <a:prstDash val="solid"/>
            <a:round/>
            <a:headEnd len="sm" w="sm" type="none"/>
            <a:tailEnd len="sm" w="sm" type="none"/>
          </a:ln>
        </p:spPr>
      </p:cxnSp>
      <p:pic>
        <p:nvPicPr>
          <p:cNvPr id="370" name="Google Shape;370;p13"/>
          <p:cNvPicPr preferRelativeResize="0"/>
          <p:nvPr/>
        </p:nvPicPr>
        <p:blipFill>
          <a:blip r:embed="rId5">
            <a:alphaModFix/>
          </a:blip>
          <a:stretch>
            <a:fillRect/>
          </a:stretch>
        </p:blipFill>
        <p:spPr>
          <a:xfrm>
            <a:off x="95250" y="3165800"/>
            <a:ext cx="785375" cy="785352"/>
          </a:xfrm>
          <a:prstGeom prst="rect">
            <a:avLst/>
          </a:prstGeom>
          <a:noFill/>
          <a:ln>
            <a:noFill/>
          </a:ln>
        </p:spPr>
      </p:pic>
      <p:grpSp>
        <p:nvGrpSpPr>
          <p:cNvPr id="371" name="Google Shape;371;p13"/>
          <p:cNvGrpSpPr/>
          <p:nvPr/>
        </p:nvGrpSpPr>
        <p:grpSpPr>
          <a:xfrm>
            <a:off x="-7170" y="1719379"/>
            <a:ext cx="3959477" cy="1081738"/>
            <a:chOff x="1593000" y="2322568"/>
            <a:chExt cx="2779361" cy="643356"/>
          </a:xfrm>
        </p:grpSpPr>
        <p:sp>
          <p:nvSpPr>
            <p:cNvPr id="372" name="Google Shape;372;p13"/>
            <p:cNvSpPr/>
            <p:nvPr/>
          </p:nvSpPr>
          <p:spPr>
            <a:xfrm flipH="1">
              <a:off x="2283157" y="2322580"/>
              <a:ext cx="937500" cy="64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rot="-5400000">
              <a:off x="3341108" y="1934671"/>
              <a:ext cx="643356" cy="1419149"/>
            </a:xfrm>
            <a:prstGeom prst="flowChartOffpage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1593000" y="2322575"/>
              <a:ext cx="690000" cy="642600"/>
            </a:xfrm>
            <a:prstGeom prst="rect">
              <a:avLst/>
            </a:prstGeom>
            <a:solidFill>
              <a:schemeClr val="accent5"/>
            </a:solidFill>
            <a:ln>
              <a:noFill/>
            </a:ln>
            <a:effectLst>
              <a:outerShdw blurRad="57150" rotWithShape="0" algn="bl" dir="5400000" dist="19050">
                <a:srgbClr val="000000">
                  <a:alpha val="25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600">
                <a:solidFill>
                  <a:schemeClr val="accent3"/>
                </a:solidFill>
                <a:latin typeface="Roboto"/>
                <a:ea typeface="Roboto"/>
                <a:cs typeface="Roboto"/>
                <a:sym typeface="Roboto"/>
              </a:endParaRPr>
            </a:p>
          </p:txBody>
        </p:sp>
      </p:grpSp>
      <p:pic>
        <p:nvPicPr>
          <p:cNvPr id="376" name="Google Shape;376;p13"/>
          <p:cNvPicPr preferRelativeResize="0"/>
          <p:nvPr/>
        </p:nvPicPr>
        <p:blipFill>
          <a:blip r:embed="rId6">
            <a:alphaModFix/>
          </a:blip>
          <a:stretch>
            <a:fillRect/>
          </a:stretch>
        </p:blipFill>
        <p:spPr>
          <a:xfrm>
            <a:off x="179574" y="1954450"/>
            <a:ext cx="616750" cy="616750"/>
          </a:xfrm>
          <a:prstGeom prst="rect">
            <a:avLst/>
          </a:prstGeom>
          <a:noFill/>
          <a:ln>
            <a:noFill/>
          </a:ln>
        </p:spPr>
      </p:pic>
      <p:sp>
        <p:nvSpPr>
          <p:cNvPr id="377" name="Google Shape;377;p13"/>
          <p:cNvSpPr txBox="1"/>
          <p:nvPr/>
        </p:nvSpPr>
        <p:spPr>
          <a:xfrm>
            <a:off x="1145763" y="1985350"/>
            <a:ext cx="25485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Drug Details</a:t>
            </a:r>
            <a:endParaRPr b="1" sz="2400">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g82eb9f9b71_1_919"/>
          <p:cNvSpPr/>
          <p:nvPr/>
        </p:nvSpPr>
        <p:spPr>
          <a:xfrm>
            <a:off x="7082200" y="1374325"/>
            <a:ext cx="1026600" cy="863700"/>
          </a:xfrm>
          <a:prstGeom prst="hexagon">
            <a:avLst>
              <a:gd fmla="val 25000" name="adj"/>
              <a:gd fmla="val 115470" name="vf"/>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82eb9f9b71_1_919"/>
          <p:cNvSpPr/>
          <p:nvPr/>
        </p:nvSpPr>
        <p:spPr>
          <a:xfrm>
            <a:off x="4125375" y="1374325"/>
            <a:ext cx="1026600" cy="863700"/>
          </a:xfrm>
          <a:prstGeom prst="hexagon">
            <a:avLst>
              <a:gd fmla="val 25000" name="adj"/>
              <a:gd fmla="val 115470" name="vf"/>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82eb9f9b71_1_919"/>
          <p:cNvSpPr/>
          <p:nvPr/>
        </p:nvSpPr>
        <p:spPr>
          <a:xfrm>
            <a:off x="1005800" y="1382213"/>
            <a:ext cx="1026600" cy="863700"/>
          </a:xfrm>
          <a:prstGeom prst="hexagon">
            <a:avLst>
              <a:gd fmla="val 25000" name="adj"/>
              <a:gd fmla="val 115470" name="vf"/>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82eb9f9b71_1_9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386" name="Google Shape;386;g82eb9f9b71_1_919"/>
          <p:cNvCxnSpPr/>
          <p:nvPr/>
        </p:nvCxnSpPr>
        <p:spPr>
          <a:xfrm flipH="1" rot="10800000">
            <a:off x="-90900" y="4592444"/>
            <a:ext cx="9551400" cy="27300"/>
          </a:xfrm>
          <a:prstGeom prst="straightConnector1">
            <a:avLst/>
          </a:prstGeom>
          <a:noFill/>
          <a:ln cap="flat" cmpd="sng" w="19050">
            <a:solidFill>
              <a:srgbClr val="FBD76D"/>
            </a:solidFill>
            <a:prstDash val="solid"/>
            <a:round/>
            <a:headEnd len="sm" w="sm" type="none"/>
            <a:tailEnd len="sm" w="sm" type="none"/>
          </a:ln>
        </p:spPr>
      </p:cxnSp>
      <p:sp>
        <p:nvSpPr>
          <p:cNvPr id="387" name="Google Shape;387;g82eb9f9b71_1_919"/>
          <p:cNvSpPr/>
          <p:nvPr/>
        </p:nvSpPr>
        <p:spPr>
          <a:xfrm>
            <a:off x="474725"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82eb9f9b71_1_919"/>
          <p:cNvSpPr/>
          <p:nvPr/>
        </p:nvSpPr>
        <p:spPr>
          <a:xfrm>
            <a:off x="1365157" y="4418875"/>
            <a:ext cx="405900" cy="402000"/>
          </a:xfrm>
          <a:prstGeom prst="ellipse">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82eb9f9b71_1_919"/>
          <p:cNvSpPr/>
          <p:nvPr/>
        </p:nvSpPr>
        <p:spPr>
          <a:xfrm>
            <a:off x="2171421"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82eb9f9b71_1_919"/>
          <p:cNvSpPr/>
          <p:nvPr/>
        </p:nvSpPr>
        <p:spPr>
          <a:xfrm>
            <a:off x="2935603" y="4418875"/>
            <a:ext cx="405900" cy="402000"/>
          </a:xfrm>
          <a:prstGeom prst="ellipse">
            <a:avLst/>
          </a:prstGeom>
          <a:solidFill>
            <a:schemeClr val="l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82eb9f9b71_1_919"/>
          <p:cNvSpPr txBox="1"/>
          <p:nvPr>
            <p:ph idx="3" type="title"/>
          </p:nvPr>
        </p:nvSpPr>
        <p:spPr>
          <a:xfrm>
            <a:off x="209468"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BACKGROUND &amp; MOTIVATION</a:t>
            </a:r>
            <a:endParaRPr sz="700"/>
          </a:p>
        </p:txBody>
      </p:sp>
      <p:sp>
        <p:nvSpPr>
          <p:cNvPr id="392" name="Google Shape;392;g82eb9f9b71_1_919"/>
          <p:cNvSpPr txBox="1"/>
          <p:nvPr>
            <p:ph idx="7" type="title"/>
          </p:nvPr>
        </p:nvSpPr>
        <p:spPr>
          <a:xfrm>
            <a:off x="1099899"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METHODOLOGY</a:t>
            </a:r>
            <a:endParaRPr sz="700"/>
          </a:p>
        </p:txBody>
      </p:sp>
      <p:sp>
        <p:nvSpPr>
          <p:cNvPr id="393" name="Google Shape;393;g82eb9f9b71_1_919"/>
          <p:cNvSpPr txBox="1"/>
          <p:nvPr>
            <p:ph idx="4294967295" type="title"/>
          </p:nvPr>
        </p:nvSpPr>
        <p:spPr>
          <a:xfrm>
            <a:off x="1906163"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DATA</a:t>
            </a:r>
            <a:endParaRPr sz="700"/>
          </a:p>
          <a:p>
            <a:pPr indent="0" lvl="0" marL="0" rtl="0" algn="ctr">
              <a:lnSpc>
                <a:spcPct val="100000"/>
              </a:lnSpc>
              <a:spcBef>
                <a:spcPts val="0"/>
              </a:spcBef>
              <a:spcAft>
                <a:spcPts val="0"/>
              </a:spcAft>
              <a:buSzPts val="1400"/>
              <a:buNone/>
            </a:pPr>
            <a:r>
              <a:rPr lang="en" sz="700"/>
              <a:t>ANALYSIS</a:t>
            </a:r>
            <a:endParaRPr sz="700"/>
          </a:p>
        </p:txBody>
      </p:sp>
      <p:sp>
        <p:nvSpPr>
          <p:cNvPr id="394" name="Google Shape;394;g82eb9f9b71_1_919"/>
          <p:cNvSpPr txBox="1"/>
          <p:nvPr>
            <p:ph idx="4294967295" type="title"/>
          </p:nvPr>
        </p:nvSpPr>
        <p:spPr>
          <a:xfrm>
            <a:off x="2670344" y="4789246"/>
            <a:ext cx="936300" cy="3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700"/>
              <a:t>PROPOSED SOLUTIONS</a:t>
            </a:r>
            <a:endParaRPr sz="700"/>
          </a:p>
        </p:txBody>
      </p:sp>
      <p:grpSp>
        <p:nvGrpSpPr>
          <p:cNvPr id="395" name="Google Shape;395;g82eb9f9b71_1_919"/>
          <p:cNvGrpSpPr/>
          <p:nvPr/>
        </p:nvGrpSpPr>
        <p:grpSpPr>
          <a:xfrm>
            <a:off x="582066" y="4477985"/>
            <a:ext cx="244241" cy="263244"/>
            <a:chOff x="5027525" y="4402450"/>
            <a:chExt cx="477500" cy="496875"/>
          </a:xfrm>
        </p:grpSpPr>
        <p:sp>
          <p:nvSpPr>
            <p:cNvPr id="396" name="Google Shape;396;g82eb9f9b71_1_919"/>
            <p:cNvSpPr/>
            <p:nvPr/>
          </p:nvSpPr>
          <p:spPr>
            <a:xfrm>
              <a:off x="5121300" y="4524725"/>
              <a:ext cx="22700" cy="19425"/>
            </a:xfrm>
            <a:custGeom>
              <a:rect b="b" l="l" r="r" t="t"/>
              <a:pathLst>
                <a:path extrusionOk="0" h="777" w="908">
                  <a:moveTo>
                    <a:pt x="519" y="0"/>
                  </a:moveTo>
                  <a:cubicBezTo>
                    <a:pt x="173" y="0"/>
                    <a:pt x="0" y="418"/>
                    <a:pt x="244" y="662"/>
                  </a:cubicBezTo>
                  <a:cubicBezTo>
                    <a:pt x="323" y="741"/>
                    <a:pt x="421" y="777"/>
                    <a:pt x="516" y="777"/>
                  </a:cubicBezTo>
                  <a:cubicBezTo>
                    <a:pt x="716" y="777"/>
                    <a:pt x="907" y="622"/>
                    <a:pt x="908" y="388"/>
                  </a:cubicBezTo>
                  <a:cubicBezTo>
                    <a:pt x="908" y="174"/>
                    <a:pt x="733"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82eb9f9b71_1_919"/>
            <p:cNvSpPr/>
            <p:nvPr/>
          </p:nvSpPr>
          <p:spPr>
            <a:xfrm>
              <a:off x="5134450" y="4667525"/>
              <a:ext cx="96675" cy="96700"/>
            </a:xfrm>
            <a:custGeom>
              <a:rect b="b" l="l" r="r" t="t"/>
              <a:pathLst>
                <a:path extrusionOk="0" h="3868" w="3867">
                  <a:moveTo>
                    <a:pt x="1933" y="1"/>
                  </a:moveTo>
                  <a:cubicBezTo>
                    <a:pt x="1722" y="1"/>
                    <a:pt x="1549" y="169"/>
                    <a:pt x="1546" y="381"/>
                  </a:cubicBezTo>
                  <a:lnTo>
                    <a:pt x="1546" y="1545"/>
                  </a:lnTo>
                  <a:lnTo>
                    <a:pt x="382" y="1545"/>
                  </a:lnTo>
                  <a:cubicBezTo>
                    <a:pt x="170" y="1550"/>
                    <a:pt x="0" y="1722"/>
                    <a:pt x="0" y="1934"/>
                  </a:cubicBezTo>
                  <a:cubicBezTo>
                    <a:pt x="0" y="2145"/>
                    <a:pt x="170" y="2318"/>
                    <a:pt x="382" y="2322"/>
                  </a:cubicBezTo>
                  <a:lnTo>
                    <a:pt x="1546" y="2322"/>
                  </a:lnTo>
                  <a:lnTo>
                    <a:pt x="1546" y="3486"/>
                  </a:lnTo>
                  <a:cubicBezTo>
                    <a:pt x="1549" y="3697"/>
                    <a:pt x="1722" y="3867"/>
                    <a:pt x="1933" y="3867"/>
                  </a:cubicBezTo>
                  <a:cubicBezTo>
                    <a:pt x="2145" y="3867"/>
                    <a:pt x="2317" y="3697"/>
                    <a:pt x="2322" y="3486"/>
                  </a:cubicBezTo>
                  <a:lnTo>
                    <a:pt x="2322" y="2322"/>
                  </a:lnTo>
                  <a:lnTo>
                    <a:pt x="3486" y="2322"/>
                  </a:lnTo>
                  <a:cubicBezTo>
                    <a:pt x="3698" y="2318"/>
                    <a:pt x="3866" y="2145"/>
                    <a:pt x="3866" y="1934"/>
                  </a:cubicBezTo>
                  <a:cubicBezTo>
                    <a:pt x="3866" y="1722"/>
                    <a:pt x="3698" y="1550"/>
                    <a:pt x="3486" y="1545"/>
                  </a:cubicBezTo>
                  <a:lnTo>
                    <a:pt x="2322" y="1545"/>
                  </a:lnTo>
                  <a:lnTo>
                    <a:pt x="2322" y="381"/>
                  </a:lnTo>
                  <a:cubicBezTo>
                    <a:pt x="2317" y="169"/>
                    <a:pt x="2145" y="1"/>
                    <a:pt x="193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82eb9f9b71_1_919"/>
            <p:cNvSpPr/>
            <p:nvPr/>
          </p:nvSpPr>
          <p:spPr>
            <a:xfrm>
              <a:off x="5027525" y="4402450"/>
              <a:ext cx="477500" cy="496875"/>
            </a:xfrm>
            <a:custGeom>
              <a:rect b="b" l="l" r="r" t="t"/>
              <a:pathLst>
                <a:path extrusionOk="0" h="19875" w="19100">
                  <a:moveTo>
                    <a:pt x="9703" y="777"/>
                  </a:moveTo>
                  <a:cubicBezTo>
                    <a:pt x="9917" y="777"/>
                    <a:pt x="10091" y="951"/>
                    <a:pt x="10092" y="1165"/>
                  </a:cubicBezTo>
                  <a:lnTo>
                    <a:pt x="10092" y="2950"/>
                  </a:lnTo>
                  <a:cubicBezTo>
                    <a:pt x="10091" y="3164"/>
                    <a:pt x="9917" y="3337"/>
                    <a:pt x="9703" y="3339"/>
                  </a:cubicBezTo>
                  <a:lnTo>
                    <a:pt x="2717" y="3339"/>
                  </a:lnTo>
                  <a:cubicBezTo>
                    <a:pt x="2503" y="3339"/>
                    <a:pt x="2329" y="3164"/>
                    <a:pt x="2329" y="2950"/>
                  </a:cubicBezTo>
                  <a:lnTo>
                    <a:pt x="2329" y="1165"/>
                  </a:lnTo>
                  <a:cubicBezTo>
                    <a:pt x="2329" y="951"/>
                    <a:pt x="2503" y="777"/>
                    <a:pt x="2717" y="777"/>
                  </a:cubicBezTo>
                  <a:close/>
                  <a:moveTo>
                    <a:pt x="9316" y="4115"/>
                  </a:moveTo>
                  <a:lnTo>
                    <a:pt x="9316" y="4891"/>
                  </a:lnTo>
                  <a:lnTo>
                    <a:pt x="5823" y="4891"/>
                  </a:lnTo>
                  <a:cubicBezTo>
                    <a:pt x="5820" y="4891"/>
                    <a:pt x="5817" y="4891"/>
                    <a:pt x="5814" y="4891"/>
                  </a:cubicBezTo>
                  <a:cubicBezTo>
                    <a:pt x="5600" y="4891"/>
                    <a:pt x="5427" y="5064"/>
                    <a:pt x="5427" y="5279"/>
                  </a:cubicBezTo>
                  <a:cubicBezTo>
                    <a:pt x="5427" y="5494"/>
                    <a:pt x="5600" y="5667"/>
                    <a:pt x="5814" y="5667"/>
                  </a:cubicBezTo>
                  <a:cubicBezTo>
                    <a:pt x="5817" y="5667"/>
                    <a:pt x="5820" y="5667"/>
                    <a:pt x="5823" y="5667"/>
                  </a:cubicBezTo>
                  <a:lnTo>
                    <a:pt x="9508" y="5667"/>
                  </a:lnTo>
                  <a:lnTo>
                    <a:pt x="11410" y="8203"/>
                  </a:lnTo>
                  <a:cubicBezTo>
                    <a:pt x="11534" y="8369"/>
                    <a:pt x="11611" y="8565"/>
                    <a:pt x="11635" y="8772"/>
                  </a:cubicBezTo>
                  <a:lnTo>
                    <a:pt x="785" y="8772"/>
                  </a:lnTo>
                  <a:cubicBezTo>
                    <a:pt x="808" y="8565"/>
                    <a:pt x="886" y="8369"/>
                    <a:pt x="1010" y="8203"/>
                  </a:cubicBezTo>
                  <a:lnTo>
                    <a:pt x="3028" y="5511"/>
                  </a:lnTo>
                  <a:cubicBezTo>
                    <a:pt x="3078" y="5444"/>
                    <a:pt x="3106" y="5363"/>
                    <a:pt x="3106" y="5279"/>
                  </a:cubicBezTo>
                  <a:lnTo>
                    <a:pt x="3106" y="4115"/>
                  </a:lnTo>
                  <a:close/>
                  <a:moveTo>
                    <a:pt x="11643" y="9548"/>
                  </a:moveTo>
                  <a:lnTo>
                    <a:pt x="11643" y="12720"/>
                  </a:lnTo>
                  <a:lnTo>
                    <a:pt x="9292" y="14078"/>
                  </a:lnTo>
                  <a:cubicBezTo>
                    <a:pt x="8805" y="14357"/>
                    <a:pt x="8404" y="14764"/>
                    <a:pt x="8132" y="15254"/>
                  </a:cubicBezTo>
                  <a:lnTo>
                    <a:pt x="8132" y="15253"/>
                  </a:lnTo>
                  <a:lnTo>
                    <a:pt x="777" y="15253"/>
                  </a:lnTo>
                  <a:lnTo>
                    <a:pt x="777" y="9548"/>
                  </a:lnTo>
                  <a:close/>
                  <a:moveTo>
                    <a:pt x="15547" y="11721"/>
                  </a:moveTo>
                  <a:cubicBezTo>
                    <a:pt x="16352" y="11721"/>
                    <a:pt x="17135" y="12139"/>
                    <a:pt x="17566" y="12886"/>
                  </a:cubicBezTo>
                  <a:cubicBezTo>
                    <a:pt x="18212" y="14007"/>
                    <a:pt x="17818" y="15430"/>
                    <a:pt x="16713" y="16067"/>
                  </a:cubicBezTo>
                  <a:lnTo>
                    <a:pt x="16713" y="16066"/>
                  </a:lnTo>
                  <a:lnTo>
                    <a:pt x="14787" y="17178"/>
                  </a:lnTo>
                  <a:lnTo>
                    <a:pt x="12458" y="13146"/>
                  </a:lnTo>
                  <a:lnTo>
                    <a:pt x="14384" y="12034"/>
                  </a:lnTo>
                  <a:cubicBezTo>
                    <a:pt x="14751" y="11822"/>
                    <a:pt x="15152" y="11721"/>
                    <a:pt x="15547" y="11721"/>
                  </a:cubicBezTo>
                  <a:close/>
                  <a:moveTo>
                    <a:pt x="7828" y="16025"/>
                  </a:moveTo>
                  <a:cubicBezTo>
                    <a:pt x="7703" y="16538"/>
                    <a:pt x="7709" y="17073"/>
                    <a:pt x="7847" y="17582"/>
                  </a:cubicBezTo>
                  <a:lnTo>
                    <a:pt x="1941" y="17582"/>
                  </a:lnTo>
                  <a:cubicBezTo>
                    <a:pt x="1298" y="17580"/>
                    <a:pt x="778" y="17060"/>
                    <a:pt x="777" y="16418"/>
                  </a:cubicBezTo>
                  <a:lnTo>
                    <a:pt x="777" y="16025"/>
                  </a:lnTo>
                  <a:close/>
                  <a:moveTo>
                    <a:pt x="11786" y="13534"/>
                  </a:moveTo>
                  <a:lnTo>
                    <a:pt x="14115" y="17568"/>
                  </a:lnTo>
                  <a:lnTo>
                    <a:pt x="12008" y="18783"/>
                  </a:lnTo>
                  <a:cubicBezTo>
                    <a:pt x="11639" y="18998"/>
                    <a:pt x="11235" y="19101"/>
                    <a:pt x="10836" y="19101"/>
                  </a:cubicBezTo>
                  <a:cubicBezTo>
                    <a:pt x="10032" y="19101"/>
                    <a:pt x="9249" y="18684"/>
                    <a:pt x="8817" y="17937"/>
                  </a:cubicBezTo>
                  <a:cubicBezTo>
                    <a:pt x="8172" y="16819"/>
                    <a:pt x="8558" y="15390"/>
                    <a:pt x="9679" y="14749"/>
                  </a:cubicBezTo>
                  <a:lnTo>
                    <a:pt x="11786" y="13534"/>
                  </a:lnTo>
                  <a:close/>
                  <a:moveTo>
                    <a:pt x="2717" y="1"/>
                  </a:moveTo>
                  <a:cubicBezTo>
                    <a:pt x="2074" y="2"/>
                    <a:pt x="1553" y="522"/>
                    <a:pt x="1553" y="1165"/>
                  </a:cubicBezTo>
                  <a:lnTo>
                    <a:pt x="1553" y="2951"/>
                  </a:lnTo>
                  <a:cubicBezTo>
                    <a:pt x="1553" y="3443"/>
                    <a:pt x="1864" y="3884"/>
                    <a:pt x="2329" y="4049"/>
                  </a:cubicBezTo>
                  <a:lnTo>
                    <a:pt x="2329" y="5150"/>
                  </a:lnTo>
                  <a:lnTo>
                    <a:pt x="388" y="7738"/>
                  </a:lnTo>
                  <a:cubicBezTo>
                    <a:pt x="138" y="8075"/>
                    <a:pt x="2" y="8483"/>
                    <a:pt x="0" y="8902"/>
                  </a:cubicBezTo>
                  <a:lnTo>
                    <a:pt x="0" y="16419"/>
                  </a:lnTo>
                  <a:cubicBezTo>
                    <a:pt x="0" y="17490"/>
                    <a:pt x="869" y="18359"/>
                    <a:pt x="1941" y="18359"/>
                  </a:cubicBezTo>
                  <a:lnTo>
                    <a:pt x="8178" y="18359"/>
                  </a:lnTo>
                  <a:cubicBezTo>
                    <a:pt x="8758" y="19333"/>
                    <a:pt x="9788" y="19874"/>
                    <a:pt x="10845" y="19874"/>
                  </a:cubicBezTo>
                  <a:cubicBezTo>
                    <a:pt x="11373" y="19874"/>
                    <a:pt x="11907" y="19740"/>
                    <a:pt x="12396" y="19457"/>
                  </a:cubicBezTo>
                  <a:lnTo>
                    <a:pt x="17101" y="16740"/>
                  </a:lnTo>
                  <a:cubicBezTo>
                    <a:pt x="18574" y="15891"/>
                    <a:pt x="19099" y="13994"/>
                    <a:pt x="18237" y="12500"/>
                  </a:cubicBezTo>
                  <a:lnTo>
                    <a:pt x="18237" y="12497"/>
                  </a:lnTo>
                  <a:cubicBezTo>
                    <a:pt x="17662" y="11501"/>
                    <a:pt x="16619" y="10944"/>
                    <a:pt x="15546" y="10944"/>
                  </a:cubicBezTo>
                  <a:cubicBezTo>
                    <a:pt x="15019" y="10944"/>
                    <a:pt x="14485" y="11078"/>
                    <a:pt x="13997" y="11361"/>
                  </a:cubicBezTo>
                  <a:lnTo>
                    <a:pt x="12420" y="12272"/>
                  </a:lnTo>
                  <a:lnTo>
                    <a:pt x="12420" y="8902"/>
                  </a:lnTo>
                  <a:cubicBezTo>
                    <a:pt x="12419" y="8482"/>
                    <a:pt x="12283" y="8074"/>
                    <a:pt x="12032" y="7737"/>
                  </a:cubicBezTo>
                  <a:lnTo>
                    <a:pt x="10091" y="5149"/>
                  </a:lnTo>
                  <a:lnTo>
                    <a:pt x="10091" y="4048"/>
                  </a:lnTo>
                  <a:cubicBezTo>
                    <a:pt x="10555" y="3883"/>
                    <a:pt x="10867" y="3443"/>
                    <a:pt x="10867" y="2950"/>
                  </a:cubicBezTo>
                  <a:lnTo>
                    <a:pt x="10867" y="1165"/>
                  </a:lnTo>
                  <a:cubicBezTo>
                    <a:pt x="10866" y="522"/>
                    <a:pt x="10346" y="2"/>
                    <a:pt x="97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g82eb9f9b71_1_919"/>
          <p:cNvGrpSpPr/>
          <p:nvPr/>
        </p:nvGrpSpPr>
        <p:grpSpPr>
          <a:xfrm>
            <a:off x="2245632" y="4506289"/>
            <a:ext cx="258228" cy="227366"/>
            <a:chOff x="3539102" y="2427549"/>
            <a:chExt cx="355099" cy="355481"/>
          </a:xfrm>
        </p:grpSpPr>
        <p:sp>
          <p:nvSpPr>
            <p:cNvPr id="400" name="Google Shape;400;g82eb9f9b71_1_919"/>
            <p:cNvSpPr/>
            <p:nvPr/>
          </p:nvSpPr>
          <p:spPr>
            <a:xfrm>
              <a:off x="3539102" y="2561320"/>
              <a:ext cx="355099" cy="221710"/>
            </a:xfrm>
            <a:custGeom>
              <a:rect b="b" l="l" r="r" t="t"/>
              <a:pathLst>
                <a:path extrusionOk="0" h="6966" w="11157">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82eb9f9b71_1_919"/>
            <p:cNvSpPr/>
            <p:nvPr/>
          </p:nvSpPr>
          <p:spPr>
            <a:xfrm>
              <a:off x="3544417" y="2427549"/>
              <a:ext cx="339568" cy="205415"/>
            </a:xfrm>
            <a:custGeom>
              <a:rect b="b" l="l" r="r" t="t"/>
              <a:pathLst>
                <a:path extrusionOk="0" h="6454" w="10669">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02" name="Google Shape;402;g82eb9f9b71_1_919"/>
          <p:cNvPicPr preferRelativeResize="0"/>
          <p:nvPr/>
        </p:nvPicPr>
        <p:blipFill>
          <a:blip r:embed="rId3">
            <a:alphaModFix/>
          </a:blip>
          <a:stretch>
            <a:fillRect/>
          </a:stretch>
        </p:blipFill>
        <p:spPr>
          <a:xfrm>
            <a:off x="3009546" y="4492026"/>
            <a:ext cx="258200" cy="255438"/>
          </a:xfrm>
          <a:prstGeom prst="rect">
            <a:avLst/>
          </a:prstGeom>
          <a:noFill/>
          <a:ln>
            <a:noFill/>
          </a:ln>
        </p:spPr>
      </p:pic>
      <p:pic>
        <p:nvPicPr>
          <p:cNvPr id="403" name="Google Shape;403;g82eb9f9b71_1_919"/>
          <p:cNvPicPr preferRelativeResize="0"/>
          <p:nvPr/>
        </p:nvPicPr>
        <p:blipFill>
          <a:blip r:embed="rId4">
            <a:alphaModFix/>
          </a:blip>
          <a:stretch>
            <a:fillRect/>
          </a:stretch>
        </p:blipFill>
        <p:spPr>
          <a:xfrm>
            <a:off x="1424264" y="4498930"/>
            <a:ext cx="303032" cy="241644"/>
          </a:xfrm>
          <a:prstGeom prst="rect">
            <a:avLst/>
          </a:prstGeom>
          <a:noFill/>
          <a:ln>
            <a:noFill/>
          </a:ln>
        </p:spPr>
      </p:pic>
      <p:sp>
        <p:nvSpPr>
          <p:cNvPr id="404" name="Google Shape;404;g82eb9f9b71_1_919"/>
          <p:cNvSpPr txBox="1"/>
          <p:nvPr>
            <p:ph idx="2" type="title"/>
          </p:nvPr>
        </p:nvSpPr>
        <p:spPr>
          <a:xfrm>
            <a:off x="591250" y="2347433"/>
            <a:ext cx="1875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NULLS</a:t>
            </a:r>
            <a:endParaRPr sz="1600"/>
          </a:p>
        </p:txBody>
      </p:sp>
      <p:sp>
        <p:nvSpPr>
          <p:cNvPr id="405" name="Google Shape;405;g82eb9f9b71_1_919"/>
          <p:cNvSpPr txBox="1"/>
          <p:nvPr>
            <p:ph idx="1" type="subTitle"/>
          </p:nvPr>
        </p:nvSpPr>
        <p:spPr>
          <a:xfrm>
            <a:off x="641250" y="2651638"/>
            <a:ext cx="2626500" cy="1535100"/>
          </a:xfrm>
          <a:prstGeom prst="rect">
            <a:avLst/>
          </a:prstGeom>
          <a:noFill/>
          <a:ln>
            <a:noFill/>
          </a:ln>
        </p:spPr>
        <p:txBody>
          <a:bodyPr anchorCtr="0" anchor="t" bIns="91425" lIns="91425" spcFirstLastPara="1" rIns="91425" wrap="square" tIns="91425">
            <a:noAutofit/>
          </a:bodyPr>
          <a:lstStyle/>
          <a:p>
            <a:pPr indent="-215900" lvl="0" marL="228600" rtl="0" algn="l">
              <a:lnSpc>
                <a:spcPct val="115000"/>
              </a:lnSpc>
              <a:spcBef>
                <a:spcPts val="0"/>
              </a:spcBef>
              <a:spcAft>
                <a:spcPts val="0"/>
              </a:spcAft>
              <a:buSzPts val="1600"/>
              <a:buAutoNum type="arabicPeriod"/>
            </a:pPr>
            <a:r>
              <a:rPr lang="en" sz="1600"/>
              <a:t>Impute nulls in </a:t>
            </a:r>
            <a:r>
              <a:rPr i="1" lang="en" sz="1600"/>
              <a:t>‘PROPNAME’</a:t>
            </a:r>
            <a:endParaRPr i="1" sz="1600"/>
          </a:p>
          <a:p>
            <a:pPr indent="-215900" lvl="0" marL="228600" rtl="0" algn="l">
              <a:lnSpc>
                <a:spcPct val="115000"/>
              </a:lnSpc>
              <a:spcBef>
                <a:spcPts val="0"/>
              </a:spcBef>
              <a:spcAft>
                <a:spcPts val="0"/>
              </a:spcAft>
              <a:buSzPts val="1600"/>
              <a:buAutoNum type="arabicPeriod"/>
            </a:pPr>
            <a:r>
              <a:rPr lang="en" sz="1600"/>
              <a:t>Drop rows with 10% missing </a:t>
            </a:r>
            <a:endParaRPr sz="1600"/>
          </a:p>
        </p:txBody>
      </p:sp>
      <p:sp>
        <p:nvSpPr>
          <p:cNvPr id="406" name="Google Shape;406;g82eb9f9b71_1_919"/>
          <p:cNvSpPr txBox="1"/>
          <p:nvPr>
            <p:ph idx="5" type="title"/>
          </p:nvPr>
        </p:nvSpPr>
        <p:spPr>
          <a:xfrm>
            <a:off x="3701022" y="2339546"/>
            <a:ext cx="1875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JOINS</a:t>
            </a:r>
            <a:endParaRPr sz="1600"/>
          </a:p>
        </p:txBody>
      </p:sp>
      <p:sp>
        <p:nvSpPr>
          <p:cNvPr id="407" name="Google Shape;407;g82eb9f9b71_1_919"/>
          <p:cNvSpPr txBox="1"/>
          <p:nvPr>
            <p:ph idx="6" type="subTitle"/>
          </p:nvPr>
        </p:nvSpPr>
        <p:spPr>
          <a:xfrm>
            <a:off x="3265300" y="2671775"/>
            <a:ext cx="2735400" cy="1535100"/>
          </a:xfrm>
          <a:prstGeom prst="rect">
            <a:avLst/>
          </a:prstGeom>
          <a:noFill/>
          <a:ln>
            <a:noFill/>
          </a:ln>
        </p:spPr>
        <p:txBody>
          <a:bodyPr anchorCtr="0" anchor="t" bIns="91425" lIns="91425" spcFirstLastPara="1" rIns="91425" wrap="square" tIns="91425">
            <a:noAutofit/>
          </a:bodyPr>
          <a:lstStyle/>
          <a:p>
            <a:pPr indent="-273050" lvl="0" marL="228600" rtl="0" algn="l">
              <a:lnSpc>
                <a:spcPct val="115000"/>
              </a:lnSpc>
              <a:spcBef>
                <a:spcPts val="0"/>
              </a:spcBef>
              <a:spcAft>
                <a:spcPts val="0"/>
              </a:spcAft>
              <a:buSzPts val="1600"/>
              <a:buAutoNum type="arabicPeriod"/>
            </a:pPr>
            <a:r>
              <a:rPr lang="en" sz="1600"/>
              <a:t>Join </a:t>
            </a:r>
            <a:r>
              <a:rPr i="1" lang="en" sz="1600"/>
              <a:t>Drug Summary </a:t>
            </a:r>
            <a:r>
              <a:rPr lang="en" sz="1600"/>
              <a:t>2012 and  2016 data on 4 features</a:t>
            </a:r>
            <a:endParaRPr sz="1600"/>
          </a:p>
          <a:p>
            <a:pPr indent="-273050" lvl="0" marL="228600" rtl="0" algn="l">
              <a:lnSpc>
                <a:spcPct val="115000"/>
              </a:lnSpc>
              <a:spcBef>
                <a:spcPts val="0"/>
              </a:spcBef>
              <a:spcAft>
                <a:spcPts val="0"/>
              </a:spcAft>
              <a:buSzPts val="1600"/>
              <a:buAutoNum type="arabicPeriod"/>
            </a:pPr>
            <a:r>
              <a:rPr lang="en" sz="1600"/>
              <a:t>Join </a:t>
            </a:r>
            <a:r>
              <a:rPr i="1" lang="en" sz="1600"/>
              <a:t>Drug</a:t>
            </a:r>
            <a:r>
              <a:rPr lang="en" sz="1600"/>
              <a:t> Details 2012 and 2016 data on 6 features</a:t>
            </a:r>
            <a:endParaRPr sz="1600"/>
          </a:p>
        </p:txBody>
      </p:sp>
      <p:sp>
        <p:nvSpPr>
          <p:cNvPr id="408" name="Google Shape;408;g82eb9f9b71_1_919"/>
          <p:cNvSpPr txBox="1"/>
          <p:nvPr>
            <p:ph idx="5" type="title"/>
          </p:nvPr>
        </p:nvSpPr>
        <p:spPr>
          <a:xfrm>
            <a:off x="6657847" y="2339546"/>
            <a:ext cx="1875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600"/>
              <a:t>BUILT</a:t>
            </a:r>
            <a:endParaRPr sz="1600"/>
          </a:p>
        </p:txBody>
      </p:sp>
      <p:sp>
        <p:nvSpPr>
          <p:cNvPr id="409" name="Google Shape;409;g82eb9f9b71_1_919"/>
          <p:cNvSpPr txBox="1"/>
          <p:nvPr>
            <p:ph idx="6" type="subTitle"/>
          </p:nvPr>
        </p:nvSpPr>
        <p:spPr>
          <a:xfrm>
            <a:off x="6169150" y="2671775"/>
            <a:ext cx="2847300" cy="1834500"/>
          </a:xfrm>
          <a:prstGeom prst="rect">
            <a:avLst/>
          </a:prstGeom>
          <a:noFill/>
          <a:ln>
            <a:noFill/>
          </a:ln>
        </p:spPr>
        <p:txBody>
          <a:bodyPr anchorCtr="0" anchor="t" bIns="91425" lIns="91425" spcFirstLastPara="1" rIns="91425" wrap="square" tIns="91425">
            <a:noAutofit/>
          </a:bodyPr>
          <a:lstStyle/>
          <a:p>
            <a:pPr indent="-209550" lvl="0" marL="228600" rtl="0" algn="l">
              <a:lnSpc>
                <a:spcPct val="115000"/>
              </a:lnSpc>
              <a:spcBef>
                <a:spcPts val="0"/>
              </a:spcBef>
              <a:spcAft>
                <a:spcPts val="0"/>
              </a:spcAft>
              <a:buSzPts val="1500"/>
              <a:buAutoNum type="arabicPeriod"/>
            </a:pPr>
            <a:r>
              <a:rPr lang="en" sz="1500"/>
              <a:t>Compute percent change between 2012 and 2016 in </a:t>
            </a:r>
            <a:r>
              <a:rPr i="1" lang="en" sz="1500"/>
              <a:t>Drug Summary</a:t>
            </a:r>
            <a:endParaRPr sz="1500"/>
          </a:p>
          <a:p>
            <a:pPr indent="-209550" lvl="0" marL="228600" rtl="0" algn="l">
              <a:lnSpc>
                <a:spcPct val="115000"/>
              </a:lnSpc>
              <a:spcBef>
                <a:spcPts val="0"/>
              </a:spcBef>
              <a:spcAft>
                <a:spcPts val="0"/>
              </a:spcAft>
              <a:buSzPts val="1500"/>
              <a:buAutoNum type="arabicPeriod"/>
            </a:pPr>
            <a:r>
              <a:rPr lang="en" sz="1500"/>
              <a:t>Percentage of insurance coverage in </a:t>
            </a:r>
            <a:r>
              <a:rPr i="1" lang="en" sz="1500"/>
              <a:t>Drug Details</a:t>
            </a:r>
            <a:endParaRPr i="1" sz="1500"/>
          </a:p>
        </p:txBody>
      </p:sp>
      <p:pic>
        <p:nvPicPr>
          <p:cNvPr id="410" name="Google Shape;410;g82eb9f9b71_1_919"/>
          <p:cNvPicPr preferRelativeResize="0"/>
          <p:nvPr/>
        </p:nvPicPr>
        <p:blipFill>
          <a:blip r:embed="rId5">
            <a:alphaModFix/>
          </a:blip>
          <a:stretch>
            <a:fillRect/>
          </a:stretch>
        </p:blipFill>
        <p:spPr>
          <a:xfrm>
            <a:off x="4379325" y="1556638"/>
            <a:ext cx="499100" cy="499100"/>
          </a:xfrm>
          <a:prstGeom prst="rect">
            <a:avLst/>
          </a:prstGeom>
          <a:noFill/>
          <a:ln>
            <a:noFill/>
          </a:ln>
        </p:spPr>
      </p:pic>
      <p:pic>
        <p:nvPicPr>
          <p:cNvPr id="411" name="Google Shape;411;g82eb9f9b71_1_919"/>
          <p:cNvPicPr preferRelativeResize="0"/>
          <p:nvPr/>
        </p:nvPicPr>
        <p:blipFill rotWithShape="1">
          <a:blip r:embed="rId6">
            <a:alphaModFix/>
          </a:blip>
          <a:srcRect b="17594" l="13314" r="16867" t="8512"/>
          <a:stretch/>
        </p:blipFill>
        <p:spPr>
          <a:xfrm>
            <a:off x="1132600" y="1372025"/>
            <a:ext cx="748876" cy="792600"/>
          </a:xfrm>
          <a:prstGeom prst="rect">
            <a:avLst/>
          </a:prstGeom>
          <a:noFill/>
          <a:ln>
            <a:noFill/>
          </a:ln>
        </p:spPr>
      </p:pic>
      <p:pic>
        <p:nvPicPr>
          <p:cNvPr id="412" name="Google Shape;412;g82eb9f9b71_1_919"/>
          <p:cNvPicPr preferRelativeResize="0"/>
          <p:nvPr/>
        </p:nvPicPr>
        <p:blipFill>
          <a:blip r:embed="rId7">
            <a:alphaModFix/>
          </a:blip>
          <a:stretch>
            <a:fillRect/>
          </a:stretch>
        </p:blipFill>
        <p:spPr>
          <a:xfrm>
            <a:off x="7321147" y="1531838"/>
            <a:ext cx="548700" cy="548700"/>
          </a:xfrm>
          <a:prstGeom prst="rect">
            <a:avLst/>
          </a:prstGeom>
          <a:noFill/>
          <a:ln>
            <a:noFill/>
          </a:ln>
        </p:spPr>
      </p:pic>
      <p:sp>
        <p:nvSpPr>
          <p:cNvPr id="413" name="Google Shape;413;g82eb9f9b71_1_919"/>
          <p:cNvSpPr txBox="1"/>
          <p:nvPr>
            <p:ph type="title"/>
          </p:nvPr>
        </p:nvSpPr>
        <p:spPr>
          <a:xfrm>
            <a:off x="361050" y="383575"/>
            <a:ext cx="849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sz="2200"/>
              <a:t>DATA CLEANING</a:t>
            </a:r>
            <a:endParaRPr sz="2200"/>
          </a:p>
        </p:txBody>
      </p:sp>
      <p:cxnSp>
        <p:nvCxnSpPr>
          <p:cNvPr id="414" name="Google Shape;414;g82eb9f9b71_1_919"/>
          <p:cNvCxnSpPr/>
          <p:nvPr/>
        </p:nvCxnSpPr>
        <p:spPr>
          <a:xfrm flipH="1" rot="10800000">
            <a:off x="459400" y="872650"/>
            <a:ext cx="2495100" cy="132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ursing Capstone">
  <a:themeElements>
    <a:clrScheme name="Simple Light">
      <a:dk1>
        <a:srgbClr val="000000"/>
      </a:dk1>
      <a:lt1>
        <a:srgbClr val="FFFFFF"/>
      </a:lt1>
      <a:dk2>
        <a:srgbClr val="595959"/>
      </a:dk2>
      <a:lt2>
        <a:srgbClr val="EEEEEE"/>
      </a:lt2>
      <a:accent1>
        <a:srgbClr val="1F7444"/>
      </a:accent1>
      <a:accent2>
        <a:srgbClr val="434343"/>
      </a:accent2>
      <a:accent3>
        <a:srgbClr val="FBD76D"/>
      </a:accent3>
      <a:accent4>
        <a:srgbClr val="DA3030"/>
      </a:accent4>
      <a:accent5>
        <a:srgbClr val="52AC79"/>
      </a:accent5>
      <a:accent6>
        <a:srgbClr val="E0B945"/>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