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吳逸凡" initials="吳逸凡" lastIdx="1" clrIdx="0">
    <p:extLst>
      <p:ext uri="{19B8F6BF-5375-455C-9EA6-DF929625EA0E}">
        <p15:presenceInfo xmlns:p15="http://schemas.microsoft.com/office/powerpoint/2012/main" userId="a096f9a24c0fea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5B8"/>
    <a:srgbClr val="1731FF"/>
    <a:srgbClr val="1A5DFF"/>
    <a:srgbClr val="F74A52"/>
    <a:srgbClr val="FF5460"/>
    <a:srgbClr val="FF7891"/>
    <a:srgbClr val="81051B"/>
    <a:srgbClr val="FF91C3"/>
    <a:srgbClr val="320317"/>
    <a:srgbClr val="B000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34"/>
    <p:restoredTop sz="80056"/>
  </p:normalViewPr>
  <p:slideViewPr>
    <p:cSldViewPr snapToGrid="0" snapToObjects="1">
      <p:cViewPr>
        <p:scale>
          <a:sx n="23" d="100"/>
          <a:sy n="23" d="100"/>
        </p:scale>
        <p:origin x="2160" y="-10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E413E-44C8-BE4B-BAA3-D7A1F9DA98CA}" type="datetimeFigureOut">
              <a:rPr lang="en-US" smtClean="0"/>
              <a:t>12/2/19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CE648-1BED-5D4D-8470-F683FB4A1C72}" type="slidenum">
              <a:rPr lang="en-US" smtClean="0"/>
              <a:t>‹#›</a:t>
            </a:fld>
            <a:endParaRPr lang="en-US"/>
          </a:p>
        </p:txBody>
      </p:sp>
    </p:spTree>
    <p:extLst>
      <p:ext uri="{BB962C8B-B14F-4D97-AF65-F5344CB8AC3E}">
        <p14:creationId xmlns:p14="http://schemas.microsoft.com/office/powerpoint/2010/main" val="311193480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5CE648-1BED-5D4D-8470-F683FB4A1C72}" type="slidenum">
              <a:rPr lang="en-US" smtClean="0"/>
              <a:t>1</a:t>
            </a:fld>
            <a:endParaRPr lang="en-US"/>
          </a:p>
        </p:txBody>
      </p:sp>
    </p:spTree>
    <p:extLst>
      <p:ext uri="{BB962C8B-B14F-4D97-AF65-F5344CB8AC3E}">
        <p14:creationId xmlns:p14="http://schemas.microsoft.com/office/powerpoint/2010/main" val="404160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DA0BF3-B377-E841-A08A-7E21CC7C9A4D}"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408327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A0BF3-B377-E841-A08A-7E21CC7C9A4D}"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131967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A0BF3-B377-E841-A08A-7E21CC7C9A4D}"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309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A0BF3-B377-E841-A08A-7E21CC7C9A4D}"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189104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A0BF3-B377-E841-A08A-7E21CC7C9A4D}"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202681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DA0BF3-B377-E841-A08A-7E21CC7C9A4D}"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346805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4"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4"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A0BF3-B377-E841-A08A-7E21CC7C9A4D}" type="datetimeFigureOut">
              <a:rPr lang="en-US" smtClean="0"/>
              <a:t>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299713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DA0BF3-B377-E841-A08A-7E21CC7C9A4D}" type="datetimeFigureOut">
              <a:rPr lang="en-US" smtClean="0"/>
              <a:t>12/2/19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341074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A0BF3-B377-E841-A08A-7E21CC7C9A4D}" type="datetimeFigureOut">
              <a:rPr lang="en-US" smtClean="0"/>
              <a:t>12/2/19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360076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1DA0BF3-B377-E841-A08A-7E21CC7C9A4D}"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57260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1DA0BF3-B377-E841-A08A-7E21CC7C9A4D}"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9F14D-3D6D-9D4C-AA9D-85575DA74F4C}" type="slidenum">
              <a:rPr lang="en-US" smtClean="0"/>
              <a:t>‹#›</a:t>
            </a:fld>
            <a:endParaRPr lang="en-US"/>
          </a:p>
        </p:txBody>
      </p:sp>
    </p:spTree>
    <p:extLst>
      <p:ext uri="{BB962C8B-B14F-4D97-AF65-F5344CB8AC3E}">
        <p14:creationId xmlns:p14="http://schemas.microsoft.com/office/powerpoint/2010/main" val="420929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1DA0BF3-B377-E841-A08A-7E21CC7C9A4D}" type="datetimeFigureOut">
              <a:rPr lang="en-US" smtClean="0"/>
              <a:t>12/2/19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499F14D-3D6D-9D4C-AA9D-85575DA74F4C}" type="slidenum">
              <a:rPr lang="en-US" smtClean="0"/>
              <a:t>‹#›</a:t>
            </a:fld>
            <a:endParaRPr lang="en-US"/>
          </a:p>
        </p:txBody>
      </p:sp>
    </p:spTree>
    <p:extLst>
      <p:ext uri="{BB962C8B-B14F-4D97-AF65-F5344CB8AC3E}">
        <p14:creationId xmlns:p14="http://schemas.microsoft.com/office/powerpoint/2010/main" val="2526303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986F5FD-B785-8046-9F66-50F44ADB1BBF}"/>
              </a:ext>
            </a:extLst>
          </p:cNvPr>
          <p:cNvSpPr/>
          <p:nvPr/>
        </p:nvSpPr>
        <p:spPr>
          <a:xfrm>
            <a:off x="0" y="-43689"/>
            <a:ext cx="43891200" cy="5209309"/>
          </a:xfrm>
          <a:prstGeom prst="rect">
            <a:avLst/>
          </a:prstGeom>
          <a:gradFill flip="none" rotWithShape="1">
            <a:gsLst>
              <a:gs pos="0">
                <a:srgbClr val="320317"/>
              </a:gs>
              <a:gs pos="100000">
                <a:srgbClr val="81051B"/>
              </a:gs>
              <a:gs pos="36000">
                <a:srgbClr val="47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Rectangle 8">
            <a:extLst>
              <a:ext uri="{FF2B5EF4-FFF2-40B4-BE49-F238E27FC236}">
                <a16:creationId xmlns:a16="http://schemas.microsoft.com/office/drawing/2014/main" id="{6A775FE1-94EB-7948-A870-3046D9F51A51}"/>
              </a:ext>
            </a:extLst>
          </p:cNvPr>
          <p:cNvSpPr/>
          <p:nvPr/>
        </p:nvSpPr>
        <p:spPr>
          <a:xfrm>
            <a:off x="979488" y="515520"/>
            <a:ext cx="41757600" cy="4821192"/>
          </a:xfrm>
          <a:prstGeom prst="rect">
            <a:avLst/>
          </a:prstGeom>
        </p:spPr>
        <p:txBody>
          <a:bodyPr wrap="square">
            <a:spAutoFit/>
          </a:bodyPr>
          <a:lstStyle/>
          <a:p>
            <a:pPr algn="ctr">
              <a:lnSpc>
                <a:spcPts val="7500"/>
              </a:lnSpc>
            </a:pPr>
            <a:endParaRPr lang="en-US" sz="11000" b="1" dirty="0">
              <a:latin typeface="+mj-lt"/>
            </a:endParaRPr>
          </a:p>
          <a:p>
            <a:pPr algn="ctr">
              <a:lnSpc>
                <a:spcPts val="6000"/>
              </a:lnSpc>
            </a:pPr>
            <a:r>
              <a:rPr lang="en-US" sz="8800" b="1" dirty="0">
                <a:solidFill>
                  <a:schemeClr val="bg1"/>
                </a:solidFill>
                <a:latin typeface="+mj-lt"/>
              </a:rPr>
              <a:t>Machine learning on microbial phenotypes to classify gene functions</a:t>
            </a:r>
            <a:endParaRPr lang="en-US" altLang="en-US" sz="8800" b="1" dirty="0">
              <a:solidFill>
                <a:schemeClr val="bg1"/>
              </a:solidFill>
              <a:latin typeface="+mj-lt"/>
              <a:ea typeface="ＭＳ Ｐゴシック" panose="020B0600070205080204" pitchFamily="34" charset="-128"/>
            </a:endParaRPr>
          </a:p>
          <a:p>
            <a:pPr algn="ctr">
              <a:lnSpc>
                <a:spcPts val="6000"/>
              </a:lnSpc>
            </a:pPr>
            <a:endParaRPr lang="en-US" altLang="en-US" sz="5400" dirty="0">
              <a:solidFill>
                <a:schemeClr val="bg1"/>
              </a:solidFill>
              <a:latin typeface="+mj-lt"/>
              <a:ea typeface="ＭＳ Ｐゴシック" panose="020B0600070205080204" pitchFamily="34" charset="-128"/>
            </a:endParaRPr>
          </a:p>
          <a:p>
            <a:pPr algn="ctr">
              <a:lnSpc>
                <a:spcPts val="6000"/>
              </a:lnSpc>
            </a:pPr>
            <a:r>
              <a:rPr lang="en-US" altLang="en-US" sz="4400" dirty="0">
                <a:solidFill>
                  <a:schemeClr val="bg1"/>
                </a:solidFill>
                <a:latin typeface="+mj-lt"/>
                <a:ea typeface="ＭＳ Ｐゴシック" panose="020B0600070205080204" pitchFamily="34" charset="-128"/>
              </a:rPr>
              <a:t>Peter</a:t>
            </a:r>
            <a:r>
              <a:rPr lang="zh-TW" altLang="en-US" sz="4400" dirty="0">
                <a:solidFill>
                  <a:schemeClr val="bg1"/>
                </a:solidFill>
                <a:latin typeface="+mj-lt"/>
                <a:ea typeface="ＭＳ Ｐゴシック" panose="020B0600070205080204" pitchFamily="34" charset="-128"/>
              </a:rPr>
              <a:t> </a:t>
            </a:r>
            <a:r>
              <a:rPr lang="en-US" altLang="zh-TW" sz="4400" dirty="0">
                <a:solidFill>
                  <a:schemeClr val="bg1"/>
                </a:solidFill>
                <a:latin typeface="+mj-lt"/>
                <a:ea typeface="ＭＳ Ｐゴシック" panose="020B0600070205080204" pitchFamily="34" charset="-128"/>
              </a:rPr>
              <a:t>I-Fan</a:t>
            </a:r>
            <a:r>
              <a:rPr lang="en-US" altLang="en-US" sz="4400" dirty="0">
                <a:solidFill>
                  <a:schemeClr val="bg1"/>
                </a:solidFill>
                <a:latin typeface="+mj-lt"/>
                <a:ea typeface="ＭＳ Ｐゴシック" panose="020B0600070205080204" pitchFamily="34" charset="-128"/>
              </a:rPr>
              <a:t> Wu</a:t>
            </a:r>
            <a:r>
              <a:rPr lang="en-US" altLang="en-US" sz="4400" baseline="30000" dirty="0">
                <a:solidFill>
                  <a:schemeClr val="bg1"/>
                </a:solidFill>
                <a:latin typeface="+mj-lt"/>
                <a:ea typeface="ＭＳ Ｐゴシック" panose="020B0600070205080204" pitchFamily="34" charset="-128"/>
              </a:rPr>
              <a:t>1</a:t>
            </a:r>
            <a:r>
              <a:rPr lang="en-US" altLang="en-US" sz="4400" dirty="0">
                <a:solidFill>
                  <a:schemeClr val="bg1"/>
                </a:solidFill>
                <a:latin typeface="+mj-lt"/>
                <a:ea typeface="ＭＳ Ｐゴシック" panose="020B0600070205080204" pitchFamily="34" charset="-128"/>
              </a:rPr>
              <a:t>, Chiou-Jiin Huang</a:t>
            </a:r>
            <a:r>
              <a:rPr lang="en-US" altLang="en-US" sz="4400" baseline="30000" dirty="0">
                <a:solidFill>
                  <a:schemeClr val="bg1"/>
                </a:solidFill>
                <a:ea typeface="ＭＳ Ｐゴシック" panose="020B0600070205080204" pitchFamily="34" charset="-128"/>
              </a:rPr>
              <a:t>2</a:t>
            </a:r>
            <a:r>
              <a:rPr lang="en-US" altLang="en-US" sz="4400" dirty="0">
                <a:solidFill>
                  <a:schemeClr val="bg1"/>
                </a:solidFill>
                <a:latin typeface="+mj-lt"/>
                <a:ea typeface="ＭＳ Ｐゴシック" panose="020B0600070205080204" pitchFamily="34" charset="-128"/>
              </a:rPr>
              <a:t>, Hao-Yu Miao</a:t>
            </a:r>
            <a:r>
              <a:rPr lang="en-US" altLang="en-US" sz="4400" baseline="30000" dirty="0">
                <a:solidFill>
                  <a:schemeClr val="bg1"/>
                </a:solidFill>
                <a:latin typeface="+mj-lt"/>
                <a:ea typeface="ＭＳ Ｐゴシック" panose="020B0600070205080204" pitchFamily="34" charset="-128"/>
              </a:rPr>
              <a:t>3</a:t>
            </a:r>
            <a:r>
              <a:rPr lang="en-US" altLang="en-US" sz="4400" dirty="0">
                <a:solidFill>
                  <a:schemeClr val="bg1"/>
                </a:solidFill>
                <a:latin typeface="+mj-lt"/>
                <a:ea typeface="ＭＳ Ｐゴシック" panose="020B0600070205080204" pitchFamily="34" charset="-128"/>
              </a:rPr>
              <a:t>,</a:t>
            </a:r>
            <a:r>
              <a:rPr lang="en-US" altLang="en-US" sz="4400" baseline="30000" dirty="0">
                <a:solidFill>
                  <a:schemeClr val="bg1"/>
                </a:solidFill>
                <a:ea typeface="ＭＳ Ｐゴシック" panose="020B0600070205080204" pitchFamily="34" charset="-128"/>
              </a:rPr>
              <a:t>  </a:t>
            </a:r>
            <a:r>
              <a:rPr lang="en-US" altLang="en-US" sz="4400" dirty="0">
                <a:solidFill>
                  <a:schemeClr val="bg1"/>
                </a:solidFill>
                <a:latin typeface="+mj-lt"/>
                <a:ea typeface="ＭＳ Ｐゴシック" panose="020B0600070205080204" pitchFamily="34" charset="-128"/>
              </a:rPr>
              <a:t> Bobak Mortazavi</a:t>
            </a:r>
            <a:r>
              <a:rPr lang="en-US" altLang="en-US" sz="4400" baseline="30000" dirty="0">
                <a:solidFill>
                  <a:schemeClr val="bg1"/>
                </a:solidFill>
                <a:latin typeface="+mj-lt"/>
                <a:ea typeface="ＭＳ Ｐゴシック" panose="020B0600070205080204" pitchFamily="34" charset="-128"/>
              </a:rPr>
              <a:t>3</a:t>
            </a:r>
            <a:r>
              <a:rPr lang="en-US" altLang="en-US" sz="4400" dirty="0">
                <a:solidFill>
                  <a:schemeClr val="bg1"/>
                </a:solidFill>
                <a:latin typeface="+mj-lt"/>
                <a:ea typeface="ＭＳ Ｐゴシック" panose="020B0600070205080204" pitchFamily="34" charset="-128"/>
              </a:rPr>
              <a:t> and Jim Hu</a:t>
            </a:r>
            <a:r>
              <a:rPr lang="en-US" altLang="en-US" sz="4400" baseline="30000" dirty="0">
                <a:solidFill>
                  <a:schemeClr val="bg1"/>
                </a:solidFill>
                <a:latin typeface="+mj-lt"/>
                <a:ea typeface="ＭＳ Ｐゴシック" panose="020B0600070205080204" pitchFamily="34" charset="-128"/>
              </a:rPr>
              <a:t>1</a:t>
            </a:r>
            <a:r>
              <a:rPr lang="en-US" altLang="en-US" sz="4400" dirty="0">
                <a:solidFill>
                  <a:schemeClr val="bg1"/>
                </a:solidFill>
                <a:latin typeface="+mj-lt"/>
                <a:ea typeface="ＭＳ Ｐゴシック" panose="020B0600070205080204" pitchFamily="34" charset="-128"/>
              </a:rPr>
              <a:t>  </a:t>
            </a:r>
            <a:br>
              <a:rPr lang="en-US" altLang="en-US" sz="4000" dirty="0">
                <a:solidFill>
                  <a:schemeClr val="bg1"/>
                </a:solidFill>
                <a:latin typeface="+mj-lt"/>
                <a:ea typeface="ＭＳ Ｐゴシック" panose="020B0600070205080204" pitchFamily="34" charset="-128"/>
              </a:rPr>
            </a:br>
            <a:r>
              <a:rPr lang="en-US" altLang="en-US" sz="4000" baseline="30000" dirty="0">
                <a:solidFill>
                  <a:schemeClr val="bg1"/>
                </a:solidFill>
                <a:ea typeface="ＭＳ Ｐゴシック" panose="020B0600070205080204" pitchFamily="34" charset="-128"/>
              </a:rPr>
              <a:t>1</a:t>
            </a:r>
            <a:r>
              <a:rPr lang="en-US" altLang="en-US" sz="4000" dirty="0">
                <a:solidFill>
                  <a:schemeClr val="bg1"/>
                </a:solidFill>
                <a:latin typeface="+mj-lt"/>
                <a:ea typeface="ＭＳ Ｐゴシック" panose="020B0600070205080204" pitchFamily="34" charset="-128"/>
              </a:rPr>
              <a:t>Dept. of Biochemistry and Biophysics, </a:t>
            </a:r>
            <a:r>
              <a:rPr lang="en-US" altLang="en-US" sz="4000" baseline="30000" dirty="0">
                <a:solidFill>
                  <a:schemeClr val="bg1"/>
                </a:solidFill>
                <a:latin typeface="+mj-lt"/>
                <a:ea typeface="ＭＳ Ｐゴシック" panose="020B0600070205080204" pitchFamily="34" charset="-128"/>
              </a:rPr>
              <a:t>2</a:t>
            </a:r>
            <a:r>
              <a:rPr lang="en-US" altLang="en-US" sz="4000" dirty="0">
                <a:solidFill>
                  <a:schemeClr val="bg1"/>
                </a:solidFill>
                <a:latin typeface="+mj-lt"/>
                <a:ea typeface="ＭＳ Ｐゴシック" panose="020B0600070205080204" pitchFamily="34" charset="-128"/>
              </a:rPr>
              <a:t>Dept. of Information and Operations Management and </a:t>
            </a:r>
            <a:r>
              <a:rPr lang="en-US" altLang="en-US" sz="4000" baseline="30000" dirty="0">
                <a:solidFill>
                  <a:schemeClr val="bg1"/>
                </a:solidFill>
                <a:latin typeface="+mj-lt"/>
                <a:ea typeface="ＭＳ Ｐゴシック" panose="020B0600070205080204" pitchFamily="34" charset="-128"/>
              </a:rPr>
              <a:t>3</a:t>
            </a:r>
            <a:r>
              <a:rPr lang="en-US" altLang="en-US" sz="4000" dirty="0">
                <a:solidFill>
                  <a:schemeClr val="bg1"/>
                </a:solidFill>
                <a:ea typeface="ＭＳ Ｐゴシック" panose="020B0600070205080204" pitchFamily="34" charset="-128"/>
              </a:rPr>
              <a:t>Dept. of Computer Science and Engineering</a:t>
            </a:r>
            <a:r>
              <a:rPr lang="en-US" altLang="en-US" sz="4000" dirty="0">
                <a:solidFill>
                  <a:schemeClr val="bg1"/>
                </a:solidFill>
                <a:latin typeface="+mj-lt"/>
                <a:ea typeface="ＭＳ Ｐゴシック" panose="020B0600070205080204" pitchFamily="34" charset="-128"/>
              </a:rPr>
              <a:t>, Texas A&amp;M University, College Station, TX</a:t>
            </a:r>
            <a:br>
              <a:rPr lang="en-US" altLang="en-US" sz="4000" dirty="0">
                <a:solidFill>
                  <a:schemeClr val="bg1"/>
                </a:solidFill>
                <a:latin typeface="+mj-lt"/>
                <a:ea typeface="ＭＳ Ｐゴシック" panose="020B0600070205080204" pitchFamily="34" charset="-128"/>
              </a:rPr>
            </a:br>
            <a:endParaRPr lang="en-US" sz="4000" dirty="0">
              <a:solidFill>
                <a:schemeClr val="bg1"/>
              </a:solidFill>
              <a:latin typeface="+mj-lt"/>
            </a:endParaRPr>
          </a:p>
        </p:txBody>
      </p:sp>
      <p:sp>
        <p:nvSpPr>
          <p:cNvPr id="26" name="Rectangle 25">
            <a:extLst>
              <a:ext uri="{FF2B5EF4-FFF2-40B4-BE49-F238E27FC236}">
                <a16:creationId xmlns:a16="http://schemas.microsoft.com/office/drawing/2014/main" id="{CE20F368-729B-CA49-9343-55A416F40A68}"/>
              </a:ext>
            </a:extLst>
          </p:cNvPr>
          <p:cNvSpPr/>
          <p:nvPr/>
        </p:nvSpPr>
        <p:spPr>
          <a:xfrm>
            <a:off x="802613" y="5724832"/>
            <a:ext cx="13458741" cy="646331"/>
          </a:xfrm>
          <a:prstGeom prst="rect">
            <a:avLst/>
          </a:prstGeom>
          <a:solidFill>
            <a:srgbClr val="81051B"/>
          </a:solidFill>
        </p:spPr>
        <p:txBody>
          <a:bodyPr wrap="square">
            <a:spAutoFit/>
          </a:bodyPr>
          <a:lstStyle/>
          <a:p>
            <a:pPr algn="ctr"/>
            <a:r>
              <a:rPr lang="en-US" altLang="en-US" sz="3600" b="1" dirty="0">
                <a:solidFill>
                  <a:schemeClr val="bg1"/>
                </a:solidFill>
                <a:latin typeface="+mj-lt"/>
                <a:cs typeface="Calibri" panose="020F0502020204030204" pitchFamily="34" charset="0"/>
              </a:rPr>
              <a:t>Abstract</a:t>
            </a:r>
          </a:p>
        </p:txBody>
      </p:sp>
      <p:sp>
        <p:nvSpPr>
          <p:cNvPr id="29" name="Rectangle 28">
            <a:extLst>
              <a:ext uri="{FF2B5EF4-FFF2-40B4-BE49-F238E27FC236}">
                <a16:creationId xmlns:a16="http://schemas.microsoft.com/office/drawing/2014/main" id="{81EAB393-FA4C-1B46-B9BE-A99F8C7C2BD6}"/>
              </a:ext>
            </a:extLst>
          </p:cNvPr>
          <p:cNvSpPr/>
          <p:nvPr/>
        </p:nvSpPr>
        <p:spPr>
          <a:xfrm>
            <a:off x="802612" y="14809012"/>
            <a:ext cx="13458741" cy="646331"/>
          </a:xfrm>
          <a:prstGeom prst="rect">
            <a:avLst/>
          </a:prstGeom>
          <a:solidFill>
            <a:srgbClr val="81051B"/>
          </a:solidFill>
        </p:spPr>
        <p:txBody>
          <a:bodyPr wrap="square">
            <a:spAutoFit/>
          </a:bodyPr>
          <a:lstStyle/>
          <a:p>
            <a:pPr algn="ctr"/>
            <a:r>
              <a:rPr lang="en-US" altLang="en-US" sz="3600" b="1" dirty="0">
                <a:solidFill>
                  <a:schemeClr val="bg1"/>
                </a:solidFill>
                <a:latin typeface="+mj-lt"/>
                <a:cs typeface="Calibri" panose="020F0502020204030204" pitchFamily="34" charset="0"/>
              </a:rPr>
              <a:t>Background</a:t>
            </a:r>
            <a:endParaRPr lang="en-US" altLang="en-US" sz="3600" b="1" i="1" dirty="0">
              <a:solidFill>
                <a:schemeClr val="bg1"/>
              </a:solidFill>
              <a:latin typeface="+mj-lt"/>
              <a:cs typeface="Calibri" panose="020F0502020204030204" pitchFamily="34" charset="0"/>
            </a:endParaRPr>
          </a:p>
        </p:txBody>
      </p:sp>
      <p:sp>
        <p:nvSpPr>
          <p:cNvPr id="40" name="Rectangle 39">
            <a:extLst>
              <a:ext uri="{FF2B5EF4-FFF2-40B4-BE49-F238E27FC236}">
                <a16:creationId xmlns:a16="http://schemas.microsoft.com/office/drawing/2014/main" id="{69C6B95D-50D0-E940-A4C3-4649A65BC6FF}"/>
              </a:ext>
            </a:extLst>
          </p:cNvPr>
          <p:cNvSpPr/>
          <p:nvPr/>
        </p:nvSpPr>
        <p:spPr>
          <a:xfrm>
            <a:off x="29946205" y="5764796"/>
            <a:ext cx="13423983" cy="646331"/>
          </a:xfrm>
          <a:prstGeom prst="rect">
            <a:avLst/>
          </a:prstGeom>
          <a:solidFill>
            <a:srgbClr val="81051B"/>
          </a:solidFill>
        </p:spPr>
        <p:txBody>
          <a:bodyPr wrap="square">
            <a:spAutoFit/>
          </a:bodyPr>
          <a:lstStyle/>
          <a:p>
            <a:pPr algn="ctr"/>
            <a:r>
              <a:rPr lang="en-US" altLang="zh-TW" sz="3600" b="1" dirty="0">
                <a:solidFill>
                  <a:schemeClr val="bg1"/>
                </a:solidFill>
                <a:latin typeface="+mj-lt"/>
                <a:cs typeface="Calibri" panose="020F0502020204030204" pitchFamily="34" charset="0"/>
              </a:rPr>
              <a:t>Discussion and future directions</a:t>
            </a:r>
            <a:endParaRPr lang="en-US" altLang="en-US" sz="3600" b="1" dirty="0">
              <a:solidFill>
                <a:schemeClr val="bg1"/>
              </a:solidFill>
              <a:latin typeface="+mj-lt"/>
              <a:cs typeface="Calibri" panose="020F0502020204030204" pitchFamily="34" charset="0"/>
            </a:endParaRPr>
          </a:p>
        </p:txBody>
      </p:sp>
      <p:sp>
        <p:nvSpPr>
          <p:cNvPr id="43" name="Rectangle 42">
            <a:extLst>
              <a:ext uri="{FF2B5EF4-FFF2-40B4-BE49-F238E27FC236}">
                <a16:creationId xmlns:a16="http://schemas.microsoft.com/office/drawing/2014/main" id="{A25ADE2F-B65F-4547-9D9C-419C6F6198FF}"/>
              </a:ext>
            </a:extLst>
          </p:cNvPr>
          <p:cNvSpPr/>
          <p:nvPr/>
        </p:nvSpPr>
        <p:spPr>
          <a:xfrm>
            <a:off x="15439941" y="12090152"/>
            <a:ext cx="13423983" cy="646331"/>
          </a:xfrm>
          <a:prstGeom prst="rect">
            <a:avLst/>
          </a:prstGeom>
          <a:solidFill>
            <a:srgbClr val="81051B"/>
          </a:solidFill>
        </p:spPr>
        <p:txBody>
          <a:bodyPr wrap="square">
            <a:spAutoFit/>
          </a:bodyPr>
          <a:lstStyle/>
          <a:p>
            <a:pPr algn="ctr"/>
            <a:r>
              <a:rPr lang="en-US" altLang="en-US" sz="3600" b="1" dirty="0">
                <a:solidFill>
                  <a:schemeClr val="bg1"/>
                </a:solidFill>
                <a:latin typeface="+mj-lt"/>
                <a:cs typeface="Calibri" panose="020F0502020204030204" pitchFamily="34" charset="0"/>
              </a:rPr>
              <a:t>Results</a:t>
            </a:r>
          </a:p>
        </p:txBody>
      </p:sp>
      <p:sp>
        <p:nvSpPr>
          <p:cNvPr id="52" name="Rectangle 51">
            <a:extLst>
              <a:ext uri="{FF2B5EF4-FFF2-40B4-BE49-F238E27FC236}">
                <a16:creationId xmlns:a16="http://schemas.microsoft.com/office/drawing/2014/main" id="{45D58F9B-CCB0-6243-8EAB-3B5665C8A88D}"/>
              </a:ext>
            </a:extLst>
          </p:cNvPr>
          <p:cNvSpPr/>
          <p:nvPr/>
        </p:nvSpPr>
        <p:spPr>
          <a:xfrm>
            <a:off x="29946204" y="27794872"/>
            <a:ext cx="13423983" cy="646331"/>
          </a:xfrm>
          <a:prstGeom prst="rect">
            <a:avLst/>
          </a:prstGeom>
          <a:solidFill>
            <a:srgbClr val="81051B"/>
          </a:solidFill>
        </p:spPr>
        <p:txBody>
          <a:bodyPr wrap="square">
            <a:spAutoFit/>
          </a:bodyPr>
          <a:lstStyle/>
          <a:p>
            <a:pPr algn="ctr"/>
            <a:r>
              <a:rPr lang="en-US" altLang="en-US" sz="3600" b="1" dirty="0">
                <a:solidFill>
                  <a:schemeClr val="bg1"/>
                </a:solidFill>
                <a:latin typeface="+mj-lt"/>
                <a:cs typeface="Calibri" panose="020F0502020204030204" pitchFamily="34" charset="0"/>
              </a:rPr>
              <a:t>References</a:t>
            </a:r>
          </a:p>
        </p:txBody>
      </p:sp>
      <p:pic>
        <p:nvPicPr>
          <p:cNvPr id="10" name="Picture 9">
            <a:extLst>
              <a:ext uri="{FF2B5EF4-FFF2-40B4-BE49-F238E27FC236}">
                <a16:creationId xmlns:a16="http://schemas.microsoft.com/office/drawing/2014/main" id="{FDCD8D04-B413-2346-80E2-036E3B36110F}"/>
              </a:ext>
            </a:extLst>
          </p:cNvPr>
          <p:cNvPicPr>
            <a:picLocks noChangeAspect="1"/>
          </p:cNvPicPr>
          <p:nvPr/>
        </p:nvPicPr>
        <p:blipFill>
          <a:blip r:embed="rId3"/>
          <a:stretch>
            <a:fillRect/>
          </a:stretch>
        </p:blipFill>
        <p:spPr>
          <a:xfrm>
            <a:off x="535791" y="23467568"/>
            <a:ext cx="13476131" cy="6738066"/>
          </a:xfrm>
          <a:prstGeom prst="rect">
            <a:avLst/>
          </a:prstGeom>
        </p:spPr>
      </p:pic>
      <p:sp>
        <p:nvSpPr>
          <p:cNvPr id="163" name="Rectangle 162">
            <a:extLst>
              <a:ext uri="{FF2B5EF4-FFF2-40B4-BE49-F238E27FC236}">
                <a16:creationId xmlns:a16="http://schemas.microsoft.com/office/drawing/2014/main" id="{037E0220-819A-4749-91F5-4A13CDB36B22}"/>
              </a:ext>
            </a:extLst>
          </p:cNvPr>
          <p:cNvSpPr/>
          <p:nvPr/>
        </p:nvSpPr>
        <p:spPr>
          <a:xfrm>
            <a:off x="15439941" y="5724832"/>
            <a:ext cx="13423983" cy="646331"/>
          </a:xfrm>
          <a:prstGeom prst="rect">
            <a:avLst/>
          </a:prstGeom>
          <a:solidFill>
            <a:srgbClr val="81051B"/>
          </a:solidFill>
        </p:spPr>
        <p:txBody>
          <a:bodyPr wrap="square">
            <a:spAutoFit/>
          </a:bodyPr>
          <a:lstStyle/>
          <a:p>
            <a:pPr algn="ctr"/>
            <a:r>
              <a:rPr lang="en-US" altLang="en-US" sz="3600" b="1" dirty="0">
                <a:solidFill>
                  <a:schemeClr val="bg1"/>
                </a:solidFill>
                <a:latin typeface="+mj-lt"/>
                <a:cs typeface="Calibri" panose="020F0502020204030204" pitchFamily="34" charset="0"/>
              </a:rPr>
              <a:t>Methods</a:t>
            </a:r>
          </a:p>
        </p:txBody>
      </p:sp>
      <p:sp>
        <p:nvSpPr>
          <p:cNvPr id="170" name="TextBox 169">
            <a:extLst>
              <a:ext uri="{FF2B5EF4-FFF2-40B4-BE49-F238E27FC236}">
                <a16:creationId xmlns:a16="http://schemas.microsoft.com/office/drawing/2014/main" id="{040A6455-424D-3C45-857E-CD1BF33AB382}"/>
              </a:ext>
            </a:extLst>
          </p:cNvPr>
          <p:cNvSpPr txBox="1"/>
          <p:nvPr/>
        </p:nvSpPr>
        <p:spPr>
          <a:xfrm>
            <a:off x="15387792" y="6623942"/>
            <a:ext cx="13476131" cy="501675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lvl1pPr eaLnBrk="0" hangingPunct="0">
              <a:defRPr sz="86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86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86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86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8600">
                <a:solidFill>
                  <a:schemeClr val="tx1"/>
                </a:solidFill>
                <a:latin typeface="Arial" panose="020B0604020202020204" pitchFamily="34" charset="0"/>
                <a:ea typeface="ＭＳ Ｐゴシック"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eaLnBrk="1" hangingPunct="1"/>
            <a:r>
              <a:rPr lang="en-US" sz="4000" dirty="0">
                <a:latin typeface="+mj-lt"/>
                <a:cs typeface="Calibri" panose="020F0502020204030204" pitchFamily="34" charset="0"/>
              </a:rPr>
              <a:t>	From each annotation, 3 classes of functions are selected and used as the target variable, while the other genes that don’t belong to the 3 classes are omitted. Features were used from two high-throughput phenotype dataset (Reference 4., 5.).</a:t>
            </a:r>
          </a:p>
          <a:p>
            <a:pPr eaLnBrk="1" hangingPunct="1"/>
            <a:r>
              <a:rPr lang="en-US" sz="4000" dirty="0">
                <a:latin typeface="+mj-lt"/>
                <a:cs typeface="Calibri" panose="020F0502020204030204" pitchFamily="34" charset="0"/>
              </a:rPr>
              <a:t>	Various supervised and unsupervised machine learning methods were used extensively for all annotation sets. In supervised learning, 80% - 20% training/test split with 3-fold inner cross-validation was applied.</a:t>
            </a:r>
          </a:p>
        </p:txBody>
      </p:sp>
      <p:pic>
        <p:nvPicPr>
          <p:cNvPr id="22" name="Picture 21" descr="A close up of a logo&#10;&#10;Description automatically generated">
            <a:extLst>
              <a:ext uri="{FF2B5EF4-FFF2-40B4-BE49-F238E27FC236}">
                <a16:creationId xmlns:a16="http://schemas.microsoft.com/office/drawing/2014/main" id="{820A18BF-706F-1042-B8C1-36DF9DCDD6C0}"/>
              </a:ext>
            </a:extLst>
          </p:cNvPr>
          <p:cNvPicPr>
            <a:picLocks noChangeAspect="1"/>
          </p:cNvPicPr>
          <p:nvPr/>
        </p:nvPicPr>
        <p:blipFill rotWithShape="1">
          <a:blip r:embed="rId4"/>
          <a:srcRect t="10420"/>
          <a:stretch/>
        </p:blipFill>
        <p:spPr>
          <a:xfrm>
            <a:off x="21129327" y="24965580"/>
            <a:ext cx="8313196" cy="4964644"/>
          </a:xfrm>
          <a:prstGeom prst="rect">
            <a:avLst/>
          </a:prstGeom>
        </p:spPr>
      </p:pic>
      <p:pic>
        <p:nvPicPr>
          <p:cNvPr id="1026" name="Picture 2">
            <a:extLst>
              <a:ext uri="{FF2B5EF4-FFF2-40B4-BE49-F238E27FC236}">
                <a16:creationId xmlns:a16="http://schemas.microsoft.com/office/drawing/2014/main" id="{F9D099E7-E3EC-2A4B-8CF1-23FF2B8CA3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85044" y="20596721"/>
            <a:ext cx="8482584" cy="3154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7A02D96-8CA5-6849-BA22-4E123D6826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80738" y="24108249"/>
            <a:ext cx="13179721" cy="3481109"/>
          </a:xfrm>
          <a:prstGeom prst="rect">
            <a:avLst/>
          </a:prstGeom>
          <a:noFill/>
          <a:extLst>
            <a:ext uri="{909E8E84-426E-40DD-AFC4-6F175D3DCCD1}">
              <a14:hiddenFill xmlns:a14="http://schemas.microsoft.com/office/drawing/2010/main">
                <a:solidFill>
                  <a:srgbClr val="FFFFFF"/>
                </a:solidFill>
              </a14:hiddenFill>
            </a:ext>
          </a:extLst>
        </p:spPr>
      </p:pic>
      <p:sp>
        <p:nvSpPr>
          <p:cNvPr id="171" name="TextBox 170">
            <a:extLst>
              <a:ext uri="{FF2B5EF4-FFF2-40B4-BE49-F238E27FC236}">
                <a16:creationId xmlns:a16="http://schemas.microsoft.com/office/drawing/2014/main" id="{B3F2E5FE-02CD-8945-86A9-B15812E54B4F}"/>
              </a:ext>
            </a:extLst>
          </p:cNvPr>
          <p:cNvSpPr txBox="1"/>
          <p:nvPr/>
        </p:nvSpPr>
        <p:spPr>
          <a:xfrm>
            <a:off x="802613" y="15829442"/>
            <a:ext cx="13476131" cy="624786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lvl1pPr eaLnBrk="0" hangingPunct="0">
              <a:defRPr sz="86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86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86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86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8600">
                <a:solidFill>
                  <a:schemeClr val="tx1"/>
                </a:solidFill>
                <a:latin typeface="Arial" panose="020B0604020202020204" pitchFamily="34" charset="0"/>
                <a:ea typeface="ＭＳ Ｐゴシック"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eaLnBrk="1" hangingPunct="1"/>
            <a:r>
              <a:rPr lang="en-US" sz="4000" dirty="0">
                <a:latin typeface="+mj-lt"/>
                <a:cs typeface="Calibri" panose="020F0502020204030204" pitchFamily="34" charset="0"/>
              </a:rPr>
              <a:t>	Phenotypes play important roles in understanding functions of genes, leading to better understanding of disease models and thus contribute to new drug discoveries.  Among model organisms that can be easily manipulated to test hundreds of thousands of phenotypes in parallel, </a:t>
            </a:r>
            <a:r>
              <a:rPr lang="en-US" sz="4000" i="1" dirty="0">
                <a:latin typeface="+mj-lt"/>
                <a:cs typeface="Calibri" panose="020F0502020204030204" pitchFamily="34" charset="0"/>
              </a:rPr>
              <a:t>E. coli </a:t>
            </a:r>
            <a:r>
              <a:rPr lang="en-US" sz="4000" dirty="0">
                <a:latin typeface="+mj-lt"/>
                <a:cs typeface="Calibri" panose="020F0502020204030204" pitchFamily="34" charset="0"/>
              </a:rPr>
              <a:t>serves as one of the best.  We here would like to combine 2 different datasets that contain all phenotype data under mutation of almost every single gene of </a:t>
            </a:r>
            <a:r>
              <a:rPr lang="en-US" sz="4000" i="1" dirty="0">
                <a:latin typeface="+mj-lt"/>
                <a:cs typeface="Calibri" panose="020F0502020204030204" pitchFamily="34" charset="0"/>
              </a:rPr>
              <a:t>E. coli </a:t>
            </a:r>
            <a:r>
              <a:rPr lang="en-US" sz="4000" dirty="0">
                <a:latin typeface="+mj-lt"/>
                <a:cs typeface="Calibri" panose="020F0502020204030204" pitchFamily="34" charset="0"/>
              </a:rPr>
              <a:t>as the features (486 features for 3525 genes) and use 5 sets of gene annotations as the target variables to classify genes of similar functions.</a:t>
            </a:r>
          </a:p>
        </p:txBody>
      </p:sp>
      <p:sp>
        <p:nvSpPr>
          <p:cNvPr id="172" name="TextBox 171">
            <a:extLst>
              <a:ext uri="{FF2B5EF4-FFF2-40B4-BE49-F238E27FC236}">
                <a16:creationId xmlns:a16="http://schemas.microsoft.com/office/drawing/2014/main" id="{87509666-B6C3-864F-A85C-1EE08F629288}"/>
              </a:ext>
            </a:extLst>
          </p:cNvPr>
          <p:cNvSpPr txBox="1"/>
          <p:nvPr/>
        </p:nvSpPr>
        <p:spPr>
          <a:xfrm>
            <a:off x="5805190" y="22567167"/>
            <a:ext cx="8193269" cy="523220"/>
          </a:xfrm>
          <a:prstGeom prst="rect">
            <a:avLst/>
          </a:prstGeom>
          <a:noFill/>
        </p:spPr>
        <p:txBody>
          <a:bodyPr wrap="none" rtlCol="0">
            <a:spAutoFit/>
          </a:bodyPr>
          <a:lstStyle/>
          <a:p>
            <a:r>
              <a:rPr lang="en-US" sz="2800" dirty="0"/>
              <a:t>Intersections of the 5 annotations sets on ~3500 genes</a:t>
            </a:r>
          </a:p>
        </p:txBody>
      </p:sp>
      <p:sp>
        <p:nvSpPr>
          <p:cNvPr id="25" name="TextBox 24">
            <a:extLst>
              <a:ext uri="{FF2B5EF4-FFF2-40B4-BE49-F238E27FC236}">
                <a16:creationId xmlns:a16="http://schemas.microsoft.com/office/drawing/2014/main" id="{8D7BF948-360F-EC41-8168-0B7F20F52536}"/>
              </a:ext>
            </a:extLst>
          </p:cNvPr>
          <p:cNvSpPr txBox="1"/>
          <p:nvPr/>
        </p:nvSpPr>
        <p:spPr>
          <a:xfrm>
            <a:off x="22151932" y="29930224"/>
            <a:ext cx="7038888" cy="1384995"/>
          </a:xfrm>
          <a:prstGeom prst="rect">
            <a:avLst/>
          </a:prstGeom>
          <a:noFill/>
        </p:spPr>
        <p:txBody>
          <a:bodyPr wrap="square" rtlCol="0">
            <a:spAutoFit/>
          </a:bodyPr>
          <a:lstStyle/>
          <a:p>
            <a:r>
              <a:rPr lang="en-US" sz="2800" dirty="0"/>
              <a:t>For the selected protein complexes, clear separation was observed after dimension reduction</a:t>
            </a:r>
            <a:r>
              <a:rPr lang="en-US" dirty="0"/>
              <a:t> </a:t>
            </a:r>
          </a:p>
        </p:txBody>
      </p:sp>
      <p:sp>
        <p:nvSpPr>
          <p:cNvPr id="173" name="TextBox 172">
            <a:extLst>
              <a:ext uri="{FF2B5EF4-FFF2-40B4-BE49-F238E27FC236}">
                <a16:creationId xmlns:a16="http://schemas.microsoft.com/office/drawing/2014/main" id="{2045D439-D954-6144-8F58-91DB27931CAC}"/>
              </a:ext>
            </a:extLst>
          </p:cNvPr>
          <p:cNvSpPr txBox="1"/>
          <p:nvPr/>
        </p:nvSpPr>
        <p:spPr>
          <a:xfrm>
            <a:off x="844736" y="30475272"/>
            <a:ext cx="13122382" cy="523220"/>
          </a:xfrm>
          <a:prstGeom prst="rect">
            <a:avLst/>
          </a:prstGeom>
          <a:noFill/>
        </p:spPr>
        <p:txBody>
          <a:bodyPr wrap="square" rtlCol="0">
            <a:spAutoFit/>
          </a:bodyPr>
          <a:lstStyle/>
          <a:p>
            <a:r>
              <a:rPr lang="en-US" sz="2800" dirty="0"/>
              <a:t>Quality but incomplete annotations for genes make labeling exploratory and challenging</a:t>
            </a:r>
            <a:endParaRPr lang="en-US" dirty="0"/>
          </a:p>
        </p:txBody>
      </p:sp>
      <p:sp>
        <p:nvSpPr>
          <p:cNvPr id="174" name="TextBox 173">
            <a:extLst>
              <a:ext uri="{FF2B5EF4-FFF2-40B4-BE49-F238E27FC236}">
                <a16:creationId xmlns:a16="http://schemas.microsoft.com/office/drawing/2014/main" id="{043B1C0D-6C43-1844-915D-1DC907E54E27}"/>
              </a:ext>
            </a:extLst>
          </p:cNvPr>
          <p:cNvSpPr txBox="1"/>
          <p:nvPr/>
        </p:nvSpPr>
        <p:spPr>
          <a:xfrm>
            <a:off x="29797999" y="6623942"/>
            <a:ext cx="13476131" cy="1486560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lvl1pPr eaLnBrk="0" hangingPunct="0">
              <a:defRPr sz="86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86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86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86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8600">
                <a:solidFill>
                  <a:schemeClr val="tx1"/>
                </a:solidFill>
                <a:latin typeface="Arial" panose="020B0604020202020204" pitchFamily="34" charset="0"/>
                <a:ea typeface="ＭＳ Ｐゴシック"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eaLnBrk="1" hangingPunct="1"/>
            <a:r>
              <a:rPr lang="en-US" sz="4000" dirty="0">
                <a:latin typeface="+mj-lt"/>
                <a:cs typeface="Calibri" panose="020F0502020204030204" pitchFamily="34" charset="0"/>
              </a:rPr>
              <a:t>	Small subsets of data picked by biochemical knowledge guarantee enough samples which are mutually exclusive under distinct labels, therefore resulted in descent performance to learn functions via phenotypes. However,  the impact of using machine learning on complete phenotype data with better labeling is yet to be done. We have tired to reduce the dimensions of annotations by hierarchical clustering and separate genes into distinct categories. However, we obtained almost no separation by PCA, t-SNE or self-organizing map, and poor performance on all the supervised learning methods we tried (~40% accuracy. Data not shown). Hopefully, with more annotations become available in the future, the genome-wide phenotypic data we have shown here can be much better exploited.</a:t>
            </a:r>
          </a:p>
          <a:p>
            <a:pPr eaLnBrk="1" hangingPunct="1"/>
            <a:r>
              <a:rPr lang="en-US" sz="4000" dirty="0">
                <a:latin typeface="+mj-lt"/>
                <a:cs typeface="Calibri" panose="020F0502020204030204" pitchFamily="34" charset="0"/>
              </a:rPr>
              <a:t>	The Hu lab under Biochemistry is mapping various high-throughput phenotype data into Ontology of Microbial Phenotypes (</a:t>
            </a:r>
            <a:r>
              <a:rPr lang="en-US" sz="4000" u="sng" dirty="0" err="1">
                <a:solidFill>
                  <a:srgbClr val="0065B8"/>
                </a:solidFill>
                <a:latin typeface="+mj-lt"/>
                <a:cs typeface="Calibri" panose="020F0502020204030204" pitchFamily="34" charset="0"/>
              </a:rPr>
              <a:t>microbialphenotypes.org</a:t>
            </a:r>
            <a:r>
              <a:rPr lang="en-US" sz="4000" dirty="0">
                <a:latin typeface="+mj-lt"/>
                <a:cs typeface="Calibri" panose="020F0502020204030204" pitchFamily="34" charset="0"/>
              </a:rPr>
              <a:t>). We expect that re-annotating the phenotypes into a better-defined lexical structure can facilitate the utility of them in terms of associating functions. Also, this allows not only the phenotypes from E. coli, but also other microorganisms such as bacillus, yeasts, to be compared altogether.</a:t>
            </a:r>
          </a:p>
          <a:p>
            <a:pPr eaLnBrk="1" hangingPunct="1"/>
            <a:endParaRPr lang="en-US" sz="4000" dirty="0">
              <a:latin typeface="+mj-lt"/>
              <a:cs typeface="Calibri" panose="020F0502020204030204" pitchFamily="34" charset="0"/>
            </a:endParaRPr>
          </a:p>
          <a:p>
            <a:pPr eaLnBrk="1" hangingPunct="1"/>
            <a:endParaRPr lang="en-US" sz="4000" dirty="0">
              <a:latin typeface="+mj-lt"/>
              <a:cs typeface="Calibri" panose="020F0502020204030204" pitchFamily="34" charset="0"/>
            </a:endParaRPr>
          </a:p>
        </p:txBody>
      </p:sp>
      <p:sp>
        <p:nvSpPr>
          <p:cNvPr id="176" name="TextBox 175">
            <a:extLst>
              <a:ext uri="{FF2B5EF4-FFF2-40B4-BE49-F238E27FC236}">
                <a16:creationId xmlns:a16="http://schemas.microsoft.com/office/drawing/2014/main" id="{3E5437C2-0BBB-7C4B-BC01-129169FDCBAE}"/>
              </a:ext>
            </a:extLst>
          </p:cNvPr>
          <p:cNvSpPr txBox="1"/>
          <p:nvPr/>
        </p:nvSpPr>
        <p:spPr>
          <a:xfrm>
            <a:off x="33006351" y="19967094"/>
            <a:ext cx="8645236" cy="523220"/>
          </a:xfrm>
          <a:prstGeom prst="rect">
            <a:avLst/>
          </a:prstGeom>
          <a:noFill/>
        </p:spPr>
        <p:txBody>
          <a:bodyPr wrap="square" rtlCol="0">
            <a:spAutoFit/>
          </a:bodyPr>
          <a:lstStyle/>
          <a:p>
            <a:r>
              <a:rPr lang="en-US" sz="2800" dirty="0"/>
              <a:t>An example annotation from E. coli BW25113</a:t>
            </a:r>
            <a:endParaRPr lang="en-US" dirty="0"/>
          </a:p>
        </p:txBody>
      </p:sp>
      <p:sp>
        <p:nvSpPr>
          <p:cNvPr id="32" name="TextBox 31">
            <a:extLst>
              <a:ext uri="{FF2B5EF4-FFF2-40B4-BE49-F238E27FC236}">
                <a16:creationId xmlns:a16="http://schemas.microsoft.com/office/drawing/2014/main" id="{95A29AB1-DFC3-D34B-8563-F07672B67CF1}"/>
              </a:ext>
            </a:extLst>
          </p:cNvPr>
          <p:cNvSpPr txBox="1"/>
          <p:nvPr/>
        </p:nvSpPr>
        <p:spPr>
          <a:xfrm>
            <a:off x="30097004" y="28652687"/>
            <a:ext cx="13122382" cy="4093428"/>
          </a:xfrm>
          <a:prstGeom prst="rect">
            <a:avLst/>
          </a:prstGeom>
          <a:noFill/>
        </p:spPr>
        <p:txBody>
          <a:bodyPr wrap="square" rtlCol="0">
            <a:spAutoFit/>
          </a:bodyPr>
          <a:lstStyle/>
          <a:p>
            <a:r>
              <a:rPr lang="en-US" sz="2000" dirty="0"/>
              <a:t>1.	Gama-Castro, S., Salgado, H., Santos-</a:t>
            </a:r>
            <a:r>
              <a:rPr lang="en-US" sz="2000" dirty="0" err="1"/>
              <a:t>Zavaleta</a:t>
            </a:r>
            <a:r>
              <a:rPr lang="en-US" sz="2000" dirty="0"/>
              <a:t>, A., </a:t>
            </a:r>
            <a:r>
              <a:rPr lang="en-US" sz="2000" dirty="0" err="1"/>
              <a:t>Ledezma-Tejeida</a:t>
            </a:r>
            <a:r>
              <a:rPr lang="en-US" sz="2000" dirty="0"/>
              <a:t>, D., Muniz-</a:t>
            </a:r>
            <a:r>
              <a:rPr lang="en-US" sz="2000" dirty="0" err="1"/>
              <a:t>Rascado</a:t>
            </a:r>
            <a:r>
              <a:rPr lang="en-US" sz="2000" dirty="0"/>
              <a:t>, L., Garcia-Sotelo, J. S., . . . </a:t>
            </a:r>
            <a:r>
              <a:rPr lang="en-US" sz="2000" dirty="0" err="1"/>
              <a:t>Collado</a:t>
            </a:r>
            <a:r>
              <a:rPr lang="en-US" sz="2000" dirty="0"/>
              <a:t>-	Vides, J. (2016). RegulonDB version 9.0: high-level integration of gene regulation, </a:t>
            </a:r>
            <a:r>
              <a:rPr lang="en-US" sz="2000" dirty="0" err="1"/>
              <a:t>coexpression</a:t>
            </a:r>
            <a:r>
              <a:rPr lang="en-US" sz="2000" dirty="0"/>
              <a:t>, motif clustering and 	beyond. Nucleic Acids Res, 44(D1), 	D133-143. doi:10.1093/</a:t>
            </a:r>
            <a:r>
              <a:rPr lang="en-US" sz="2000" dirty="0" err="1"/>
              <a:t>nar</a:t>
            </a:r>
            <a:r>
              <a:rPr lang="en-US" sz="2000" dirty="0"/>
              <a:t>/gkv1156</a:t>
            </a:r>
          </a:p>
          <a:p>
            <a:r>
              <a:rPr lang="en-US" sz="2000" dirty="0"/>
              <a:t>2.	</a:t>
            </a:r>
            <a:r>
              <a:rPr lang="en-US" sz="2000" dirty="0" err="1"/>
              <a:t>Kanehisa</a:t>
            </a:r>
            <a:r>
              <a:rPr lang="en-US" sz="2000" dirty="0"/>
              <a:t>, M., Sato, Y., Kawashima, M., </a:t>
            </a:r>
            <a:r>
              <a:rPr lang="en-US" sz="2000" dirty="0" err="1"/>
              <a:t>Furumichi</a:t>
            </a:r>
            <a:r>
              <a:rPr lang="en-US" sz="2000" dirty="0"/>
              <a:t>, M., &amp; Tanabe, M. (2016). KEGG as a reference resource for gene and 	protein annotation. Nucleic Acids Res, 44(D1), D457-462. doi:10.1093/</a:t>
            </a:r>
            <a:r>
              <a:rPr lang="en-US" sz="2000" dirty="0" err="1"/>
              <a:t>nar</a:t>
            </a:r>
            <a:r>
              <a:rPr lang="en-US" sz="2000" dirty="0"/>
              <a:t>/gkv1070</a:t>
            </a:r>
          </a:p>
          <a:p>
            <a:r>
              <a:rPr lang="en-US" sz="2000" dirty="0"/>
              <a:t>3.	</a:t>
            </a:r>
            <a:r>
              <a:rPr lang="en-US" sz="2000" dirty="0" err="1"/>
              <a:t>Keseler</a:t>
            </a:r>
            <a:r>
              <a:rPr lang="en-US" sz="2000" dirty="0"/>
              <a:t>, I. M., Mackie, A., Santos-</a:t>
            </a:r>
            <a:r>
              <a:rPr lang="en-US" sz="2000" dirty="0" err="1"/>
              <a:t>Zavaleta</a:t>
            </a:r>
            <a:r>
              <a:rPr lang="en-US" sz="2000" dirty="0"/>
              <a:t>, A., </a:t>
            </a:r>
            <a:r>
              <a:rPr lang="en-US" sz="2000" dirty="0" err="1"/>
              <a:t>Billington</a:t>
            </a:r>
            <a:r>
              <a:rPr lang="en-US" sz="2000" dirty="0"/>
              <a:t>, R., </a:t>
            </a:r>
            <a:r>
              <a:rPr lang="en-US" sz="2000" dirty="0" err="1"/>
              <a:t>Bonavides</a:t>
            </a:r>
            <a:r>
              <a:rPr lang="en-US" sz="2000" dirty="0"/>
              <a:t>-Martinez, C., Caspi, R., . . . Karp, P. D. (2017). The 	EcoCyc database: reflecting new knowledge about Escherichia coli K-12. Nucleic Acids Res, 45(D1), D543-D550. 	doi:10.1093/</a:t>
            </a:r>
            <a:r>
              <a:rPr lang="en-US" sz="2000" dirty="0" err="1"/>
              <a:t>nar</a:t>
            </a:r>
            <a:r>
              <a:rPr lang="en-US" sz="2000" dirty="0"/>
              <a:t>/gkw1003</a:t>
            </a:r>
          </a:p>
          <a:p>
            <a:r>
              <a:rPr lang="en-US" sz="2000" dirty="0"/>
              <a:t>4.	Nichols, R. J., Sen, S., Choo, Y. J., </a:t>
            </a:r>
            <a:r>
              <a:rPr lang="en-US" sz="2000" dirty="0" err="1"/>
              <a:t>Beltrao</a:t>
            </a:r>
            <a:r>
              <a:rPr lang="en-US" sz="2000" dirty="0"/>
              <a:t>, P., </a:t>
            </a:r>
            <a:r>
              <a:rPr lang="en-US" sz="2000" dirty="0" err="1"/>
              <a:t>Zietek</a:t>
            </a:r>
            <a:r>
              <a:rPr lang="en-US" sz="2000" dirty="0"/>
              <a:t>, M., </a:t>
            </a:r>
            <a:r>
              <a:rPr lang="en-US" sz="2000" dirty="0" err="1"/>
              <a:t>Chaba</a:t>
            </a:r>
            <a:r>
              <a:rPr lang="en-US" sz="2000" dirty="0"/>
              <a:t>, R., . . . Gross, C. A. (2011). Phenotypic landscape of a bacterial 	cell. Cell, 144(1), 143-156. doi:10.1016/j.cell.2010.11.052</a:t>
            </a:r>
          </a:p>
          <a:p>
            <a:r>
              <a:rPr lang="en-US" sz="2000" dirty="0"/>
              <a:t>5.	Price, M. N., Wetmore, K. M., Waters, R. J., Callaghan, M., Ray, J., Liu, H., . . . </a:t>
            </a:r>
            <a:r>
              <a:rPr lang="en-US" sz="2000" dirty="0" err="1"/>
              <a:t>Deutschbauer</a:t>
            </a:r>
            <a:r>
              <a:rPr lang="en-US" sz="2000" dirty="0"/>
              <a:t>, A. M. (2018). Mutant phenotypes 	for thousands of bacterial genes of unknown function. Nature, 557(7706), 503-509. doi:10.1038/s41586-018-0124-0</a:t>
            </a:r>
          </a:p>
          <a:p>
            <a:endParaRPr lang="en-US" sz="2000" dirty="0"/>
          </a:p>
        </p:txBody>
      </p:sp>
      <p:pic>
        <p:nvPicPr>
          <p:cNvPr id="35" name="Picture 34" descr="A close up of a map&#10;&#10;Description automatically generated">
            <a:extLst>
              <a:ext uri="{FF2B5EF4-FFF2-40B4-BE49-F238E27FC236}">
                <a16:creationId xmlns:a16="http://schemas.microsoft.com/office/drawing/2014/main" id="{C78C5D71-750B-494F-B32F-AC765360C744}"/>
              </a:ext>
            </a:extLst>
          </p:cNvPr>
          <p:cNvPicPr>
            <a:picLocks noChangeAspect="1"/>
          </p:cNvPicPr>
          <p:nvPr/>
        </p:nvPicPr>
        <p:blipFill rotWithShape="1">
          <a:blip r:embed="rId7"/>
          <a:srcRect t="11168"/>
          <a:stretch/>
        </p:blipFill>
        <p:spPr>
          <a:xfrm>
            <a:off x="21301593" y="14132182"/>
            <a:ext cx="8140930" cy="4821192"/>
          </a:xfrm>
          <a:prstGeom prst="rect">
            <a:avLst/>
          </a:prstGeom>
        </p:spPr>
      </p:pic>
      <p:pic>
        <p:nvPicPr>
          <p:cNvPr id="37" name="Picture 36" descr="A close up of a map&#10;&#10;Description automatically generated">
            <a:extLst>
              <a:ext uri="{FF2B5EF4-FFF2-40B4-BE49-F238E27FC236}">
                <a16:creationId xmlns:a16="http://schemas.microsoft.com/office/drawing/2014/main" id="{436B57A8-9B52-0345-A05B-E205710CBADD}"/>
              </a:ext>
            </a:extLst>
          </p:cNvPr>
          <p:cNvPicPr>
            <a:picLocks noChangeAspect="1"/>
          </p:cNvPicPr>
          <p:nvPr/>
        </p:nvPicPr>
        <p:blipFill rotWithShape="1">
          <a:blip r:embed="rId8"/>
          <a:srcRect t="10382"/>
          <a:stretch/>
        </p:blipFill>
        <p:spPr>
          <a:xfrm>
            <a:off x="21129327" y="19324388"/>
            <a:ext cx="8313196" cy="4966741"/>
          </a:xfrm>
          <a:prstGeom prst="rect">
            <a:avLst/>
          </a:prstGeom>
        </p:spPr>
      </p:pic>
      <p:sp>
        <p:nvSpPr>
          <p:cNvPr id="38" name="TextBox 37">
            <a:extLst>
              <a:ext uri="{FF2B5EF4-FFF2-40B4-BE49-F238E27FC236}">
                <a16:creationId xmlns:a16="http://schemas.microsoft.com/office/drawing/2014/main" id="{58D936AD-A0FB-FC46-837E-F6B918149B30}"/>
              </a:ext>
            </a:extLst>
          </p:cNvPr>
          <p:cNvSpPr txBox="1"/>
          <p:nvPr/>
        </p:nvSpPr>
        <p:spPr>
          <a:xfrm>
            <a:off x="23517313" y="24442360"/>
            <a:ext cx="3869264" cy="523220"/>
          </a:xfrm>
          <a:prstGeom prst="rect">
            <a:avLst/>
          </a:prstGeom>
          <a:noFill/>
        </p:spPr>
        <p:txBody>
          <a:bodyPr wrap="none" rtlCol="0">
            <a:spAutoFit/>
          </a:bodyPr>
          <a:lstStyle/>
          <a:p>
            <a:r>
              <a:rPr lang="en-US" sz="2800" dirty="0"/>
              <a:t>GMM with EM after PCA</a:t>
            </a:r>
          </a:p>
        </p:txBody>
      </p:sp>
      <p:sp>
        <p:nvSpPr>
          <p:cNvPr id="189" name="TextBox 188">
            <a:extLst>
              <a:ext uri="{FF2B5EF4-FFF2-40B4-BE49-F238E27FC236}">
                <a16:creationId xmlns:a16="http://schemas.microsoft.com/office/drawing/2014/main" id="{C00D984B-9D6E-EA4E-ADD5-DD448369BB48}"/>
              </a:ext>
            </a:extLst>
          </p:cNvPr>
          <p:cNvSpPr txBox="1"/>
          <p:nvPr/>
        </p:nvSpPr>
        <p:spPr>
          <a:xfrm>
            <a:off x="24619672" y="18842995"/>
            <a:ext cx="1504771" cy="523220"/>
          </a:xfrm>
          <a:prstGeom prst="rect">
            <a:avLst/>
          </a:prstGeom>
          <a:noFill/>
        </p:spPr>
        <p:txBody>
          <a:bodyPr wrap="none" rtlCol="0">
            <a:spAutoFit/>
          </a:bodyPr>
          <a:lstStyle/>
          <a:p>
            <a:r>
              <a:rPr lang="en-US" sz="2800" dirty="0"/>
              <a:t>Precision</a:t>
            </a:r>
          </a:p>
        </p:txBody>
      </p:sp>
      <p:sp>
        <p:nvSpPr>
          <p:cNvPr id="201" name="TextBox 200">
            <a:extLst>
              <a:ext uri="{FF2B5EF4-FFF2-40B4-BE49-F238E27FC236}">
                <a16:creationId xmlns:a16="http://schemas.microsoft.com/office/drawing/2014/main" id="{B6177DCF-260E-DF4D-B19A-F1A4D584125B}"/>
              </a:ext>
            </a:extLst>
          </p:cNvPr>
          <p:cNvSpPr txBox="1"/>
          <p:nvPr/>
        </p:nvSpPr>
        <p:spPr>
          <a:xfrm>
            <a:off x="24619671" y="13599092"/>
            <a:ext cx="1527982" cy="523220"/>
          </a:xfrm>
          <a:prstGeom prst="rect">
            <a:avLst/>
          </a:prstGeom>
          <a:noFill/>
        </p:spPr>
        <p:txBody>
          <a:bodyPr wrap="none" rtlCol="0">
            <a:spAutoFit/>
          </a:bodyPr>
          <a:lstStyle/>
          <a:p>
            <a:r>
              <a:rPr lang="en-US" sz="2800" dirty="0"/>
              <a:t>Accuracy</a:t>
            </a:r>
          </a:p>
        </p:txBody>
      </p:sp>
      <p:sp>
        <p:nvSpPr>
          <p:cNvPr id="205" name="TextBox 204">
            <a:extLst>
              <a:ext uri="{FF2B5EF4-FFF2-40B4-BE49-F238E27FC236}">
                <a16:creationId xmlns:a16="http://schemas.microsoft.com/office/drawing/2014/main" id="{F2B52B81-E79B-BE4E-B87B-C927B95486E7}"/>
              </a:ext>
            </a:extLst>
          </p:cNvPr>
          <p:cNvSpPr txBox="1"/>
          <p:nvPr/>
        </p:nvSpPr>
        <p:spPr>
          <a:xfrm>
            <a:off x="15487123" y="14056746"/>
            <a:ext cx="6001278" cy="1548116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lvl1pPr eaLnBrk="0" hangingPunct="0">
              <a:defRPr sz="86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86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86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86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8600">
                <a:solidFill>
                  <a:schemeClr val="tx1"/>
                </a:solidFill>
                <a:latin typeface="Arial" panose="020B0604020202020204" pitchFamily="34" charset="0"/>
                <a:ea typeface="ＭＳ Ｐゴシック"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eaLnBrk="1" hangingPunct="1"/>
            <a:r>
              <a:rPr lang="en-US" sz="4000" dirty="0">
                <a:latin typeface="+mj-lt"/>
                <a:cs typeface="Calibri" panose="020F0502020204030204" pitchFamily="34" charset="0"/>
              </a:rPr>
              <a:t>	For each selected category of annotations, 6 supervised learning techniques were applied. Maximum performance for each annotation ranges from 73% to 100% for both accuracy and precision. 	Overall, the phenotype data used here seem to be most effective in learning genes that constitute the same protein complex, and worst in genes that are co-regulated. This result is reasonable since the deletion of any subunit in a protein complex is very likely to cause the same malfunction and downstream phenotypes, while co-regulated genes might perform utterly different functions from different operons. </a:t>
            </a:r>
          </a:p>
        </p:txBody>
      </p:sp>
      <p:sp>
        <p:nvSpPr>
          <p:cNvPr id="206" name="TextBox 205">
            <a:extLst>
              <a:ext uri="{FF2B5EF4-FFF2-40B4-BE49-F238E27FC236}">
                <a16:creationId xmlns:a16="http://schemas.microsoft.com/office/drawing/2014/main" id="{36512540-32CB-E643-9C35-43F39A6BC79B}"/>
              </a:ext>
            </a:extLst>
          </p:cNvPr>
          <p:cNvSpPr txBox="1"/>
          <p:nvPr/>
        </p:nvSpPr>
        <p:spPr>
          <a:xfrm>
            <a:off x="844736" y="6617593"/>
            <a:ext cx="13476131" cy="747897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lvl1pPr eaLnBrk="0" hangingPunct="0">
              <a:defRPr sz="86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86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86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86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8600">
                <a:solidFill>
                  <a:schemeClr val="tx1"/>
                </a:solidFill>
                <a:latin typeface="Arial" panose="020B0604020202020204" pitchFamily="34" charset="0"/>
                <a:ea typeface="ＭＳ Ｐゴシック"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ＭＳ Ｐゴシック" panose="020B0600070205080204" pitchFamily="34" charset="-128"/>
              </a:defRPr>
            </a:lvl9pPr>
          </a:lstStyle>
          <a:p>
            <a:pPr eaLnBrk="1" hangingPunct="1"/>
            <a:r>
              <a:rPr lang="en-US" sz="4000" dirty="0">
                <a:latin typeface="Gill Sans MT" panose="020B0502020104020203" pitchFamily="34" charset="77"/>
                <a:cs typeface="Calibri" panose="020F0502020204030204" pitchFamily="34" charset="0"/>
              </a:rPr>
              <a:t>	 High-throughput studies of microbial phenotypes hold the potential in elucidating the functions of genes. Here we combined 2 high-throughput phenotype datasets with 5 categories of annotations as labels to classify genes with distinct functions.  Preliminary results using complete phenotype data yielded mediocre performance, possibly resulted from incomplete annotations and/or non-separable nature of functional associations of our genome-wide studies. However, selecting small numbers of mutually exclusive classes significantly improves the performance, indicating that the power of high-throughput phenotyping can be coupled with machine learning to associate genes that are functionally connected.</a:t>
            </a:r>
          </a:p>
        </p:txBody>
      </p:sp>
      <p:sp>
        <p:nvSpPr>
          <p:cNvPr id="3" name="Rectangle 2">
            <a:extLst>
              <a:ext uri="{FF2B5EF4-FFF2-40B4-BE49-F238E27FC236}">
                <a16:creationId xmlns:a16="http://schemas.microsoft.com/office/drawing/2014/main" id="{4DE435B9-D110-A74A-8EC8-F91A69A2F3CA}"/>
              </a:ext>
            </a:extLst>
          </p:cNvPr>
          <p:cNvSpPr/>
          <p:nvPr/>
        </p:nvSpPr>
        <p:spPr>
          <a:xfrm>
            <a:off x="463886" y="29715784"/>
            <a:ext cx="415856" cy="184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1868D4-5BBC-054A-8A7A-67D7ABBDC20F}"/>
              </a:ext>
            </a:extLst>
          </p:cNvPr>
          <p:cNvSpPr txBox="1"/>
          <p:nvPr/>
        </p:nvSpPr>
        <p:spPr>
          <a:xfrm>
            <a:off x="399944" y="29654228"/>
            <a:ext cx="543739" cy="307777"/>
          </a:xfrm>
          <a:prstGeom prst="rect">
            <a:avLst/>
          </a:prstGeom>
          <a:noFill/>
        </p:spPr>
        <p:txBody>
          <a:bodyPr wrap="none" rtlCol="0">
            <a:spAutoFit/>
          </a:bodyPr>
          <a:lstStyle/>
          <a:p>
            <a:r>
              <a:rPr lang="en-US" sz="1400" dirty="0">
                <a:solidFill>
                  <a:schemeClr val="bg2">
                    <a:lumMod val="50000"/>
                  </a:schemeClr>
                </a:solidFill>
              </a:rPr>
              <a:t>4000</a:t>
            </a:r>
          </a:p>
        </p:txBody>
      </p:sp>
    </p:spTree>
    <p:extLst>
      <p:ext uri="{BB962C8B-B14F-4D97-AF65-F5344CB8AC3E}">
        <p14:creationId xmlns:p14="http://schemas.microsoft.com/office/powerpoint/2010/main" val="33663998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5602</TotalTime>
  <Words>1054</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 MT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吳逸凡</dc:creator>
  <cp:lastModifiedBy>逸凡 吳</cp:lastModifiedBy>
  <cp:revision>209</cp:revision>
  <dcterms:created xsi:type="dcterms:W3CDTF">2018-07-30T15:59:39Z</dcterms:created>
  <dcterms:modified xsi:type="dcterms:W3CDTF">2019-12-02T17:31:33Z</dcterms:modified>
</cp:coreProperties>
</file>