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drawings/drawing3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drawings/drawing5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drawings/drawing6.xml" ContentType="application/vnd.openxmlformats-officedocument.drawingml.chartshapes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drawings/drawing7.xml" ContentType="application/vnd.openxmlformats-officedocument.drawingml.chartshapes+xml"/>
  <Override PartName="/ppt/notesSlides/notesSlide24.xml" ContentType="application/vnd.openxmlformats-officedocument.presentationml.notesSlide+xml"/>
  <Override PartName="/ppt/charts/chart11.xml" ContentType="application/vnd.openxmlformats-officedocument.drawingml.chart+xml"/>
  <Override PartName="/ppt/drawings/drawing8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rawings/drawing9.xml" ContentType="application/vnd.openxmlformats-officedocument.drawingml.chartshapes+xml"/>
  <Override PartName="/ppt/charts/chart14.xml" ContentType="application/vnd.openxmlformats-officedocument.drawingml.chart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6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5" r:id="rId3"/>
    <p:sldId id="294" r:id="rId4"/>
    <p:sldId id="379" r:id="rId5"/>
    <p:sldId id="297" r:id="rId6"/>
    <p:sldId id="310" r:id="rId7"/>
    <p:sldId id="347" r:id="rId8"/>
    <p:sldId id="351" r:id="rId9"/>
    <p:sldId id="353" r:id="rId10"/>
    <p:sldId id="355" r:id="rId11"/>
    <p:sldId id="348" r:id="rId12"/>
    <p:sldId id="356" r:id="rId13"/>
    <p:sldId id="385" r:id="rId14"/>
    <p:sldId id="344" r:id="rId15"/>
    <p:sldId id="362" r:id="rId16"/>
    <p:sldId id="359" r:id="rId17"/>
    <p:sldId id="360" r:id="rId18"/>
    <p:sldId id="284" r:id="rId19"/>
    <p:sldId id="315" r:id="rId20"/>
    <p:sldId id="386" r:id="rId21"/>
    <p:sldId id="372" r:id="rId22"/>
    <p:sldId id="387" r:id="rId23"/>
    <p:sldId id="324" r:id="rId24"/>
    <p:sldId id="368" r:id="rId25"/>
    <p:sldId id="369" r:id="rId26"/>
    <p:sldId id="330" r:id="rId27"/>
    <p:sldId id="382" r:id="rId28"/>
    <p:sldId id="331" r:id="rId29"/>
    <p:sldId id="332" r:id="rId30"/>
    <p:sldId id="335" r:id="rId31"/>
    <p:sldId id="376" r:id="rId32"/>
    <p:sldId id="293" r:id="rId33"/>
    <p:sldId id="384" r:id="rId34"/>
    <p:sldId id="292" r:id="rId35"/>
    <p:sldId id="311" r:id="rId36"/>
    <p:sldId id="317" r:id="rId37"/>
    <p:sldId id="363" r:id="rId38"/>
    <p:sldId id="364" r:id="rId39"/>
    <p:sldId id="365" r:id="rId40"/>
    <p:sldId id="366" r:id="rId41"/>
    <p:sldId id="374" r:id="rId42"/>
    <p:sldId id="32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3" autoAdjust="0"/>
    <p:restoredTop sz="92655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thesis\Figures\eval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E:\University%20of%20Toronto\masters\thesis\Figures\eval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E:\University%20of%20Toronto\masters\thesis\Figures\ev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thesis\Figures\eval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E:\University%20of%20Toronto\masters\thesis\Figures\eval.xlsx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E:\University%20of%20Toronto\masters\thesis\Figures\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University%20of%20Toronto\masters\thesis\Figures\eval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University%20of%20Toronto\masters\thesis\Figures\eval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University%20of%20Toronto\masters\thesis\Figures\eval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E:\University%20of%20Toronto\masters\thesis\Figures\eval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E:\University%20of%20Toronto\masters\thesis\Figures\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Presentation!$B$138:$B$165</c:f>
              <c:numCache>
                <c:formatCode>General</c:formatCode>
                <c:ptCount val="28"/>
                <c:pt idx="0">
                  <c:v>259.60000000000002</c:v>
                </c:pt>
                <c:pt idx="1">
                  <c:v>258.3</c:v>
                </c:pt>
                <c:pt idx="2">
                  <c:v>255</c:v>
                </c:pt>
                <c:pt idx="3">
                  <c:v>254.2</c:v>
                </c:pt>
                <c:pt idx="4">
                  <c:v>255.8</c:v>
                </c:pt>
                <c:pt idx="5">
                  <c:v>248.94800000000001</c:v>
                </c:pt>
                <c:pt idx="6">
                  <c:v>238.3</c:v>
                </c:pt>
                <c:pt idx="7">
                  <c:v>235.7</c:v>
                </c:pt>
                <c:pt idx="8">
                  <c:v>228.4</c:v>
                </c:pt>
                <c:pt idx="9">
                  <c:v>219.6</c:v>
                </c:pt>
                <c:pt idx="10">
                  <c:v>217.9</c:v>
                </c:pt>
                <c:pt idx="11">
                  <c:v>197.11199999999999</c:v>
                </c:pt>
                <c:pt idx="12">
                  <c:v>252</c:v>
                </c:pt>
                <c:pt idx="13">
                  <c:v>243.5</c:v>
                </c:pt>
                <c:pt idx="14">
                  <c:v>234.9</c:v>
                </c:pt>
                <c:pt idx="15">
                  <c:v>229.7</c:v>
                </c:pt>
                <c:pt idx="16">
                  <c:v>217.2</c:v>
                </c:pt>
                <c:pt idx="17">
                  <c:v>200.99199999999999</c:v>
                </c:pt>
                <c:pt idx="18">
                  <c:v>262.48200000000003</c:v>
                </c:pt>
                <c:pt idx="19">
                  <c:v>235.84200000000001</c:v>
                </c:pt>
                <c:pt idx="20">
                  <c:v>227.55</c:v>
                </c:pt>
                <c:pt idx="21">
                  <c:v>213.74</c:v>
                </c:pt>
                <c:pt idx="22">
                  <c:v>206.97200000000001</c:v>
                </c:pt>
                <c:pt idx="23">
                  <c:v>165.018</c:v>
                </c:pt>
                <c:pt idx="24">
                  <c:v>221.874</c:v>
                </c:pt>
                <c:pt idx="25">
                  <c:v>270</c:v>
                </c:pt>
                <c:pt idx="26">
                  <c:v>223.66399999999999</c:v>
                </c:pt>
                <c:pt idx="27">
                  <c:v>270</c:v>
                </c:pt>
              </c:numCache>
            </c:numRef>
          </c:xVal>
          <c:yVal>
            <c:numRef>
              <c:f>Presentation!$C$138:$C$165</c:f>
              <c:numCache>
                <c:formatCode>General</c:formatCode>
                <c:ptCount val="28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  <c:pt idx="6">
                  <c:v>12.158200000000001</c:v>
                </c:pt>
                <c:pt idx="7">
                  <c:v>11.3308</c:v>
                </c:pt>
                <c:pt idx="8">
                  <c:v>10.7309</c:v>
                </c:pt>
                <c:pt idx="9">
                  <c:v>10.3986</c:v>
                </c:pt>
                <c:pt idx="10">
                  <c:v>10.1152</c:v>
                </c:pt>
                <c:pt idx="11">
                  <c:v>9.8455999999999992</c:v>
                </c:pt>
                <c:pt idx="12">
                  <c:v>19.036799999999999</c:v>
                </c:pt>
                <c:pt idx="13">
                  <c:v>16.407299999999999</c:v>
                </c:pt>
                <c:pt idx="14">
                  <c:v>16.189900000000002</c:v>
                </c:pt>
                <c:pt idx="15">
                  <c:v>15.980600000000001</c:v>
                </c:pt>
                <c:pt idx="16">
                  <c:v>15.837</c:v>
                </c:pt>
                <c:pt idx="17">
                  <c:v>15.635199999999999</c:v>
                </c:pt>
                <c:pt idx="18">
                  <c:v>17.368500000000001</c:v>
                </c:pt>
                <c:pt idx="19">
                  <c:v>15.7182</c:v>
                </c:pt>
                <c:pt idx="20">
                  <c:v>13.776199999999999</c:v>
                </c:pt>
                <c:pt idx="21">
                  <c:v>13.1859</c:v>
                </c:pt>
                <c:pt idx="22">
                  <c:v>12.6266</c:v>
                </c:pt>
                <c:pt idx="23">
                  <c:v>12.232200000000001</c:v>
                </c:pt>
                <c:pt idx="24">
                  <c:v>10.149900000000001</c:v>
                </c:pt>
                <c:pt idx="25">
                  <c:v>10.154400000000001</c:v>
                </c:pt>
                <c:pt idx="26">
                  <c:v>4.2553999999999998</c:v>
                </c:pt>
                <c:pt idx="27">
                  <c:v>4.2526999999999999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14016"/>
        <c:axId val="187415936"/>
      </c:scatterChart>
      <c:valAx>
        <c:axId val="187414016"/>
        <c:scaling>
          <c:orientation val="minMax"/>
          <c:min val="150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Fmax</a:t>
                </a:r>
                <a:r>
                  <a:rPr lang="en-US" dirty="0" smtClean="0"/>
                  <a:t> (MHz)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7415936"/>
        <c:crosses val="autoZero"/>
        <c:crossBetween val="midCat"/>
      </c:valAx>
      <c:valAx>
        <c:axId val="187415936"/>
        <c:scaling>
          <c:orientation val="maxMin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MPKI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74140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17082239720035"/>
          <c:y val="5.780266355594442E-2"/>
          <c:w val="0.84971522309711278"/>
          <c:h val="0.73993311947117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fmax_IPS!$B$3:$B$10</c:f>
              <c:numCache>
                <c:formatCode>General</c:formatCode>
                <c:ptCount val="8"/>
                <c:pt idx="0">
                  <c:v>259.60000000000002</c:v>
                </c:pt>
                <c:pt idx="1">
                  <c:v>238.3</c:v>
                </c:pt>
                <c:pt idx="2">
                  <c:v>252</c:v>
                </c:pt>
                <c:pt idx="3">
                  <c:v>262.48200000000003</c:v>
                </c:pt>
              </c:numCache>
            </c:numRef>
          </c:val>
        </c:ser>
        <c:ser>
          <c:idx val="1"/>
          <c:order val="1"/>
          <c:tx>
            <c:strRef>
              <c:f>fmax_IPS!$C$2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fmax_IPS!$C$3:$C$10</c:f>
              <c:numCache>
                <c:formatCode>General</c:formatCode>
                <c:ptCount val="8"/>
                <c:pt idx="0">
                  <c:v>258.3</c:v>
                </c:pt>
                <c:pt idx="1">
                  <c:v>235.7</c:v>
                </c:pt>
                <c:pt idx="2">
                  <c:v>243.5</c:v>
                </c:pt>
                <c:pt idx="3">
                  <c:v>235.84200000000001</c:v>
                </c:pt>
              </c:numCache>
            </c:numRef>
          </c:val>
        </c:ser>
        <c:ser>
          <c:idx val="2"/>
          <c:order val="2"/>
          <c:tx>
            <c:strRef>
              <c:f>fmax_IPS!$D$2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fmax_IPS!$D$3:$D$10</c:f>
              <c:numCache>
                <c:formatCode>General</c:formatCode>
                <c:ptCount val="8"/>
                <c:pt idx="0">
                  <c:v>255</c:v>
                </c:pt>
                <c:pt idx="1">
                  <c:v>228.4</c:v>
                </c:pt>
                <c:pt idx="2">
                  <c:v>234.9</c:v>
                </c:pt>
                <c:pt idx="3">
                  <c:v>227.55</c:v>
                </c:pt>
              </c:numCache>
            </c:numRef>
          </c:val>
        </c:ser>
        <c:ser>
          <c:idx val="3"/>
          <c:order val="3"/>
          <c:tx>
            <c:strRef>
              <c:f>fmax_IPS!$E$2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fmax_IPS!$E$3:$E$10</c:f>
              <c:numCache>
                <c:formatCode>General</c:formatCode>
                <c:ptCount val="8"/>
                <c:pt idx="0">
                  <c:v>254.2</c:v>
                </c:pt>
                <c:pt idx="1">
                  <c:v>219.6</c:v>
                </c:pt>
                <c:pt idx="2">
                  <c:v>229.7</c:v>
                </c:pt>
                <c:pt idx="3">
                  <c:v>213.74</c:v>
                </c:pt>
              </c:numCache>
            </c:numRef>
          </c:val>
        </c:ser>
        <c:ser>
          <c:idx val="4"/>
          <c:order val="4"/>
          <c:tx>
            <c:strRef>
              <c:f>fmax_IPS!$F$2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fmax_IPS!$F$3:$F$10</c:f>
              <c:numCache>
                <c:formatCode>General</c:formatCode>
                <c:ptCount val="8"/>
                <c:pt idx="0">
                  <c:v>255.8</c:v>
                </c:pt>
                <c:pt idx="1">
                  <c:v>217.9</c:v>
                </c:pt>
                <c:pt idx="2">
                  <c:v>217.2</c:v>
                </c:pt>
                <c:pt idx="3">
                  <c:v>206.97200000000001</c:v>
                </c:pt>
              </c:numCache>
            </c:numRef>
          </c:val>
        </c:ser>
        <c:ser>
          <c:idx val="5"/>
          <c:order val="5"/>
          <c:tx>
            <c:strRef>
              <c:f>fmax_IPS!$G$2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fmax_IPS!$G$3:$G$10</c:f>
              <c:numCache>
                <c:formatCode>General</c:formatCode>
                <c:ptCount val="8"/>
                <c:pt idx="0">
                  <c:v>248.94800000000001</c:v>
                </c:pt>
                <c:pt idx="1">
                  <c:v>197.11199999999999</c:v>
                </c:pt>
                <c:pt idx="2">
                  <c:v>200.99199999999999</c:v>
                </c:pt>
                <c:pt idx="3">
                  <c:v>165.018</c:v>
                </c:pt>
                <c:pt idx="4">
                  <c:v>221.874</c:v>
                </c:pt>
                <c:pt idx="5">
                  <c:v>270</c:v>
                </c:pt>
                <c:pt idx="6">
                  <c:v>223.66399999999999</c:v>
                </c:pt>
                <c:pt idx="7">
                  <c:v>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0574592"/>
        <c:axId val="190576128"/>
      </c:barChart>
      <c:catAx>
        <c:axId val="1905745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0576128"/>
        <c:crosses val="autoZero"/>
        <c:auto val="1"/>
        <c:lblAlgn val="ctr"/>
        <c:lblOffset val="100"/>
        <c:noMultiLvlLbl val="0"/>
      </c:catAx>
      <c:valAx>
        <c:axId val="190576128"/>
        <c:scaling>
          <c:orientation val="minMax"/>
          <c:max val="280"/>
          <c:min val="1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FMax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5745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6746965487620494"/>
          <c:y val="0"/>
          <c:w val="0.55218631162404253"/>
          <c:h val="0.1170183727034120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60367454068242"/>
          <c:y val="5.1337891974029569E-2"/>
          <c:w val="0.86729680664916886"/>
          <c:h val="0.718698024589031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fmax_IPS!$B$25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(fmax_IPS!$B$26:$B$29,fmax_IPS!$B$32:$B$33)</c:f>
              <c:numCache>
                <c:formatCode>General</c:formatCode>
                <c:ptCount val="6"/>
                <c:pt idx="0">
                  <c:v>84.499800000000008</c:v>
                </c:pt>
                <c:pt idx="1">
                  <c:v>77.900270000000006</c:v>
                </c:pt>
                <c:pt idx="2">
                  <c:v>81.547200000000004</c:v>
                </c:pt>
                <c:pt idx="3">
                  <c:v>84.7029414</c:v>
                </c:pt>
              </c:numCache>
            </c:numRef>
          </c:val>
        </c:ser>
        <c:ser>
          <c:idx val="1"/>
          <c:order val="1"/>
          <c:tx>
            <c:strRef>
              <c:f>fmax_IPS!$C$25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(fmax_IPS!$C$26:$C$29,fmax_IPS!$C$32:$C$33)</c:f>
              <c:numCache>
                <c:formatCode>General</c:formatCode>
                <c:ptCount val="6"/>
                <c:pt idx="0">
                  <c:v>84.179970000000012</c:v>
                </c:pt>
                <c:pt idx="1">
                  <c:v>77.215319999999991</c:v>
                </c:pt>
                <c:pt idx="2">
                  <c:v>79.015749999999997</c:v>
                </c:pt>
                <c:pt idx="3">
                  <c:v>76.342055400000007</c:v>
                </c:pt>
              </c:numCache>
            </c:numRef>
          </c:val>
        </c:ser>
        <c:ser>
          <c:idx val="2"/>
          <c:order val="2"/>
          <c:tx>
            <c:strRef>
              <c:f>fmax_IPS!$D$25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(fmax_IPS!$D$26:$D$29,fmax_IPS!$D$32:$D$33)</c:f>
              <c:numCache>
                <c:formatCode>General</c:formatCode>
                <c:ptCount val="6"/>
                <c:pt idx="0">
                  <c:v>83.231999999999999</c:v>
                </c:pt>
                <c:pt idx="1">
                  <c:v>74.915199999999999</c:v>
                </c:pt>
                <c:pt idx="2">
                  <c:v>76.272030000000001</c:v>
                </c:pt>
                <c:pt idx="3">
                  <c:v>73.976505000000003</c:v>
                </c:pt>
              </c:numCache>
            </c:numRef>
          </c:val>
        </c:ser>
        <c:ser>
          <c:idx val="3"/>
          <c:order val="3"/>
          <c:tx>
            <c:strRef>
              <c:f>fmax_IPS!$E$25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(fmax_IPS!$E$26:$E$29,fmax_IPS!$E$32:$E$33)</c:f>
              <c:numCache>
                <c:formatCode>General</c:formatCode>
                <c:ptCount val="6"/>
                <c:pt idx="0">
                  <c:v>83.097980000000007</c:v>
                </c:pt>
                <c:pt idx="1">
                  <c:v>72.094679999999997</c:v>
                </c:pt>
                <c:pt idx="2">
                  <c:v>74.606559999999988</c:v>
                </c:pt>
                <c:pt idx="3">
                  <c:v>69.721987999999996</c:v>
                </c:pt>
              </c:numCache>
            </c:numRef>
          </c:val>
        </c:ser>
        <c:ser>
          <c:idx val="4"/>
          <c:order val="4"/>
          <c:tx>
            <c:strRef>
              <c:f>fmax_IPS!$F$25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(fmax_IPS!$F$26:$F$29,fmax_IPS!$F$32:$F$33)</c:f>
              <c:numCache>
                <c:formatCode>General</c:formatCode>
                <c:ptCount val="6"/>
                <c:pt idx="0">
                  <c:v>83.697760000000002</c:v>
                </c:pt>
                <c:pt idx="1">
                  <c:v>71.558360000000008</c:v>
                </c:pt>
                <c:pt idx="2">
                  <c:v>70.546559999999985</c:v>
                </c:pt>
                <c:pt idx="3">
                  <c:v>67.721238400000004</c:v>
                </c:pt>
              </c:numCache>
            </c:numRef>
          </c:val>
        </c:ser>
        <c:ser>
          <c:idx val="5"/>
          <c:order val="5"/>
          <c:tx>
            <c:strRef>
              <c:f>fmax_IPS!$G$25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(fmax_IPS!$G$26:$G$29,fmax_IPS!$G$32:$G$33)</c:f>
              <c:numCache>
                <c:formatCode>General</c:formatCode>
                <c:ptCount val="6"/>
                <c:pt idx="0">
                  <c:v>81.555364800000007</c:v>
                </c:pt>
                <c:pt idx="1">
                  <c:v>64.771003199999996</c:v>
                </c:pt>
                <c:pt idx="2">
                  <c:v>65.322400000000002</c:v>
                </c:pt>
                <c:pt idx="3">
                  <c:v>53.993889599999996</c:v>
                </c:pt>
                <c:pt idx="4">
                  <c:v>74.041730559999991</c:v>
                </c:pt>
                <c:pt idx="5">
                  <c:v>88.943399999999997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axId val="190043264"/>
        <c:axId val="190044800"/>
      </c:barChart>
      <c:catAx>
        <c:axId val="190043264"/>
        <c:scaling>
          <c:orientation val="minMax"/>
        </c:scaling>
        <c:delete val="0"/>
        <c:axPos val="b"/>
        <c:majorTickMark val="out"/>
        <c:minorTickMark val="none"/>
        <c:tickLblPos val="nextTo"/>
        <c:crossAx val="190044800"/>
        <c:crosses val="autoZero"/>
        <c:auto val="1"/>
        <c:lblAlgn val="ctr"/>
        <c:lblOffset val="100"/>
        <c:noMultiLvlLbl val="0"/>
      </c:catAx>
      <c:valAx>
        <c:axId val="190044800"/>
        <c:scaling>
          <c:orientation val="minMax"/>
          <c:max val="9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Million Instructions Per Second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0432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637397727120816"/>
          <c:y val="4.4717093290168014E-2"/>
          <c:w val="0.58438592940918321"/>
          <c:h val="0.1136355159552424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51402048069874"/>
          <c:y val="1.8760365321272988E-2"/>
          <c:w val="0.74559085433507044"/>
          <c:h val="0.943336439738354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Presentation!$B$74</c:f>
              <c:strCache>
                <c:ptCount val="1"/>
                <c:pt idx="0">
                  <c:v>Fmax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Presentation!$B$76:$B$78</c:f>
              <c:numCache>
                <c:formatCode>0.0%</c:formatCode>
                <c:ptCount val="3"/>
                <c:pt idx="0">
                  <c:v>0.11588222652052438</c:v>
                </c:pt>
                <c:pt idx="1">
                  <c:v>0.12822695035461007</c:v>
                </c:pt>
                <c:pt idx="2">
                  <c:v>0.16054158607350089</c:v>
                </c:pt>
              </c:numCache>
            </c:numRef>
          </c:val>
        </c:ser>
        <c:ser>
          <c:idx val="1"/>
          <c:order val="1"/>
          <c:tx>
            <c:strRef>
              <c:f>Presentation!$C$74</c:f>
              <c:strCache>
                <c:ptCount val="1"/>
                <c:pt idx="0">
                  <c:v>IPC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Presentation!$C$76:$C$78</c:f>
              <c:numCache>
                <c:formatCode>0.0%</c:formatCode>
                <c:ptCount val="3"/>
                <c:pt idx="0">
                  <c:v>-9.1324200913242004E-3</c:v>
                </c:pt>
                <c:pt idx="1">
                  <c:v>-1.765601217656021E-2</c:v>
                </c:pt>
                <c:pt idx="2">
                  <c:v>2.8006088280059238E-3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0095744"/>
        <c:axId val="190097280"/>
      </c:barChart>
      <c:catAx>
        <c:axId val="1900957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90097280"/>
        <c:crosses val="autoZero"/>
        <c:auto val="0"/>
        <c:lblAlgn val="ctr"/>
        <c:lblOffset val="600"/>
        <c:tickLblSkip val="1"/>
        <c:noMultiLvlLbl val="0"/>
      </c:catAx>
      <c:valAx>
        <c:axId val="190097280"/>
        <c:scaling>
          <c:orientation val="minMax"/>
          <c:min val="-2.0000000000000004E-2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0095744"/>
        <c:crosses val="autoZero"/>
        <c:crossBetween val="between"/>
      </c:valAx>
    </c:plotArea>
    <c:legend>
      <c:legendPos val="t"/>
      <c:layout/>
      <c:overlay val="1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32822830135925"/>
          <c:y val="7.1101277253560469E-2"/>
          <c:w val="0.79547131350849209"/>
          <c:h val="0.70357593356736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MPKI!$A$33</c:f>
              <c:strCache>
                <c:ptCount val="1"/>
                <c:pt idx="0">
                  <c:v>MPKI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MPKI!$B$32:$I$32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MPKI!$B$33:$I$33</c:f>
              <c:numCache>
                <c:formatCode>General</c:formatCode>
                <c:ptCount val="8"/>
                <c:pt idx="0">
                  <c:v>12.62656</c:v>
                </c:pt>
                <c:pt idx="1">
                  <c:v>12.428699999999999</c:v>
                </c:pt>
                <c:pt idx="2">
                  <c:v>12.247909999999999</c:v>
                </c:pt>
                <c:pt idx="3">
                  <c:v>12.650180000000001</c:v>
                </c:pt>
                <c:pt idx="4">
                  <c:v>12.770709999999999</c:v>
                </c:pt>
                <c:pt idx="5">
                  <c:v>12.75118</c:v>
                </c:pt>
                <c:pt idx="6">
                  <c:v>25.37932</c:v>
                </c:pt>
                <c:pt idx="7">
                  <c:v>61.291469999999997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838656"/>
        <c:axId val="188840576"/>
      </c:barChart>
      <c:catAx>
        <c:axId val="188838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HOB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88840576"/>
        <c:crosses val="autoZero"/>
        <c:auto val="1"/>
        <c:lblAlgn val="ctr"/>
        <c:lblOffset val="100"/>
        <c:noMultiLvlLbl val="0"/>
      </c:catAx>
      <c:valAx>
        <c:axId val="188840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888386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3319964185953"/>
          <c:y val="6.3075030750307501E-2"/>
          <c:w val="0.8286473487853725"/>
          <c:h val="0.73540711470106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IPC!$B$1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IPC!$B$2:$B$9</c:f>
              <c:numCache>
                <c:formatCode>General</c:formatCode>
                <c:ptCount val="8"/>
                <c:pt idx="0">
                  <c:v>0.32550000000000001</c:v>
                </c:pt>
                <c:pt idx="1">
                  <c:v>0.32690000000000002</c:v>
                </c:pt>
                <c:pt idx="2">
                  <c:v>0.3236</c:v>
                </c:pt>
                <c:pt idx="3">
                  <c:v>0.32269999999999999</c:v>
                </c:pt>
              </c:numCache>
            </c:numRef>
          </c:val>
        </c:ser>
        <c:ser>
          <c:idx val="1"/>
          <c:order val="1"/>
          <c:tx>
            <c:strRef>
              <c:f>IPC!$C$1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IPC!$C$2:$C$9</c:f>
              <c:numCache>
                <c:formatCode>General</c:formatCode>
                <c:ptCount val="8"/>
                <c:pt idx="0">
                  <c:v>0.32590000000000002</c:v>
                </c:pt>
                <c:pt idx="1">
                  <c:v>0.3276</c:v>
                </c:pt>
                <c:pt idx="2">
                  <c:v>0.32450000000000001</c:v>
                </c:pt>
                <c:pt idx="3">
                  <c:v>0.32369999999999999</c:v>
                </c:pt>
              </c:numCache>
            </c:numRef>
          </c:val>
        </c:ser>
        <c:ser>
          <c:idx val="2"/>
          <c:order val="2"/>
          <c:tx>
            <c:strRef>
              <c:f>IPC!$D$1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IPC!$D$2:$D$9</c:f>
              <c:numCache>
                <c:formatCode>General</c:formatCode>
                <c:ptCount val="8"/>
                <c:pt idx="0">
                  <c:v>0.32640000000000002</c:v>
                </c:pt>
                <c:pt idx="1">
                  <c:v>0.32800000000000001</c:v>
                </c:pt>
                <c:pt idx="2">
                  <c:v>0.32469999999999999</c:v>
                </c:pt>
                <c:pt idx="3">
                  <c:v>0.3251</c:v>
                </c:pt>
              </c:numCache>
            </c:numRef>
          </c:val>
        </c:ser>
        <c:ser>
          <c:idx val="3"/>
          <c:order val="3"/>
          <c:tx>
            <c:strRef>
              <c:f>IPC!$E$1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IPC!$E$2:$E$9</c:f>
              <c:numCache>
                <c:formatCode>General</c:formatCode>
                <c:ptCount val="8"/>
                <c:pt idx="0">
                  <c:v>0.32690000000000002</c:v>
                </c:pt>
                <c:pt idx="1">
                  <c:v>0.32829999999999998</c:v>
                </c:pt>
                <c:pt idx="2">
                  <c:v>0.32479999999999998</c:v>
                </c:pt>
                <c:pt idx="3">
                  <c:v>0.32619999999999999</c:v>
                </c:pt>
              </c:numCache>
            </c:numRef>
          </c:val>
        </c:ser>
        <c:ser>
          <c:idx val="4"/>
          <c:order val="4"/>
          <c:tx>
            <c:strRef>
              <c:f>IPC!$F$1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IPC!$F$2:$F$9</c:f>
              <c:numCache>
                <c:formatCode>General</c:formatCode>
                <c:ptCount val="8"/>
                <c:pt idx="0">
                  <c:v>0.32719999999999999</c:v>
                </c:pt>
                <c:pt idx="1">
                  <c:v>0.32840000000000003</c:v>
                </c:pt>
                <c:pt idx="2">
                  <c:v>0.32479999999999998</c:v>
                </c:pt>
                <c:pt idx="3">
                  <c:v>0.32719999999999999</c:v>
                </c:pt>
              </c:numCache>
            </c:numRef>
          </c:val>
        </c:ser>
        <c:ser>
          <c:idx val="5"/>
          <c:order val="5"/>
          <c:tx>
            <c:strRef>
              <c:f>IPC!$G$1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IPC!$G$2:$G$9</c:f>
              <c:numCache>
                <c:formatCode>General</c:formatCode>
                <c:ptCount val="8"/>
                <c:pt idx="0">
                  <c:v>0.3276</c:v>
                </c:pt>
                <c:pt idx="1">
                  <c:v>0.3286</c:v>
                </c:pt>
                <c:pt idx="2">
                  <c:v>0.32500000000000001</c:v>
                </c:pt>
                <c:pt idx="3">
                  <c:v>0.32719999999999999</c:v>
                </c:pt>
                <c:pt idx="4">
                  <c:v>0.3296</c:v>
                </c:pt>
                <c:pt idx="5">
                  <c:v>0.32668999999999998</c:v>
                </c:pt>
                <c:pt idx="6">
                  <c:v>0.33104</c:v>
                </c:pt>
                <c:pt idx="7">
                  <c:v>0.32941999999999999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axId val="188911616"/>
        <c:axId val="188913152"/>
      </c:barChart>
      <c:catAx>
        <c:axId val="1889116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8913152"/>
        <c:crosses val="autoZero"/>
        <c:auto val="1"/>
        <c:lblAlgn val="ctr"/>
        <c:lblOffset val="100"/>
        <c:noMultiLvlLbl val="0"/>
      </c:catAx>
      <c:valAx>
        <c:axId val="188913152"/>
        <c:scaling>
          <c:orientation val="minMax"/>
          <c:min val="0.3220000000000001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IPC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8911616"/>
        <c:crosses val="autoZero"/>
        <c:crossBetween val="between"/>
        <c:majorUnit val="2.0000000000000009E-3"/>
      </c:valAx>
    </c:plotArea>
    <c:legend>
      <c:legendPos val="t"/>
      <c:layout>
        <c:manualLayout>
          <c:xMode val="edge"/>
          <c:yMode val="edge"/>
          <c:x val="0.24115728843637332"/>
          <c:y val="5.021239503733621E-2"/>
          <c:w val="0.56696015284477519"/>
          <c:h val="0.12747305110846388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Presentation!$B$68</c:f>
              <c:strCache>
                <c:ptCount val="1"/>
                <c:pt idx="0">
                  <c:v>Direct Branch</c:v>
                </c:pt>
              </c:strCache>
            </c:strRef>
          </c:tx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(Presentation!$C$68,Presentation!$J$68,Presentation!$K$68)</c:f>
              <c:numCache>
                <c:formatCode>0.00%</c:formatCode>
                <c:ptCount val="3"/>
                <c:pt idx="0">
                  <c:v>0.99048553669729256</c:v>
                </c:pt>
                <c:pt idx="1">
                  <c:v>0.83985484771478747</c:v>
                </c:pt>
                <c:pt idx="2">
                  <c:v>0.93074144588879615</c:v>
                </c:pt>
              </c:numCache>
            </c:numRef>
          </c:val>
        </c:ser>
        <c:ser>
          <c:idx val="1"/>
          <c:order val="1"/>
          <c:tx>
            <c:strRef>
              <c:f>Presentation!$B$69</c:f>
              <c:strCache>
                <c:ptCount val="1"/>
                <c:pt idx="0">
                  <c:v>Indirect Branch</c:v>
                </c:pt>
              </c:strCache>
            </c:strRef>
          </c:tx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(Presentation!$C$69,Presentation!$J$69,Presentation!$K$69)</c:f>
              <c:numCache>
                <c:formatCode>0.00%</c:formatCode>
                <c:ptCount val="3"/>
                <c:pt idx="0">
                  <c:v>9.5144633027073287E-3</c:v>
                </c:pt>
                <c:pt idx="1">
                  <c:v>0.16014515228521259</c:v>
                </c:pt>
                <c:pt idx="2">
                  <c:v>6.9258554111203768E-2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363712"/>
        <c:axId val="189365248"/>
      </c:barChart>
      <c:catAx>
        <c:axId val="189363712"/>
        <c:scaling>
          <c:orientation val="minMax"/>
        </c:scaling>
        <c:delete val="0"/>
        <c:axPos val="b"/>
        <c:majorTickMark val="out"/>
        <c:minorTickMark val="none"/>
        <c:tickLblPos val="nextTo"/>
        <c:crossAx val="189365248"/>
        <c:crosses val="autoZero"/>
        <c:auto val="1"/>
        <c:lblAlgn val="ctr"/>
        <c:lblOffset val="100"/>
        <c:noMultiLvlLbl val="0"/>
      </c:catAx>
      <c:valAx>
        <c:axId val="189365248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93637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7119669094121032E-2"/>
          <c:y val="0.89399455648401094"/>
          <c:w val="0.89905110032708724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Presentation!$B$75</c:f>
              <c:strCache>
                <c:ptCount val="1"/>
                <c:pt idx="0">
                  <c:v>Return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(Presentation!$F$75,Presentation!$G$75,Presentation!$K$75)</c:f>
              <c:numCache>
                <c:formatCode>0.00%</c:formatCode>
                <c:ptCount val="3"/>
                <c:pt idx="0">
                  <c:v>0.99924585462978366</c:v>
                </c:pt>
                <c:pt idx="1">
                  <c:v>0.62692797644019271</c:v>
                </c:pt>
                <c:pt idx="2" formatCode="0.0%">
                  <c:v>0.96907716715995851</c:v>
                </c:pt>
              </c:numCache>
            </c:numRef>
          </c:val>
        </c:ser>
        <c:ser>
          <c:idx val="1"/>
          <c:order val="1"/>
          <c:tx>
            <c:strRef>
              <c:f>Presentation!$B$76</c:f>
              <c:strCache>
                <c:ptCount val="1"/>
                <c:pt idx="0">
                  <c:v>Other indirect branches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(Presentation!$F$76,Presentation!$G$76,Presentation!$K$76)</c:f>
              <c:numCache>
                <c:formatCode>0.00%</c:formatCode>
                <c:ptCount val="3"/>
                <c:pt idx="0">
                  <c:v>7.5414537021637005E-4</c:v>
                </c:pt>
                <c:pt idx="1">
                  <c:v>0.37307202355980729</c:v>
                </c:pt>
                <c:pt idx="2">
                  <c:v>3.0922832840041492E-2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377920"/>
        <c:axId val="189387904"/>
      </c:barChart>
      <c:catAx>
        <c:axId val="189377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9387904"/>
        <c:crosses val="autoZero"/>
        <c:auto val="1"/>
        <c:lblAlgn val="ctr"/>
        <c:lblOffset val="100"/>
        <c:noMultiLvlLbl val="0"/>
      </c:catAx>
      <c:valAx>
        <c:axId val="189387904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93779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75194018013935"/>
          <c:y val="0.89399455648401094"/>
          <c:w val="0.81815571165115153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="t" anchorCtr="0"/>
          <a:lstStyle/>
          <a:p>
            <a:pPr>
              <a:defRPr/>
            </a:pPr>
            <a:r>
              <a:rPr lang="en-US" sz="2400" b="0" i="0" u="none" strike="noStrike" baseline="0" dirty="0" smtClean="0"/>
              <a:t>Reduction in</a:t>
            </a:r>
          </a:p>
          <a:p>
            <a:pPr>
              <a:defRPr/>
            </a:pPr>
            <a:r>
              <a:rPr lang="en-US" sz="2400" b="0" i="0" u="none" strike="noStrike" baseline="0" dirty="0" smtClean="0"/>
              <a:t>Target Address </a:t>
            </a:r>
            <a:r>
              <a:rPr lang="en-US" sz="2400" b="0" i="0" u="none" strike="noStrike" baseline="0" dirty="0" err="1" smtClean="0"/>
              <a:t>Misprediction</a:t>
            </a:r>
            <a:r>
              <a:rPr lang="en-US" sz="2400" b="0" i="0" u="none" strike="noStrike" baseline="0" dirty="0" smtClean="0"/>
              <a:t> over </a:t>
            </a:r>
            <a:r>
              <a:rPr lang="en-US" sz="2400" b="0" i="0" u="none" strike="noStrike" cap="small" baseline="0" dirty="0" smtClean="0"/>
              <a:t>Base</a:t>
            </a:r>
            <a:r>
              <a:rPr lang="en-US" sz="2400" b="0" i="0" u="none" strike="noStrike" baseline="0" dirty="0" smtClean="0"/>
              <a:t>.</a:t>
            </a:r>
            <a:endParaRPr lang="en-US" sz="2400" dirty="0"/>
          </a:p>
        </c:rich>
      </c:tx>
      <c:layout/>
      <c:overlay val="0"/>
      <c:spPr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716476250524448"/>
          <c:y val="3.0103398369272935E-2"/>
          <c:w val="0.86753556526691056"/>
          <c:h val="0.8511239378975934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Presentation!$C$27:$F$27</c:f>
              <c:strCache>
                <c:ptCount val="4"/>
                <c:pt idx="0">
                  <c:v>FAC</c:v>
                </c:pt>
                <c:pt idx="1">
                  <c:v>BTB+FAC</c:v>
                </c:pt>
                <c:pt idx="2">
                  <c:v>FAC+RAS</c:v>
                </c:pt>
                <c:pt idx="3">
                  <c:v>BTB+FAC+RAS</c:v>
                </c:pt>
              </c:strCache>
            </c:strRef>
          </c:cat>
          <c:val>
            <c:numRef>
              <c:f>Presentation!$C$28:$F$28</c:f>
              <c:numCache>
                <c:formatCode>0.00%</c:formatCode>
                <c:ptCount val="4"/>
                <c:pt idx="0">
                  <c:v>0.84470000000000001</c:v>
                </c:pt>
                <c:pt idx="1">
                  <c:v>0.90159999999999996</c:v>
                </c:pt>
                <c:pt idx="2">
                  <c:v>0.93559999999999999</c:v>
                </c:pt>
                <c:pt idx="3">
                  <c:v>0.98588946947027678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477248"/>
        <c:axId val="189478784"/>
      </c:barChart>
      <c:catAx>
        <c:axId val="1894772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89478784"/>
        <c:crosses val="autoZero"/>
        <c:auto val="1"/>
        <c:lblAlgn val="ctr"/>
        <c:lblOffset val="100"/>
        <c:noMultiLvlLbl val="0"/>
      </c:catAx>
      <c:valAx>
        <c:axId val="189478784"/>
        <c:scaling>
          <c:orientation val="minMax"/>
          <c:max val="1"/>
          <c:min val="0.7500000000000001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 smtClean="0"/>
                  <a:t>Percentage Improvement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4.5270626150735988E-2"/>
              <c:y val="0.2412938742826638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89477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42884856784205"/>
          <c:y val="6.1966977964963685E-2"/>
          <c:w val="0.76107555941100591"/>
          <c:h val="0.69820087895989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Presentation!$B$55</c:f>
              <c:strCache>
                <c:ptCount val="1"/>
                <c:pt idx="0">
                  <c:v>Fmax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Presentation!$B$56:$B$60</c:f>
              <c:numCache>
                <c:formatCode>General</c:formatCode>
                <c:ptCount val="5"/>
                <c:pt idx="0">
                  <c:v>353.42</c:v>
                </c:pt>
                <c:pt idx="1">
                  <c:v>252.03</c:v>
                </c:pt>
                <c:pt idx="2">
                  <c:v>241.37</c:v>
                </c:pt>
                <c:pt idx="3">
                  <c:v>232.65</c:v>
                </c:pt>
                <c:pt idx="4">
                  <c:v>259.61</c:v>
                </c:pt>
              </c:numCache>
            </c:numRef>
          </c:val>
        </c:ser>
        <c:ser>
          <c:idx val="1"/>
          <c:order val="1"/>
          <c:tx>
            <c:strRef>
              <c:f>Presentation!$C$55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Presentation!$C$56:$C$60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548032"/>
        <c:axId val="189549568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Presentation!$D$55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Presentation!$D$56:$D$60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Presentation!$E$55</c:f>
              <c:strCache>
                <c:ptCount val="1"/>
                <c:pt idx="0">
                  <c:v>IPC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Presentation!$E$56:$E$60</c:f>
              <c:numCache>
                <c:formatCode>General</c:formatCode>
                <c:ptCount val="5"/>
                <c:pt idx="0">
                  <c:v>0.29039999999999999</c:v>
                </c:pt>
                <c:pt idx="1">
                  <c:v>0.32200000000000001</c:v>
                </c:pt>
                <c:pt idx="2">
                  <c:v>0.3266</c:v>
                </c:pt>
                <c:pt idx="3">
                  <c:v>0.32850000000000001</c:v>
                </c:pt>
                <c:pt idx="4">
                  <c:v>0.32550000000000001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561856"/>
        <c:axId val="189559936"/>
      </c:barChart>
      <c:catAx>
        <c:axId val="189548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89549568"/>
        <c:crosses val="autoZero"/>
        <c:auto val="1"/>
        <c:lblAlgn val="ctr"/>
        <c:lblOffset val="100"/>
        <c:noMultiLvlLbl val="0"/>
      </c:catAx>
      <c:valAx>
        <c:axId val="189549568"/>
        <c:scaling>
          <c:orientation val="minMax"/>
          <c:max val="360"/>
          <c:min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b="1" i="0" baseline="0" dirty="0" smtClean="0">
                    <a:effectLst/>
                  </a:rPr>
                  <a:t>Maximum Frequency (MHz)</a:t>
                </a:r>
                <a:endParaRPr lang="en-US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548032"/>
        <c:crosses val="autoZero"/>
        <c:crossBetween val="between"/>
      </c:valAx>
      <c:valAx>
        <c:axId val="189559936"/>
        <c:scaling>
          <c:orientation val="minMax"/>
          <c:max val="0.34000000000000008"/>
          <c:min val="0.26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b="1" i="0" baseline="0" dirty="0" smtClean="0">
                    <a:effectLst/>
                  </a:rPr>
                  <a:t>Instruction Per Cycle (IPC)</a:t>
                </a:r>
                <a:endParaRPr lang="en-US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561856"/>
        <c:crosses val="max"/>
        <c:crossBetween val="between"/>
      </c:valAx>
      <c:catAx>
        <c:axId val="189561856"/>
        <c:scaling>
          <c:orientation val="minMax"/>
        </c:scaling>
        <c:delete val="1"/>
        <c:axPos val="b"/>
        <c:majorTickMark val="out"/>
        <c:minorTickMark val="none"/>
        <c:tickLblPos val="nextTo"/>
        <c:crossAx val="189559936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43500228232340526"/>
          <c:y val="4.6511627906976744E-2"/>
          <c:w val="0.17297455402820411"/>
          <c:h val="9.4405431463924147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346656257134388E-2"/>
          <c:y val="2.2013416156934421E-2"/>
          <c:w val="0.87133820308257381"/>
          <c:h val="0.87152158952173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Presentation!$B$176</c:f>
              <c:strCache>
                <c:ptCount val="1"/>
                <c:pt idx="0">
                  <c:v>Normalized IPC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Presentation!$B$177:$B$181</c:f>
              <c:numCache>
                <c:formatCode>0.00%</c:formatCode>
                <c:ptCount val="5"/>
                <c:pt idx="0" formatCode="General">
                  <c:v>1</c:v>
                </c:pt>
                <c:pt idx="1">
                  <c:v>1.0233883327048203</c:v>
                </c:pt>
                <c:pt idx="2">
                  <c:v>1.0987107841357386</c:v>
                </c:pt>
                <c:pt idx="3">
                  <c:v>1.1172072455724604</c:v>
                </c:pt>
                <c:pt idx="4">
                  <c:v>1.112153047874092</c:v>
                </c:pt>
              </c:numCache>
            </c:numRef>
          </c:val>
        </c:ser>
        <c:ser>
          <c:idx val="1"/>
          <c:order val="1"/>
          <c:tx>
            <c:strRef>
              <c:f>Presentation!$C$176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Presentation!$C$177:$C$181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315520"/>
        <c:axId val="189276928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Presentation!$D$176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Presentation!$D$177:$D$181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Presentation!$E$176</c:f>
              <c:strCache>
                <c:ptCount val="1"/>
                <c:pt idx="0">
                  <c:v>MIPS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dLbl>
              <c:idx val="2"/>
              <c:layout>
                <c:manualLayout>
                  <c:x val="1.25000000000000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72222222222222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Presentation!$E$177:$E$181</c:f>
              <c:numCache>
                <c:formatCode>0.00</c:formatCode>
                <c:ptCount val="5"/>
                <c:pt idx="0">
                  <c:v>78.400884791151853</c:v>
                </c:pt>
                <c:pt idx="1">
                  <c:v>81.844646552458173</c:v>
                </c:pt>
                <c:pt idx="2">
                  <c:v>81.131998562097181</c:v>
                </c:pt>
                <c:pt idx="3">
                  <c:v>76.203611968472103</c:v>
                </c:pt>
                <c:pt idx="4">
                  <c:v>84.918479491690462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285120"/>
        <c:axId val="189278848"/>
      </c:barChart>
      <c:catAx>
        <c:axId val="1903155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9276928"/>
        <c:crosses val="autoZero"/>
        <c:auto val="1"/>
        <c:lblAlgn val="ctr"/>
        <c:lblOffset val="100"/>
        <c:noMultiLvlLbl val="0"/>
      </c:catAx>
      <c:valAx>
        <c:axId val="189276928"/>
        <c:scaling>
          <c:orientation val="minMax"/>
          <c:max val="1.1500000000000001"/>
          <c:min val="0.95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IPC </a:t>
                </a:r>
                <a:r>
                  <a:rPr lang="en-US" sz="1800" dirty="0" smtClean="0"/>
                  <a:t>normalized to </a:t>
                </a:r>
                <a:r>
                  <a:rPr lang="en-US" sz="1800" dirty="0"/>
                  <a:t>base</a:t>
                </a:r>
              </a:p>
            </c:rich>
          </c:tx>
          <c:layout>
            <c:manualLayout>
              <c:xMode val="edge"/>
              <c:yMode val="edge"/>
              <c:x val="0"/>
              <c:y val="3.9778261393218939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anchor="t" anchorCtr="0"/>
          <a:lstStyle/>
          <a:p>
            <a:pPr>
              <a:defRPr sz="1000"/>
            </a:pPr>
            <a:endParaRPr lang="en-US"/>
          </a:p>
        </c:txPr>
        <c:crossAx val="190315520"/>
        <c:crosses val="autoZero"/>
        <c:crossBetween val="between"/>
        <c:majorUnit val="5.000000000000001E-2"/>
      </c:valAx>
      <c:valAx>
        <c:axId val="189278848"/>
        <c:scaling>
          <c:orientation val="minMax"/>
          <c:min val="74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aseline="0" dirty="0" smtClean="0"/>
                  <a:t>Million Instructions Per Second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9285120"/>
        <c:crosses val="max"/>
        <c:crossBetween val="between"/>
      </c:valAx>
      <c:catAx>
        <c:axId val="189285120"/>
        <c:scaling>
          <c:orientation val="minMax"/>
        </c:scaling>
        <c:delete val="1"/>
        <c:axPos val="b"/>
        <c:majorTickMark val="out"/>
        <c:minorTickMark val="none"/>
        <c:tickLblPos val="nextTo"/>
        <c:crossAx val="189278848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5451990376202974"/>
          <c:y val="3.2602326702268238E-2"/>
          <c:w val="0.24462893700787403"/>
          <c:h val="6.2267662962965341E-2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89315009774584"/>
          <c:y val="4.8446910045335245E-2"/>
          <c:w val="0.81584012504821168"/>
          <c:h val="0.7695277777777777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Presentation!$A$104</c:f>
              <c:strCache>
                <c:ptCount val="1"/>
                <c:pt idx="0">
                  <c:v>Base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Presentation!$B$104:$Q$104</c:f>
              <c:numCache>
                <c:formatCode>General</c:formatCode>
                <c:ptCount val="16"/>
                <c:pt idx="0">
                  <c:v>63.887999999999998</c:v>
                </c:pt>
                <c:pt idx="1">
                  <c:v>66.792000000000002</c:v>
                </c:pt>
                <c:pt idx="2">
                  <c:v>69.695999999999998</c:v>
                </c:pt>
                <c:pt idx="3">
                  <c:v>72.599999999999994</c:v>
                </c:pt>
                <c:pt idx="4">
                  <c:v>75.503999999999991</c:v>
                </c:pt>
                <c:pt idx="5">
                  <c:v>78.408000000000001</c:v>
                </c:pt>
                <c:pt idx="6">
                  <c:v>81.311999999999998</c:v>
                </c:pt>
                <c:pt idx="7">
                  <c:v>84.215999999999994</c:v>
                </c:pt>
                <c:pt idx="8">
                  <c:v>87.12</c:v>
                </c:pt>
                <c:pt idx="9">
                  <c:v>90.024000000000001</c:v>
                </c:pt>
                <c:pt idx="10">
                  <c:v>92.927999999999997</c:v>
                </c:pt>
                <c:pt idx="11">
                  <c:v>95.831999999999994</c:v>
                </c:pt>
                <c:pt idx="12">
                  <c:v>98.73599999999999</c:v>
                </c:pt>
                <c:pt idx="13">
                  <c:v>101.64</c:v>
                </c:pt>
                <c:pt idx="14">
                  <c:v>102.633168</c:v>
                </c:pt>
                <c:pt idx="15">
                  <c:v>102.633168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Presentation!$A$105</c:f>
              <c:strCache>
                <c:ptCount val="1"/>
                <c:pt idx="0">
                  <c:v>FAC+RAS+ bimodal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Presentation!$B$105:$Q$105</c:f>
              <c:numCache>
                <c:formatCode>General</c:formatCode>
                <c:ptCount val="16"/>
                <c:pt idx="0">
                  <c:v>70.84</c:v>
                </c:pt>
                <c:pt idx="1">
                  <c:v>74.06</c:v>
                </c:pt>
                <c:pt idx="2">
                  <c:v>77.28</c:v>
                </c:pt>
                <c:pt idx="3">
                  <c:v>80.5</c:v>
                </c:pt>
                <c:pt idx="4">
                  <c:v>81.153660000000002</c:v>
                </c:pt>
                <c:pt idx="5">
                  <c:v>81.153660000000002</c:v>
                </c:pt>
                <c:pt idx="6">
                  <c:v>81.153660000000002</c:v>
                </c:pt>
                <c:pt idx="7">
                  <c:v>81.153660000000002</c:v>
                </c:pt>
                <c:pt idx="8">
                  <c:v>81.153660000000002</c:v>
                </c:pt>
                <c:pt idx="9">
                  <c:v>81.153660000000002</c:v>
                </c:pt>
                <c:pt idx="10">
                  <c:v>81.153660000000002</c:v>
                </c:pt>
                <c:pt idx="11">
                  <c:v>81.153660000000002</c:v>
                </c:pt>
                <c:pt idx="12">
                  <c:v>81.153660000000002</c:v>
                </c:pt>
                <c:pt idx="13">
                  <c:v>81.153660000000002</c:v>
                </c:pt>
                <c:pt idx="14">
                  <c:v>81.153660000000002</c:v>
                </c:pt>
                <c:pt idx="15">
                  <c:v>81.153660000000002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Presentation!$A$106</c:f>
              <c:strCache>
                <c:ptCount val="1"/>
                <c:pt idx="0">
                  <c:v>FAC+RAS+ gselect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Presentation!$B$106:$Q$106</c:f>
              <c:numCache>
                <c:formatCode>General</c:formatCode>
                <c:ptCount val="16"/>
                <c:pt idx="0">
                  <c:v>71.852000000000004</c:v>
                </c:pt>
                <c:pt idx="1">
                  <c:v>75.117999999999995</c:v>
                </c:pt>
                <c:pt idx="2">
                  <c:v>78.384</c:v>
                </c:pt>
                <c:pt idx="3">
                  <c:v>78.831441999999996</c:v>
                </c:pt>
                <c:pt idx="4">
                  <c:v>78.831441999999996</c:v>
                </c:pt>
                <c:pt idx="5">
                  <c:v>78.831441999999996</c:v>
                </c:pt>
                <c:pt idx="6">
                  <c:v>78.831441999999996</c:v>
                </c:pt>
                <c:pt idx="7">
                  <c:v>78.831441999999996</c:v>
                </c:pt>
                <c:pt idx="8">
                  <c:v>78.831441999999996</c:v>
                </c:pt>
                <c:pt idx="9">
                  <c:v>78.831441999999996</c:v>
                </c:pt>
                <c:pt idx="10">
                  <c:v>78.831441999999996</c:v>
                </c:pt>
                <c:pt idx="11">
                  <c:v>78.831441999999996</c:v>
                </c:pt>
                <c:pt idx="12">
                  <c:v>78.831441999999996</c:v>
                </c:pt>
                <c:pt idx="13">
                  <c:v>78.831441999999996</c:v>
                </c:pt>
                <c:pt idx="14">
                  <c:v>78.831441999999996</c:v>
                </c:pt>
                <c:pt idx="15">
                  <c:v>78.831441999999996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Presentation!$A$107</c:f>
              <c:strCache>
                <c:ptCount val="1"/>
                <c:pt idx="0">
                  <c:v>FAC+RAS+ gshare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Presentation!$B$107:$Q$107</c:f>
              <c:numCache>
                <c:formatCode>General</c:formatCode>
                <c:ptCount val="16"/>
                <c:pt idx="0">
                  <c:v>72.27000000000001</c:v>
                </c:pt>
                <c:pt idx="1">
                  <c:v>75.555000000000007</c:v>
                </c:pt>
                <c:pt idx="2">
                  <c:v>76.425525000000007</c:v>
                </c:pt>
                <c:pt idx="3">
                  <c:v>76.425525000000007</c:v>
                </c:pt>
                <c:pt idx="4">
                  <c:v>76.425525000000007</c:v>
                </c:pt>
                <c:pt idx="5">
                  <c:v>76.425525000000007</c:v>
                </c:pt>
                <c:pt idx="6">
                  <c:v>76.425525000000007</c:v>
                </c:pt>
                <c:pt idx="7">
                  <c:v>76.425525000000007</c:v>
                </c:pt>
                <c:pt idx="8">
                  <c:v>76.425525000000007</c:v>
                </c:pt>
                <c:pt idx="9">
                  <c:v>76.425525000000007</c:v>
                </c:pt>
                <c:pt idx="10">
                  <c:v>76.425525000000007</c:v>
                </c:pt>
                <c:pt idx="11">
                  <c:v>76.425525000000007</c:v>
                </c:pt>
                <c:pt idx="12">
                  <c:v>76.425525000000007</c:v>
                </c:pt>
                <c:pt idx="13">
                  <c:v>76.425525000000007</c:v>
                </c:pt>
                <c:pt idx="14">
                  <c:v>76.425525000000007</c:v>
                </c:pt>
                <c:pt idx="15">
                  <c:v>76.425525000000007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Presentation!$A$108</c:f>
              <c:strCache>
                <c:ptCount val="1"/>
                <c:pt idx="0">
                  <c:v>FAC+RAS+ gRselect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Presentation!$B$108:$Q$108</c:f>
              <c:numCache>
                <c:formatCode>General</c:formatCode>
                <c:ptCount val="16"/>
                <c:pt idx="0">
                  <c:v>71.61</c:v>
                </c:pt>
                <c:pt idx="1">
                  <c:v>74.865000000000009</c:v>
                </c:pt>
                <c:pt idx="2">
                  <c:v>78.12</c:v>
                </c:pt>
                <c:pt idx="3">
                  <c:v>81.375</c:v>
                </c:pt>
                <c:pt idx="4">
                  <c:v>84.503055000000003</c:v>
                </c:pt>
                <c:pt idx="5">
                  <c:v>84.503055000000003</c:v>
                </c:pt>
                <c:pt idx="6">
                  <c:v>84.503055000000003</c:v>
                </c:pt>
                <c:pt idx="7">
                  <c:v>84.503055000000003</c:v>
                </c:pt>
                <c:pt idx="8">
                  <c:v>84.503055000000003</c:v>
                </c:pt>
                <c:pt idx="9">
                  <c:v>84.503055000000003</c:v>
                </c:pt>
                <c:pt idx="10">
                  <c:v>84.503055000000003</c:v>
                </c:pt>
                <c:pt idx="11">
                  <c:v>84.503055000000003</c:v>
                </c:pt>
                <c:pt idx="12">
                  <c:v>84.503055000000003</c:v>
                </c:pt>
                <c:pt idx="13">
                  <c:v>84.503055000000003</c:v>
                </c:pt>
                <c:pt idx="14">
                  <c:v>84.503055000000003</c:v>
                </c:pt>
                <c:pt idx="15">
                  <c:v>84.503055000000003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357504"/>
        <c:axId val="190359424"/>
      </c:lineChart>
      <c:catAx>
        <c:axId val="190357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 smtClean="0"/>
                  <a:t>Processor Operating Frequency (MHz)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32331142126162771"/>
              <c:y val="0.9019582239720036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90359424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190359424"/>
        <c:scaling>
          <c:orientation val="minMax"/>
          <c:max val="110"/>
          <c:min val="6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 smtClean="0"/>
                  <a:t>Million Instructions Per Second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357504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4942461275722149"/>
          <c:y val="0.05"/>
          <c:w val="0.81635609537352438"/>
          <c:h val="0.1500288713910761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4467396120938"/>
          <c:y val="4.1691056910569103E-2"/>
          <c:w val="0.80494580222926682"/>
          <c:h val="0.85882926829268291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Presentation!$A$4</c:f>
              <c:strCache>
                <c:ptCount val="1"/>
                <c:pt idx="0">
                  <c:v>GRselect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Presentation!$B$4:$G$4</c:f>
              <c:numCache>
                <c:formatCode>General</c:formatCode>
                <c:ptCount val="6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Presentation!$A$5</c:f>
              <c:strCache>
                <c:ptCount val="1"/>
                <c:pt idx="0">
                  <c:v>GShare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Presentation!$B$5:$G$5</c:f>
              <c:numCache>
                <c:formatCode>General</c:formatCode>
                <c:ptCount val="6"/>
                <c:pt idx="0">
                  <c:v>12.158200000000001</c:v>
                </c:pt>
                <c:pt idx="1">
                  <c:v>11.3308</c:v>
                </c:pt>
                <c:pt idx="2">
                  <c:v>10.7309</c:v>
                </c:pt>
                <c:pt idx="3">
                  <c:v>10.3986</c:v>
                </c:pt>
                <c:pt idx="4">
                  <c:v>10.1152</c:v>
                </c:pt>
                <c:pt idx="5">
                  <c:v>9.8455999999999992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Presentation!$A$6</c:f>
              <c:strCache>
                <c:ptCount val="1"/>
                <c:pt idx="0">
                  <c:v>Bimodal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Presentation!$B$6:$G$6</c:f>
              <c:numCache>
                <c:formatCode>General</c:formatCode>
                <c:ptCount val="6"/>
                <c:pt idx="0">
                  <c:v>19.036799999999999</c:v>
                </c:pt>
                <c:pt idx="1">
                  <c:v>16.407299999999999</c:v>
                </c:pt>
                <c:pt idx="2">
                  <c:v>16.189900000000002</c:v>
                </c:pt>
                <c:pt idx="3">
                  <c:v>15.980600000000001</c:v>
                </c:pt>
                <c:pt idx="4">
                  <c:v>15.837</c:v>
                </c:pt>
                <c:pt idx="5">
                  <c:v>15.635199999999999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11520"/>
        <c:axId val="190413056"/>
      </c:lineChart>
      <c:catAx>
        <c:axId val="1904115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90413056"/>
        <c:crosses val="autoZero"/>
        <c:auto val="1"/>
        <c:lblAlgn val="ctr"/>
        <c:lblOffset val="100"/>
        <c:noMultiLvlLbl val="0"/>
      </c:catAx>
      <c:valAx>
        <c:axId val="190413056"/>
        <c:scaling>
          <c:orientation val="minMax"/>
          <c:max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9041152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42695593901826"/>
          <c:y val="4.2270626497774737E-2"/>
          <c:w val="0.53523570917271701"/>
          <c:h val="6.2685871583125274E-2"/>
        </c:manualLayout>
      </c:layout>
      <c:overlay val="1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35618341824919"/>
          <c:y val="5.4961175909611533E-2"/>
          <c:w val="0.87678477690288714"/>
          <c:h val="0.75142961277034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MPKI!$B$3:$B$10</c:f>
              <c:numCache>
                <c:formatCode>General</c:formatCode>
                <c:ptCount val="8"/>
                <c:pt idx="0">
                  <c:v>12.6754</c:v>
                </c:pt>
                <c:pt idx="1">
                  <c:v>12.158200000000001</c:v>
                </c:pt>
                <c:pt idx="2">
                  <c:v>19.036799999999999</c:v>
                </c:pt>
                <c:pt idx="3">
                  <c:v>17.368500000000001</c:v>
                </c:pt>
              </c:numCache>
            </c:numRef>
          </c:val>
        </c:ser>
        <c:ser>
          <c:idx val="1"/>
          <c:order val="1"/>
          <c:tx>
            <c:strRef>
              <c:f>MPKI!$C$2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MPKI!$C$3:$C$10</c:f>
              <c:numCache>
                <c:formatCode>General</c:formatCode>
                <c:ptCount val="8"/>
                <c:pt idx="0">
                  <c:v>11.963800000000001</c:v>
                </c:pt>
                <c:pt idx="1">
                  <c:v>11.3308</c:v>
                </c:pt>
                <c:pt idx="2">
                  <c:v>16.407299999999999</c:v>
                </c:pt>
                <c:pt idx="3">
                  <c:v>15.7182</c:v>
                </c:pt>
              </c:numCache>
            </c:numRef>
          </c:val>
        </c:ser>
        <c:ser>
          <c:idx val="2"/>
          <c:order val="2"/>
          <c:tx>
            <c:strRef>
              <c:f>MPKI!$D$2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MPKI!$D$3:$D$10</c:f>
              <c:numCache>
                <c:formatCode>General</c:formatCode>
                <c:ptCount val="8"/>
                <c:pt idx="0">
                  <c:v>11.425000000000001</c:v>
                </c:pt>
                <c:pt idx="1">
                  <c:v>10.7309</c:v>
                </c:pt>
                <c:pt idx="2">
                  <c:v>16.189900000000002</c:v>
                </c:pt>
                <c:pt idx="3">
                  <c:v>13.776199999999999</c:v>
                </c:pt>
              </c:numCache>
            </c:numRef>
          </c:val>
        </c:ser>
        <c:ser>
          <c:idx val="3"/>
          <c:order val="3"/>
          <c:tx>
            <c:strRef>
              <c:f>MPKI!$E$2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MPKI!$E$3:$E$10</c:f>
              <c:numCache>
                <c:formatCode>General</c:formatCode>
                <c:ptCount val="8"/>
                <c:pt idx="0">
                  <c:v>10.660500000000001</c:v>
                </c:pt>
                <c:pt idx="1">
                  <c:v>10.3986</c:v>
                </c:pt>
                <c:pt idx="2">
                  <c:v>15.980600000000001</c:v>
                </c:pt>
                <c:pt idx="3">
                  <c:v>13.1859</c:v>
                </c:pt>
              </c:numCache>
            </c:numRef>
          </c:val>
        </c:ser>
        <c:ser>
          <c:idx val="4"/>
          <c:order val="4"/>
          <c:tx>
            <c:strRef>
              <c:f>MPKI!$F$2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MPKI!$F$3:$F$10</c:f>
              <c:numCache>
                <c:formatCode>General</c:formatCode>
                <c:ptCount val="8"/>
                <c:pt idx="0">
                  <c:v>10.4094</c:v>
                </c:pt>
                <c:pt idx="1">
                  <c:v>10.1152</c:v>
                </c:pt>
                <c:pt idx="2">
                  <c:v>15.837</c:v>
                </c:pt>
                <c:pt idx="3">
                  <c:v>12.6266</c:v>
                </c:pt>
              </c:numCache>
            </c:numRef>
          </c:val>
        </c:ser>
        <c:ser>
          <c:idx val="5"/>
          <c:order val="5"/>
          <c:tx>
            <c:strRef>
              <c:f>MPKI!$G$2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MPKI!$G$3:$G$10</c:f>
              <c:numCache>
                <c:formatCode>General</c:formatCode>
                <c:ptCount val="8"/>
                <c:pt idx="0">
                  <c:v>9.8396000000000008</c:v>
                </c:pt>
                <c:pt idx="1">
                  <c:v>9.8455999999999992</c:v>
                </c:pt>
                <c:pt idx="2">
                  <c:v>15.635199999999999</c:v>
                </c:pt>
                <c:pt idx="3">
                  <c:v>12.232200000000001</c:v>
                </c:pt>
                <c:pt idx="4">
                  <c:v>10.149900000000001</c:v>
                </c:pt>
                <c:pt idx="5">
                  <c:v>10.154400000000001</c:v>
                </c:pt>
                <c:pt idx="6">
                  <c:v>4.2553999999999998</c:v>
                </c:pt>
                <c:pt idx="7">
                  <c:v>4.2526999999999999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0499072"/>
        <c:axId val="190509056"/>
      </c:barChart>
      <c:catAx>
        <c:axId val="190499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90509056"/>
        <c:crosses val="autoZero"/>
        <c:auto val="1"/>
        <c:lblAlgn val="ctr"/>
        <c:lblOffset val="100"/>
        <c:noMultiLvlLbl val="0"/>
      </c:catAx>
      <c:valAx>
        <c:axId val="190509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4990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4238462379702523"/>
          <c:y val="4.5606975184439971E-2"/>
          <c:w val="0.45761547755202381"/>
          <c:h val="0.11833327893934073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0.02253</cdr:x>
      <cdr:y>0.45226</cdr:y>
    </cdr:from>
    <cdr:to>
      <cdr:x>0.02257</cdr:x>
      <cdr:y>0.64227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05740" y="2118360"/>
          <a:ext cx="365" cy="88998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0.29283</cdr:y>
    </cdr:from>
    <cdr:to>
      <cdr:x>0.04173</cdr:x>
      <cdr:y>0.45057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0" y="1371599"/>
          <a:ext cx="380999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0.00378</cdr:x>
      <cdr:y>0.15094</cdr:y>
    </cdr:from>
    <cdr:to>
      <cdr:x>0.0537</cdr:x>
      <cdr:y>0.36956</cdr:y>
    </cdr:to>
    <cdr:sp macro="" textlink="">
      <cdr:nvSpPr>
        <cdr:cNvPr id="4" name="TextBox 1"/>
        <cdr:cNvSpPr txBox="1"/>
      </cdr:nvSpPr>
      <cdr:spPr>
        <a:xfrm xmlns:a="http://schemas.openxmlformats.org/drawingml/2006/main" rot="10800000">
          <a:off x="34636" y="609600"/>
          <a:ext cx="457575" cy="882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0.02872</cdr:x>
      <cdr:y>0.37736</cdr:y>
    </cdr:from>
    <cdr:to>
      <cdr:x>0.02875</cdr:x>
      <cdr:y>0.64068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 flipV="1">
          <a:off x="263236" y="1524000"/>
          <a:ext cx="275" cy="10634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0.02339</cdr:x>
      <cdr:y>0.34535</cdr:y>
    </cdr:from>
    <cdr:to>
      <cdr:x>0.02343</cdr:x>
      <cdr:y>0.58369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0312" y="1289465"/>
          <a:ext cx="365" cy="88993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1.11215E-7</cdr:x>
      <cdr:y>0.12245</cdr:y>
    </cdr:from>
    <cdr:to>
      <cdr:x>0.06732</cdr:x>
      <cdr:y>0.32033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457200"/>
          <a:ext cx="605333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0.97729</cdr:x>
      <cdr:y>0.3558</cdr:y>
    </cdr:from>
    <cdr:to>
      <cdr:x>0.97735</cdr:x>
      <cdr:y>0.59414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 flipV="1">
          <a:off x="8787442" y="1328468"/>
          <a:ext cx="457" cy="88993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0.95809</cdr:x>
      <cdr:y>0.14689</cdr:y>
    </cdr:from>
    <cdr:to>
      <cdr:x>1</cdr:x>
      <cdr:y>0.34477</cdr:y>
    </cdr:to>
    <cdr:sp macro="" textlink="">
      <cdr:nvSpPr>
        <cdr:cNvPr id="5" name="TextBox 2"/>
        <cdr:cNvSpPr txBox="1"/>
      </cdr:nvSpPr>
      <cdr:spPr>
        <a:xfrm xmlns:a="http://schemas.openxmlformats.org/drawingml/2006/main" rot="10800000">
          <a:off x="8786155" y="548453"/>
          <a:ext cx="376824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0.50703</cdr:y>
    </cdr:from>
    <cdr:to>
      <cdr:x>0.04196</cdr:x>
      <cdr:y>0.66509</cdr:y>
    </cdr:to>
    <cdr:sp macro="" textlink="">
      <cdr:nvSpPr>
        <cdr:cNvPr id="2" name="TextBox 1"/>
        <cdr:cNvSpPr txBox="1"/>
      </cdr:nvSpPr>
      <cdr:spPr>
        <a:xfrm xmlns:a="http://schemas.openxmlformats.org/drawingml/2006/main" rot="10800000">
          <a:off x="-76198" y="2370125"/>
          <a:ext cx="381001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0.02854</cdr:x>
      <cdr:y>0.3198</cdr:y>
    </cdr:from>
    <cdr:to>
      <cdr:x>0.02858</cdr:x>
      <cdr:y>0.53214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61114" y="1340268"/>
          <a:ext cx="359" cy="88991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0.00555</cdr:x>
      <cdr:y>0.12121</cdr:y>
    </cdr:from>
    <cdr:to>
      <cdr:x>0.07171</cdr:x>
      <cdr:y>0.29751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50801" y="508004"/>
          <a:ext cx="605314" cy="7388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0.06383</cdr:x>
      <cdr:y>0.32609</cdr:y>
    </cdr:from>
    <cdr:to>
      <cdr:x>0.06383</cdr:x>
      <cdr:y>0.54933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457200" y="1143000"/>
          <a:ext cx="0" cy="78250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0.03191</cdr:x>
      <cdr:y>0.52174</cdr:y>
    </cdr:from>
    <cdr:to>
      <cdr:x>0.0986</cdr:x>
      <cdr:y>0.7125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228600" y="18288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0.02521</cdr:x>
      <cdr:y>0.18</cdr:y>
    </cdr:from>
    <cdr:to>
      <cdr:x>0.02521</cdr:x>
      <cdr:y>0.52281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28600" y="685800"/>
          <a:ext cx="0" cy="130610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1.1028E-7</cdr:x>
      <cdr:y>0.4</cdr:y>
    </cdr:from>
    <cdr:to>
      <cdr:x>0.04928</cdr:x>
      <cdr:y>0.69293</cdr:y>
    </cdr:to>
    <cdr:sp macro="" textlink="">
      <cdr:nvSpPr>
        <cdr:cNvPr id="6" name="TextBox 5"/>
        <cdr:cNvSpPr txBox="1"/>
      </cdr:nvSpPr>
      <cdr:spPr>
        <a:xfrm xmlns:a="http://schemas.openxmlformats.org/drawingml/2006/main" rot="10800000">
          <a:off x="1" y="1524000"/>
          <a:ext cx="446861" cy="1116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0.03333</cdr:x>
      <cdr:y>0.28302</cdr:y>
    </cdr:from>
    <cdr:to>
      <cdr:x>0.03356</cdr:x>
      <cdr:y>0.54533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304800" y="1143000"/>
          <a:ext cx="2103" cy="105936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0.00833</cdr:x>
      <cdr:y>0.03774</cdr:y>
    </cdr:from>
    <cdr:to>
      <cdr:x>0.06303</cdr:x>
      <cdr:y>0.25717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76200" y="152400"/>
          <a:ext cx="500177" cy="8861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0.02399</cdr:x>
      <cdr:y>0.38991</cdr:y>
    </cdr:from>
    <cdr:to>
      <cdr:x>0.02422</cdr:x>
      <cdr:y>0.62289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9365" y="1574687"/>
          <a:ext cx="2104" cy="94091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1.09361E-7</cdr:x>
      <cdr:y>0.18868</cdr:y>
    </cdr:from>
    <cdr:to>
      <cdr:x>0.05147</cdr:x>
      <cdr:y>0.38356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762000"/>
          <a:ext cx="470642" cy="7870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0.07216</cdr:x>
      <cdr:y>0.27083</cdr:y>
    </cdr:from>
    <cdr:to>
      <cdr:x>0.07216</cdr:x>
      <cdr:y>0.58193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533400" y="990600"/>
          <a:ext cx="0" cy="1137879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0.04124</cdr:x>
      <cdr:y>0.58333</cdr:y>
    </cdr:from>
    <cdr:to>
      <cdr:x>0.09908</cdr:x>
      <cdr:y>0.76759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304800" y="2133600"/>
          <a:ext cx="427544" cy="6739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0D47-2225-4D24-AA75-D9B7C8AFF227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FA4-0DFC-471F-9B81-590B0D3C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4DD-8282-4F46-9AB5-3F09F8B0021F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2FF3-8861-42DC-B9A0-B5ACDDF9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6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3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Will show this structure is not good on 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Discovered that it’s better to replace the BTB and with address</a:t>
            </a:r>
            <a:r>
              <a:rPr lang="en-US" baseline="0" dirty="0" smtClean="0"/>
              <a:t>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5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Vertical axis:</a:t>
            </a:r>
            <a:r>
              <a:rPr lang="en-US" baseline="0" dirty="0" smtClean="0"/>
              <a:t> percentage of instructions, horizontal axis: benchmarks, best worst average</a:t>
            </a:r>
            <a:endParaRPr lang="en-US" dirty="0" smtClean="0"/>
          </a:p>
          <a:p>
            <a:r>
              <a:rPr lang="en-US" dirty="0" smtClean="0"/>
              <a:t>Eliminate</a:t>
            </a:r>
            <a:r>
              <a:rPr lang="en-US" baseline="0" dirty="0" smtClean="0"/>
              <a:t> BTB -&gt; lose coverage</a:t>
            </a:r>
          </a:p>
          <a:p>
            <a:r>
              <a:rPr lang="en-US" baseline="0" dirty="0" smtClean="0"/>
              <a:t>Studied histogram to show the impact is minimal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percentage improvement, horizontal axis: target predictors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FAC+RAS</a:t>
            </a:r>
            <a:r>
              <a:rPr lang="en-US" baseline="0" dirty="0" smtClean="0"/>
              <a:t> is better than BTB+FAC</a:t>
            </a:r>
          </a:p>
          <a:p>
            <a:r>
              <a:rPr lang="en-US" baseline="0" dirty="0" smtClean="0"/>
              <a:t>Including BTB+FAC+RAS only improves ~5% -&gt; little impact on target accuracy, so use FAC+RAS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0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0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Straight forward implementation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gshare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gselect</a:t>
            </a:r>
            <a:r>
              <a:rPr lang="en-US" baseline="0" dirty="0" smtClean="0"/>
              <a:t> is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1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 and IPC, horizontal axis: various predictors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Base is BTB-bimodal no filtering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fast but capped at 270MHz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IPC normalized to base, MIPS, horizontal axis: predictors</a:t>
            </a:r>
            <a:endParaRPr lang="en-US" dirty="0" smtClean="0"/>
          </a:p>
          <a:p>
            <a:r>
              <a:rPr lang="en-US" dirty="0" smtClean="0"/>
              <a:t>MIPS on the same ISA,</a:t>
            </a:r>
            <a:r>
              <a:rPr lang="en-US" baseline="0" dirty="0" smtClean="0"/>
              <a:t> so it’s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8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study, the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 of Base is capped </a:t>
            </a:r>
            <a:r>
              <a:rPr lang="en-US" baseline="0" smtClean="0"/>
              <a:t>at 270MHz.</a:t>
            </a:r>
          </a:p>
          <a:p>
            <a:r>
              <a:rPr lang="en-US" baseline="0" smtClean="0"/>
              <a:t>Processor faster -&gt; Base </a:t>
            </a:r>
            <a:r>
              <a:rPr lang="en-US" baseline="0" dirty="0" smtClean="0"/>
              <a:t>can improve while the other predictors stay the same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IPS, horizontal axis: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 of the processor</a:t>
            </a:r>
            <a:endParaRPr lang="en-US" dirty="0" smtClean="0"/>
          </a:p>
          <a:p>
            <a:r>
              <a:rPr lang="en-US" dirty="0" smtClean="0"/>
              <a:t>When the</a:t>
            </a:r>
            <a:r>
              <a:rPr lang="en-US" baseline="0" dirty="0" smtClean="0"/>
              <a:t> processor operates at 293MHz or faster, Base outperforms </a:t>
            </a:r>
            <a:r>
              <a:rPr lang="en-US" baseline="0" dirty="0" err="1" smtClean="0"/>
              <a:t>FAC+RAS+gRselect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Wrong prediction: penalty to squash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2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MPKI, horizontal axis: predictor sizes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0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7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MPKI, horizontal axis: predictors</a:t>
            </a:r>
            <a:endParaRPr lang="en-US" dirty="0" smtClean="0"/>
          </a:p>
          <a:p>
            <a:r>
              <a:rPr lang="en-US" dirty="0" smtClean="0"/>
              <a:t>All predictors gets more accurate as they</a:t>
            </a:r>
            <a:r>
              <a:rPr lang="en-US" baseline="0" dirty="0" smtClean="0"/>
              <a:t> scale</a:t>
            </a:r>
          </a:p>
          <a:p>
            <a:r>
              <a:rPr lang="en-US" baseline="0" dirty="0" smtClean="0"/>
              <a:t>TAGE-SC variations are 2.3x more accurate than the 32KB </a:t>
            </a:r>
            <a:r>
              <a:rPr lang="en-US" baseline="0" dirty="0" err="1" smtClean="0"/>
              <a:t>gshare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9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, horizontal axis: predictors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O-TAGE-SC is capped at 270MHz</a:t>
            </a:r>
          </a:p>
          <a:p>
            <a:r>
              <a:rPr lang="en-US" dirty="0" smtClean="0"/>
              <a:t>Other predictors slows down</a:t>
            </a:r>
            <a:r>
              <a:rPr lang="en-US" baseline="0" dirty="0" smtClean="0"/>
              <a:t> as they scale, </a:t>
            </a:r>
            <a:r>
              <a:rPr lang="en-US" baseline="0" dirty="0" err="1" smtClean="0"/>
              <a:t>gRselect</a:t>
            </a:r>
            <a:r>
              <a:rPr lang="en-US" baseline="0" dirty="0" smtClean="0"/>
              <a:t> suffers less because of its critical path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3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O-TAGE-SC is the best because it’s both the fastest and the most accurate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Followed by 1KB perceptron and </a:t>
            </a:r>
            <a:r>
              <a:rPr lang="en-US" baseline="0" smtClean="0"/>
              <a:t>1KB Grselect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Single-cycle TAGE-SC is too slow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49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IPS improvement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Blue bar: contribution from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, red bar: contribution from IPC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major IPS gain comes from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Even O-TAGE-SC is 2.3x more accurate, it’s only 0.3% better in IPC, most because of the small pipeline so the ultimate gain is 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latency gap between accessing on-chip memory and logic is much smaller relative to ASIC.</a:t>
            </a:r>
          </a:p>
          <a:p>
            <a:r>
              <a:rPr lang="en-US" baseline="0" dirty="0" smtClean="0"/>
              <a:t>Need to re-evaluate tradeoffs.</a:t>
            </a:r>
          </a:p>
          <a:p>
            <a:r>
              <a:rPr lang="en-US" baseline="0" dirty="0" smtClean="0"/>
              <a:t>This work proposes FPGA-friendly branch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Points: designs</a:t>
            </a:r>
            <a:endParaRPr lang="en-US" dirty="0" smtClean="0"/>
          </a:p>
          <a:p>
            <a:r>
              <a:rPr lang="en-US" dirty="0" smtClean="0"/>
              <a:t>Vertical</a:t>
            </a:r>
            <a:r>
              <a:rPr lang="en-US" baseline="0" dirty="0" smtClean="0"/>
              <a:t> axis: MPKI, horizontal axis: </a:t>
            </a:r>
            <a:r>
              <a:rPr lang="en-US" baseline="0" dirty="0" err="1" smtClean="0"/>
              <a:t>Fmax</a:t>
            </a:r>
            <a:endParaRPr lang="en-US" baseline="0" dirty="0" smtClean="0"/>
          </a:p>
          <a:p>
            <a:r>
              <a:rPr lang="en-US" baseline="0" dirty="0" smtClean="0"/>
              <a:t>Contribution: Propose O-TAGE-SC and </a:t>
            </a:r>
            <a:r>
              <a:rPr lang="en-US" baseline="0" dirty="0" err="1" smtClean="0"/>
              <a:t>gRselect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6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provide</a:t>
            </a:r>
            <a:r>
              <a:rPr lang="en-US" baseline="0" dirty="0" smtClean="0"/>
              <a:t> next pc</a:t>
            </a:r>
          </a:p>
          <a:p>
            <a:r>
              <a:rPr lang="en-US" baseline="0" dirty="0" smtClean="0"/>
              <a:t>5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have DIR table, indexing is different</a:t>
            </a:r>
          </a:p>
          <a:p>
            <a:r>
              <a:rPr lang="en-US" dirty="0" smtClean="0"/>
              <a:t>Bimodal</a:t>
            </a:r>
            <a:r>
              <a:rPr lang="en-US" baseline="0" dirty="0" smtClean="0"/>
              <a:t> captures </a:t>
            </a:r>
            <a:r>
              <a:rPr lang="en-US" dirty="0" smtClean="0"/>
              <a:t>temporal</a:t>
            </a:r>
            <a:r>
              <a:rPr lang="en-US" baseline="0" dirty="0" smtClean="0"/>
              <a:t> bias: no correlation between branches</a:t>
            </a:r>
          </a:p>
          <a:p>
            <a:r>
              <a:rPr lang="en-US" baseline="0" dirty="0" err="1" smtClean="0"/>
              <a:t>Gshare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Gselect</a:t>
            </a:r>
            <a:r>
              <a:rPr lang="en-US" baseline="0" dirty="0" smtClean="0"/>
              <a:t> uses GHR, which stores preceding branch results, to finds correlations between branch outcomes and global branch history patterns</a:t>
            </a:r>
          </a:p>
          <a:p>
            <a:r>
              <a:rPr lang="en-US" baseline="0" dirty="0" err="1" smtClean="0"/>
              <a:t>Gshare</a:t>
            </a:r>
            <a:r>
              <a:rPr lang="en-US" baseline="0" dirty="0" smtClean="0"/>
              <a:t> XOR while </a:t>
            </a:r>
            <a:r>
              <a:rPr lang="en-US" baseline="0" dirty="0" err="1" smtClean="0"/>
              <a:t>Gselect</a:t>
            </a:r>
            <a:r>
              <a:rPr lang="en-US" baseline="0" dirty="0" smtClean="0"/>
              <a:t> concatenate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 it works: </a:t>
            </a:r>
            <a:r>
              <a:rPr lang="en-US" dirty="0" smtClean="0"/>
              <a:t>Perceptron uses weight vectors to represent</a:t>
            </a:r>
            <a:r>
              <a:rPr lang="en-US" baseline="0" dirty="0" smtClean="0"/>
              <a:t> correlations</a:t>
            </a:r>
          </a:p>
          <a:p>
            <a:r>
              <a:rPr lang="en-US" baseline="0" dirty="0" smtClean="0"/>
              <a:t>Idea: a branch may not necessarily correlate with all previous branches</a:t>
            </a:r>
            <a:endParaRPr lang="en-US" dirty="0" smtClean="0"/>
          </a:p>
          <a:p>
            <a:r>
              <a:rPr lang="en-US" baseline="0" dirty="0" smtClean="0"/>
              <a:t>Branches that are not correlated will contribute little to the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different history length</a:t>
            </a:r>
            <a:r>
              <a:rPr lang="en-US" baseline="0" dirty="0" smtClean="0"/>
              <a:t> to determine h</a:t>
            </a:r>
            <a:r>
              <a:rPr lang="en-US" dirty="0" smtClean="0"/>
              <a:t>ow far</a:t>
            </a:r>
            <a:r>
              <a:rPr lang="en-US" baseline="0" dirty="0" smtClean="0"/>
              <a:t> back should we look for correlations</a:t>
            </a:r>
          </a:p>
          <a:p>
            <a:r>
              <a:rPr lang="en-US" baseline="0" dirty="0" smtClean="0"/>
              <a:t>Most accurate but requires many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Impractical on ASIC, </a:t>
            </a:r>
            <a:r>
              <a:rPr lang="en-US" dirty="0" smtClean="0"/>
              <a:t>3 Cycles</a:t>
            </a:r>
            <a:r>
              <a:rPr lang="en-US" baseline="0" dirty="0" smtClean="0"/>
              <a:t> to access </a:t>
            </a:r>
            <a:r>
              <a:rPr lang="en-US" baseline="0" dirty="0" err="1" smtClean="0"/>
              <a:t>iCache</a:t>
            </a:r>
            <a:r>
              <a:rPr lang="en-US" baseline="0" dirty="0" smtClean="0"/>
              <a:t>, won’t even see </a:t>
            </a:r>
            <a:r>
              <a:rPr lang="en-US" baseline="0" dirty="0" err="1" smtClean="0"/>
              <a:t>insn</a:t>
            </a:r>
            <a:r>
              <a:rPr lang="en-US" baseline="0" dirty="0" smtClean="0"/>
              <a:t> in 1 </a:t>
            </a:r>
            <a:r>
              <a:rPr lang="en-US" baseline="0" dirty="0" err="1" smtClean="0"/>
              <a:t>cycel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propose target address pre-calculation, specifically for soft-processors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0FE-7BC7-4052-8407-2780FEB38175}" type="datetime1">
              <a:rPr lang="en-US" smtClean="0"/>
              <a:t>9/6/2014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A984-A100-4BA6-9409-1901E229EE15}" type="datetime1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BEC5-EEAC-46E6-A2C4-457F5421477D}" type="datetime1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0" y="0"/>
            <a:ext cx="9160079" cy="8382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0806-4781-41C6-94C8-64F6476CE849}" type="datetime1">
              <a:rPr lang="en-US" smtClean="0"/>
              <a:t>9/6/2014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BFCA-51BA-40E8-B0FF-AA5D7031B1B6}" type="datetime1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612-9A5F-4584-8C7E-1723F50BB37E}" type="datetime1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61"/>
            <a:ext cx="9144000" cy="867561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5822-3DBE-4EE9-B7C1-26253DEDC190}" type="datetime1">
              <a:rPr lang="en-US" smtClean="0"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" y="0"/>
            <a:ext cx="9137009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457-DF5A-4C8A-9C71-44BE4950CA4A}" type="datetime1">
              <a:rPr lang="en-US" smtClean="0"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CD6-3275-4AA9-997D-62071C1C106A}" type="datetime1">
              <a:rPr lang="en-US" smtClean="0"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3772-EA69-4CBA-B44A-BD763740D1C7}" type="datetime1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1248-72E8-4743-B1F9-F0B12CE94A2F}" type="datetime1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AD09-3214-495C-88DE-49DF2E1AF1A5}" type="datetime1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High-Performance Branch Predictors For Soft Processors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 Wu</a:t>
            </a:r>
          </a:p>
          <a:p>
            <a:r>
              <a:rPr lang="en-US" sz="3000" dirty="0" err="1" smtClean="0"/>
              <a:t>M.A.Sc</a:t>
            </a:r>
            <a:r>
              <a:rPr lang="en-US" sz="3000" dirty="0" smtClean="0"/>
              <a:t>. Defense</a:t>
            </a:r>
          </a:p>
          <a:p>
            <a:r>
              <a:rPr lang="en-US" sz="3000" dirty="0" smtClean="0"/>
              <a:t>September 8,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245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#2: Target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Target Buffer (BTB)</a:t>
            </a:r>
          </a:p>
          <a:p>
            <a:pPr lvl="1"/>
            <a:r>
              <a:rPr lang="en-US" dirty="0" smtClean="0"/>
              <a:t>Can be used for all branches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Address Stack (RAS)</a:t>
            </a:r>
          </a:p>
          <a:p>
            <a:pPr lvl="1"/>
            <a:r>
              <a:rPr lang="en-US" dirty="0" smtClean="0"/>
              <a:t>Uses calls to predict targets of returns</a:t>
            </a:r>
          </a:p>
          <a:p>
            <a:pPr lvl="1"/>
            <a:endParaRPr lang="en-US" dirty="0"/>
          </a:p>
          <a:p>
            <a:r>
              <a:rPr lang="en-US" b="1" dirty="0" smtClean="0"/>
              <a:t>Target Address Pre-calculation</a:t>
            </a:r>
          </a:p>
          <a:p>
            <a:pPr lvl="1"/>
            <a:r>
              <a:rPr lang="en-US" dirty="0" smtClean="0"/>
              <a:t>Calculate address after fetching, FPGA-specific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ASIC-like Branch Predictor for </a:t>
            </a:r>
            <a:r>
              <a:rPr lang="en-US" dirty="0" err="1" smtClean="0"/>
              <a:t>Nios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10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5800" y="1533434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03082" y="168269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35208" y="1879510"/>
            <a:ext cx="0" cy="30165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40656" y="2258583"/>
            <a:ext cx="1308418" cy="11143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BTB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244441" y="4884196"/>
            <a:ext cx="2058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280446" y="4648200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Text Box 37"/>
          <p:cNvSpPr txBox="1"/>
          <p:nvPr/>
        </p:nvSpPr>
        <p:spPr>
          <a:xfrm>
            <a:off x="3215277" y="4649430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412521" y="2231487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08117" y="4896101"/>
            <a:ext cx="23472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5838" y="3962400"/>
            <a:ext cx="0" cy="93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7"/>
          <p:cNvSpPr txBox="1"/>
          <p:nvPr/>
        </p:nvSpPr>
        <p:spPr>
          <a:xfrm>
            <a:off x="6356674" y="3603550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65838" y="3962400"/>
            <a:ext cx="11980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47926" y="1472724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59" name="Trapezoid 58"/>
          <p:cNvSpPr/>
          <p:nvPr/>
        </p:nvSpPr>
        <p:spPr>
          <a:xfrm rot="5400000">
            <a:off x="6658359" y="3239214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561113" y="3276600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0656" y="3672130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49074" y="2815774"/>
            <a:ext cx="3314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934785" y="4077299"/>
            <a:ext cx="14452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80038" y="3505200"/>
            <a:ext cx="0" cy="5816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80038" y="3505200"/>
            <a:ext cx="18975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51303" y="1980820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412521" y="1682697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412066" y="2102432"/>
            <a:ext cx="1709738" cy="313606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27015" y="1229293"/>
            <a:ext cx="1709738" cy="75190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06630" y="5315188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REQ#2: Target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70631" y="1692910"/>
            <a:ext cx="34418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74265" y="849868"/>
            <a:ext cx="18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REQ#1: Direction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 Box 56"/>
          <p:cNvSpPr txBox="1"/>
          <p:nvPr/>
        </p:nvSpPr>
        <p:spPr>
          <a:xfrm>
            <a:off x="7561113" y="2850544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253014" y="2667000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533434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03082" y="168269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35208" y="1879510"/>
            <a:ext cx="0" cy="30165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40656" y="2258583"/>
            <a:ext cx="1308418" cy="11143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BTB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53014" y="2667000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44441" y="4884196"/>
            <a:ext cx="2058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0446" y="4648200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37"/>
          <p:cNvSpPr txBox="1"/>
          <p:nvPr/>
        </p:nvSpPr>
        <p:spPr>
          <a:xfrm>
            <a:off x="3215277" y="4649430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12521" y="2231487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8117" y="4896101"/>
            <a:ext cx="23472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5838" y="3962400"/>
            <a:ext cx="0" cy="93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7"/>
          <p:cNvSpPr txBox="1"/>
          <p:nvPr/>
        </p:nvSpPr>
        <p:spPr>
          <a:xfrm>
            <a:off x="6356674" y="3603550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65838" y="3962400"/>
            <a:ext cx="11980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7926" y="1472724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1" name="Trapezoid 20"/>
          <p:cNvSpPr/>
          <p:nvPr/>
        </p:nvSpPr>
        <p:spPr>
          <a:xfrm rot="5400000">
            <a:off x="6658359" y="3239214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561113" y="3276600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56"/>
          <p:cNvSpPr txBox="1"/>
          <p:nvPr/>
        </p:nvSpPr>
        <p:spPr>
          <a:xfrm>
            <a:off x="7561113" y="2850544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656" y="3672130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49074" y="2815774"/>
            <a:ext cx="3314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34785" y="4077299"/>
            <a:ext cx="14452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80038" y="3505200"/>
            <a:ext cx="0" cy="5816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80038" y="3505200"/>
            <a:ext cx="18975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51303" y="1980820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412521" y="1682697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70631" y="1692910"/>
            <a:ext cx="34418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376388" y="2251163"/>
            <a:ext cx="4414812" cy="1129222"/>
            <a:chOff x="1376388" y="5195787"/>
            <a:chExt cx="4414812" cy="1129222"/>
          </a:xfrm>
        </p:grpSpPr>
        <p:sp>
          <p:nvSpPr>
            <p:cNvPr id="37" name="Rectangle 36"/>
            <p:cNvSpPr/>
            <p:nvPr/>
          </p:nvSpPr>
          <p:spPr>
            <a:xfrm>
              <a:off x="1376388" y="5870153"/>
              <a:ext cx="762000" cy="3082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insn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45444" y="5195787"/>
              <a:ext cx="1066800" cy="11292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Pre-decode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2088" y="5225647"/>
              <a:ext cx="9416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 smtClean="0"/>
                <a:t>Branch Type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30419" y="5195787"/>
              <a:ext cx="1160781" cy="11292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82758" rIns="91440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Target Address Pre-</a:t>
              </a:r>
              <a:r>
                <a:rPr lang="en-US" b="1" dirty="0" err="1" smtClean="0">
                  <a:solidFill>
                    <a:schemeClr val="tx1"/>
                  </a:solidFill>
                </a:rPr>
                <a:t>calcuation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7600" y="5769322"/>
              <a:ext cx="95151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 smtClean="0"/>
                <a:t>IMM16/26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708117" y="6066824"/>
              <a:ext cx="935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717319" y="5533424"/>
              <a:ext cx="9264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138388" y="6024284"/>
              <a:ext cx="50705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>
            <a:stCxn id="43" idx="3"/>
          </p:cNvCxnSpPr>
          <p:nvPr/>
        </p:nvCxnSpPr>
        <p:spPr>
          <a:xfrm>
            <a:off x="5791200" y="2815774"/>
            <a:ext cx="14727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Address Calculation (</a:t>
            </a:r>
            <a:r>
              <a:rPr lang="en-US" dirty="0" smtClean="0">
                <a:solidFill>
                  <a:srgbClr val="FF0000"/>
                </a:solidFill>
              </a:rPr>
              <a:t>FAC</a:t>
            </a:r>
            <a:r>
              <a:rPr lang="en-US" dirty="0" smtClean="0"/>
              <a:t>): IMM26/IMM16 </a:t>
            </a:r>
          </a:p>
          <a:p>
            <a:r>
              <a:rPr lang="en-US" dirty="0" smtClean="0"/>
              <a:t>Partial Address Calculation (</a:t>
            </a:r>
            <a:r>
              <a:rPr lang="en-US" dirty="0" smtClean="0">
                <a:solidFill>
                  <a:srgbClr val="FF0000"/>
                </a:solidFill>
              </a:rPr>
              <a:t>PAC</a:t>
            </a:r>
            <a:r>
              <a:rPr lang="en-US" dirty="0" smtClean="0"/>
              <a:t>): IMM16 only</a:t>
            </a:r>
          </a:p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412066" y="2102432"/>
            <a:ext cx="3944608" cy="313606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58849" y="4868259"/>
            <a:ext cx="170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 Predictor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3" grpId="0" uiExpand="1" build="p"/>
      <p:bldP spid="41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" y="4876800"/>
            <a:ext cx="4419600" cy="46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93% of all branches are direct branches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4884594"/>
            <a:ext cx="4191000" cy="60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ym typeface="Wingdings" pitchFamily="2" charset="2"/>
              </a:rPr>
              <a:t>97% of indirect branches are returns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883445"/>
              </p:ext>
            </p:extLst>
          </p:nvPr>
        </p:nvGraphicFramePr>
        <p:xfrm>
          <a:off x="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816097"/>
              </p:ext>
            </p:extLst>
          </p:nvPr>
        </p:nvGraphicFramePr>
        <p:xfrm>
          <a:off x="464820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958334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6420" y="958334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4159" y="9583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958334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4620" y="958334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9583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90600" y="5638800"/>
            <a:ext cx="7186342" cy="464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FAC+RAS: cover over 99% of all branches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29000" y="1352312"/>
            <a:ext cx="1295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1524000"/>
            <a:ext cx="1371600" cy="2362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7" grpId="0">
        <p:bldAsOne/>
      </p:bldGraphic>
      <p:bldP spid="11" grpId="0"/>
      <p:bldP spid="12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don’t need a BTB</a:t>
            </a:r>
            <a:endParaRPr lang="en-US" sz="36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5410200"/>
            <a:ext cx="8382000" cy="106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BTB+FAC+RAS vs. FAC+RAS: ~5% target accuracy improvement</a:t>
            </a:r>
          </a:p>
          <a:p>
            <a:r>
              <a:rPr lang="en-US" sz="2400" dirty="0" smtClean="0"/>
              <a:t>But direction accuracy suffers</a:t>
            </a:r>
            <a:endParaRPr lang="en-US" sz="24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666730"/>
              </p:ext>
            </p:extLst>
          </p:nvPr>
        </p:nvGraphicFramePr>
        <p:xfrm>
          <a:off x="76200" y="914401"/>
          <a:ext cx="8915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0" y="1905000"/>
            <a:ext cx="1295400" cy="3048000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Target Predictors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Direction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Altera’s </a:t>
            </a:r>
            <a:r>
              <a:rPr lang="en-US" dirty="0" err="1" smtClean="0"/>
              <a:t>Nios</a:t>
            </a:r>
            <a:r>
              <a:rPr lang="en-US" dirty="0" smtClean="0"/>
              <a:t> II-f branch predictor: one BRAM</a:t>
            </a:r>
          </a:p>
          <a:p>
            <a:pPr lvl="1"/>
            <a:r>
              <a:rPr lang="en-US" dirty="0" smtClean="0"/>
              <a:t>Balances area vs. performance?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Minimalistic:</a:t>
            </a:r>
            <a:r>
              <a:rPr lang="en-US" dirty="0" smtClean="0"/>
              <a:t> One BRAM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Unrestricted:</a:t>
            </a:r>
            <a:r>
              <a:rPr lang="en-US" dirty="0" smtClean="0"/>
              <a:t> as many as justified</a:t>
            </a:r>
          </a:p>
        </p:txBody>
      </p:sp>
    </p:spTree>
    <p:extLst>
      <p:ext uri="{BB962C8B-B14F-4D97-AF65-F5344CB8AC3E}">
        <p14:creationId xmlns:p14="http://schemas.microsoft.com/office/powerpoint/2010/main" val="5632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76400" y="43088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4"/>
          </p:cNvCxnSpPr>
          <p:nvPr/>
        </p:nvCxnSpPr>
        <p:spPr>
          <a:xfrm flipV="1">
            <a:off x="2057400" y="3435826"/>
            <a:ext cx="0" cy="933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Minimalistic: </a:t>
            </a:r>
            <a:r>
              <a:rPr lang="en-US" sz="3600" dirty="0" err="1" smtClean="0"/>
              <a:t>Gshare</a:t>
            </a:r>
            <a:r>
              <a:rPr lang="en-US" sz="3600" dirty="0" smtClean="0"/>
              <a:t>/</a:t>
            </a:r>
            <a:r>
              <a:rPr lang="en-US" sz="3600" dirty="0" err="1" smtClean="0"/>
              <a:t>Gselect</a:t>
            </a:r>
            <a:r>
              <a:rPr lang="en-US" sz="3600" dirty="0" smtClean="0"/>
              <a:t> Critical Path</a:t>
            </a:r>
            <a:endParaRPr lang="en-US" sz="3600" dirty="0"/>
          </a:p>
        </p:txBody>
      </p:sp>
      <p:sp>
        <p:nvSpPr>
          <p:cNvPr id="8" name="Flowchart: Process 7"/>
          <p:cNvSpPr/>
          <p:nvPr/>
        </p:nvSpPr>
        <p:spPr>
          <a:xfrm>
            <a:off x="2874512" y="234940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874512" y="257686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2874512" y="281025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874512" y="3040895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2874512" y="32683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2874512" y="34969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2874512" y="41361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874512" y="43647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874512" y="3725557"/>
            <a:ext cx="417110" cy="41059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08631" y="3806355"/>
            <a:ext cx="461665" cy="5248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76400" y="4379170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1905000"/>
            <a:ext cx="0" cy="953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58002" y="2858636"/>
            <a:ext cx="598796" cy="5771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99598" y="2983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56798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91622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92403" y="3039758"/>
            <a:ext cx="1714500" cy="228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94677" y="2962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06903" y="3156331"/>
            <a:ext cx="4321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7146" y="3149188"/>
            <a:ext cx="0" cy="5692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5400000">
            <a:off x="5317545" y="4048337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00851" y="3807703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0851" y="405096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0851" y="4593349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3835" y="4203804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3957851" y="3603639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7851" y="371841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2047" y="4228755"/>
            <a:ext cx="13710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3051" y="1905000"/>
            <a:ext cx="0" cy="2323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3364" y="3799938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057400" y="1905000"/>
            <a:ext cx="54056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9671" y="4630752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gRselect</a:t>
            </a:r>
            <a:r>
              <a:rPr lang="en-US" dirty="0" smtClean="0">
                <a:latin typeface="+mn-lt"/>
              </a:rPr>
              <a:t>: Breaking the Critical Path</a:t>
            </a:r>
            <a:endParaRPr lang="en-US" dirty="0">
              <a:latin typeface="+mn-lt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692774" y="2742477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96930" y="267132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454774" y="2865877"/>
            <a:ext cx="5177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5493374" y="3522818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495648" y="3445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sp>
        <p:nvSpPr>
          <p:cNvPr id="84" name="Trapezoid 83"/>
          <p:cNvSpPr/>
          <p:nvPr/>
        </p:nvSpPr>
        <p:spPr>
          <a:xfrm rot="5400000">
            <a:off x="5710068" y="4483298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493374" y="4242664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93374" y="4485921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3374" y="502831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6358" y="4638765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9" name="Flowchart: Process 88"/>
          <p:cNvSpPr/>
          <p:nvPr/>
        </p:nvSpPr>
        <p:spPr>
          <a:xfrm>
            <a:off x="4350374" y="4038600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50374" y="415337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84570" y="4663716"/>
            <a:ext cx="138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05887" y="4234899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62374" y="2957206"/>
            <a:ext cx="14629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942008" y="2208760"/>
            <a:ext cx="1585188" cy="12192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49628" y="2235257"/>
            <a:ext cx="15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gRselect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49628" y="2754837"/>
            <a:ext cx="1577568" cy="213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   16 DIR entries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515947" y="2889861"/>
            <a:ext cx="497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8468" y="27793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163"/>
          <p:cNvSpPr txBox="1"/>
          <p:nvPr/>
        </p:nvSpPr>
        <p:spPr>
          <a:xfrm>
            <a:off x="3512174" y="2474821"/>
            <a:ext cx="630184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32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4013297" y="2362374"/>
            <a:ext cx="536" cy="985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228912" y="2282618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13833" y="236237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67"/>
          <p:cNvSpPr txBox="1"/>
          <p:nvPr/>
        </p:nvSpPr>
        <p:spPr>
          <a:xfrm>
            <a:off x="4085913" y="1981199"/>
            <a:ext cx="553513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228912" y="25145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13833" y="2594354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228786" y="27431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13706" y="282295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228786" y="3268581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13706" y="3348336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apezoid 113"/>
          <p:cNvSpPr/>
          <p:nvPr/>
        </p:nvSpPr>
        <p:spPr>
          <a:xfrm rot="5400000">
            <a:off x="4041524" y="2705010"/>
            <a:ext cx="1352804" cy="286360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479" tIns="144239" rIns="288479" bIns="1442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15" name="Text Box 180"/>
          <p:cNvSpPr txBox="1"/>
          <p:nvPr/>
        </p:nvSpPr>
        <p:spPr>
          <a:xfrm>
            <a:off x="4085913" y="2952256"/>
            <a:ext cx="602345" cy="468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ea typeface="宋体"/>
                <a:cs typeface="Times New Roman"/>
              </a:rPr>
              <a:t>…</a:t>
            </a:r>
            <a:endParaRPr lang="en-US" sz="1600" dirty="0">
              <a:effectLst/>
              <a:ea typeface="宋体"/>
              <a:cs typeface="Times New Roman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325347" y="3749640"/>
            <a:ext cx="0" cy="44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25347" y="2952256"/>
            <a:ext cx="0" cy="564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170072" y="2160049"/>
            <a:ext cx="1364328" cy="399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Text Box 4"/>
          <p:cNvSpPr txBox="1"/>
          <p:nvPr/>
        </p:nvSpPr>
        <p:spPr>
          <a:xfrm>
            <a:off x="7796680" y="2126629"/>
            <a:ext cx="695540" cy="46653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ea typeface="宋体"/>
                <a:cs typeface="Times New Roman"/>
              </a:rPr>
              <a:t>PC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408254" y="2160049"/>
            <a:ext cx="321724" cy="391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7569116" y="1676399"/>
            <a:ext cx="2577" cy="4793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717926" y="1676399"/>
            <a:ext cx="28601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726481" y="1676399"/>
            <a:ext cx="0" cy="618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861761" y="2559746"/>
            <a:ext cx="0" cy="2105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9"/>
          <p:cNvSpPr txBox="1">
            <a:spLocks noChangeArrowheads="1"/>
          </p:cNvSpPr>
          <p:nvPr/>
        </p:nvSpPr>
        <p:spPr bwMode="auto">
          <a:xfrm>
            <a:off x="1752600" y="4589782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 Prediction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712" y="2510365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4329" y="2120315"/>
            <a:ext cx="3086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Without a Branch Predictor</a:t>
            </a:r>
            <a:endParaRPr lang="en-US" b="1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4978" y="2510366"/>
            <a:ext cx="3275947" cy="80434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060712" y="2585760"/>
            <a:ext cx="59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stall</a:t>
            </a:r>
            <a:endParaRPr lang="en-US" sz="16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4329" y="3005588"/>
            <a:ext cx="4072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Correct prediction </a:t>
            </a:r>
            <a:endParaRPr lang="en-US" b="1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5712" y="342900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1768699" y="3501629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39899" y="4555127"/>
            <a:ext cx="3286104" cy="0"/>
          </a:xfrm>
          <a:prstGeom prst="straightConnector1">
            <a:avLst/>
          </a:prstGeom>
          <a:ln w="50800" cap="flat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356709" y="4114800"/>
            <a:ext cx="4249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Incorrect prediction </a:t>
            </a:r>
            <a:endParaRPr lang="en-US" b="1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5711" y="451491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093826" y="527699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+mn-lt"/>
              </a:rPr>
              <a:t>Branch resolved</a:t>
            </a:r>
            <a:endParaRPr lang="en-US" sz="1800" b="1" dirty="0">
              <a:latin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27636" y="4511831"/>
            <a:ext cx="760389" cy="77951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4972261" y="4602905"/>
            <a:ext cx="871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Squash</a:t>
            </a:r>
            <a:endParaRPr lang="en-US" sz="18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23306" y="2510367"/>
            <a:ext cx="3511094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744681" y="3429000"/>
            <a:ext cx="3545477" cy="80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91200" y="4510197"/>
            <a:ext cx="3293533" cy="8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37855" y="3509725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509169" y="3501630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9"/>
          <p:cNvSpPr txBox="1">
            <a:spLocks noChangeArrowheads="1"/>
          </p:cNvSpPr>
          <p:nvPr/>
        </p:nvSpPr>
        <p:spPr bwMode="auto">
          <a:xfrm>
            <a:off x="37855" y="4594384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509169" y="4586289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26003" y="1846747"/>
            <a:ext cx="0" cy="332595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57200" y="2590800"/>
            <a:ext cx="864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</a:t>
            </a:r>
            <a:endParaRPr lang="en-US" sz="18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289527" y="2782228"/>
            <a:ext cx="4559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31963" y="2600044"/>
            <a:ext cx="1" cy="182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6416" y="1664731"/>
            <a:ext cx="8216584" cy="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551386" y="1295400"/>
            <a:ext cx="95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Time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4626" y="3428881"/>
            <a:ext cx="3545532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" grpId="0" animBg="1"/>
      <p:bldP spid="15" grpId="0"/>
      <p:bldP spid="17" grpId="0" animBg="1"/>
      <p:bldP spid="34" grpId="0"/>
      <p:bldP spid="41" grpId="0"/>
      <p:bldP spid="61" grpId="0" animBg="1"/>
      <p:bldP spid="66" grpId="0"/>
      <p:bldP spid="77" grpId="0"/>
      <p:bldP spid="78" grpId="0" animBg="1"/>
      <p:bldP spid="83" grpId="0"/>
      <p:bldP spid="88" grpId="0" animBg="1"/>
      <p:bldP spid="90" grpId="0"/>
      <p:bldP spid="102" grpId="0" animBg="1"/>
      <p:bldP spid="103" grpId="0" animBg="1"/>
      <p:bldP spid="115" grpId="0" animBg="1"/>
      <p:bldP spid="133" grpId="0"/>
      <p:bldP spid="140" grpId="0"/>
      <p:bldP spid="35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Minimalistic: </a:t>
            </a:r>
            <a:r>
              <a:rPr lang="en-US" dirty="0" err="1" smtClean="0"/>
              <a:t>Fmax</a:t>
            </a:r>
            <a:r>
              <a:rPr lang="en-US" dirty="0" smtClean="0"/>
              <a:t> </a:t>
            </a:r>
            <a:r>
              <a:rPr lang="en-US" dirty="0"/>
              <a:t>vs. </a:t>
            </a:r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632663"/>
              </p:ext>
            </p:extLst>
          </p:nvPr>
        </p:nvGraphicFramePr>
        <p:xfrm>
          <a:off x="0" y="914400"/>
          <a:ext cx="8991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1136877" y="4572000"/>
            <a:ext cx="960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Inaccurate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4572000"/>
            <a:ext cx="1242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Slowest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Most accurate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7848" y="4572000"/>
            <a:ext cx="1192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Slow</a:t>
            </a:r>
          </a:p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00898" y="4572000"/>
            <a:ext cx="1213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pPr algn="ctr"/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4566458"/>
            <a:ext cx="837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slow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ccurate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66800" y="5562600"/>
            <a:ext cx="55096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83536" y="5254823"/>
            <a:ext cx="69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96170" y="5566756"/>
            <a:ext cx="1282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More Accurate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" y="2597989"/>
            <a:ext cx="74676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63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8999"/>
              </p:ext>
            </p:extLst>
          </p:nvPr>
        </p:nvGraphicFramePr>
        <p:xfrm>
          <a:off x="76199" y="914400"/>
          <a:ext cx="9080139" cy="467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and 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5586923"/>
            <a:ext cx="3626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FAC+RAS w/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is best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8600" y="40386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El" animBg="0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Fmax</a:t>
            </a:r>
            <a:r>
              <a:rPr lang="en-US" dirty="0" smtClean="0"/>
              <a:t>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884025"/>
              </p:ext>
            </p:extLst>
          </p:nvPr>
        </p:nvGraphicFramePr>
        <p:xfrm>
          <a:off x="-5752" y="914400"/>
          <a:ext cx="914975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861756" y="2895600"/>
            <a:ext cx="0" cy="175260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5586923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cap="small" dirty="0" smtClean="0"/>
              <a:t>Base</a:t>
            </a:r>
            <a:r>
              <a:rPr lang="en-US" sz="2000" b="1" dirty="0" smtClean="0"/>
              <a:t> outperforms </a:t>
            </a:r>
            <a:r>
              <a:rPr lang="en-US" sz="2000" b="1" dirty="0" err="1" smtClean="0"/>
              <a:t>FAC+RAS+gRselect</a:t>
            </a:r>
            <a:r>
              <a:rPr lang="en-US" sz="2000" b="1" dirty="0" smtClean="0"/>
              <a:t> when the processor runs above 293MHz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4285292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Current Speed 270MHz</a:t>
            </a:r>
            <a:endParaRPr lang="en-US" sz="1400" b="1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927122" y="2895600"/>
            <a:ext cx="5751" cy="175260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2873" y="4285292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293MHz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the Storage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46876"/>
              </p:ext>
            </p:extLst>
          </p:nvPr>
        </p:nvGraphicFramePr>
        <p:xfrm>
          <a:off x="685800" y="990600"/>
          <a:ext cx="7162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28800" y="2743200"/>
            <a:ext cx="609600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4693921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Accuracy saturates with increasing predictor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more advanced branch prediction schemes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3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983163"/>
          </a:xfrm>
        </p:spPr>
        <p:txBody>
          <a:bodyPr/>
          <a:lstStyle/>
          <a:p>
            <a:r>
              <a:rPr lang="en-US" dirty="0" smtClean="0"/>
              <a:t>Optimizations to improve maximum frequency</a:t>
            </a:r>
          </a:p>
          <a:p>
            <a:pPr lvl="1"/>
            <a:r>
              <a:rPr lang="en-US" dirty="0" smtClean="0"/>
              <a:t>Complement table</a:t>
            </a:r>
          </a:p>
          <a:p>
            <a:pPr lvl="1"/>
            <a:r>
              <a:rPr lang="en-US" dirty="0" smtClean="0"/>
              <a:t>Low Order Bit (LOB) elimination</a:t>
            </a:r>
          </a:p>
          <a:p>
            <a:pPr lvl="1"/>
            <a:r>
              <a:rPr lang="en-US" dirty="0" smtClean="0"/>
              <a:t>Weight arrangement</a:t>
            </a:r>
          </a:p>
          <a:p>
            <a:pPr lvl="1"/>
            <a:r>
              <a:rPr lang="en-US" dirty="0" smtClean="0"/>
              <a:t>Wallace tree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Overall 17.5% faster than the naïve implementation</a:t>
            </a:r>
          </a:p>
          <a:p>
            <a:r>
              <a:rPr lang="en-US" dirty="0" smtClean="0"/>
              <a:t>Still not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58528" y="1752600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00636" y="3197848"/>
            <a:ext cx="0" cy="393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32158" y="1221571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60558" y="12192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37621" y="1776635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28660" y="2131048"/>
            <a:ext cx="119634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Single-Cycle TAGE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1218" y="1221571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454717" y="3591512"/>
            <a:ext cx="945919" cy="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58528" y="1752600"/>
            <a:ext cx="0" cy="1838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50908" y="2670329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97618" y="1499635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836280" y="1568561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286000" y="4572000"/>
            <a:ext cx="4906479" cy="1524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Original TAGE by </a:t>
            </a:r>
            <a:r>
              <a:rPr lang="en-US" sz="2800" dirty="0" err="1" smtClean="0"/>
              <a:t>Seznec</a:t>
            </a:r>
            <a:endParaRPr lang="en-US" sz="2800" dirty="0" smtClean="0"/>
          </a:p>
          <a:p>
            <a:r>
              <a:rPr lang="en-US" sz="2800" dirty="0" smtClean="0"/>
              <a:t>Too slow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33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25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40642" y="2196453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40643" y="1436132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3022" y="10668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83843" y="106680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9782" y="1782122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10213" y="2768193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0" name="Rounded Rectangle 29"/>
          <p:cNvSpPr/>
          <p:nvPr/>
        </p:nvSpPr>
        <p:spPr>
          <a:xfrm>
            <a:off x="2243850" y="2768193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Tagged </a:t>
            </a:r>
            <a:r>
              <a:rPr lang="en-US" sz="1200" dirty="0" err="1"/>
              <a:t>Componets</a:t>
            </a:r>
            <a:endParaRPr lang="en-US" sz="1200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61260" y="3474575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663427" y="3386683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45152" y="1773504"/>
            <a:ext cx="30311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45152" y="2768193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3959525"/>
            <a:ext cx="17131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324101" y="3857735"/>
            <a:ext cx="518160" cy="2035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165983" y="1154511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47717" y="3474575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65983" y="2204074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808107" y="3386683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151140" y="3241251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51459" y="3253998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>
            <a:off x="810145" y="3091179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954792" y="3655805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9600" y="3168123"/>
            <a:ext cx="0" cy="791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09600" y="3168123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9600" y="3959525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1045410" y="1773504"/>
            <a:ext cx="0" cy="1309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1937" y="1505123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712712" y="4419600"/>
            <a:ext cx="8001000" cy="182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Overrides too frequently</a:t>
            </a:r>
          </a:p>
          <a:p>
            <a:pPr lvl="1"/>
            <a:r>
              <a:rPr lang="en-US" sz="2400" dirty="0" smtClean="0"/>
              <a:t>Correct override: gain </a:t>
            </a:r>
            <a:r>
              <a:rPr lang="en-US" sz="2400" b="1" u="sng" dirty="0" smtClean="0"/>
              <a:t>one</a:t>
            </a:r>
            <a:r>
              <a:rPr lang="en-US" sz="2400" dirty="0" smtClean="0"/>
              <a:t> cycle vs. </a:t>
            </a:r>
            <a:r>
              <a:rPr lang="en-US" sz="2400" dirty="0" err="1" smtClean="0"/>
              <a:t>mispredicting</a:t>
            </a:r>
            <a:endParaRPr lang="en-US" sz="2400" dirty="0" smtClean="0"/>
          </a:p>
          <a:p>
            <a:pPr lvl="1"/>
            <a:r>
              <a:rPr lang="en-US" sz="2400" dirty="0" smtClean="0"/>
              <a:t>Incorrect override: lose </a:t>
            </a:r>
            <a:r>
              <a:rPr lang="en-US" sz="2400" b="1" u="sng" dirty="0" smtClean="0"/>
              <a:t>two</a:t>
            </a:r>
            <a:r>
              <a:rPr lang="en-US" sz="2400" dirty="0" smtClean="0"/>
              <a:t> cycles</a:t>
            </a:r>
          </a:p>
          <a:p>
            <a:r>
              <a:rPr lang="en-US" sz="2800" dirty="0" smtClean="0"/>
              <a:t>Need to be careful with overrides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5867400" y="1057556"/>
            <a:ext cx="96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Cycle 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39000" y="105755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Cycle 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486400" y="1571655"/>
            <a:ext cx="1430275" cy="3604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</a:t>
            </a:r>
            <a:r>
              <a:rPr lang="en-US" dirty="0" err="1" smtClean="0"/>
              <a:t>Insn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1571655"/>
            <a:ext cx="1825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Same prediction: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6916340" y="1571655"/>
            <a:ext cx="1430275" cy="3604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03925" y="2763794"/>
            <a:ext cx="1430275" cy="3604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</a:t>
            </a:r>
            <a:r>
              <a:rPr lang="en-US" dirty="0" err="1" smtClean="0"/>
              <a:t>Insn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57600" y="2747889"/>
            <a:ext cx="195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Different prediction: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6933865" y="2763794"/>
            <a:ext cx="1430275" cy="3604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</a:t>
            </a:r>
            <a:r>
              <a:rPr lang="en-US" dirty="0" err="1" smtClean="0"/>
              <a:t>Insn</a:t>
            </a:r>
            <a:r>
              <a:rPr lang="en-US" dirty="0" smtClean="0"/>
              <a:t> B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916340" y="1145268"/>
            <a:ext cx="0" cy="2095983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346615" y="1154512"/>
            <a:ext cx="5751" cy="2099486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16662" y="2164111"/>
            <a:ext cx="4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0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201536" y="1932061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6662" y="3354379"/>
            <a:ext cx="4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0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201536" y="3122329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34200" y="3334604"/>
            <a:ext cx="142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Tagged Components</a:t>
            </a:r>
          </a:p>
          <a:p>
            <a:pPr algn="ctr"/>
            <a:r>
              <a:rPr lang="en-US" sz="1600" dirty="0" smtClean="0"/>
              <a:t>Override</a:t>
            </a:r>
            <a:endParaRPr lang="en-US" sz="16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7613951" y="3102554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7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0" grpId="0" animBg="1"/>
      <p:bldP spid="42" grpId="0"/>
      <p:bldP spid="47" grpId="0" animBg="1"/>
      <p:bldP spid="49" grpId="0" animBg="1"/>
      <p:bldP spid="51" grpId="0"/>
      <p:bldP spid="55" grpId="0" animBg="1"/>
      <p:bldP spid="59" grpId="0"/>
      <p:bldP spid="61" grpId="0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 + Statistical Corrector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26</a:t>
            </a:fld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08767" y="2044053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08768" y="1283732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1147" y="9144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81972" y="91440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447907" y="1629722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078338" y="2371953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66" name="Rounded Rectangle 65"/>
          <p:cNvSpPr/>
          <p:nvPr/>
        </p:nvSpPr>
        <p:spPr>
          <a:xfrm>
            <a:off x="4611975" y="2371953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/>
              <a:t>Tagged Componets</a:t>
            </a:r>
            <a:endParaRPr lang="en-US" sz="1200" baseline="-25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829385" y="3078335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31552" y="2990443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04707" y="1638340"/>
            <a:ext cx="31168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413277" y="2371953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77725" y="3636225"/>
            <a:ext cx="1629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34108" y="1002111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15842" y="3078335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34108" y="2051674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O-TAGE-SC</a:t>
            </a:r>
            <a:endParaRPr lang="en-US" sz="14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176232" y="2990443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19265" y="2845011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319584" y="2857758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3178270" y="2694939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3322917" y="3259565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977725" y="2771883"/>
            <a:ext cx="0" cy="854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977725" y="2771883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977725" y="3605883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404707" y="1638340"/>
            <a:ext cx="0" cy="1068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93909" y="1352723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4611975" y="3442465"/>
            <a:ext cx="839153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1676400" y="4267200"/>
            <a:ext cx="6781800" cy="2329132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Statistical Corrector</a:t>
            </a:r>
          </a:p>
          <a:p>
            <a:pPr lvl="1"/>
            <a:r>
              <a:rPr lang="en-US" sz="2400" dirty="0" smtClean="0"/>
              <a:t>Table: maps well onto BRAM</a:t>
            </a:r>
          </a:p>
          <a:p>
            <a:pPr lvl="1"/>
            <a:r>
              <a:rPr lang="en-US" sz="2400" dirty="0" smtClean="0"/>
              <a:t>Saturating counters: 10-bit wide</a:t>
            </a:r>
          </a:p>
          <a:p>
            <a:pPr lvl="2"/>
            <a:r>
              <a:rPr lang="en-US" sz="1800" dirty="0" smtClean="0"/>
              <a:t>Must see 1K correct overrides before overriding</a:t>
            </a:r>
          </a:p>
          <a:p>
            <a:pPr lvl="2"/>
            <a:r>
              <a:rPr lang="en-US" sz="1800" dirty="0" smtClean="0"/>
              <a:t>Reset on incorrect override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38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</a:t>
            </a:r>
            <a:r>
              <a:rPr lang="en-US" smtClean="0"/>
              <a:t>. Predictor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06888"/>
              </p:ext>
            </p:extLst>
          </p:nvPr>
        </p:nvGraphicFramePr>
        <p:xfrm>
          <a:off x="0" y="1143000"/>
          <a:ext cx="9067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220834"/>
            <a:ext cx="890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TAGE-SC variations are ~2.3x more accurate than the best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gshare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4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445336"/>
              </p:ext>
            </p:extLst>
          </p:nvPr>
        </p:nvGraphicFramePr>
        <p:xfrm>
          <a:off x="0" y="914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5046492"/>
            <a:ext cx="505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O-TAGE variations are capped at 270 MHz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Predictors on FPGAs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21914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01240" y="3819435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Table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4700" y="28866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657600" y="4728865"/>
            <a:ext cx="4572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78778" y="4432304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Faster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0900" y="1493327"/>
            <a:ext cx="189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Slower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38800" y="2201213"/>
            <a:ext cx="0" cy="357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657600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7600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00199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0200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521668"/>
              </p:ext>
            </p:extLst>
          </p:nvPr>
        </p:nvGraphicFramePr>
        <p:xfrm>
          <a:off x="0" y="8382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5046492"/>
            <a:ext cx="663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O-TAGE-SC delivers </a:t>
            </a:r>
            <a:r>
              <a:rPr lang="en-US" sz="2000" b="1" dirty="0"/>
              <a:t>5.2% higher IPS than the 1KB </a:t>
            </a:r>
            <a:r>
              <a:rPr lang="en-US" sz="2000" b="1" dirty="0" err="1"/>
              <a:t>gRselect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27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IPS Improvement Over 1KB </a:t>
            </a:r>
            <a:r>
              <a:rPr lang="en-US" sz="3600" dirty="0" err="1" smtClean="0"/>
              <a:t>Gshare</a:t>
            </a:r>
            <a:r>
              <a:rPr lang="en-US" sz="3600" dirty="0" smtClean="0"/>
              <a:t> </a:t>
            </a:r>
            <a:r>
              <a:rPr lang="en-US" sz="3600" dirty="0"/>
              <a:t>B</a:t>
            </a:r>
            <a:r>
              <a:rPr lang="en-US" sz="3600" dirty="0" smtClean="0"/>
              <a:t>reakdown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120761"/>
              </p:ext>
            </p:extLst>
          </p:nvPr>
        </p:nvGraphicFramePr>
        <p:xfrm>
          <a:off x="2090737" y="940593"/>
          <a:ext cx="4962526" cy="424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37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performing minimalistic branch predictor is FAC+RAS with </a:t>
            </a:r>
            <a:r>
              <a:rPr lang="en-US" dirty="0" err="1" smtClean="0"/>
              <a:t>gRselect</a:t>
            </a:r>
            <a:endParaRPr lang="en-US" dirty="0" smtClean="0"/>
          </a:p>
          <a:p>
            <a:r>
              <a:rPr lang="en-US" dirty="0" smtClean="0"/>
              <a:t>TAGE is best used as an overriding predictor. O-TAGE-SC is 5.2% better than </a:t>
            </a:r>
            <a:r>
              <a:rPr lang="en-US" dirty="0" err="1" smtClean="0"/>
              <a:t>gRselect</a:t>
            </a:r>
            <a:r>
              <a:rPr lang="en-US" dirty="0" smtClean="0"/>
              <a:t>, and 13.4% better than </a:t>
            </a:r>
            <a:r>
              <a:rPr lang="en-US" cap="small" dirty="0" smtClean="0"/>
              <a:t>Base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/>
              <a:t>Di Wu</a:t>
            </a:r>
            <a:r>
              <a:rPr lang="en-US" dirty="0"/>
              <a:t>, </a:t>
            </a:r>
            <a:r>
              <a:rPr lang="en-US" dirty="0" err="1"/>
              <a:t>Kaveh</a:t>
            </a:r>
            <a:r>
              <a:rPr lang="en-US" dirty="0"/>
              <a:t> </a:t>
            </a:r>
            <a:r>
              <a:rPr lang="en-US" dirty="0" err="1"/>
              <a:t>Aasaraai</a:t>
            </a:r>
            <a:r>
              <a:rPr lang="en-US" dirty="0"/>
              <a:t> and Andreas </a:t>
            </a:r>
            <a:r>
              <a:rPr lang="en-US" dirty="0" err="1"/>
              <a:t>Moshovos</a:t>
            </a:r>
            <a:r>
              <a:rPr lang="en-US" dirty="0"/>
              <a:t>, "</a:t>
            </a:r>
            <a:r>
              <a:rPr lang="en-US" i="1" dirty="0"/>
              <a:t>Low-cost, High-performance Branch Predictors for Soft Processors</a:t>
            </a:r>
            <a:r>
              <a:rPr lang="en-US" dirty="0"/>
              <a:t>", </a:t>
            </a:r>
            <a:r>
              <a:rPr lang="en-US" b="1" dirty="0"/>
              <a:t>FPL’13</a:t>
            </a:r>
            <a:endParaRPr lang="en-US" dirty="0"/>
          </a:p>
          <a:p>
            <a:endParaRPr lang="en-US" b="1" dirty="0" smtClean="0"/>
          </a:p>
          <a:p>
            <a:r>
              <a:rPr lang="en-US" sz="3600" b="1" dirty="0" smtClean="0"/>
              <a:t>Di </a:t>
            </a:r>
            <a:r>
              <a:rPr lang="en-US" sz="3600" b="1" dirty="0"/>
              <a:t>Wu</a:t>
            </a:r>
            <a:r>
              <a:rPr lang="en-US" dirty="0"/>
              <a:t> and Andreas </a:t>
            </a:r>
            <a:r>
              <a:rPr lang="en-US" dirty="0" err="1"/>
              <a:t>Moshovos</a:t>
            </a:r>
            <a:r>
              <a:rPr lang="en-US" dirty="0"/>
              <a:t>, "</a:t>
            </a:r>
            <a:r>
              <a:rPr lang="en-US" i="1" dirty="0"/>
              <a:t>Image Signal Processors for FPGAs</a:t>
            </a:r>
            <a:r>
              <a:rPr lang="en-US" dirty="0"/>
              <a:t>“ (poster), </a:t>
            </a:r>
            <a:r>
              <a:rPr lang="en-US" b="1" dirty="0"/>
              <a:t>FCCM’14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Goran </a:t>
            </a:r>
            <a:r>
              <a:rPr lang="en-US" dirty="0" err="1"/>
              <a:t>Narancic</a:t>
            </a:r>
            <a:r>
              <a:rPr lang="en-US" dirty="0"/>
              <a:t>, Patrick Judd, </a:t>
            </a:r>
            <a:r>
              <a:rPr lang="en-US" b="1" dirty="0"/>
              <a:t>Di Wu</a:t>
            </a:r>
            <a:r>
              <a:rPr lang="en-US" dirty="0"/>
              <a:t>, Islam Atta, Michel El </a:t>
            </a:r>
            <a:r>
              <a:rPr lang="en-US" dirty="0" err="1"/>
              <a:t>Nacouzi</a:t>
            </a:r>
            <a:r>
              <a:rPr lang="en-US" dirty="0"/>
              <a:t>, Jason </a:t>
            </a:r>
            <a:r>
              <a:rPr lang="en-US" dirty="0" err="1"/>
              <a:t>Zebchuk</a:t>
            </a:r>
            <a:r>
              <a:rPr lang="en-US" dirty="0"/>
              <a:t>, Natalie Enright </a:t>
            </a:r>
            <a:r>
              <a:rPr lang="en-US" dirty="0" err="1"/>
              <a:t>Jerger</a:t>
            </a:r>
            <a:r>
              <a:rPr lang="en-US" dirty="0"/>
              <a:t>, </a:t>
            </a:r>
            <a:r>
              <a:rPr lang="en-US" dirty="0" err="1"/>
              <a:t>Serag</a:t>
            </a:r>
            <a:r>
              <a:rPr lang="en-US" dirty="0"/>
              <a:t> </a:t>
            </a:r>
            <a:r>
              <a:rPr lang="en-US" dirty="0" err="1"/>
              <a:t>Gadelrab</a:t>
            </a:r>
            <a:r>
              <a:rPr lang="en-US" dirty="0"/>
              <a:t>, </a:t>
            </a:r>
            <a:r>
              <a:rPr lang="en-US" dirty="0" err="1"/>
              <a:t>Kyros</a:t>
            </a:r>
            <a:r>
              <a:rPr lang="en-US" dirty="0"/>
              <a:t> </a:t>
            </a:r>
            <a:r>
              <a:rPr lang="en-US" dirty="0" err="1"/>
              <a:t>Kutulakos</a:t>
            </a:r>
            <a:r>
              <a:rPr lang="en-US" dirty="0"/>
              <a:t>, Andreas </a:t>
            </a:r>
            <a:r>
              <a:rPr lang="en-US" dirty="0" err="1"/>
              <a:t>Moshovos</a:t>
            </a:r>
            <a:r>
              <a:rPr lang="en-US" dirty="0"/>
              <a:t> and Jorge </a:t>
            </a:r>
            <a:r>
              <a:rPr lang="en-US" dirty="0" err="1"/>
              <a:t>Albericio</a:t>
            </a:r>
            <a:r>
              <a:rPr lang="en-US" dirty="0"/>
              <a:t>. “</a:t>
            </a:r>
            <a:r>
              <a:rPr lang="en-US" i="1" dirty="0"/>
              <a:t>Evaluating Memory System Behavior of </a:t>
            </a:r>
            <a:r>
              <a:rPr lang="en-US" i="1" dirty="0" err="1"/>
              <a:t>SmartphoneWorkloads</a:t>
            </a:r>
            <a:r>
              <a:rPr lang="en-US" i="1" dirty="0"/>
              <a:t>.</a:t>
            </a:r>
            <a:r>
              <a:rPr lang="en-US" dirty="0"/>
              <a:t>” </a:t>
            </a:r>
            <a:r>
              <a:rPr lang="en-US" dirty="0" smtClean="0"/>
              <a:t> </a:t>
            </a:r>
            <a:r>
              <a:rPr lang="en-US" b="1" dirty="0" smtClean="0"/>
              <a:t>SAMOS'14</a:t>
            </a:r>
          </a:p>
          <a:p>
            <a:endParaRPr lang="en-US" dirty="0" smtClean="0"/>
          </a:p>
          <a:p>
            <a:r>
              <a:rPr lang="en-US" sz="3600" b="1" dirty="0" smtClean="0"/>
              <a:t>Di Wu</a:t>
            </a:r>
            <a:r>
              <a:rPr lang="en-US" dirty="0" smtClean="0"/>
              <a:t> and Andreas </a:t>
            </a:r>
            <a:r>
              <a:rPr lang="en-US" dirty="0" err="1" smtClean="0"/>
              <a:t>Moshovos</a:t>
            </a:r>
            <a:r>
              <a:rPr lang="en-US" dirty="0" smtClean="0"/>
              <a:t>, “Advanced Branch Predictors for Soft Processors”, </a:t>
            </a:r>
            <a:r>
              <a:rPr lang="en-US" b="1" dirty="0" smtClean="0"/>
              <a:t>submitted to ReConfig’14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FAC+RAS with </a:t>
            </a:r>
            <a:r>
              <a:rPr lang="en-US" dirty="0" err="1" smtClean="0"/>
              <a:t>gRselect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3312" y="1066800"/>
            <a:ext cx="7412488" cy="4954872"/>
            <a:chOff x="893312" y="1066800"/>
            <a:chExt cx="7412488" cy="4954872"/>
          </a:xfrm>
        </p:grpSpPr>
        <p:sp>
          <p:nvSpPr>
            <p:cNvPr id="156" name="Rectangle 155"/>
            <p:cNvSpPr/>
            <p:nvPr/>
          </p:nvSpPr>
          <p:spPr>
            <a:xfrm>
              <a:off x="1454609" y="5294929"/>
              <a:ext cx="1364328" cy="399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93312" y="1741025"/>
              <a:ext cx="970220" cy="399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Text Box 4"/>
            <p:cNvSpPr txBox="1"/>
            <p:nvPr/>
          </p:nvSpPr>
          <p:spPr>
            <a:xfrm>
              <a:off x="2081217" y="5261509"/>
              <a:ext cx="695540" cy="46653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9" name="Text Box 128"/>
            <p:cNvSpPr txBox="1"/>
            <p:nvPr/>
          </p:nvSpPr>
          <p:spPr>
            <a:xfrm>
              <a:off x="933472" y="1725391"/>
              <a:ext cx="1112564" cy="46653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GHR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340110" y="3763800"/>
              <a:ext cx="1364328" cy="11791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 Box 130"/>
            <p:cNvSpPr txBox="1"/>
            <p:nvPr/>
          </p:nvSpPr>
          <p:spPr>
            <a:xfrm>
              <a:off x="2429753" y="3949944"/>
              <a:ext cx="1173084" cy="46653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 smtClean="0">
                  <a:effectLst/>
                  <a:latin typeface="Arial"/>
                  <a:ea typeface="宋体"/>
                  <a:cs typeface="Times New Roman"/>
                </a:rPr>
                <a:t>iCache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933472" y="4284047"/>
              <a:ext cx="1406615" cy="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2286000" y="1491782"/>
              <a:ext cx="2288560" cy="11238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1863532" y="1983949"/>
              <a:ext cx="4224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2286001" y="1865067"/>
              <a:ext cx="2288560" cy="213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16, 2-bit sat. counters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136"/>
            <p:cNvSpPr txBox="1"/>
            <p:nvPr/>
          </p:nvSpPr>
          <p:spPr>
            <a:xfrm>
              <a:off x="2818938" y="1424629"/>
              <a:ext cx="1417239" cy="46653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>
                  <a:effectLst/>
                  <a:latin typeface="Arial"/>
                  <a:ea typeface="宋体"/>
                  <a:cs typeface="Times New Roman"/>
                </a:rPr>
                <a:t>gRselect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4578334" y="1975462"/>
              <a:ext cx="4973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541808" y="5299718"/>
              <a:ext cx="321724" cy="391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933472" y="4284674"/>
              <a:ext cx="3" cy="16951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00855" y="1865000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63"/>
            <p:cNvSpPr txBox="1"/>
            <p:nvPr/>
          </p:nvSpPr>
          <p:spPr>
            <a:xfrm>
              <a:off x="4574561" y="1560422"/>
              <a:ext cx="630184" cy="38117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32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V="1">
              <a:off x="5075684" y="1447974"/>
              <a:ext cx="0" cy="15884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291299" y="1368219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076220" y="1447974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Box 167"/>
            <p:cNvSpPr txBox="1"/>
            <p:nvPr/>
          </p:nvSpPr>
          <p:spPr>
            <a:xfrm>
              <a:off x="5148300" y="1066800"/>
              <a:ext cx="553513" cy="38117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flipH="1">
              <a:off x="5291299" y="1728163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076220" y="1807918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291173" y="2112147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076093" y="2191901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291173" y="2956898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076093" y="3036653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rapezoid 181"/>
            <p:cNvSpPr/>
            <p:nvPr/>
          </p:nvSpPr>
          <p:spPr>
            <a:xfrm rot="5400000">
              <a:off x="4710233" y="2077687"/>
              <a:ext cx="2140159" cy="286360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83" name="Text Box 180"/>
            <p:cNvSpPr txBox="1"/>
            <p:nvPr/>
          </p:nvSpPr>
          <p:spPr>
            <a:xfrm>
              <a:off x="5177967" y="2381258"/>
              <a:ext cx="602345" cy="4688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Arial"/>
                  <a:ea typeface="宋体"/>
                  <a:cs typeface="Times New Roman"/>
                </a:rPr>
                <a:t>…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702671" y="3548732"/>
              <a:ext cx="0" cy="17464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702665" y="3548166"/>
              <a:ext cx="41163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 flipV="1">
              <a:off x="5815504" y="3135774"/>
              <a:ext cx="3582" cy="4129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923460" y="2214758"/>
              <a:ext cx="113886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4193167" y="3750382"/>
              <a:ext cx="1257741" cy="11773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redictor/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Calculator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3704412" y="4284250"/>
              <a:ext cx="4887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5450908" y="4258897"/>
              <a:ext cx="14526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6260771" y="4519309"/>
              <a:ext cx="1571941" cy="286360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5450908" y="4572137"/>
              <a:ext cx="14526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190193" y="5311731"/>
              <a:ext cx="518995" cy="5353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94" name="Text Box 37"/>
            <p:cNvSpPr txBox="1"/>
            <p:nvPr/>
          </p:nvSpPr>
          <p:spPr>
            <a:xfrm>
              <a:off x="4058532" y="5311731"/>
              <a:ext cx="898424" cy="576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</a:rPr>
                <a:t>+4</a:t>
              </a:r>
              <a:endParaRPr lang="en-US" sz="16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4709141" y="5576823"/>
              <a:ext cx="4956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204773" y="5025144"/>
              <a:ext cx="0" cy="5511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04745" y="5025144"/>
              <a:ext cx="16987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7062356" y="3490432"/>
              <a:ext cx="0" cy="5199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189886" y="4628116"/>
              <a:ext cx="9972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8187203" y="4618590"/>
              <a:ext cx="101" cy="13617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33472" y="5976706"/>
              <a:ext cx="7253748" cy="3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340110" y="5690937"/>
              <a:ext cx="0" cy="2857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 Box 223"/>
            <p:cNvSpPr txBox="1"/>
            <p:nvPr/>
          </p:nvSpPr>
          <p:spPr>
            <a:xfrm>
              <a:off x="6440033" y="5576575"/>
              <a:ext cx="1865767" cy="4450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Predicted 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2818924" y="5576573"/>
              <a:ext cx="1366817" cy="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6333920" y="3137445"/>
              <a:ext cx="1573373" cy="338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Arial"/>
                  <a:ea typeface="宋体"/>
                  <a:cs typeface="Times New Roman"/>
                </a:rPr>
                <a:t>Selection Logic</a:t>
              </a:r>
              <a:endParaRPr lang="en-US" sz="14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2818924" y="5366212"/>
              <a:ext cx="108729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3906145" y="4510276"/>
              <a:ext cx="55" cy="8556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3906165" y="4512384"/>
              <a:ext cx="279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062190" y="2214691"/>
              <a:ext cx="0" cy="9227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“Multiplication”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5537" y="13083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2137" y="14776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0537" y="14678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3337" y="14776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647" y="21200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6939" y="17668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40537" y="164694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12129" y="164694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50180" y="1870044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12129" y="214913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0800000">
            <a:off x="3246649" y="25444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5837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2353" y="26358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3139" y="24512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76333" y="27273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8067" y="14776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78067" y="165677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49659" y="165677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787710" y="1879880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9659" y="215896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apezoid 24"/>
          <p:cNvSpPr/>
          <p:nvPr/>
        </p:nvSpPr>
        <p:spPr>
          <a:xfrm rot="10800000">
            <a:off x="5484179" y="25542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3367" y="21428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69883" y="26457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0669" y="24610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3863" y="27371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7636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274079" y="31226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1535537" y="34419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02137" y="36112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40537" y="36014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3337" y="36112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0647" y="42536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96939" y="39004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12129" y="411077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3246649" y="46780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35837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032353" y="47694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73139" y="45848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6333" y="48609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78067" y="36112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49660" y="411077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5484179" y="46878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73367" y="4276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269883" y="47793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10669" y="45946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913863" y="48707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7636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274079" y="52562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535537" y="387321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230737" y="360142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30737" y="413048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83337" y="411077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Order Bit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532339"/>
              </p:ext>
            </p:extLst>
          </p:nvPr>
        </p:nvGraphicFramePr>
        <p:xfrm>
          <a:off x="609600" y="1021080"/>
          <a:ext cx="7391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46482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3 bits at prediction time improves maximum frequency by 14.6% with negligible accuracy reduction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1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62810" y="2485052"/>
            <a:ext cx="6752590" cy="430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1372651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1541932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532096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1541930"/>
            <a:ext cx="438785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115983" y="2341612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80467" y="203652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2396912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27672" y="2700159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589443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1803882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81000" y="1532096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" y="2061158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33600" y="2038981"/>
            <a:ext cx="6377517" cy="2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95600" y="153209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4885267" y="204144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/>
          <p:cNvSpPr/>
          <p:nvPr/>
        </p:nvSpPr>
        <p:spPr>
          <a:xfrm rot="10800000">
            <a:off x="4381504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886200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47817" y="2700157"/>
            <a:ext cx="30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60556" y="2791585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60556" y="3050101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43454" y="2780942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6200" y="3050101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apezoid 41"/>
          <p:cNvSpPr/>
          <p:nvPr/>
        </p:nvSpPr>
        <p:spPr>
          <a:xfrm rot="10800000">
            <a:off x="3387512" y="334150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038600" y="3445995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752849" y="3524365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16650" y="153775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8206317" y="2042179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6022762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653522" y="2705817"/>
            <a:ext cx="204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7215293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21450" y="153775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8511117" y="204710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6219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rapezoid 56"/>
          <p:cNvSpPr/>
          <p:nvPr/>
        </p:nvSpPr>
        <p:spPr>
          <a:xfrm rot="10800000">
            <a:off x="8007354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12050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blipFill rotWithShape="1">
                <a:blip r:embed="rId12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7835900" y="2705815"/>
            <a:ext cx="243417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386406" y="2797243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86406" y="3055759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369304" y="2786600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12050" y="3055759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/>
          <p:cNvSpPr/>
          <p:nvPr/>
        </p:nvSpPr>
        <p:spPr>
          <a:xfrm rot="10800000">
            <a:off x="7013362" y="334716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664450" y="3451653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blipFill rotWithShape="1">
                <a:blip r:embed="rId13"/>
                <a:stretch>
                  <a:fillRect r="-5230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7378699" y="3530023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apezoid 99"/>
          <p:cNvSpPr/>
          <p:nvPr/>
        </p:nvSpPr>
        <p:spPr>
          <a:xfrm rot="10800000">
            <a:off x="3393862" y="3833772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92399" y="38281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782865" y="41920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600200" y="2705815"/>
            <a:ext cx="495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237662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a layer of adders with </a:t>
            </a:r>
            <a:r>
              <a:rPr lang="en-US" dirty="0" err="1" smtClean="0"/>
              <a:t>muxes</a:t>
            </a:r>
            <a:endParaRPr lang="en-US" baseline="-25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8" grpId="0"/>
      <p:bldP spid="23" grpId="0"/>
      <p:bldP spid="31" grpId="0"/>
      <p:bldP spid="33" grpId="0"/>
      <p:bldP spid="36" grpId="0"/>
      <p:bldP spid="44" grpId="0"/>
      <p:bldP spid="1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37396"/>
              </p:ext>
            </p:extLst>
          </p:nvPr>
        </p:nvGraphicFramePr>
        <p:xfrm>
          <a:off x="0" y="685800"/>
          <a:ext cx="9144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6985010" y="4038623"/>
            <a:ext cx="254020" cy="2285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2"/>
          <p:cNvSpPr txBox="1"/>
          <p:nvPr/>
        </p:nvSpPr>
        <p:spPr>
          <a:xfrm>
            <a:off x="7315200" y="3962400"/>
            <a:ext cx="1371600" cy="38101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1KB </a:t>
            </a:r>
            <a:r>
              <a:rPr lang="en-US" sz="1600" b="1" dirty="0" err="1" smtClean="0"/>
              <a:t>gRselect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7543830" y="2286000"/>
            <a:ext cx="304770" cy="30479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2"/>
          <p:cNvSpPr txBox="1"/>
          <p:nvPr/>
        </p:nvSpPr>
        <p:spPr>
          <a:xfrm>
            <a:off x="7848600" y="2286000"/>
            <a:ext cx="1219260" cy="38101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O-TAGE-SC</a:t>
            </a:r>
            <a:endParaRPr lang="en-US" sz="16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12183" y="2221751"/>
            <a:ext cx="4419570" cy="2819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/>
          <p:cNvSpPr txBox="1"/>
          <p:nvPr/>
        </p:nvSpPr>
        <p:spPr>
          <a:xfrm rot="19604082">
            <a:off x="6294410" y="1816842"/>
            <a:ext cx="837407" cy="30479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better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136462" y="4926872"/>
            <a:ext cx="254020" cy="2285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7466652" y="4850649"/>
            <a:ext cx="1524948" cy="38101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1KB Perceptron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3818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/>
      <p:bldP spid="13" grpId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4310" y="2467568"/>
            <a:ext cx="2171222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0800000">
            <a:off x="6020623" y="2637651"/>
            <a:ext cx="1989508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85139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7719088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89383" y="30888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6-LUT</a:t>
            </a:r>
            <a:endParaRPr lang="en-US" baseline="-25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7685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7661" y="2467568"/>
            <a:ext cx="2044594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661" y="1389714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0261" y="1558995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661" y="1549159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1461" y="1558993"/>
            <a:ext cx="4439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074903" y="25054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73322" y="207036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3661" y="1820945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8861" y="1549159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8861" y="2078221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1461" y="2058504"/>
            <a:ext cx="5702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9661" y="155481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960260" y="206156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6214511" y="1554817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294009" y="205924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71191" y="155109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blipFill rotWithShape="1">
                <a:blip r:embed="rId9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7833760" y="2064164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6097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3456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apezoid 38"/>
          <p:cNvSpPr/>
          <p:nvPr/>
        </p:nvSpPr>
        <p:spPr>
          <a:xfrm rot="10800000">
            <a:off x="2401964" y="2637651"/>
            <a:ext cx="1804890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081862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915811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207661" y="30771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6-LUT</a:t>
            </a:r>
            <a:endParaRPr lang="en-US" baseline="-25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04408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2932831" y="3686768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25714" y="36757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16180" y="40396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8938" y="5251719"/>
            <a:ext cx="458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Reduces one layer of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9992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113774"/>
              </p:ext>
            </p:extLst>
          </p:nvPr>
        </p:nvGraphicFramePr>
        <p:xfrm>
          <a:off x="0" y="838200"/>
          <a:ext cx="9166167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504649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O-TAGE-SC is within </a:t>
            </a:r>
            <a:r>
              <a:rPr lang="en-US" sz="2000" b="1" dirty="0" smtClean="0"/>
              <a:t>0.5% of </a:t>
            </a:r>
            <a:r>
              <a:rPr lang="en-US" sz="2000" b="1" dirty="0"/>
              <a:t>the single-cycle TAGE-SC</a:t>
            </a:r>
          </a:p>
        </p:txBody>
      </p:sp>
    </p:spTree>
    <p:extLst>
      <p:ext uri="{BB962C8B-B14F-4D97-AF65-F5344CB8AC3E}">
        <p14:creationId xmlns:p14="http://schemas.microsoft.com/office/powerpoint/2010/main" val="31184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zip2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obmk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mmer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jeng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ibquantum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264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star</a:t>
            </a:r>
            <a:endParaRPr lang="en-US" dirty="0" smtClean="0"/>
          </a:p>
          <a:p>
            <a:r>
              <a:rPr lang="en-US" dirty="0" err="1" smtClean="0"/>
              <a:t>xalanc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Prediction Overview</a:t>
            </a:r>
          </a:p>
          <a:p>
            <a:r>
              <a:rPr lang="en-US" dirty="0" smtClean="0"/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 Overview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21914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957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</a:t>
            </a:r>
          </a:p>
          <a:p>
            <a:pPr algn="ctr"/>
            <a:r>
              <a:rPr lang="en-US" dirty="0" smtClean="0"/>
              <a:t>Table</a:t>
            </a:r>
          </a:p>
        </p:txBody>
      </p:sp>
      <p:sp>
        <p:nvSpPr>
          <p:cNvPr id="12" name="Cloud 11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4700" y="290755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57601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57601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1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1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336291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REQ1:</a:t>
            </a:r>
            <a:r>
              <a:rPr lang="en-US" sz="2400" dirty="0" smtClean="0"/>
              <a:t> Guess the </a:t>
            </a:r>
            <a:r>
              <a:rPr lang="en-US" sz="2400" b="1" dirty="0" smtClean="0">
                <a:solidFill>
                  <a:srgbClr val="FF0000"/>
                </a:solidFill>
              </a:rPr>
              <a:t>direction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a branch</a:t>
            </a:r>
            <a:endParaRPr lang="en-US" sz="2400" b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REQ2:</a:t>
            </a:r>
            <a:r>
              <a:rPr lang="en-US" sz="2400" dirty="0" smtClean="0"/>
              <a:t> Guess </a:t>
            </a:r>
            <a:r>
              <a:rPr lang="en-US" sz="2400" dirty="0"/>
              <a:t>its </a:t>
            </a:r>
            <a:r>
              <a:rPr lang="en-US" sz="2400" b="1" dirty="0" smtClean="0">
                <a:solidFill>
                  <a:srgbClr val="FF0000"/>
                </a:solidFill>
              </a:rPr>
              <a:t>target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(Next PC)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Fetch instructions from there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Execute Speculatively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V</a:t>
            </a:r>
            <a:r>
              <a:rPr lang="en-US" sz="2400" dirty="0" smtClean="0"/>
              <a:t>erify </a:t>
            </a:r>
            <a:r>
              <a:rPr lang="en-US" sz="2400" dirty="0"/>
              <a:t>if </a:t>
            </a:r>
            <a:r>
              <a:rPr lang="en-US" sz="2400" dirty="0" smtClean="0"/>
              <a:t>the prediction </a:t>
            </a:r>
            <a:r>
              <a:rPr lang="en-US" sz="2400" dirty="0"/>
              <a:t>was </a:t>
            </a:r>
            <a:r>
              <a:rPr lang="en-US" sz="2400" dirty="0" smtClean="0"/>
              <a:t>correct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09306 -0.1800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900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584 -0.1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/>
      <p:bldP spid="17" grpId="0"/>
      <p:bldP spid="26" grpId="0"/>
      <p:bldP spid="26" grpId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#1. Direction Prediction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95300" y="2276755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22063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420504" y="2276755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29419" y="300293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9419" y="323039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29419" y="3466955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29419" y="369441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9419" y="39218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529419" y="41504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9419" y="47896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29419" y="50182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29419" y="4379081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538" y="4459879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Elbow Connector 20"/>
          <p:cNvCxnSpPr>
            <a:stCxn id="7" idx="2"/>
            <a:endCxn id="11" idx="3"/>
          </p:cNvCxnSpPr>
          <p:nvPr/>
        </p:nvCxnSpPr>
        <p:spPr>
          <a:xfrm rot="5400000">
            <a:off x="773230" y="2678654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" y="1295401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3528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528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2780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4290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4290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4290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4290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4290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34290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34290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34290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4290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631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4366933" y="5622039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59797" y="55516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52749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4"/>
          </p:cNvCxnSpPr>
          <p:nvPr/>
        </p:nvCxnSpPr>
        <p:spPr>
          <a:xfrm flipV="1">
            <a:off x="4652749" y="4036181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353351" y="3458991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43400" y="3562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492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64770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770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022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73"/>
          <p:cNvSpPr/>
          <p:nvPr/>
        </p:nvSpPr>
        <p:spPr>
          <a:xfrm>
            <a:off x="62484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62484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62484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62484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62484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62484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62484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62484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62484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825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24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772400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10500" y="4024636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172750" y="3458991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162800" y="35629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6686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31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0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3216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7465291" y="5616340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458155" y="55459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2149" y="6276042"/>
            <a:ext cx="443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Correlation with preceding branch outcomes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50043" y="6276042"/>
            <a:ext cx="17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Temporal bias</a:t>
            </a:r>
            <a:endParaRPr lang="en-US" b="1" dirty="0"/>
          </a:p>
        </p:txBody>
      </p:sp>
      <p:sp>
        <p:nvSpPr>
          <p:cNvPr id="94" name="Left Brace 93"/>
          <p:cNvSpPr/>
          <p:nvPr/>
        </p:nvSpPr>
        <p:spPr>
          <a:xfrm rot="16200000">
            <a:off x="1210065" y="5230238"/>
            <a:ext cx="202229" cy="1722271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/>
          <p:cNvSpPr/>
          <p:nvPr/>
        </p:nvSpPr>
        <p:spPr>
          <a:xfrm rot="16200000">
            <a:off x="5708726" y="3681060"/>
            <a:ext cx="202229" cy="4820629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/>
          <p:cNvSpPr/>
          <p:nvPr/>
        </p:nvSpPr>
        <p:spPr>
          <a:xfrm>
            <a:off x="4772197" y="2811548"/>
            <a:ext cx="405265" cy="36423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6971890" y="2824209"/>
            <a:ext cx="405265" cy="36423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</a:t>
            </a:r>
            <a:r>
              <a:rPr lang="en-US" dirty="0" smtClean="0"/>
              <a:t>Prediction: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7998" y="1959788"/>
            <a:ext cx="2133600" cy="2271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7998" y="2264588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0898" y="15904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114598" y="241698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4323465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781598" y="2416988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985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4107565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 flipH="1">
            <a:off x="4539365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2197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4323465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524798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3318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18" name="Oval 17"/>
          <p:cNvSpPr/>
          <p:nvPr/>
        </p:nvSpPr>
        <p:spPr>
          <a:xfrm>
            <a:off x="6308898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9" name="Straight Arrow Connector 18"/>
          <p:cNvCxnSpPr>
            <a:endCxn id="18" idx="6"/>
          </p:cNvCxnSpPr>
          <p:nvPr/>
        </p:nvCxnSpPr>
        <p:spPr>
          <a:xfrm flipH="1">
            <a:off x="6740698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3530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21" name="Straight Arrow Connector 20"/>
          <p:cNvCxnSpPr>
            <a:stCxn id="18" idx="4"/>
          </p:cNvCxnSpPr>
          <p:nvPr/>
        </p:nvCxnSpPr>
        <p:spPr>
          <a:xfrm>
            <a:off x="6524798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7363" y="26369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23" name="Trapezoid 22"/>
          <p:cNvSpPr/>
          <p:nvPr/>
        </p:nvSpPr>
        <p:spPr>
          <a:xfrm rot="10800000">
            <a:off x="3982679" y="3528754"/>
            <a:ext cx="2990852" cy="381000"/>
          </a:xfrm>
          <a:prstGeom prst="trapezoid">
            <a:avLst>
              <a:gd name="adj" fmla="val 100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95039" y="3909755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19684" y="5105400"/>
            <a:ext cx="527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Correlation with relevant preceding branch outcomes</a:t>
            </a:r>
            <a:endParaRPr lang="en-US" b="1" dirty="0"/>
          </a:p>
        </p:txBody>
      </p:sp>
      <p:sp>
        <p:nvSpPr>
          <p:cNvPr id="30" name="Left Brace 29"/>
          <p:cNvSpPr/>
          <p:nvPr/>
        </p:nvSpPr>
        <p:spPr>
          <a:xfrm rot="16200000">
            <a:off x="4434634" y="1945634"/>
            <a:ext cx="244237" cy="5832620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</a:t>
            </a:r>
            <a:r>
              <a:rPr lang="en-US" dirty="0" smtClean="0"/>
              <a:t>Prediction: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242679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Rounded Rectangle 26"/>
          <p:cNvSpPr/>
          <p:nvPr/>
        </p:nvSpPr>
        <p:spPr>
          <a:xfrm>
            <a:off x="1390650" y="280477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hit?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249122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3033379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07306" y="3361990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/>
          <p:cNvSpPr/>
          <p:nvPr/>
        </p:nvSpPr>
        <p:spPr>
          <a:xfrm rot="10800000">
            <a:off x="609600" y="3257216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6762" y="249122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9200" y="249122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1800" y="1242679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295650" y="280477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81400" y="249122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81400" y="3033379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240880" y="4097798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24200" y="2491228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76800" y="1242678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200650" y="280477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486400" y="249122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86400" y="3033378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029200" y="2491227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781800" y="1242678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7105650" y="280477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91400" y="249122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91400" y="3033378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34200" y="2491227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rapezoid 108"/>
          <p:cNvSpPr/>
          <p:nvPr/>
        </p:nvSpPr>
        <p:spPr>
          <a:xfrm rot="10800000">
            <a:off x="2536587" y="3985879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990598" y="3757279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98656" y="3485816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762250" y="3757279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10800000">
            <a:off x="4454525" y="4714542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08536" y="4485942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916594" y="4214479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80188" y="4485942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50643" y="4828841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pezoid 117"/>
          <p:cNvSpPr/>
          <p:nvPr/>
        </p:nvSpPr>
        <p:spPr>
          <a:xfrm rot="10800000">
            <a:off x="6375163" y="5448918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4829174" y="5220318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837232" y="4948855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600826" y="5220318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7071281" y="5563217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764219" y="5677519"/>
            <a:ext cx="0" cy="30777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42079" y="5677519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49338" y="6320704"/>
            <a:ext cx="456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far back should we look for correlations?</a:t>
            </a:r>
            <a:endParaRPr lang="en-US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490662" y="899765"/>
            <a:ext cx="333376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328312" y="899765"/>
            <a:ext cx="525226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108970" y="920252"/>
            <a:ext cx="758429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781800" y="920252"/>
            <a:ext cx="1181100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" y="1242679"/>
            <a:ext cx="3048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50" name="Left Brace 49"/>
          <p:cNvSpPr/>
          <p:nvPr/>
        </p:nvSpPr>
        <p:spPr>
          <a:xfrm rot="16200000">
            <a:off x="4164133" y="2492701"/>
            <a:ext cx="244236" cy="7353302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6406</TotalTime>
  <Words>1782</Words>
  <Application>Microsoft Office PowerPoint</Application>
  <PresentationFormat>On-screen Show (4:3)</PresentationFormat>
  <Paragraphs>536</Paragraphs>
  <Slides>42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High-Performance Branch Predictors For Soft Processors</vt:lpstr>
      <vt:lpstr>Why Branch Prediction</vt:lpstr>
      <vt:lpstr>Branch Predictors on FPGAs</vt:lpstr>
      <vt:lpstr>This Work</vt:lpstr>
      <vt:lpstr>Road Map</vt:lpstr>
      <vt:lpstr>Branch Prediction Overview</vt:lpstr>
      <vt:lpstr>REQ #1. Direction Prediction</vt:lpstr>
      <vt:lpstr>Direction Prediction: Perceptron</vt:lpstr>
      <vt:lpstr>Direction Prediction: TAGE</vt:lpstr>
      <vt:lpstr>REQ #2: Target Predictor</vt:lpstr>
      <vt:lpstr>ASIC-like Branch Predictor for Nios II</vt:lpstr>
      <vt:lpstr>Road Map</vt:lpstr>
      <vt:lpstr>Target Address Pre-calculation</vt:lpstr>
      <vt:lpstr>Eliminating the BTB</vt:lpstr>
      <vt:lpstr>We don’t need a BTB</vt:lpstr>
      <vt:lpstr>Road Map</vt:lpstr>
      <vt:lpstr>Branch Direction Predictors</vt:lpstr>
      <vt:lpstr>Minimalistic: Gshare/Gselect Critical Path</vt:lpstr>
      <vt:lpstr>gRselect: Breaking the Critical Path</vt:lpstr>
      <vt:lpstr>Minimalistic: Fmax vs. IPC</vt:lpstr>
      <vt:lpstr>IPC and IPS</vt:lpstr>
      <vt:lpstr>Fmax sensitivity</vt:lpstr>
      <vt:lpstr>Relaxing the Storage Constraint</vt:lpstr>
      <vt:lpstr>Perceptron</vt:lpstr>
      <vt:lpstr>Single Cycle TAGE</vt:lpstr>
      <vt:lpstr>Overriding TAGE</vt:lpstr>
      <vt:lpstr>Overriding TAGE + Statistical Corrector</vt:lpstr>
      <vt:lpstr>Accuracy vs. Predictor Size</vt:lpstr>
      <vt:lpstr>Fmax</vt:lpstr>
      <vt:lpstr>IPS</vt:lpstr>
      <vt:lpstr>IPS Improvement Over 1KB Gshare Breakdown</vt:lpstr>
      <vt:lpstr>Conclusion</vt:lpstr>
      <vt:lpstr>Publications</vt:lpstr>
      <vt:lpstr>Thank you!</vt:lpstr>
      <vt:lpstr>Backup Slides</vt:lpstr>
      <vt:lpstr>FAC+RAS with gRselect</vt:lpstr>
      <vt:lpstr>“Multiplication”</vt:lpstr>
      <vt:lpstr>Low Order Bit Elimination</vt:lpstr>
      <vt:lpstr>Perceptron Predictor Structure on FPGA</vt:lpstr>
      <vt:lpstr>Perceptron Predictor Structure on FPGA</vt:lpstr>
      <vt:lpstr>IPC</vt:lpstr>
      <vt:lpstr>List of Benchmarks</vt:lpstr>
    </vt:vector>
  </TitlesOfParts>
  <Company>UofT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Low-cost, High-performance Branch Predictors For Soft Processors</dc:title>
  <dc:creator>Di Wu</dc:creator>
  <cp:lastModifiedBy>Di Wu</cp:lastModifiedBy>
  <cp:revision>1667</cp:revision>
  <dcterms:created xsi:type="dcterms:W3CDTF">2013-08-13T15:40:45Z</dcterms:created>
  <dcterms:modified xsi:type="dcterms:W3CDTF">2014-09-07T00:52:42Z</dcterms:modified>
</cp:coreProperties>
</file>