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drawings/drawing8.xml" ContentType="application/vnd.openxmlformats-officedocument.drawingml.chartshapes+xml"/>
  <Override PartName="/ppt/charts/chart12.xml" ContentType="application/vnd.openxmlformats-officedocument.drawingml.chart+xml"/>
  <Override PartName="/ppt/drawings/drawing9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5" r:id="rId3"/>
    <p:sldId id="294" r:id="rId4"/>
    <p:sldId id="297" r:id="rId5"/>
    <p:sldId id="310" r:id="rId6"/>
    <p:sldId id="347" r:id="rId7"/>
    <p:sldId id="351" r:id="rId8"/>
    <p:sldId id="353" r:id="rId9"/>
    <p:sldId id="355" r:id="rId10"/>
    <p:sldId id="348" r:id="rId11"/>
    <p:sldId id="356" r:id="rId12"/>
    <p:sldId id="340" r:id="rId13"/>
    <p:sldId id="341" r:id="rId14"/>
    <p:sldId id="344" r:id="rId15"/>
    <p:sldId id="362" r:id="rId16"/>
    <p:sldId id="359" r:id="rId17"/>
    <p:sldId id="360" r:id="rId18"/>
    <p:sldId id="361" r:id="rId19"/>
    <p:sldId id="284" r:id="rId20"/>
    <p:sldId id="315" r:id="rId21"/>
    <p:sldId id="372" r:id="rId22"/>
    <p:sldId id="324" r:id="rId23"/>
    <p:sldId id="368" r:id="rId24"/>
    <p:sldId id="369" r:id="rId25"/>
    <p:sldId id="330" r:id="rId26"/>
    <p:sldId id="331" r:id="rId27"/>
    <p:sldId id="332" r:id="rId28"/>
    <p:sldId id="335" r:id="rId29"/>
    <p:sldId id="376" r:id="rId30"/>
    <p:sldId id="293" r:id="rId31"/>
    <p:sldId id="292" r:id="rId32"/>
    <p:sldId id="311" r:id="rId33"/>
    <p:sldId id="317" r:id="rId34"/>
    <p:sldId id="363" r:id="rId35"/>
    <p:sldId id="364" r:id="rId36"/>
    <p:sldId id="365" r:id="rId37"/>
    <p:sldId id="366" r:id="rId38"/>
    <p:sldId id="374" r:id="rId39"/>
    <p:sldId id="32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2" autoAdjust="0"/>
    <p:restoredTop sz="97288" autoAdjust="0"/>
  </p:normalViewPr>
  <p:slideViewPr>
    <p:cSldViewPr>
      <p:cViewPr varScale="1">
        <p:scale>
          <a:sx n="115" d="100"/>
          <a:sy n="115" d="100"/>
        </p:scale>
        <p:origin x="-8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thesis\Figures\eval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313984"/>
        <c:axId val="170315776"/>
      </c:barChart>
      <c:catAx>
        <c:axId val="170313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315776"/>
        <c:crosses val="autoZero"/>
        <c:auto val="1"/>
        <c:lblAlgn val="ctr"/>
        <c:lblOffset val="100"/>
        <c:noMultiLvlLbl val="0"/>
      </c:catAx>
      <c:valAx>
        <c:axId val="17031577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03139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702374583273013"/>
          <c:y val="0.89399455648401094"/>
          <c:w val="0.77914702358847832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51402048069874"/>
          <c:y val="1.8760365321272988E-2"/>
          <c:w val="0.74559085433507044"/>
          <c:h val="0.9433364397383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Presentation!$B$74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Presentation!$B$76:$B$78</c:f>
              <c:numCache>
                <c:formatCode>0.0%</c:formatCode>
                <c:ptCount val="3"/>
                <c:pt idx="0">
                  <c:v>0.11588222652052438</c:v>
                </c:pt>
                <c:pt idx="1">
                  <c:v>0.12822695035461007</c:v>
                </c:pt>
                <c:pt idx="2">
                  <c:v>0.16054158607350089</c:v>
                </c:pt>
              </c:numCache>
            </c:numRef>
          </c:val>
        </c:ser>
        <c:ser>
          <c:idx val="1"/>
          <c:order val="1"/>
          <c:tx>
            <c:strRef>
              <c:f>Presentation!$C$74</c:f>
              <c:strCache>
                <c:ptCount val="1"/>
                <c:pt idx="0">
                  <c:v>IPC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Presentation!$C$76:$C$78</c:f>
              <c:numCache>
                <c:formatCode>0.0%</c:formatCode>
                <c:ptCount val="3"/>
                <c:pt idx="0">
                  <c:v>-9.1324200913242004E-3</c:v>
                </c:pt>
                <c:pt idx="1">
                  <c:v>-1.765601217656021E-2</c:v>
                </c:pt>
                <c:pt idx="2">
                  <c:v>2.8006088280059238E-3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2992128"/>
        <c:axId val="123636736"/>
      </c:barChart>
      <c:catAx>
        <c:axId val="122992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3636736"/>
        <c:crosses val="autoZero"/>
        <c:auto val="0"/>
        <c:lblAlgn val="ctr"/>
        <c:lblOffset val="600"/>
        <c:tickLblSkip val="1"/>
        <c:noMultiLvlLbl val="0"/>
      </c:catAx>
      <c:valAx>
        <c:axId val="123636736"/>
        <c:scaling>
          <c:orientation val="minMax"/>
          <c:min val="-2.0000000000000004E-2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2992128"/>
        <c:crosses val="autoZero"/>
        <c:crossBetween val="between"/>
      </c:valAx>
    </c:plotArea>
    <c:legend>
      <c:legendPos val="t"/>
      <c:layout/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910784"/>
        <c:axId val="210216064"/>
      </c:barChart>
      <c:catAx>
        <c:axId val="20991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0216064"/>
        <c:crosses val="autoZero"/>
        <c:auto val="1"/>
        <c:lblAlgn val="ctr"/>
        <c:lblOffset val="100"/>
        <c:noMultiLvlLbl val="0"/>
      </c:catAx>
      <c:valAx>
        <c:axId val="2102160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0991078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22990592"/>
        <c:axId val="123703296"/>
      </c:barChart>
      <c:catAx>
        <c:axId val="1229905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703296"/>
        <c:crosses val="autoZero"/>
        <c:auto val="1"/>
        <c:lblAlgn val="ctr"/>
        <c:lblOffset val="100"/>
        <c:noMultiLvlLbl val="0"/>
      </c:catAx>
      <c:valAx>
        <c:axId val="123703296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990592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722880"/>
        <c:axId val="175724416"/>
      </c:barChart>
      <c:catAx>
        <c:axId val="17572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5724416"/>
        <c:crosses val="autoZero"/>
        <c:auto val="1"/>
        <c:lblAlgn val="ctr"/>
        <c:lblOffset val="100"/>
        <c:noMultiLvlLbl val="0"/>
      </c:catAx>
      <c:valAx>
        <c:axId val="17572441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57228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55314960629916E-2"/>
          <c:y val="6.7600393700787395E-2"/>
          <c:w val="0.89981135170603677"/>
          <c:h val="0.751684601924759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Presentation!$C$27:$J$27</c:f>
              <c:strCache>
                <c:ptCount val="8"/>
                <c:pt idx="0">
                  <c:v>BTB-256</c:v>
                </c:pt>
                <c:pt idx="1">
                  <c:v>BTB-512</c:v>
                </c:pt>
                <c:pt idx="2">
                  <c:v>BTB-1024</c:v>
                </c:pt>
                <c:pt idx="3">
                  <c:v>BTB-PAC</c:v>
                </c:pt>
                <c:pt idx="4">
                  <c:v>BTB-FAC</c:v>
                </c:pt>
                <c:pt idx="5">
                  <c:v>FAC</c:v>
                </c:pt>
                <c:pt idx="6">
                  <c:v>FAC+RAS</c:v>
                </c:pt>
                <c:pt idx="7">
                  <c:v>BTB-1024 +RAS +FAC</c:v>
                </c:pt>
              </c:strCache>
            </c:strRef>
          </c:cat>
          <c:val>
            <c:numRef>
              <c:f>Presentation!$C$28:$J$28</c:f>
              <c:numCache>
                <c:formatCode>0.00%</c:formatCode>
                <c:ptCount val="8"/>
                <c:pt idx="0">
                  <c:v>0.30320000000000003</c:v>
                </c:pt>
                <c:pt idx="1">
                  <c:v>0.29809999999999998</c:v>
                </c:pt>
                <c:pt idx="2">
                  <c:v>0.29380000000000001</c:v>
                </c:pt>
                <c:pt idx="3">
                  <c:v>0.80710000000000004</c:v>
                </c:pt>
                <c:pt idx="4">
                  <c:v>0.90159999999999996</c:v>
                </c:pt>
                <c:pt idx="5">
                  <c:v>0.84470000000000001</c:v>
                </c:pt>
                <c:pt idx="6">
                  <c:v>0.93559999999999999</c:v>
                </c:pt>
                <c:pt idx="7">
                  <c:v>0.98588946947027678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750528"/>
        <c:axId val="175764608"/>
      </c:barChart>
      <c:catAx>
        <c:axId val="175750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5764608"/>
        <c:crosses val="autoZero"/>
        <c:auto val="1"/>
        <c:lblAlgn val="ctr"/>
        <c:lblOffset val="100"/>
        <c:noMultiLvlLbl val="0"/>
      </c:catAx>
      <c:valAx>
        <c:axId val="17576460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5750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12871828521434"/>
          <c:y val="4.3274825021872264E-2"/>
          <c:w val="0.75949234470691163"/>
          <c:h val="0.76664916885389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Presentation!$B$55</c:f>
              <c:strCache>
                <c:ptCount val="1"/>
                <c:pt idx="0">
                  <c:v>fmax avg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Presentation!$B$56:$B$61</c:f>
              <c:numCache>
                <c:formatCode>General</c:formatCode>
                <c:ptCount val="6"/>
                <c:pt idx="0">
                  <c:v>353.42</c:v>
                </c:pt>
                <c:pt idx="1">
                  <c:v>287.11</c:v>
                </c:pt>
                <c:pt idx="2">
                  <c:v>252.03</c:v>
                </c:pt>
                <c:pt idx="3">
                  <c:v>241.37</c:v>
                </c:pt>
                <c:pt idx="4">
                  <c:v>232.65</c:v>
                </c:pt>
                <c:pt idx="5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Presentation!$C$55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Presentation!$C$56:$C$61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26880"/>
        <c:axId val="175628672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Presentation!$D$55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Presentation!$D$56:$D$61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Presentation!$E$55</c:f>
              <c:strCache>
                <c:ptCount val="1"/>
                <c:pt idx="0">
                  <c:v>IPC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Presentation!$E$56:$E$61</c:f>
              <c:numCache>
                <c:formatCode>General</c:formatCode>
                <c:ptCount val="6"/>
                <c:pt idx="0">
                  <c:v>0.29039999999999999</c:v>
                </c:pt>
                <c:pt idx="1">
                  <c:v>0.30309999999999998</c:v>
                </c:pt>
                <c:pt idx="2">
                  <c:v>0.32200000000000001</c:v>
                </c:pt>
                <c:pt idx="3">
                  <c:v>0.3266</c:v>
                </c:pt>
                <c:pt idx="4">
                  <c:v>0.32850000000000001</c:v>
                </c:pt>
                <c:pt idx="5">
                  <c:v>0.32550000000000001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40960"/>
        <c:axId val="175630592"/>
      </c:barChart>
      <c:catAx>
        <c:axId val="175626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5628672"/>
        <c:crosses val="autoZero"/>
        <c:auto val="1"/>
        <c:lblAlgn val="ctr"/>
        <c:lblOffset val="100"/>
        <c:noMultiLvlLbl val="0"/>
      </c:catAx>
      <c:valAx>
        <c:axId val="175628672"/>
        <c:scaling>
          <c:orientation val="minMax"/>
          <c:max val="360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Maximum Frequency (MHz)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5626880"/>
        <c:crosses val="autoZero"/>
        <c:crossBetween val="between"/>
      </c:valAx>
      <c:valAx>
        <c:axId val="175630592"/>
        <c:scaling>
          <c:orientation val="minMax"/>
          <c:min val="0.26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Instruction</a:t>
                </a:r>
                <a:r>
                  <a:rPr lang="en-US" baseline="0" dirty="0" smtClean="0"/>
                  <a:t> Per Cycle (IPC)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5640960"/>
        <c:crosses val="max"/>
        <c:crossBetween val="between"/>
      </c:valAx>
      <c:catAx>
        <c:axId val="175640960"/>
        <c:scaling>
          <c:orientation val="minMax"/>
        </c:scaling>
        <c:delete val="1"/>
        <c:axPos val="b"/>
        <c:majorTickMark val="out"/>
        <c:minorTickMark val="none"/>
        <c:tickLblPos val="nextTo"/>
        <c:crossAx val="175630592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8452077865266842"/>
          <c:y val="4.1666666666666664E-2"/>
          <c:w val="0.21429177602799648"/>
          <c:h val="9.637221128608923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346656257134388E-2"/>
          <c:y val="2.2013416156934421E-2"/>
          <c:w val="0.87133820308257381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86112"/>
        <c:axId val="140856320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866688"/>
        <c:axId val="159206400"/>
      </c:barChart>
      <c:catAx>
        <c:axId val="132586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40856320"/>
        <c:crosses val="autoZero"/>
        <c:auto val="1"/>
        <c:lblAlgn val="ctr"/>
        <c:lblOffset val="100"/>
        <c:noMultiLvlLbl val="0"/>
      </c:catAx>
      <c:valAx>
        <c:axId val="140856320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0"/>
              <c:y val="3.9778261393218939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32586112"/>
        <c:crosses val="autoZero"/>
        <c:crossBetween val="between"/>
        <c:majorUnit val="5.000000000000001E-2"/>
      </c:valAx>
      <c:valAx>
        <c:axId val="159206400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/>
                  <a:t>MIPS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2866688"/>
        <c:crosses val="max"/>
        <c:crossBetween val="between"/>
      </c:valAx>
      <c:catAx>
        <c:axId val="162866688"/>
        <c:scaling>
          <c:orientation val="minMax"/>
        </c:scaling>
        <c:delete val="1"/>
        <c:axPos val="b"/>
        <c:majorTickMark val="out"/>
        <c:minorTickMark val="none"/>
        <c:tickLblPos val="nextTo"/>
        <c:crossAx val="159206400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783296"/>
        <c:axId val="175793280"/>
      </c:lineChart>
      <c:catAx>
        <c:axId val="175783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5793280"/>
        <c:crosses val="autoZero"/>
        <c:auto val="1"/>
        <c:lblAlgn val="ctr"/>
        <c:lblOffset val="100"/>
        <c:noMultiLvlLbl val="0"/>
      </c:catAx>
      <c:valAx>
        <c:axId val="175793280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57832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3785856"/>
        <c:axId val="173787392"/>
      </c:barChart>
      <c:catAx>
        <c:axId val="173785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3787392"/>
        <c:crosses val="autoZero"/>
        <c:auto val="1"/>
        <c:lblAlgn val="ctr"/>
        <c:lblOffset val="100"/>
        <c:noMultiLvlLbl val="0"/>
      </c:catAx>
      <c:valAx>
        <c:axId val="173787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37858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4845056"/>
        <c:axId val="184846592"/>
      </c:barChart>
      <c:catAx>
        <c:axId val="1848450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4846592"/>
        <c:crosses val="autoZero"/>
        <c:auto val="1"/>
        <c:lblAlgn val="ctr"/>
        <c:lblOffset val="100"/>
        <c:noMultiLvlLbl val="0"/>
      </c:catAx>
      <c:valAx>
        <c:axId val="184846592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8450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86487552"/>
        <c:axId val="186489088"/>
      </c:barChart>
      <c:catAx>
        <c:axId val="186487552"/>
        <c:scaling>
          <c:orientation val="minMax"/>
        </c:scaling>
        <c:delete val="0"/>
        <c:axPos val="b"/>
        <c:majorTickMark val="out"/>
        <c:minorTickMark val="none"/>
        <c:tickLblPos val="nextTo"/>
        <c:crossAx val="186489088"/>
        <c:crosses val="autoZero"/>
        <c:auto val="1"/>
        <c:lblAlgn val="ctr"/>
        <c:lblOffset val="100"/>
        <c:noMultiLvlLbl val="0"/>
      </c:catAx>
      <c:valAx>
        <c:axId val="186489088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648755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0.02583</cdr:x>
      <cdr:y>0.37448</cdr:y>
    </cdr:from>
    <cdr:to>
      <cdr:x>0.02587</cdr:x>
      <cdr:y>0.56914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36161" y="1712143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</cdr:y>
    </cdr:from>
    <cdr:to>
      <cdr:x>0.0662</cdr:x>
      <cdr:y>0.3616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914400"/>
          <a:ext cx="6053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0.02583</cdr:x>
      <cdr:y>0.34311</cdr:y>
    </cdr:from>
    <cdr:to>
      <cdr:x>0.02587</cdr:x>
      <cdr:y>0.58642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36161" y="1254943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0.125</cdr:y>
    </cdr:from>
    <cdr:to>
      <cdr:x>0.0662</cdr:x>
      <cdr:y>0.327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457200"/>
          <a:ext cx="6053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0.98114</cdr:x>
      <cdr:y>0.35417</cdr:y>
    </cdr:from>
    <cdr:to>
      <cdr:x>0.98119</cdr:x>
      <cdr:y>0.59748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8971542" y="1295400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0.95531</cdr:x>
      <cdr:y>0.13606</cdr:y>
    </cdr:from>
    <cdr:to>
      <cdr:x>0.99652</cdr:x>
      <cdr:y>0.33806</cdr:y>
    </cdr:to>
    <cdr:sp macro="" textlink="">
      <cdr:nvSpPr>
        <cdr:cNvPr id="5" name="TextBox 2"/>
        <cdr:cNvSpPr txBox="1"/>
      </cdr:nvSpPr>
      <cdr:spPr>
        <a:xfrm xmlns:a="http://schemas.openxmlformats.org/drawingml/2006/main" rot="10800000">
          <a:off x="8735381" y="497657"/>
          <a:ext cx="3767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0.50703</cdr:y>
    </cdr:from>
    <cdr:to>
      <cdr:x>0.04196</cdr:x>
      <cdr:y>0.66509</cdr:y>
    </cdr:to>
    <cdr:sp macro="" textlink="">
      <cdr:nvSpPr>
        <cdr:cNvPr id="2" name="TextBox 1"/>
        <cdr:cNvSpPr txBox="1"/>
      </cdr:nvSpPr>
      <cdr:spPr>
        <a:xfrm xmlns:a="http://schemas.openxmlformats.org/drawingml/2006/main" rot="10800000">
          <a:off x="-76198" y="2370125"/>
          <a:ext cx="381001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Branch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639" y="1866807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14"/>
          <p:cNvSpPr txBox="1"/>
          <p:nvPr/>
        </p:nvSpPr>
        <p:spPr>
          <a:xfrm>
            <a:off x="1337627" y="1778067"/>
            <a:ext cx="704533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5348" y="206381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95280" y="2212883"/>
            <a:ext cx="0" cy="3037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04820" y="2499226"/>
            <a:ext cx="1308418" cy="121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1"/>
          <p:cNvSpPr txBox="1"/>
          <p:nvPr/>
        </p:nvSpPr>
        <p:spPr>
          <a:xfrm>
            <a:off x="3302581" y="2815774"/>
            <a:ext cx="698607" cy="4072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BTB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5280" y="3033379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95280" y="5238499"/>
            <a:ext cx="28576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52938" y="4990597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37"/>
          <p:cNvSpPr txBox="1"/>
          <p:nvPr/>
        </p:nvSpPr>
        <p:spPr>
          <a:xfrm>
            <a:off x="4398329" y="5003733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5959" y="2602774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86326" y="5250405"/>
            <a:ext cx="1191419" cy="3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838" y="4231640"/>
            <a:ext cx="0" cy="100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7"/>
          <p:cNvSpPr txBox="1"/>
          <p:nvPr/>
        </p:nvSpPr>
        <p:spPr>
          <a:xfrm>
            <a:off x="6055359" y="3840088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65838" y="4247899"/>
            <a:ext cx="831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0533" y="1843631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>
              <a:effectLst/>
              <a:ea typeface="宋体"/>
              <a:cs typeface="Times New Roman"/>
            </a:endParaRPr>
          </a:p>
        </p:txBody>
      </p:sp>
      <p:sp>
        <p:nvSpPr>
          <p:cNvPr id="23" name="Trapezoid 22"/>
          <p:cNvSpPr/>
          <p:nvPr/>
        </p:nvSpPr>
        <p:spPr>
          <a:xfrm rot="5400000">
            <a:off x="6291797" y="3624980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298948" y="2063817"/>
            <a:ext cx="2747011" cy="66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94550" y="3738647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6"/>
          <p:cNvSpPr txBox="1"/>
          <p:nvPr/>
        </p:nvSpPr>
        <p:spPr>
          <a:xfrm>
            <a:off x="7194550" y="3300496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819" y="3912937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8948" y="3223044"/>
            <a:ext cx="2598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476" y="4324099"/>
            <a:ext cx="10929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87181" y="3705451"/>
            <a:ext cx="254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0038" y="3717156"/>
            <a:ext cx="151733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4741" y="2352107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045959" y="2053984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209800"/>
            <a:ext cx="10668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26880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6862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124200" y="2209800"/>
            <a:ext cx="1066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4200" y="259574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 decode</a:t>
            </a:r>
            <a:endParaRPr lang="en-US" dirty="0" smtClean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2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820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620" y="23169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1660" y="2209800"/>
            <a:ext cx="142494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31971" y="28727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0862" y="2411075"/>
            <a:ext cx="141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Address Pre-calculation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096127" y="2894073"/>
            <a:ext cx="105727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0863" y="22725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Target</a:t>
            </a:r>
          </a:p>
        </p:txBody>
      </p:sp>
      <p:sp>
        <p:nvSpPr>
          <p:cNvPr id="46" name="Cloud 45"/>
          <p:cNvSpPr/>
          <p:nvPr/>
        </p:nvSpPr>
        <p:spPr>
          <a:xfrm>
            <a:off x="3893820" y="4395789"/>
            <a:ext cx="1371600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153400" y="2887030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7620" y="45155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Selection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90600" y="48387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1220" y="446401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90600" y="2882267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23128" y="5448330"/>
            <a:ext cx="328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Impractical </a:t>
            </a:r>
            <a:r>
              <a:rPr lang="en-US" sz="2800" dirty="0"/>
              <a:t>on </a:t>
            </a:r>
            <a:r>
              <a:rPr lang="en-US" sz="2800" dirty="0" smtClean="0"/>
              <a:t>ASIC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14602" y="2895600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2894073"/>
            <a:ext cx="457198" cy="15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1000" y="32004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00202" y="26670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64944" y="4857750"/>
            <a:ext cx="29003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3038" y="4648676"/>
            <a:ext cx="4086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13351" y="4269306"/>
            <a:ext cx="235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possible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19" grpId="0"/>
      <p:bldP spid="23" grpId="0" animBg="1"/>
      <p:bldP spid="30" grpId="0"/>
      <p:bldP spid="36" grpId="0"/>
      <p:bldP spid="46" grpId="0" animBg="1"/>
      <p:bldP spid="52" grpId="0"/>
      <p:bldP spid="54" grpId="0"/>
      <p:bldP spid="3" grpId="0"/>
      <p:bldP spid="3" grpId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13" y="4500265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I-Type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138065"/>
            <a:ext cx="8618221" cy="70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244024"/>
            <a:ext cx="8595359" cy="6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282015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J-Type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78138" y="11430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987738" y="1066800"/>
            <a:ext cx="1066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8325" y="1106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158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509" y="1371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78140" y="1482269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54538" y="169926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3740" y="1264444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5098241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5106035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006838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915834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Reduction in </a:t>
            </a:r>
            <a:r>
              <a:rPr lang="en-US" sz="3600" dirty="0" smtClean="0"/>
              <a:t>Target </a:t>
            </a:r>
            <a:r>
              <a:rPr lang="en-US" sz="3600" dirty="0" err="1"/>
              <a:t>M</a:t>
            </a:r>
            <a:r>
              <a:rPr lang="en-US" sz="3600" dirty="0" err="1" smtClean="0"/>
              <a:t>isprediction</a:t>
            </a:r>
            <a:r>
              <a:rPr lang="en-US" sz="3600" dirty="0" smtClean="0"/>
              <a:t> Over </a:t>
            </a:r>
            <a:r>
              <a:rPr lang="en-US" sz="3600" cap="small" dirty="0"/>
              <a:t>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60154"/>
              </p:ext>
            </p:extLst>
          </p:nvPr>
        </p:nvGraphicFramePr>
        <p:xfrm>
          <a:off x="0" y="8382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5410200"/>
            <a:ext cx="9144000" cy="457200"/>
          </a:xfrm>
        </p:spPr>
        <p:txBody>
          <a:bodyPr>
            <a:noAutofit/>
          </a:bodyPr>
          <a:lstStyle/>
          <a:p>
            <a:r>
              <a:rPr lang="en-US" sz="2100" dirty="0" smtClean="0"/>
              <a:t>BTB+FAC+RAS has little target prediction accuracy improvement  over FAC+RAS</a:t>
            </a:r>
          </a:p>
        </p:txBody>
      </p:sp>
    </p:spTree>
    <p:extLst>
      <p:ext uri="{BB962C8B-B14F-4D97-AF65-F5344CB8AC3E}">
        <p14:creationId xmlns:p14="http://schemas.microsoft.com/office/powerpoint/2010/main" val="6212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Target Predictors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Direction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Altera’s </a:t>
            </a:r>
            <a:r>
              <a:rPr lang="en-US" dirty="0" err="1" smtClean="0"/>
              <a:t>Nios</a:t>
            </a:r>
            <a:r>
              <a:rPr lang="en-US" dirty="0" smtClean="0"/>
              <a:t> II-f only uses one BRAM for branch prediction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prone approach: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minimalistic branch predictor that also uses one BRAM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resource restrictions</a:t>
            </a:r>
          </a:p>
        </p:txBody>
      </p:sp>
    </p:spTree>
    <p:extLst>
      <p:ext uri="{BB962C8B-B14F-4D97-AF65-F5344CB8AC3E}">
        <p14:creationId xmlns:p14="http://schemas.microsoft.com/office/powerpoint/2010/main" val="5632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Minimalistic Branch Predictor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3703"/>
              </p:ext>
            </p:extLst>
          </p:nvPr>
        </p:nvGraphicFramePr>
        <p:xfrm>
          <a:off x="0" y="914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136877" y="4572000"/>
            <a:ext cx="96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Fastest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Inaccurate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0792" y="4572000"/>
            <a:ext cx="837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Slow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</a:rPr>
              <a:t>A</a:t>
            </a:r>
            <a:r>
              <a:rPr lang="en-US" sz="1400" b="1" dirty="0" smtClean="0">
                <a:solidFill>
                  <a:srgbClr val="FFC000"/>
                </a:solidFill>
              </a:rPr>
              <a:t>ccurate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2192" y="4572000"/>
            <a:ext cx="124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Most accurate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2554" y="4572000"/>
            <a:ext cx="1192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Slower</a:t>
            </a:r>
          </a:p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8896" y="4572000"/>
            <a:ext cx="1213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Fast</a:t>
            </a:r>
          </a:p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9077" y="4566458"/>
            <a:ext cx="1294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Fast</a:t>
            </a:r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Less inaccurate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66800" y="5562600"/>
            <a:ext cx="5782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83536" y="5254823"/>
            <a:ext cx="69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6170" y="5566756"/>
            <a:ext cx="1282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More Accurate</a:t>
            </a:r>
            <a:endParaRPr lang="en-US" sz="14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El" animBg="0"/>
        </p:bldSub>
      </p:bldGraphic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</a:t>
            </a:r>
            <a:r>
              <a:rPr lang="en-US" dirty="0" smtClean="0"/>
              <a:t>Details </a:t>
            </a:r>
            <a:r>
              <a:rPr lang="en-US" dirty="0" smtClean="0"/>
              <a:t>of </a:t>
            </a:r>
            <a:r>
              <a:rPr lang="en-US" dirty="0" err="1" smtClean="0"/>
              <a:t>G</a:t>
            </a:r>
            <a:r>
              <a:rPr lang="en-US" dirty="0" err="1" smtClean="0"/>
              <a:t>share</a:t>
            </a:r>
            <a:r>
              <a:rPr lang="en-US" dirty="0" smtClean="0"/>
              <a:t>/</a:t>
            </a:r>
            <a:r>
              <a:rPr lang="en-US" dirty="0" err="1"/>
              <a:t>G</a:t>
            </a:r>
            <a:r>
              <a:rPr lang="en-US" dirty="0" err="1" smtClean="0"/>
              <a:t>select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 resolved</a:t>
            </a:r>
            <a:endParaRPr lang="en-US" sz="1800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</a:t>
            </a:r>
            <a:r>
              <a:rPr lang="en-US" dirty="0" err="1" smtClean="0">
                <a:latin typeface="+mn-lt"/>
              </a:rPr>
              <a:t>Rselect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58345"/>
              </p:ext>
            </p:extLst>
          </p:nvPr>
        </p:nvGraphicFramePr>
        <p:xfrm>
          <a:off x="76199" y="914400"/>
          <a:ext cx="9080139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IPC and MIPS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86923"/>
            <a:ext cx="807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The overall best performing prediction scheme is FAC+RAS w/ </a:t>
            </a:r>
            <a:r>
              <a:rPr lang="en-US" sz="2000" b="1" dirty="0" err="1" smtClean="0"/>
              <a:t>gRselect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" y="4038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983163"/>
          </a:xfrm>
        </p:spPr>
        <p:txBody>
          <a:bodyPr/>
          <a:lstStyle/>
          <a:p>
            <a:r>
              <a:rPr lang="en-US" dirty="0" smtClean="0"/>
              <a:t>Optimizations to improve maximum frequency</a:t>
            </a:r>
          </a:p>
          <a:p>
            <a:pPr lvl="1"/>
            <a:r>
              <a:rPr lang="en-US" dirty="0" smtClean="0"/>
              <a:t>Complement table</a:t>
            </a:r>
          </a:p>
          <a:p>
            <a:pPr lvl="1"/>
            <a:r>
              <a:rPr lang="en-US" dirty="0" smtClean="0"/>
              <a:t>Low Order Bit (LOB) elimination</a:t>
            </a:r>
          </a:p>
          <a:p>
            <a:pPr lvl="1"/>
            <a:r>
              <a:rPr lang="en-US" dirty="0" smtClean="0"/>
              <a:t>Weight arrangement</a:t>
            </a:r>
          </a:p>
          <a:p>
            <a:pPr lvl="1"/>
            <a:r>
              <a:rPr lang="en-US" dirty="0" smtClean="0"/>
              <a:t>Wallace tree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Overall 17.5% faster than the naïve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4055" y="2440815"/>
            <a:ext cx="1196340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4055" y="1990316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03910" y="2174355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802630" y="3919631"/>
            <a:ext cx="1112519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45480" y="164332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8520" y="164332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70395" y="2198390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839777" y="3012555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14" name="Rounded Rectangle 13"/>
          <p:cNvSpPr/>
          <p:nvPr/>
        </p:nvSpPr>
        <p:spPr>
          <a:xfrm>
            <a:off x="6075996" y="3012555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Tagged </a:t>
            </a:r>
            <a:r>
              <a:rPr lang="en-US" sz="1200" dirty="0" err="1" smtClean="0"/>
              <a:t>Componets</a:t>
            </a:r>
            <a:endParaRPr lang="en-US" sz="12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46018" y="3619603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24548" y="3631045"/>
            <a:ext cx="0" cy="2951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95572" y="3631044"/>
            <a:ext cx="0" cy="29510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77540" y="1643326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05940" y="1640955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83003" y="2198390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74042" y="2552803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164332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00099" y="4013267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03910" y="2174355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96290" y="3092084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1921390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90110" y="2198390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90110" y="2198390"/>
            <a:ext cx="0" cy="1916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82490" y="3116119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56120" y="1693819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90110" y="4114635"/>
            <a:ext cx="412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91100" y="1921391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1676" y="2448436"/>
            <a:ext cx="118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Single-Cycle TAGE-SC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881662" y="1990316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914400" y="495300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Statistical Corrector Improves Accuracy by ~</a:t>
            </a:r>
            <a:r>
              <a:rPr lang="en-US" sz="2400" dirty="0" smtClean="0"/>
              <a:t>2.4x</a:t>
            </a:r>
          </a:p>
          <a:p>
            <a:r>
              <a:rPr lang="en-US" sz="2400" dirty="0" smtClean="0"/>
              <a:t>Too slow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3394" y="2433671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23395" y="1673350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5774" y="1304018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595" y="1304018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62534" y="2019340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092965" y="3005411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0" name="Rounded Rectangle 29"/>
          <p:cNvSpPr/>
          <p:nvPr/>
        </p:nvSpPr>
        <p:spPr>
          <a:xfrm>
            <a:off x="2626602" y="3005411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Tagged </a:t>
            </a:r>
            <a:r>
              <a:rPr lang="en-US" sz="1200" dirty="0" err="1"/>
              <a:t>Componets</a:t>
            </a:r>
            <a:endParaRPr lang="en-US" sz="12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44012" y="3711793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6179" y="3623901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427904" y="2010722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27904" y="3005411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2352" y="4196743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706853" y="4094953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548735" y="1391729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30469" y="3711793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48735" y="2441292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190859" y="3623901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33892" y="3478469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34211" y="3491216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>
            <a:off x="1192897" y="3328397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37544" y="3893023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92352" y="3405341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92352" y="3405341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92352" y="4196743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5662930" y="24250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62931" y="16647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55310" y="12954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36135" y="12954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402070" y="20107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032501" y="275295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6566138" y="275295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/>
              <a:t>Tagged Componets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783548" y="345933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85715" y="337144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870" y="2019340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67440" y="275295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31888" y="4017225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488271" y="13831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70005" y="345933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8271" y="24326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6130395" y="337144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473428" y="322601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273747" y="323875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5132433" y="307593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277080" y="364056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931888" y="3152883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31888" y="315288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31888" y="3986883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5358870" y="2019340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28162" y="2010722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04689" y="1742341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848072" y="17337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6566138" y="3823465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IPS Improvement Over </a:t>
            </a:r>
            <a:r>
              <a:rPr lang="en-US" dirty="0" err="1" smtClean="0"/>
              <a:t>Gshare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58468"/>
              </p:ext>
            </p:extLst>
          </p:nvPr>
        </p:nvGraphicFramePr>
        <p:xfrm>
          <a:off x="2090737" y="940593"/>
          <a:ext cx="4962526" cy="424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7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predictor, and O-TAGE-SC is 5.2% better than the best </a:t>
            </a:r>
            <a:r>
              <a:rPr lang="en-US" dirty="0" err="1" smtClean="0"/>
              <a:t>gRselect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154" name="Canvas 2"/>
          <p:cNvGrpSpPr/>
          <p:nvPr/>
        </p:nvGrpSpPr>
        <p:grpSpPr>
          <a:xfrm>
            <a:off x="893312" y="1066800"/>
            <a:ext cx="7412488" cy="4954872"/>
            <a:chOff x="343646" y="74486"/>
            <a:chExt cx="9555223" cy="6412354"/>
          </a:xfrm>
        </p:grpSpPr>
        <p:sp>
          <p:nvSpPr>
            <p:cNvPr id="156" name="Rectangle 155"/>
            <p:cNvSpPr/>
            <p:nvPr/>
          </p:nvSpPr>
          <p:spPr>
            <a:xfrm>
              <a:off x="1067198" y="5546325"/>
              <a:ext cx="1758716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3646" y="947035"/>
              <a:ext cx="1250682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1874940" y="5503074"/>
              <a:ext cx="89660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395415" y="926803"/>
              <a:ext cx="1434174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8671" y="3564812"/>
              <a:ext cx="1758716" cy="152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324228" y="3805710"/>
              <a:ext cx="1512189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95415" y="4238090"/>
              <a:ext cx="1813227" cy="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138920" y="624477"/>
              <a:ext cx="2950116" cy="14544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594328" y="1261416"/>
              <a:ext cx="5445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138921" y="1107564"/>
              <a:ext cx="2950116" cy="276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25914" y="537571"/>
              <a:ext cx="1826922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093901" y="1250432"/>
              <a:ext cx="6411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179603" y="5552522"/>
              <a:ext cx="414725" cy="506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395415" y="4238902"/>
              <a:ext cx="4" cy="2193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380746" y="110747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5089037" y="713308"/>
              <a:ext cx="812352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735020" y="567783"/>
              <a:ext cx="0" cy="205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6012963" y="46456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735711" y="567783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828627" y="74486"/>
              <a:ext cx="713518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6012963" y="930390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735711" y="1033605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012801" y="1427323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35548" y="1530537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012801" y="2520559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35548" y="2623774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5258492" y="1383454"/>
              <a:ext cx="2769689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866870" y="1775594"/>
              <a:ext cx="776465" cy="60675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6967" y="3286481"/>
              <a:ext cx="0" cy="2260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386959" y="3285749"/>
              <a:ext cx="5306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6688701" y="2752051"/>
              <a:ext cx="4618" cy="534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827864" y="1560117"/>
              <a:ext cx="146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597393" y="3547447"/>
              <a:ext cx="1621318" cy="15237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967353" y="4238353"/>
              <a:ext cx="630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18711" y="4205543"/>
              <a:ext cx="18726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7258689" y="4543283"/>
              <a:ext cx="2034330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6218711" y="4610923"/>
              <a:ext cx="18725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593560" y="5568069"/>
              <a:ext cx="669022" cy="692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423839" y="5568069"/>
              <a:ext cx="1158132" cy="745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5262520" y="5911138"/>
              <a:ext cx="638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901425" y="5197182"/>
              <a:ext cx="0" cy="71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901389" y="5197182"/>
              <a:ext cx="2189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8295982" y="3211032"/>
              <a:ext cx="0" cy="672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460377" y="4683368"/>
              <a:ext cx="1285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9745989" y="4671040"/>
              <a:ext cx="130" cy="1762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95415" y="6428647"/>
              <a:ext cx="9350596" cy="3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08671" y="6058819"/>
              <a:ext cx="0" cy="369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7493763" y="5910817"/>
              <a:ext cx="2405106" cy="5760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25896" y="5910814"/>
              <a:ext cx="1761924" cy="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7356976" y="2754214"/>
              <a:ext cx="2028190" cy="437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25896" y="5638576"/>
              <a:ext cx="1401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227401" y="4530865"/>
              <a:ext cx="71" cy="1107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4227427" y="4533593"/>
              <a:ext cx="3604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295768" y="1560030"/>
              <a:ext cx="0" cy="1194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32339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999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13774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3118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Prediction Overview</a:t>
            </a:r>
          </a:p>
          <a:p>
            <a:r>
              <a:rPr lang="en-US" dirty="0" smtClean="0"/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</a:t>
            </a:r>
            <a:r>
              <a:rPr lang="en-US" sz="2400" dirty="0" smtClean="0"/>
              <a:t> Guess the </a:t>
            </a:r>
            <a:r>
              <a:rPr lang="en-US" sz="2400" b="1" dirty="0" smtClean="0">
                <a:solidFill>
                  <a:srgbClr val="FF0000"/>
                </a:solidFill>
              </a:rPr>
              <a:t>direction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 branch</a:t>
            </a:r>
            <a:endParaRPr lang="en-US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</a:t>
            </a:r>
            <a:r>
              <a:rPr lang="en-US" sz="2400" dirty="0" smtClean="0"/>
              <a:t> 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Predictors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Predictors -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Predictors - 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34769"/>
            <a:ext cx="3048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16654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7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762000" y="1348969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47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47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5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2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7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3"/>
          </p:cNvCxnSpPr>
          <p:nvPr/>
        </p:nvCxnSpPr>
        <p:spPr>
          <a:xfrm flipH="1">
            <a:off x="1924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14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14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90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82546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415408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404930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650" y="1074506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54200" y="88879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971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02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1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352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152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33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60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505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72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3"/>
          </p:cNvCxnSpPr>
          <p:nvPr/>
        </p:nvCxnSpPr>
        <p:spPr>
          <a:xfrm flipH="1">
            <a:off x="3829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19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9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295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82546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88988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328331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25862" y="876885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876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207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715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57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15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257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876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057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410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38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65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410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248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2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77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0" idx="3"/>
          </p:cNvCxnSpPr>
          <p:nvPr/>
        </p:nvCxnSpPr>
        <p:spPr>
          <a:xfrm flipH="1">
            <a:off x="5734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24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24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200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82546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328331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56846" y="888791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781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7112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20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2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20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162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781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962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315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70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15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153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37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3"/>
          </p:cNvCxnSpPr>
          <p:nvPr/>
        </p:nvCxnSpPr>
        <p:spPr>
          <a:xfrm flipH="1">
            <a:off x="7639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29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229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105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82546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328331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571539" y="88879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09" name="Trapezoid 108"/>
          <p:cNvSpPr/>
          <p:nvPr/>
        </p:nvSpPr>
        <p:spPr>
          <a:xfrm rot="10800000">
            <a:off x="2536587" y="477796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454936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427790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454936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550663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527803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500656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527803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562093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624100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601240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574094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601240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635530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646960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646960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#2: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dirty="0" smtClean="0"/>
              <a:t>Target Address Pre-calculation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4619</TotalTime>
  <Words>1064</Words>
  <Application>Microsoft Office PowerPoint</Application>
  <PresentationFormat>On-screen Show (4:3)</PresentationFormat>
  <Paragraphs>430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High-performance Branch Predictors For Soft Processors</vt:lpstr>
      <vt:lpstr>Why Branch Prediction</vt:lpstr>
      <vt:lpstr>Branch Predictors on FPGAs</vt:lpstr>
      <vt:lpstr>Road Map</vt:lpstr>
      <vt:lpstr>Branch Prediction</vt:lpstr>
      <vt:lpstr>REQ #1. Direction Predictors</vt:lpstr>
      <vt:lpstr>Direction Predictors - Perceptron</vt:lpstr>
      <vt:lpstr>Direction Predictors - TAGE</vt:lpstr>
      <vt:lpstr>REQ #2: Target Predictor</vt:lpstr>
      <vt:lpstr>Canonical Branch Predictor</vt:lpstr>
      <vt:lpstr>Road Map</vt:lpstr>
      <vt:lpstr>Target Address Pre-calculation</vt:lpstr>
      <vt:lpstr>Target Address Pre-calculation</vt:lpstr>
      <vt:lpstr>Eliminating the BTB</vt:lpstr>
      <vt:lpstr>Reduction in Target Misprediction Over Base</vt:lpstr>
      <vt:lpstr>Road Map</vt:lpstr>
      <vt:lpstr>Branch Direction Predictors</vt:lpstr>
      <vt:lpstr>The Minimalistic Branch Predictor</vt:lpstr>
      <vt:lpstr>Timing Details of Gshare/Gselect</vt:lpstr>
      <vt:lpstr>gRselect</vt:lpstr>
      <vt:lpstr>IPC and MIPS</vt:lpstr>
      <vt:lpstr>Relaxing Storage Constraint</vt:lpstr>
      <vt:lpstr>Perceptron</vt:lpstr>
      <vt:lpstr>Single Cycle TAGE</vt:lpstr>
      <vt:lpstr>Overriding TAGE</vt:lpstr>
      <vt:lpstr>Accuracy</vt:lpstr>
      <vt:lpstr>Maximum Frequency</vt:lpstr>
      <vt:lpstr>IPS</vt:lpstr>
      <vt:lpstr>IPS Improvement Over Gshare Breakdown</vt:lpstr>
      <vt:lpstr>Conclusion</vt:lpstr>
      <vt:lpstr>Thank you!</vt:lpstr>
      <vt:lpstr>Backup Slides</vt:lpstr>
      <vt:lpstr>FAC+RAS with gRselect</vt:lpstr>
      <vt:lpstr>“Multiplication”</vt:lpstr>
      <vt:lpstr>Low Order Bit Elimination</vt:lpstr>
      <vt:lpstr>Perceptron Predictor Structure on FPGA</vt:lpstr>
      <vt:lpstr>Perceptron Predictor Structure on FPGA</vt:lpstr>
      <vt:lpstr>IPC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1334</cp:revision>
  <dcterms:created xsi:type="dcterms:W3CDTF">2013-08-13T15:40:45Z</dcterms:created>
  <dcterms:modified xsi:type="dcterms:W3CDTF">2014-08-29T18:08:03Z</dcterms:modified>
</cp:coreProperties>
</file>