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drawings/drawing7.xml" ContentType="application/vnd.openxmlformats-officedocument.drawingml.chartshapes+xml"/>
  <Override PartName="/ppt/charts/chart12.xml" ContentType="application/vnd.openxmlformats-officedocument.drawingml.chart+xml"/>
  <Override PartName="/ppt/drawings/drawing8.xml" ContentType="application/vnd.openxmlformats-officedocument.drawingml.chartshapes+xml"/>
  <Override PartName="/ppt/charts/chart13.xml" ContentType="application/vnd.openxmlformats-officedocument.drawingml.chart+xml"/>
  <Override PartName="/ppt/drawings/drawing9.xml" ContentType="application/vnd.openxmlformats-officedocument.drawingml.chartshapes+xml"/>
  <Override PartName="/ppt/charts/chart14.xml" ContentType="application/vnd.openxmlformats-officedocument.drawingml.chart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6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5" r:id="rId3"/>
    <p:sldId id="294" r:id="rId4"/>
    <p:sldId id="297" r:id="rId5"/>
    <p:sldId id="310" r:id="rId6"/>
    <p:sldId id="347" r:id="rId7"/>
    <p:sldId id="351" r:id="rId8"/>
    <p:sldId id="353" r:id="rId9"/>
    <p:sldId id="355" r:id="rId10"/>
    <p:sldId id="348" r:id="rId11"/>
    <p:sldId id="356" r:id="rId12"/>
    <p:sldId id="340" r:id="rId13"/>
    <p:sldId id="341" r:id="rId14"/>
    <p:sldId id="344" r:id="rId15"/>
    <p:sldId id="362" r:id="rId16"/>
    <p:sldId id="359" r:id="rId17"/>
    <p:sldId id="360" r:id="rId18"/>
    <p:sldId id="361" r:id="rId19"/>
    <p:sldId id="284" r:id="rId20"/>
    <p:sldId id="315" r:id="rId21"/>
    <p:sldId id="324" r:id="rId22"/>
    <p:sldId id="325" r:id="rId23"/>
    <p:sldId id="327" r:id="rId24"/>
    <p:sldId id="326" r:id="rId25"/>
    <p:sldId id="328" r:id="rId26"/>
    <p:sldId id="330" r:id="rId27"/>
    <p:sldId id="278" r:id="rId28"/>
    <p:sldId id="279" r:id="rId29"/>
    <p:sldId id="306" r:id="rId30"/>
    <p:sldId id="307" r:id="rId31"/>
    <p:sldId id="318" r:id="rId32"/>
    <p:sldId id="334" r:id="rId33"/>
    <p:sldId id="331" r:id="rId34"/>
    <p:sldId id="333" r:id="rId35"/>
    <p:sldId id="332" r:id="rId36"/>
    <p:sldId id="335" r:id="rId37"/>
    <p:sldId id="293" r:id="rId38"/>
    <p:sldId id="292" r:id="rId39"/>
    <p:sldId id="311" r:id="rId40"/>
    <p:sldId id="317" r:id="rId41"/>
    <p:sldId id="319" r:id="rId42"/>
    <p:sldId id="320" r:id="rId43"/>
    <p:sldId id="32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2" autoAdjust="0"/>
    <p:restoredTop sz="97288" autoAdjust="0"/>
  </p:normalViewPr>
  <p:slideViewPr>
    <p:cSldViewPr>
      <p:cViewPr varScale="1">
        <p:scale>
          <a:sx n="115" d="100"/>
          <a:sy n="115" d="100"/>
        </p:scale>
        <p:origin x="-86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E:\University%20of%20Toronto\masters\thesis\Figures\eval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E:\University%20of%20Toronto\masters\thesis\Figures\eval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E:\University%20of%20Toronto\masters\thesis\Figures\eval.xlsx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E:\University%20of%20Toronto\masters\thesis\Figures\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University%20of%20Toronto\masters\thesis\Figures\eval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University%20of%20Toronto\masters\thesis\Figures\eval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E:\University%20of%20Toronto\masters\thesis\Figures\eval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E:\University%20of%20Toronto\masters\thesis\Figures\eval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niversity%20of%20Toronto\masters\My%20paper\FPL-2013\Branch%20predictor%20Stud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Presentation!$B$68</c:f>
              <c:strCache>
                <c:ptCount val="1"/>
                <c:pt idx="0">
                  <c:v>Direct Branch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(Presentation!$C$68,Presentation!$J$68,Presentation!$K$68)</c:f>
              <c:numCache>
                <c:formatCode>0.00%</c:formatCode>
                <c:ptCount val="3"/>
                <c:pt idx="0">
                  <c:v>0.99048553669729256</c:v>
                </c:pt>
                <c:pt idx="1">
                  <c:v>0.83985484771478747</c:v>
                </c:pt>
                <c:pt idx="2">
                  <c:v>0.93074144588879615</c:v>
                </c:pt>
              </c:numCache>
            </c:numRef>
          </c:val>
        </c:ser>
        <c:ser>
          <c:idx val="1"/>
          <c:order val="1"/>
          <c:tx>
            <c:strRef>
              <c:f>Presentation!$B$69</c:f>
              <c:strCache>
                <c:ptCount val="1"/>
                <c:pt idx="0">
                  <c:v>Indirect Branch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(Presentation!$C$67,Presentation!$J$67,Presentation!$K$67)</c:f>
              <c:strCache>
                <c:ptCount val="3"/>
                <c:pt idx="0">
                  <c:v>bzip2</c:v>
                </c:pt>
                <c:pt idx="1">
                  <c:v>xalanc</c:v>
                </c:pt>
                <c:pt idx="2">
                  <c:v>average</c:v>
                </c:pt>
              </c:strCache>
            </c:strRef>
          </c:cat>
          <c:val>
            <c:numRef>
              <c:f>(Presentation!$C$69,Presentation!$J$69,Presentation!$K$69)</c:f>
              <c:numCache>
                <c:formatCode>0.00%</c:formatCode>
                <c:ptCount val="3"/>
                <c:pt idx="0">
                  <c:v>9.5144633027073287E-3</c:v>
                </c:pt>
                <c:pt idx="1">
                  <c:v>0.16014515228521259</c:v>
                </c:pt>
                <c:pt idx="2">
                  <c:v>6.9258554111203768E-2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097920"/>
        <c:axId val="90099712"/>
      </c:barChart>
      <c:catAx>
        <c:axId val="90097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0099712"/>
        <c:crosses val="autoZero"/>
        <c:auto val="1"/>
        <c:lblAlgn val="ctr"/>
        <c:lblOffset val="100"/>
        <c:noMultiLvlLbl val="0"/>
      </c:catAx>
      <c:valAx>
        <c:axId val="90099712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00979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702374583273013"/>
          <c:y val="0.89399455648401094"/>
          <c:w val="0.77914702358847832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333223972003516E-2"/>
          <c:y val="3.0163997832501482E-2"/>
          <c:w val="0.84336504811898516"/>
          <c:h val="0.87152158952173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Presentation!$B$176</c:f>
              <c:strCache>
                <c:ptCount val="1"/>
                <c:pt idx="0">
                  <c:v>Normalized IPC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Presentation!$B$177:$B$181</c:f>
              <c:numCache>
                <c:formatCode>0.00%</c:formatCode>
                <c:ptCount val="5"/>
                <c:pt idx="0" formatCode="General">
                  <c:v>1</c:v>
                </c:pt>
                <c:pt idx="1">
                  <c:v>1.0233883327048203</c:v>
                </c:pt>
                <c:pt idx="2">
                  <c:v>1.0987107841357386</c:v>
                </c:pt>
                <c:pt idx="3">
                  <c:v>1.1172072455724604</c:v>
                </c:pt>
                <c:pt idx="4">
                  <c:v>1.112153047874092</c:v>
                </c:pt>
              </c:numCache>
            </c:numRef>
          </c:val>
        </c:ser>
        <c:ser>
          <c:idx val="1"/>
          <c:order val="1"/>
          <c:tx>
            <c:strRef>
              <c:f>Presentation!$C$176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Presentation!$C$177:$C$181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195200"/>
        <c:axId val="102196736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Presentation!$D$176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Presentation!$D$177:$D$181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Presentation!$E$176</c:f>
              <c:strCache>
                <c:ptCount val="1"/>
                <c:pt idx="0">
                  <c:v>MIPS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dLbl>
              <c:idx val="2"/>
              <c:layout>
                <c:manualLayout>
                  <c:x val="1.25000000000000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722222222222222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Presentation!$A$177:$A$181</c:f>
              <c:strCache>
                <c:ptCount val="5"/>
                <c:pt idx="0">
                  <c:v>Base</c:v>
                </c:pt>
                <c:pt idx="1">
                  <c:v>BTB+bimodal</c:v>
                </c:pt>
                <c:pt idx="2">
                  <c:v>FAC+RAS+bimodal</c:v>
                </c:pt>
                <c:pt idx="3">
                  <c:v>FAC+RAS+gshare</c:v>
                </c:pt>
                <c:pt idx="4">
                  <c:v>FAC+RAS+gRselect</c:v>
                </c:pt>
              </c:strCache>
            </c:strRef>
          </c:cat>
          <c:val>
            <c:numRef>
              <c:f>Presentation!$E$177:$E$181</c:f>
              <c:numCache>
                <c:formatCode>0.00</c:formatCode>
                <c:ptCount val="5"/>
                <c:pt idx="0">
                  <c:v>78.400884791151853</c:v>
                </c:pt>
                <c:pt idx="1">
                  <c:v>81.844646552458173</c:v>
                </c:pt>
                <c:pt idx="2">
                  <c:v>81.131998562097181</c:v>
                </c:pt>
                <c:pt idx="3">
                  <c:v>76.203611968472103</c:v>
                </c:pt>
                <c:pt idx="4">
                  <c:v>84.918479491690462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217216"/>
        <c:axId val="102198656"/>
      </c:barChart>
      <c:catAx>
        <c:axId val="102195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2196736"/>
        <c:crosses val="autoZero"/>
        <c:auto val="1"/>
        <c:lblAlgn val="ctr"/>
        <c:lblOffset val="100"/>
        <c:noMultiLvlLbl val="0"/>
      </c:catAx>
      <c:valAx>
        <c:axId val="102196736"/>
        <c:scaling>
          <c:orientation val="minMax"/>
          <c:max val="1.1500000000000001"/>
          <c:min val="0.9500000000000000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IPC </a:t>
                </a:r>
                <a:r>
                  <a:rPr lang="en-US" sz="1800" dirty="0" smtClean="0"/>
                  <a:t>normalized to </a:t>
                </a:r>
                <a:r>
                  <a:rPr lang="en-US" sz="1800" dirty="0"/>
                  <a:t>base</a:t>
                </a:r>
              </a:p>
            </c:rich>
          </c:tx>
          <c:layout>
            <c:manualLayout>
              <c:xMode val="edge"/>
              <c:yMode val="edge"/>
              <c:x val="1.3683945756780402E-2"/>
              <c:y val="0.2462596638409177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anchor="t" anchorCtr="0"/>
          <a:lstStyle/>
          <a:p>
            <a:pPr>
              <a:defRPr sz="1000"/>
            </a:pPr>
            <a:endParaRPr lang="en-US"/>
          </a:p>
        </c:txPr>
        <c:crossAx val="102195200"/>
        <c:crosses val="autoZero"/>
        <c:crossBetween val="between"/>
        <c:majorUnit val="5.000000000000001E-2"/>
      </c:valAx>
      <c:valAx>
        <c:axId val="102198656"/>
        <c:scaling>
          <c:orientation val="minMax"/>
          <c:min val="74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baseline="0"/>
                  <a:t>MIPS</a:t>
                </a:r>
                <a:endParaRPr lang="en-US" sz="18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217216"/>
        <c:crosses val="max"/>
        <c:crossBetween val="between"/>
      </c:valAx>
      <c:catAx>
        <c:axId val="102217216"/>
        <c:scaling>
          <c:orientation val="minMax"/>
        </c:scaling>
        <c:delete val="1"/>
        <c:axPos val="b"/>
        <c:majorTickMark val="out"/>
        <c:minorTickMark val="none"/>
        <c:tickLblPos val="nextTo"/>
        <c:crossAx val="102198656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451990376202974"/>
          <c:y val="3.2602326702268238E-2"/>
          <c:w val="0.24462893700787403"/>
          <c:h val="6.226766296296534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35618341824919"/>
          <c:y val="5.4961175909611533E-2"/>
          <c:w val="0.87678477690288714"/>
          <c:h val="0.75142961277034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MPKI!$B$3:$B$10</c:f>
              <c:numCache>
                <c:formatCode>General</c:formatCode>
                <c:ptCount val="8"/>
                <c:pt idx="0">
                  <c:v>12.6754</c:v>
                </c:pt>
                <c:pt idx="1">
                  <c:v>12.158200000000001</c:v>
                </c:pt>
                <c:pt idx="2">
                  <c:v>19.036799999999999</c:v>
                </c:pt>
                <c:pt idx="3">
                  <c:v>17.368500000000001</c:v>
                </c:pt>
              </c:numCache>
            </c:numRef>
          </c:val>
        </c:ser>
        <c:ser>
          <c:idx val="1"/>
          <c:order val="1"/>
          <c:tx>
            <c:strRef>
              <c:f>MPKI!$C$2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MPKI!$C$3:$C$10</c:f>
              <c:numCache>
                <c:formatCode>General</c:formatCode>
                <c:ptCount val="8"/>
                <c:pt idx="0">
                  <c:v>11.963800000000001</c:v>
                </c:pt>
                <c:pt idx="1">
                  <c:v>11.3308</c:v>
                </c:pt>
                <c:pt idx="2">
                  <c:v>16.407299999999999</c:v>
                </c:pt>
                <c:pt idx="3">
                  <c:v>15.7182</c:v>
                </c:pt>
              </c:numCache>
            </c:numRef>
          </c:val>
        </c:ser>
        <c:ser>
          <c:idx val="2"/>
          <c:order val="2"/>
          <c:tx>
            <c:strRef>
              <c:f>MPKI!$D$2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MPKI!$D$3:$D$10</c:f>
              <c:numCache>
                <c:formatCode>General</c:formatCode>
                <c:ptCount val="8"/>
                <c:pt idx="0">
                  <c:v>11.425000000000001</c:v>
                </c:pt>
                <c:pt idx="1">
                  <c:v>10.7309</c:v>
                </c:pt>
                <c:pt idx="2">
                  <c:v>16.189900000000002</c:v>
                </c:pt>
                <c:pt idx="3">
                  <c:v>13.776199999999999</c:v>
                </c:pt>
              </c:numCache>
            </c:numRef>
          </c:val>
        </c:ser>
        <c:ser>
          <c:idx val="3"/>
          <c:order val="3"/>
          <c:tx>
            <c:strRef>
              <c:f>MPKI!$E$2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MPKI!$E$3:$E$10</c:f>
              <c:numCache>
                <c:formatCode>General</c:formatCode>
                <c:ptCount val="8"/>
                <c:pt idx="0">
                  <c:v>10.660500000000001</c:v>
                </c:pt>
                <c:pt idx="1">
                  <c:v>10.3986</c:v>
                </c:pt>
                <c:pt idx="2">
                  <c:v>15.980600000000001</c:v>
                </c:pt>
                <c:pt idx="3">
                  <c:v>13.1859</c:v>
                </c:pt>
              </c:numCache>
            </c:numRef>
          </c:val>
        </c:ser>
        <c:ser>
          <c:idx val="4"/>
          <c:order val="4"/>
          <c:tx>
            <c:strRef>
              <c:f>MPKI!$F$2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MPKI!$F$3:$F$10</c:f>
              <c:numCache>
                <c:formatCode>General</c:formatCode>
                <c:ptCount val="8"/>
                <c:pt idx="0">
                  <c:v>10.4094</c:v>
                </c:pt>
                <c:pt idx="1">
                  <c:v>10.1152</c:v>
                </c:pt>
                <c:pt idx="2">
                  <c:v>15.837</c:v>
                </c:pt>
                <c:pt idx="3">
                  <c:v>12.6266</c:v>
                </c:pt>
              </c:numCache>
            </c:numRef>
          </c:val>
        </c:ser>
        <c:ser>
          <c:idx val="5"/>
          <c:order val="5"/>
          <c:tx>
            <c:strRef>
              <c:f>MPKI!$G$2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MPKI!$A$3:$A$10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MPKI!$G$3:$G$10</c:f>
              <c:numCache>
                <c:formatCode>General</c:formatCode>
                <c:ptCount val="8"/>
                <c:pt idx="0">
                  <c:v>9.8396000000000008</c:v>
                </c:pt>
                <c:pt idx="1">
                  <c:v>9.8455999999999992</c:v>
                </c:pt>
                <c:pt idx="2">
                  <c:v>15.635199999999999</c:v>
                </c:pt>
                <c:pt idx="3">
                  <c:v>12.232200000000001</c:v>
                </c:pt>
                <c:pt idx="4">
                  <c:v>10.149900000000001</c:v>
                </c:pt>
                <c:pt idx="5">
                  <c:v>10.154400000000001</c:v>
                </c:pt>
                <c:pt idx="6">
                  <c:v>4.2553999999999998</c:v>
                </c:pt>
                <c:pt idx="7">
                  <c:v>4.2526999999999999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2285696"/>
        <c:axId val="102287232"/>
      </c:barChart>
      <c:catAx>
        <c:axId val="1022856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2287232"/>
        <c:crosses val="autoZero"/>
        <c:auto val="1"/>
        <c:lblAlgn val="ctr"/>
        <c:lblOffset val="100"/>
        <c:noMultiLvlLbl val="0"/>
      </c:catAx>
      <c:valAx>
        <c:axId val="1022872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MPKI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22856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54238462379702523"/>
          <c:y val="4.5606975184439971E-2"/>
          <c:w val="0.45761547755202381"/>
          <c:h val="0.11833327893934073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3319964185953"/>
          <c:y val="6.3075030750307501E-2"/>
          <c:w val="0.8286473487853725"/>
          <c:h val="0.73540711470106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IPC!$B$1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IPC!$B$2:$B$9</c:f>
              <c:numCache>
                <c:formatCode>General</c:formatCode>
                <c:ptCount val="8"/>
                <c:pt idx="0">
                  <c:v>0.32550000000000001</c:v>
                </c:pt>
                <c:pt idx="1">
                  <c:v>0.32690000000000002</c:v>
                </c:pt>
                <c:pt idx="2">
                  <c:v>0.3236</c:v>
                </c:pt>
                <c:pt idx="3">
                  <c:v>0.32269999999999999</c:v>
                </c:pt>
              </c:numCache>
            </c:numRef>
          </c:val>
        </c:ser>
        <c:ser>
          <c:idx val="1"/>
          <c:order val="1"/>
          <c:tx>
            <c:strRef>
              <c:f>IPC!$C$1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IPC!$C$2:$C$9</c:f>
              <c:numCache>
                <c:formatCode>General</c:formatCode>
                <c:ptCount val="8"/>
                <c:pt idx="0">
                  <c:v>0.32590000000000002</c:v>
                </c:pt>
                <c:pt idx="1">
                  <c:v>0.3276</c:v>
                </c:pt>
                <c:pt idx="2">
                  <c:v>0.32450000000000001</c:v>
                </c:pt>
                <c:pt idx="3">
                  <c:v>0.32369999999999999</c:v>
                </c:pt>
              </c:numCache>
            </c:numRef>
          </c:val>
        </c:ser>
        <c:ser>
          <c:idx val="2"/>
          <c:order val="2"/>
          <c:tx>
            <c:strRef>
              <c:f>IPC!$D$1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IPC!$D$2:$D$9</c:f>
              <c:numCache>
                <c:formatCode>General</c:formatCode>
                <c:ptCount val="8"/>
                <c:pt idx="0">
                  <c:v>0.32640000000000002</c:v>
                </c:pt>
                <c:pt idx="1">
                  <c:v>0.32800000000000001</c:v>
                </c:pt>
                <c:pt idx="2">
                  <c:v>0.32469999999999999</c:v>
                </c:pt>
                <c:pt idx="3">
                  <c:v>0.3251</c:v>
                </c:pt>
              </c:numCache>
            </c:numRef>
          </c:val>
        </c:ser>
        <c:ser>
          <c:idx val="3"/>
          <c:order val="3"/>
          <c:tx>
            <c:strRef>
              <c:f>IPC!$E$1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IPC!$E$2:$E$9</c:f>
              <c:numCache>
                <c:formatCode>General</c:formatCode>
                <c:ptCount val="8"/>
                <c:pt idx="0">
                  <c:v>0.32690000000000002</c:v>
                </c:pt>
                <c:pt idx="1">
                  <c:v>0.32829999999999998</c:v>
                </c:pt>
                <c:pt idx="2">
                  <c:v>0.32479999999999998</c:v>
                </c:pt>
                <c:pt idx="3">
                  <c:v>0.32619999999999999</c:v>
                </c:pt>
              </c:numCache>
            </c:numRef>
          </c:val>
        </c:ser>
        <c:ser>
          <c:idx val="4"/>
          <c:order val="4"/>
          <c:tx>
            <c:strRef>
              <c:f>IPC!$F$1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IPC!$F$2:$F$9</c:f>
              <c:numCache>
                <c:formatCode>General</c:formatCode>
                <c:ptCount val="8"/>
                <c:pt idx="0">
                  <c:v>0.32719999999999999</c:v>
                </c:pt>
                <c:pt idx="1">
                  <c:v>0.32840000000000003</c:v>
                </c:pt>
                <c:pt idx="2">
                  <c:v>0.32479999999999998</c:v>
                </c:pt>
                <c:pt idx="3">
                  <c:v>0.32719999999999999</c:v>
                </c:pt>
              </c:numCache>
            </c:numRef>
          </c:val>
        </c:ser>
        <c:ser>
          <c:idx val="5"/>
          <c:order val="5"/>
          <c:tx>
            <c:strRef>
              <c:f>IPC!$G$1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IPC!$A$2:$A$9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IPC!$G$2:$G$9</c:f>
              <c:numCache>
                <c:formatCode>General</c:formatCode>
                <c:ptCount val="8"/>
                <c:pt idx="0">
                  <c:v>0.3276</c:v>
                </c:pt>
                <c:pt idx="1">
                  <c:v>0.3286</c:v>
                </c:pt>
                <c:pt idx="2">
                  <c:v>0.32500000000000001</c:v>
                </c:pt>
                <c:pt idx="3">
                  <c:v>0.32719999999999999</c:v>
                </c:pt>
                <c:pt idx="4">
                  <c:v>0.3296</c:v>
                </c:pt>
                <c:pt idx="5">
                  <c:v>0.32668999999999998</c:v>
                </c:pt>
                <c:pt idx="6">
                  <c:v>0.33104</c:v>
                </c:pt>
                <c:pt idx="7">
                  <c:v>0.32941999999999999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axId val="102322560"/>
        <c:axId val="102324096"/>
      </c:barChart>
      <c:catAx>
        <c:axId val="1023225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324096"/>
        <c:crosses val="autoZero"/>
        <c:auto val="1"/>
        <c:lblAlgn val="ctr"/>
        <c:lblOffset val="100"/>
        <c:noMultiLvlLbl val="0"/>
      </c:catAx>
      <c:valAx>
        <c:axId val="102324096"/>
        <c:scaling>
          <c:orientation val="minMax"/>
          <c:min val="0.3220000000000001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IPC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2322560"/>
        <c:crosses val="autoZero"/>
        <c:crossBetween val="between"/>
        <c:majorUnit val="2.0000000000000009E-3"/>
      </c:valAx>
    </c:plotArea>
    <c:legend>
      <c:legendPos val="t"/>
      <c:layout>
        <c:manualLayout>
          <c:xMode val="edge"/>
          <c:yMode val="edge"/>
          <c:x val="0.24115728843637332"/>
          <c:y val="5.021239503733621E-2"/>
          <c:w val="0.56696015284477519"/>
          <c:h val="0.12747305110846388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17082239720035"/>
          <c:y val="5.780266355594442E-2"/>
          <c:w val="0.84971522309711278"/>
          <c:h val="0.73993311947117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fmax_IPS!$B$3:$B$10</c:f>
              <c:numCache>
                <c:formatCode>General</c:formatCode>
                <c:ptCount val="8"/>
                <c:pt idx="0">
                  <c:v>259.60000000000002</c:v>
                </c:pt>
                <c:pt idx="1">
                  <c:v>238.3</c:v>
                </c:pt>
                <c:pt idx="2">
                  <c:v>252</c:v>
                </c:pt>
                <c:pt idx="3">
                  <c:v>262.48200000000003</c:v>
                </c:pt>
              </c:numCache>
            </c:numRef>
          </c:val>
        </c:ser>
        <c:ser>
          <c:idx val="1"/>
          <c:order val="1"/>
          <c:tx>
            <c:strRef>
              <c:f>fmax_IPS!$C$2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fmax_IPS!$C$3:$C$10</c:f>
              <c:numCache>
                <c:formatCode>General</c:formatCode>
                <c:ptCount val="8"/>
                <c:pt idx="0">
                  <c:v>258.3</c:v>
                </c:pt>
                <c:pt idx="1">
                  <c:v>235.7</c:v>
                </c:pt>
                <c:pt idx="2">
                  <c:v>243.5</c:v>
                </c:pt>
                <c:pt idx="3">
                  <c:v>235.84200000000001</c:v>
                </c:pt>
              </c:numCache>
            </c:numRef>
          </c:val>
        </c:ser>
        <c:ser>
          <c:idx val="2"/>
          <c:order val="2"/>
          <c:tx>
            <c:strRef>
              <c:f>fmax_IPS!$D$2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fmax_IPS!$D$3:$D$10</c:f>
              <c:numCache>
                <c:formatCode>General</c:formatCode>
                <c:ptCount val="8"/>
                <c:pt idx="0">
                  <c:v>255</c:v>
                </c:pt>
                <c:pt idx="1">
                  <c:v>228.4</c:v>
                </c:pt>
                <c:pt idx="2">
                  <c:v>234.9</c:v>
                </c:pt>
                <c:pt idx="3">
                  <c:v>227.55</c:v>
                </c:pt>
              </c:numCache>
            </c:numRef>
          </c:val>
        </c:ser>
        <c:ser>
          <c:idx val="3"/>
          <c:order val="3"/>
          <c:tx>
            <c:strRef>
              <c:f>fmax_IPS!$E$2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fmax_IPS!$E$3:$E$10</c:f>
              <c:numCache>
                <c:formatCode>General</c:formatCode>
                <c:ptCount val="8"/>
                <c:pt idx="0">
                  <c:v>254.2</c:v>
                </c:pt>
                <c:pt idx="1">
                  <c:v>219.6</c:v>
                </c:pt>
                <c:pt idx="2">
                  <c:v>229.7</c:v>
                </c:pt>
                <c:pt idx="3">
                  <c:v>213.74</c:v>
                </c:pt>
              </c:numCache>
            </c:numRef>
          </c:val>
        </c:ser>
        <c:ser>
          <c:idx val="4"/>
          <c:order val="4"/>
          <c:tx>
            <c:strRef>
              <c:f>fmax_IPS!$F$2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fmax_IPS!$F$3:$F$10</c:f>
              <c:numCache>
                <c:formatCode>General</c:formatCode>
                <c:ptCount val="8"/>
                <c:pt idx="0">
                  <c:v>255.8</c:v>
                </c:pt>
                <c:pt idx="1">
                  <c:v>217.9</c:v>
                </c:pt>
                <c:pt idx="2">
                  <c:v>217.2</c:v>
                </c:pt>
                <c:pt idx="3">
                  <c:v>206.97200000000001</c:v>
                </c:pt>
              </c:numCache>
            </c:numRef>
          </c:val>
        </c:ser>
        <c:ser>
          <c:idx val="5"/>
          <c:order val="5"/>
          <c:tx>
            <c:strRef>
              <c:f>fmax_IPS!$G$2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fmax_IPS!$A$3:$A$10</c:f>
              <c:strCache>
                <c:ptCount val="8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</c:v>
                </c:pt>
                <c:pt idx="5">
                  <c:v>O-TAGE</c:v>
                </c:pt>
                <c:pt idx="6">
                  <c:v>Single-cycle TAGE-SC</c:v>
                </c:pt>
                <c:pt idx="7">
                  <c:v>O-TAGE-SC</c:v>
                </c:pt>
              </c:strCache>
            </c:strRef>
          </c:cat>
          <c:val>
            <c:numRef>
              <c:f>fmax_IPS!$G$3:$G$10</c:f>
              <c:numCache>
                <c:formatCode>General</c:formatCode>
                <c:ptCount val="8"/>
                <c:pt idx="0">
                  <c:v>248.94800000000001</c:v>
                </c:pt>
                <c:pt idx="1">
                  <c:v>197.11199999999999</c:v>
                </c:pt>
                <c:pt idx="2">
                  <c:v>200.99199999999999</c:v>
                </c:pt>
                <c:pt idx="3">
                  <c:v>165.018</c:v>
                </c:pt>
                <c:pt idx="4">
                  <c:v>221.874</c:v>
                </c:pt>
                <c:pt idx="5">
                  <c:v>270</c:v>
                </c:pt>
                <c:pt idx="6">
                  <c:v>223.66399999999999</c:v>
                </c:pt>
                <c:pt idx="7">
                  <c:v>270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14463104"/>
        <c:axId val="114464640"/>
      </c:barChart>
      <c:catAx>
        <c:axId val="114463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4464640"/>
        <c:crosses val="autoZero"/>
        <c:auto val="1"/>
        <c:lblAlgn val="ctr"/>
        <c:lblOffset val="100"/>
        <c:noMultiLvlLbl val="0"/>
      </c:catAx>
      <c:valAx>
        <c:axId val="114464640"/>
        <c:scaling>
          <c:orientation val="minMax"/>
          <c:max val="280"/>
          <c:min val="1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FMax (MHz)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446310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6746965487620494"/>
          <c:y val="0"/>
          <c:w val="0.55218631162404253"/>
          <c:h val="0.1170183727034120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0367454068242"/>
          <c:y val="5.1337891974029569E-2"/>
          <c:w val="0.86729680664916886"/>
          <c:h val="0.71869802458903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fmax_IPS!$B$25</c:f>
              <c:strCache>
                <c:ptCount val="1"/>
                <c:pt idx="0">
                  <c:v>1KB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(fmax_IPS!$B$26:$B$29,fmax_IPS!$B$32:$B$33)</c:f>
              <c:numCache>
                <c:formatCode>General</c:formatCode>
                <c:ptCount val="6"/>
                <c:pt idx="0">
                  <c:v>84.499800000000008</c:v>
                </c:pt>
                <c:pt idx="1">
                  <c:v>77.900270000000006</c:v>
                </c:pt>
                <c:pt idx="2">
                  <c:v>81.547200000000004</c:v>
                </c:pt>
                <c:pt idx="3">
                  <c:v>84.7029414</c:v>
                </c:pt>
              </c:numCache>
            </c:numRef>
          </c:val>
        </c:ser>
        <c:ser>
          <c:idx val="1"/>
          <c:order val="1"/>
          <c:tx>
            <c:strRef>
              <c:f>fmax_IPS!$C$25</c:f>
              <c:strCache>
                <c:ptCount val="1"/>
                <c:pt idx="0">
                  <c:v>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(fmax_IPS!$C$26:$C$29,fmax_IPS!$C$32:$C$33)</c:f>
              <c:numCache>
                <c:formatCode>General</c:formatCode>
                <c:ptCount val="6"/>
                <c:pt idx="0">
                  <c:v>84.179970000000012</c:v>
                </c:pt>
                <c:pt idx="1">
                  <c:v>77.215319999999991</c:v>
                </c:pt>
                <c:pt idx="2">
                  <c:v>79.015749999999997</c:v>
                </c:pt>
                <c:pt idx="3">
                  <c:v>76.342055400000007</c:v>
                </c:pt>
              </c:numCache>
            </c:numRef>
          </c:val>
        </c:ser>
        <c:ser>
          <c:idx val="2"/>
          <c:order val="2"/>
          <c:tx>
            <c:strRef>
              <c:f>fmax_IPS!$D$25</c:f>
              <c:strCache>
                <c:ptCount val="1"/>
                <c:pt idx="0">
                  <c:v>4KB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(fmax_IPS!$D$26:$D$29,fmax_IPS!$D$32:$D$33)</c:f>
              <c:numCache>
                <c:formatCode>General</c:formatCode>
                <c:ptCount val="6"/>
                <c:pt idx="0">
                  <c:v>83.231999999999999</c:v>
                </c:pt>
                <c:pt idx="1">
                  <c:v>74.915199999999999</c:v>
                </c:pt>
                <c:pt idx="2">
                  <c:v>76.272030000000001</c:v>
                </c:pt>
                <c:pt idx="3">
                  <c:v>73.976505000000003</c:v>
                </c:pt>
              </c:numCache>
            </c:numRef>
          </c:val>
        </c:ser>
        <c:ser>
          <c:idx val="3"/>
          <c:order val="3"/>
          <c:tx>
            <c:strRef>
              <c:f>fmax_IPS!$E$25</c:f>
              <c:strCache>
                <c:ptCount val="1"/>
                <c:pt idx="0">
                  <c:v>8KB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(fmax_IPS!$E$26:$E$29,fmax_IPS!$E$32:$E$33)</c:f>
              <c:numCache>
                <c:formatCode>General</c:formatCode>
                <c:ptCount val="6"/>
                <c:pt idx="0">
                  <c:v>83.097980000000007</c:v>
                </c:pt>
                <c:pt idx="1">
                  <c:v>72.094679999999997</c:v>
                </c:pt>
                <c:pt idx="2">
                  <c:v>74.606559999999988</c:v>
                </c:pt>
                <c:pt idx="3">
                  <c:v>69.721987999999996</c:v>
                </c:pt>
              </c:numCache>
            </c:numRef>
          </c:val>
        </c:ser>
        <c:ser>
          <c:idx val="4"/>
          <c:order val="4"/>
          <c:tx>
            <c:strRef>
              <c:f>fmax_IPS!$F$25</c:f>
              <c:strCache>
                <c:ptCount val="1"/>
                <c:pt idx="0">
                  <c:v>16KB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(fmax_IPS!$F$26:$F$29,fmax_IPS!$F$32:$F$33)</c:f>
              <c:numCache>
                <c:formatCode>General</c:formatCode>
                <c:ptCount val="6"/>
                <c:pt idx="0">
                  <c:v>83.697760000000002</c:v>
                </c:pt>
                <c:pt idx="1">
                  <c:v>71.558360000000008</c:v>
                </c:pt>
                <c:pt idx="2">
                  <c:v>70.546559999999985</c:v>
                </c:pt>
                <c:pt idx="3">
                  <c:v>67.721238400000004</c:v>
                </c:pt>
              </c:numCache>
            </c:numRef>
          </c:val>
        </c:ser>
        <c:ser>
          <c:idx val="5"/>
          <c:order val="5"/>
          <c:tx>
            <c:strRef>
              <c:f>fmax_IPS!$G$25</c:f>
              <c:strCache>
                <c:ptCount val="1"/>
                <c:pt idx="0">
                  <c:v>32KB</c:v>
                </c:pt>
              </c:strCache>
            </c:strRef>
          </c:tx>
          <c:invertIfNegative val="0"/>
          <c:cat>
            <c:strRef>
              <c:f>(fmax_IPS!$A$26:$A$29,fmax_IPS!$A$32:$A$33)</c:f>
              <c:strCache>
                <c:ptCount val="6"/>
                <c:pt idx="0">
                  <c:v>GRselect</c:v>
                </c:pt>
                <c:pt idx="1">
                  <c:v>Gshare</c:v>
                </c:pt>
                <c:pt idx="2">
                  <c:v>Bimodal</c:v>
                </c:pt>
                <c:pt idx="3">
                  <c:v>Perceptron</c:v>
                </c:pt>
                <c:pt idx="4">
                  <c:v>Single-cycle TAGE-SC</c:v>
                </c:pt>
                <c:pt idx="5">
                  <c:v>O-TAGE-SC</c:v>
                </c:pt>
              </c:strCache>
            </c:strRef>
          </c:cat>
          <c:val>
            <c:numRef>
              <c:f>(fmax_IPS!$G$26:$G$29,fmax_IPS!$G$32:$G$33)</c:f>
              <c:numCache>
                <c:formatCode>General</c:formatCode>
                <c:ptCount val="6"/>
                <c:pt idx="0">
                  <c:v>81.555364800000007</c:v>
                </c:pt>
                <c:pt idx="1">
                  <c:v>64.771003199999996</c:v>
                </c:pt>
                <c:pt idx="2">
                  <c:v>65.322400000000002</c:v>
                </c:pt>
                <c:pt idx="3">
                  <c:v>53.993889599999996</c:v>
                </c:pt>
                <c:pt idx="4">
                  <c:v>74.041730559999991</c:v>
                </c:pt>
                <c:pt idx="5">
                  <c:v>88.943399999999997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114524544"/>
        <c:axId val="114526080"/>
      </c:barChart>
      <c:catAx>
        <c:axId val="114524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14526080"/>
        <c:crosses val="autoZero"/>
        <c:auto val="1"/>
        <c:lblAlgn val="ctr"/>
        <c:lblOffset val="100"/>
        <c:noMultiLvlLbl val="0"/>
      </c:catAx>
      <c:valAx>
        <c:axId val="114526080"/>
        <c:scaling>
          <c:orientation val="minMax"/>
          <c:max val="9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Million Instructions Per Second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45245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637397727120816"/>
          <c:y val="4.4717093290168014E-2"/>
          <c:w val="0.58438592940918321"/>
          <c:h val="0.1136355159552424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Presentation!$B$75</c:f>
              <c:strCache>
                <c:ptCount val="1"/>
                <c:pt idx="0">
                  <c:v>Return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(Presentation!$F$75,Presentation!$G$75,Presentation!$K$75)</c:f>
              <c:numCache>
                <c:formatCode>0.00%</c:formatCode>
                <c:ptCount val="3"/>
                <c:pt idx="0">
                  <c:v>0.99924585462978366</c:v>
                </c:pt>
                <c:pt idx="1">
                  <c:v>0.62692797644019271</c:v>
                </c:pt>
                <c:pt idx="2" formatCode="0.0%">
                  <c:v>0.96907716715995851</c:v>
                </c:pt>
              </c:numCache>
            </c:numRef>
          </c:val>
        </c:ser>
        <c:ser>
          <c:idx val="1"/>
          <c:order val="1"/>
          <c:tx>
            <c:strRef>
              <c:f>Presentation!$B$76</c:f>
              <c:strCache>
                <c:ptCount val="1"/>
                <c:pt idx="0">
                  <c:v>Other indirect branches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(Presentation!$F$74,Presentation!$G$74,Presentation!$K$74)</c:f>
              <c:strCache>
                <c:ptCount val="3"/>
                <c:pt idx="0">
                  <c:v>libquantum</c:v>
                </c:pt>
                <c:pt idx="1">
                  <c:v>sjeng</c:v>
                </c:pt>
                <c:pt idx="2">
                  <c:v>average</c:v>
                </c:pt>
              </c:strCache>
            </c:strRef>
          </c:cat>
          <c:val>
            <c:numRef>
              <c:f>(Presentation!$F$76,Presentation!$G$76,Presentation!$K$76)</c:f>
              <c:numCache>
                <c:formatCode>0.00%</c:formatCode>
                <c:ptCount val="3"/>
                <c:pt idx="0">
                  <c:v>7.5414537021637005E-4</c:v>
                </c:pt>
                <c:pt idx="1">
                  <c:v>0.37307202355980729</c:v>
                </c:pt>
                <c:pt idx="2">
                  <c:v>3.0922832840041492E-2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064512"/>
        <c:axId val="102066048"/>
      </c:barChart>
      <c:catAx>
        <c:axId val="102064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2066048"/>
        <c:crosses val="autoZero"/>
        <c:auto val="1"/>
        <c:lblAlgn val="ctr"/>
        <c:lblOffset val="100"/>
        <c:noMultiLvlLbl val="0"/>
      </c:catAx>
      <c:valAx>
        <c:axId val="102066048"/>
        <c:scaling>
          <c:orientation val="minMax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20645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5194018013935"/>
          <c:y val="0.89399455648401094"/>
          <c:w val="0.81815571165115153"/>
          <c:h val="8.1203856214401765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b="1" i="0" baseline="0" dirty="0" smtClean="0">
                <a:effectLst/>
              </a:rPr>
              <a:t>Reduction in target address </a:t>
            </a:r>
            <a:r>
              <a:rPr lang="en-US" sz="2400" b="1" i="0" baseline="0" dirty="0" err="1" smtClean="0">
                <a:effectLst/>
              </a:rPr>
              <a:t>misprediction</a:t>
            </a:r>
            <a:r>
              <a:rPr lang="en-US" sz="2400" b="1" i="0" baseline="0" dirty="0" smtClean="0">
                <a:effectLst/>
              </a:rPr>
              <a:t> over </a:t>
            </a:r>
            <a:r>
              <a:rPr lang="en-US" sz="2400" b="1" i="0" cap="small" baseline="0" dirty="0" smtClean="0">
                <a:effectLst/>
              </a:rPr>
              <a:t>Base</a:t>
            </a:r>
            <a:endParaRPr lang="en-US" sz="2400" dirty="0">
              <a:effectLst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9.1855314960629916E-2"/>
          <c:y val="0.13148928258967629"/>
          <c:w val="0.89981135170603677"/>
          <c:h val="0.6877957616409059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Presentation!$C$27:$J$27</c:f>
              <c:strCache>
                <c:ptCount val="8"/>
                <c:pt idx="0">
                  <c:v>BTB-256</c:v>
                </c:pt>
                <c:pt idx="1">
                  <c:v>BTB-512</c:v>
                </c:pt>
                <c:pt idx="2">
                  <c:v>BTB-1024</c:v>
                </c:pt>
                <c:pt idx="3">
                  <c:v>BTB-PAC</c:v>
                </c:pt>
                <c:pt idx="4">
                  <c:v>BTB-FAC</c:v>
                </c:pt>
                <c:pt idx="5">
                  <c:v>FAC</c:v>
                </c:pt>
                <c:pt idx="6">
                  <c:v>FAC+RAS</c:v>
                </c:pt>
                <c:pt idx="7">
                  <c:v>BTB-1024 +RAS +FAC</c:v>
                </c:pt>
              </c:strCache>
            </c:strRef>
          </c:cat>
          <c:val>
            <c:numRef>
              <c:f>Presentation!$C$28:$J$28</c:f>
              <c:numCache>
                <c:formatCode>0.00%</c:formatCode>
                <c:ptCount val="8"/>
                <c:pt idx="0">
                  <c:v>0.30320000000000003</c:v>
                </c:pt>
                <c:pt idx="1">
                  <c:v>0.29809999999999998</c:v>
                </c:pt>
                <c:pt idx="2">
                  <c:v>0.29380000000000001</c:v>
                </c:pt>
                <c:pt idx="3">
                  <c:v>0.80710000000000004</c:v>
                </c:pt>
                <c:pt idx="4">
                  <c:v>0.90159999999999996</c:v>
                </c:pt>
                <c:pt idx="5">
                  <c:v>0.84470000000000001</c:v>
                </c:pt>
                <c:pt idx="6">
                  <c:v>0.93559999999999999</c:v>
                </c:pt>
                <c:pt idx="7">
                  <c:v>0.98588946947027678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083968"/>
        <c:axId val="102102144"/>
      </c:barChart>
      <c:catAx>
        <c:axId val="102083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2102144"/>
        <c:crosses val="autoZero"/>
        <c:auto val="1"/>
        <c:lblAlgn val="ctr"/>
        <c:lblOffset val="100"/>
        <c:noMultiLvlLbl val="0"/>
      </c:catAx>
      <c:valAx>
        <c:axId val="10210214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20839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12871828521434"/>
          <c:y val="4.3274825021872264E-2"/>
          <c:w val="0.75949234470691163"/>
          <c:h val="0.76664916885389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Presentation!$B$55</c:f>
              <c:strCache>
                <c:ptCount val="1"/>
                <c:pt idx="0">
                  <c:v>fmax avg</c:v>
                </c:pt>
              </c:strCache>
            </c:strRef>
          </c:tx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Presentation!$B$56:$B$61</c:f>
              <c:numCache>
                <c:formatCode>General</c:formatCode>
                <c:ptCount val="6"/>
                <c:pt idx="0">
                  <c:v>353.42</c:v>
                </c:pt>
                <c:pt idx="1">
                  <c:v>287.11</c:v>
                </c:pt>
                <c:pt idx="2">
                  <c:v>252.03</c:v>
                </c:pt>
                <c:pt idx="3">
                  <c:v>241.37</c:v>
                </c:pt>
                <c:pt idx="4">
                  <c:v>232.65</c:v>
                </c:pt>
                <c:pt idx="5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Presentation!$C$55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Presentation!$C$56:$C$61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964416"/>
        <c:axId val="101970304"/>
      </c:barChart>
      <c:barChart>
        <c:barDir val="col"/>
        <c:grouping val="clustered"/>
        <c:varyColors val="0"/>
        <c:ser>
          <c:idx val="2"/>
          <c:order val="2"/>
          <c:tx>
            <c:strRef>
              <c:f>Presentation!$D$55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Presentation!$D$56:$D$61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Presentation!$E$55</c:f>
              <c:strCache>
                <c:ptCount val="1"/>
                <c:pt idx="0">
                  <c:v>IPC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Presentation!$A$56:$A$61</c:f>
              <c:strCache>
                <c:ptCount val="6"/>
                <c:pt idx="0">
                  <c:v>Base</c:v>
                </c:pt>
                <c:pt idx="1">
                  <c:v>BTB+ bimodal</c:v>
                </c:pt>
                <c:pt idx="2">
                  <c:v>FAC+RAS+ bimodal</c:v>
                </c:pt>
                <c:pt idx="3">
                  <c:v>FAC+RAS+ gselect</c:v>
                </c:pt>
                <c:pt idx="4">
                  <c:v>FAC+RAS+ gshare</c:v>
                </c:pt>
                <c:pt idx="5">
                  <c:v>FAC+RAS+ gRselect</c:v>
                </c:pt>
              </c:strCache>
            </c:strRef>
          </c:cat>
          <c:val>
            <c:numRef>
              <c:f>Presentation!$E$56:$E$61</c:f>
              <c:numCache>
                <c:formatCode>General</c:formatCode>
                <c:ptCount val="6"/>
                <c:pt idx="0">
                  <c:v>0.29039999999999999</c:v>
                </c:pt>
                <c:pt idx="1">
                  <c:v>0.30309999999999998</c:v>
                </c:pt>
                <c:pt idx="2">
                  <c:v>0.32200000000000001</c:v>
                </c:pt>
                <c:pt idx="3">
                  <c:v>0.3266</c:v>
                </c:pt>
                <c:pt idx="4">
                  <c:v>0.32850000000000001</c:v>
                </c:pt>
                <c:pt idx="5">
                  <c:v>0.32550000000000001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982592"/>
        <c:axId val="101972224"/>
      </c:barChart>
      <c:catAx>
        <c:axId val="1019644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1970304"/>
        <c:crosses val="autoZero"/>
        <c:auto val="1"/>
        <c:lblAlgn val="ctr"/>
        <c:lblOffset val="100"/>
        <c:noMultiLvlLbl val="0"/>
      </c:catAx>
      <c:valAx>
        <c:axId val="101970304"/>
        <c:scaling>
          <c:orientation val="minMax"/>
          <c:max val="360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Maximum Frequency (MHz)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1964416"/>
        <c:crosses val="autoZero"/>
        <c:crossBetween val="between"/>
      </c:valAx>
      <c:valAx>
        <c:axId val="101972224"/>
        <c:scaling>
          <c:orientation val="minMax"/>
          <c:min val="0.26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Instruction</a:t>
                </a:r>
                <a:r>
                  <a:rPr lang="en-US" baseline="0" dirty="0" smtClean="0"/>
                  <a:t> Per Cycle (IPC)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1982592"/>
        <c:crosses val="max"/>
        <c:crossBetween val="between"/>
      </c:valAx>
      <c:catAx>
        <c:axId val="101982592"/>
        <c:scaling>
          <c:orientation val="minMax"/>
        </c:scaling>
        <c:delete val="1"/>
        <c:axPos val="b"/>
        <c:majorTickMark val="out"/>
        <c:minorTickMark val="none"/>
        <c:tickLblPos val="nextTo"/>
        <c:crossAx val="101972224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8452077865266842"/>
          <c:y val="4.1666666666666664E-2"/>
          <c:w val="0.21429177602799648"/>
          <c:h val="9.6372211286089235E-2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4467396120938"/>
          <c:y val="4.1691056910569103E-2"/>
          <c:w val="0.80494580222926682"/>
          <c:h val="0.85882926829268291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Presentation!$A$4</c:f>
              <c:strCache>
                <c:ptCount val="1"/>
                <c:pt idx="0">
                  <c:v>GRselect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Presentation!$B$4:$G$4</c:f>
              <c:numCache>
                <c:formatCode>General</c:formatCode>
                <c:ptCount val="6"/>
                <c:pt idx="0">
                  <c:v>12.6754</c:v>
                </c:pt>
                <c:pt idx="1">
                  <c:v>11.963800000000001</c:v>
                </c:pt>
                <c:pt idx="2">
                  <c:v>11.425000000000001</c:v>
                </c:pt>
                <c:pt idx="3">
                  <c:v>10.660500000000001</c:v>
                </c:pt>
                <c:pt idx="4">
                  <c:v>10.4094</c:v>
                </c:pt>
                <c:pt idx="5">
                  <c:v>9.8396000000000008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Presentation!$A$5</c:f>
              <c:strCache>
                <c:ptCount val="1"/>
                <c:pt idx="0">
                  <c:v>GShare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Presentation!$B$5:$G$5</c:f>
              <c:numCache>
                <c:formatCode>General</c:formatCode>
                <c:ptCount val="6"/>
                <c:pt idx="0">
                  <c:v>12.158200000000001</c:v>
                </c:pt>
                <c:pt idx="1">
                  <c:v>11.3308</c:v>
                </c:pt>
                <c:pt idx="2">
                  <c:v>10.7309</c:v>
                </c:pt>
                <c:pt idx="3">
                  <c:v>10.3986</c:v>
                </c:pt>
                <c:pt idx="4">
                  <c:v>10.1152</c:v>
                </c:pt>
                <c:pt idx="5">
                  <c:v>9.8455999999999992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Presentation!$A$6</c:f>
              <c:strCache>
                <c:ptCount val="1"/>
                <c:pt idx="0">
                  <c:v>Bimodal</c:v>
                </c:pt>
              </c:strCache>
            </c:strRef>
          </c:tx>
          <c:cat>
            <c:strRef>
              <c:f>Presentation!$B$3:$G$3</c:f>
              <c:strCache>
                <c:ptCount val="6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</c:strCache>
            </c:strRef>
          </c:cat>
          <c:val>
            <c:numRef>
              <c:f>Presentation!$B$6:$G$6</c:f>
              <c:numCache>
                <c:formatCode>General</c:formatCode>
                <c:ptCount val="6"/>
                <c:pt idx="0">
                  <c:v>19.036799999999999</c:v>
                </c:pt>
                <c:pt idx="1">
                  <c:v>16.407299999999999</c:v>
                </c:pt>
                <c:pt idx="2">
                  <c:v>16.189900000000002</c:v>
                </c:pt>
                <c:pt idx="3">
                  <c:v>15.980600000000001</c:v>
                </c:pt>
                <c:pt idx="4">
                  <c:v>15.837</c:v>
                </c:pt>
                <c:pt idx="5">
                  <c:v>15.635199999999999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239808"/>
        <c:axId val="101241600"/>
      </c:lineChart>
      <c:catAx>
        <c:axId val="1012398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01241600"/>
        <c:crosses val="autoZero"/>
        <c:auto val="1"/>
        <c:lblAlgn val="ctr"/>
        <c:lblOffset val="100"/>
        <c:noMultiLvlLbl val="0"/>
      </c:catAx>
      <c:valAx>
        <c:axId val="101241600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012398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742695593901826"/>
          <c:y val="4.2270626497774737E-2"/>
          <c:w val="0.53523570917271701"/>
          <c:h val="6.2685871583125274E-2"/>
        </c:manualLayout>
      </c:layout>
      <c:overlay val="1"/>
      <c:txPr>
        <a:bodyPr/>
        <a:lstStyle/>
        <a:p>
          <a:pPr>
            <a:defRPr sz="12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822830135925"/>
          <c:y val="7.1101277253560469E-2"/>
          <c:w val="0.79547131350849209"/>
          <c:h val="0.703575933567363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MPKI!$A$33</c:f>
              <c:strCache>
                <c:ptCount val="1"/>
                <c:pt idx="0">
                  <c:v>MPKI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MPKI!$B$32:$I$32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cat>
          <c:val>
            <c:numRef>
              <c:f>MPKI!$B$33:$I$33</c:f>
              <c:numCache>
                <c:formatCode>General</c:formatCode>
                <c:ptCount val="8"/>
                <c:pt idx="0">
                  <c:v>12.62656</c:v>
                </c:pt>
                <c:pt idx="1">
                  <c:v>12.428699999999999</c:v>
                </c:pt>
                <c:pt idx="2">
                  <c:v>12.247909999999999</c:v>
                </c:pt>
                <c:pt idx="3">
                  <c:v>12.650180000000001</c:v>
                </c:pt>
                <c:pt idx="4">
                  <c:v>12.770709999999999</c:v>
                </c:pt>
                <c:pt idx="5">
                  <c:v>12.75118</c:v>
                </c:pt>
                <c:pt idx="6">
                  <c:v>25.37932</c:v>
                </c:pt>
                <c:pt idx="7">
                  <c:v>61.291469999999997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322112"/>
        <c:axId val="101340672"/>
      </c:barChart>
      <c:catAx>
        <c:axId val="101322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HOB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01340672"/>
        <c:crosses val="autoZero"/>
        <c:auto val="1"/>
        <c:lblAlgn val="ctr"/>
        <c:lblOffset val="100"/>
        <c:noMultiLvlLbl val="0"/>
      </c:catAx>
      <c:valAx>
        <c:axId val="101340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MPKI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0132211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21251237037993"/>
          <c:y val="3.9780186023856738E-2"/>
          <c:w val="0.81110828480094765"/>
          <c:h val="0.8527161926970234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(Presentation!$A$113,Presentation!$A$116,Presentation!$A$118,Presentation!$A$120)</c:f>
              <c:strCache>
                <c:ptCount val="4"/>
                <c:pt idx="0">
                  <c:v>bimodal-4096</c:v>
                </c:pt>
                <c:pt idx="1">
                  <c:v>gshare-4096</c:v>
                </c:pt>
                <c:pt idx="2">
                  <c:v>gselect-4096</c:v>
                </c:pt>
                <c:pt idx="3">
                  <c:v>gRselect-4096</c:v>
                </c:pt>
              </c:strCache>
            </c:strRef>
          </c:cat>
          <c:val>
            <c:numRef>
              <c:f>(Presentation!$B$113,Presentation!$B$116,Presentation!$B$118,Presentation!$B$120)</c:f>
              <c:numCache>
                <c:formatCode>0%</c:formatCode>
                <c:ptCount val="4"/>
                <c:pt idx="0">
                  <c:v>0.25</c:v>
                </c:pt>
                <c:pt idx="1">
                  <c:v>0.82</c:v>
                </c:pt>
                <c:pt idx="2">
                  <c:v>0.8</c:v>
                </c:pt>
                <c:pt idx="3">
                  <c:v>0.79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380096"/>
        <c:axId val="101381632"/>
      </c:barChart>
      <c:catAx>
        <c:axId val="1013800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01381632"/>
        <c:crosses val="autoZero"/>
        <c:auto val="1"/>
        <c:lblAlgn val="ctr"/>
        <c:lblOffset val="100"/>
        <c:noMultiLvlLbl val="0"/>
      </c:catAx>
      <c:valAx>
        <c:axId val="10138163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sz="2000" b="1" i="0" baseline="0" dirty="0" smtClean="0">
                    <a:effectLst/>
                  </a:rPr>
                  <a:t>MPKI improvement over baseline</a:t>
                </a:r>
                <a:endParaRPr lang="en-US" sz="1050" dirty="0">
                  <a:effectLst/>
                </a:endParaRP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138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18134765864547"/>
          <c:y val="4.0341628944187226E-2"/>
          <c:w val="0.79668469595506153"/>
          <c:h val="0.8506374831897329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'[Branch predictor Study.xlsx]Presentation'!$A$128,'[Branch predictor Study.xlsx]Presentation'!$A$133,'[Branch predictor Study.xlsx]Presentation'!$A$135</c:f>
              <c:strCache>
                <c:ptCount val="3"/>
                <c:pt idx="0">
                  <c:v>BTB-256</c:v>
                </c:pt>
                <c:pt idx="1">
                  <c:v>BTB+FAC</c:v>
                </c:pt>
                <c:pt idx="2">
                  <c:v>FAC+RAS</c:v>
                </c:pt>
              </c:strCache>
            </c:strRef>
          </c:cat>
          <c:val>
            <c:numRef>
              <c:f>'[Branch predictor Study.xlsx]Presentation'!$B$128,'[Branch predictor Study.xlsx]Presentation'!$B$133,'[Branch predictor Study.xlsx]Presentation'!$B$135</c:f>
              <c:numCache>
                <c:formatCode>0.00%</c:formatCode>
                <c:ptCount val="3"/>
                <c:pt idx="0">
                  <c:v>0.30324242763021603</c:v>
                </c:pt>
                <c:pt idx="1">
                  <c:v>0.90162459983601295</c:v>
                </c:pt>
                <c:pt idx="2">
                  <c:v>0.935630919842944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257920"/>
        <c:axId val="114259456"/>
      </c:barChart>
      <c:catAx>
        <c:axId val="114257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4259456"/>
        <c:crosses val="autoZero"/>
        <c:auto val="1"/>
        <c:lblAlgn val="ctr"/>
        <c:lblOffset val="100"/>
        <c:noMultiLvlLbl val="0"/>
      </c:catAx>
      <c:valAx>
        <c:axId val="114259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dirty="0" smtClean="0">
                    <a:effectLst/>
                  </a:rPr>
                  <a:t>Reduction in </a:t>
                </a:r>
                <a:r>
                  <a:rPr lang="en-US" sz="2000" dirty="0" err="1" smtClean="0">
                    <a:effectLst/>
                  </a:rPr>
                  <a:t>mis</a:t>
                </a:r>
                <a:r>
                  <a:rPr lang="en-US" sz="2000" dirty="0" smtClean="0">
                    <a:effectLst/>
                  </a:rPr>
                  <a:t>-predicted</a:t>
                </a:r>
                <a:r>
                  <a:rPr lang="en-US" sz="2000" baseline="0" dirty="0" smtClean="0">
                    <a:effectLst/>
                  </a:rPr>
                  <a:t> target</a:t>
                </a:r>
                <a:endParaRPr lang="en-US" sz="2000" dirty="0">
                  <a:effectLst/>
                </a:endParaRP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4257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'[Branch predictor Study.xlsx]Presentation'!$B$147</c:f>
              <c:strCache>
                <c:ptCount val="1"/>
                <c:pt idx="0">
                  <c:v>fmax avg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Study.xlsx]Presentation'!$B$148:$B$156</c:f>
              <c:numCache>
                <c:formatCode>General</c:formatCode>
                <c:ptCount val="9"/>
                <c:pt idx="0">
                  <c:v>353.42</c:v>
                </c:pt>
                <c:pt idx="1">
                  <c:v>287.11</c:v>
                </c:pt>
                <c:pt idx="2">
                  <c:v>265.52</c:v>
                </c:pt>
                <c:pt idx="3">
                  <c:v>262.26</c:v>
                </c:pt>
                <c:pt idx="4">
                  <c:v>252.03</c:v>
                </c:pt>
                <c:pt idx="5">
                  <c:v>232.65</c:v>
                </c:pt>
                <c:pt idx="6">
                  <c:v>241.37</c:v>
                </c:pt>
                <c:pt idx="7">
                  <c:v>243.13</c:v>
                </c:pt>
                <c:pt idx="8">
                  <c:v>259.61</c:v>
                </c:pt>
              </c:numCache>
            </c:numRef>
          </c:val>
        </c:ser>
        <c:ser>
          <c:idx val="1"/>
          <c:order val="1"/>
          <c:tx>
            <c:strRef>
              <c:f>'[Branch predictor Study.xlsx]Presentation'!$C$147</c:f>
              <c:strCache>
                <c:ptCount val="1"/>
                <c:pt idx="0">
                  <c:v>dumP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Study.xlsx]Presentation'!$C$148:$C$156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331648"/>
        <c:axId val="114333184"/>
      </c:barChart>
      <c:barChart>
        <c:barDir val="col"/>
        <c:grouping val="clustered"/>
        <c:varyColors val="0"/>
        <c:ser>
          <c:idx val="2"/>
          <c:order val="2"/>
          <c:tx>
            <c:strRef>
              <c:f>'[Branch predictor Study.xlsx]Presentation'!$D$147</c:f>
              <c:strCache>
                <c:ptCount val="1"/>
                <c:pt idx="0">
                  <c:v>dumS</c:v>
                </c:pt>
              </c:strCache>
            </c:strRef>
          </c:tx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Study.xlsx]Presentation'!$D$148:$D$156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'[Branch predictor Study.xlsx]Presentation'!$E$147</c:f>
              <c:strCache>
                <c:ptCount val="1"/>
                <c:pt idx="0">
                  <c:v>area avg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'[Branch predictor Study.xlsx]Presentation'!$A$148:$A$156</c:f>
              <c:strCache>
                <c:ptCount val="9"/>
                <c:pt idx="0">
                  <c:v>Base</c:v>
                </c:pt>
                <c:pt idx="1">
                  <c:v>BTB+bimodal</c:v>
                </c:pt>
                <c:pt idx="2">
                  <c:v>BTB+PAC+bimodal</c:v>
                </c:pt>
                <c:pt idx="3">
                  <c:v>BTB+FAC+bimodal</c:v>
                </c:pt>
                <c:pt idx="4">
                  <c:v>FAC+RAS+bimodal</c:v>
                </c:pt>
                <c:pt idx="5">
                  <c:v>FAC+RAS+gshare</c:v>
                </c:pt>
                <c:pt idx="6">
                  <c:v>FAC+RAS+gselect</c:v>
                </c:pt>
                <c:pt idx="7">
                  <c:v>FAC+RAS+gRselect</c:v>
                </c:pt>
                <c:pt idx="8">
                  <c:v>FAC+RAS+gRselect+PD</c:v>
                </c:pt>
              </c:strCache>
            </c:strRef>
          </c:cat>
          <c:val>
            <c:numRef>
              <c:f>'[Branch predictor Study.xlsx]Presentation'!$E$148:$E$156</c:f>
              <c:numCache>
                <c:formatCode>General</c:formatCode>
                <c:ptCount val="9"/>
                <c:pt idx="0">
                  <c:v>46</c:v>
                </c:pt>
                <c:pt idx="1">
                  <c:v>50</c:v>
                </c:pt>
                <c:pt idx="2">
                  <c:v>108</c:v>
                </c:pt>
                <c:pt idx="3">
                  <c:v>107.6</c:v>
                </c:pt>
                <c:pt idx="4">
                  <c:v>141.6</c:v>
                </c:pt>
                <c:pt idx="5">
                  <c:v>154.4</c:v>
                </c:pt>
                <c:pt idx="6">
                  <c:v>142.6</c:v>
                </c:pt>
                <c:pt idx="7">
                  <c:v>151.4</c:v>
                </c:pt>
                <c:pt idx="8">
                  <c:v>147.80000000000001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345472"/>
        <c:axId val="114335104"/>
      </c:barChart>
      <c:catAx>
        <c:axId val="114331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4333184"/>
        <c:crosses val="autoZero"/>
        <c:auto val="1"/>
        <c:lblAlgn val="ctr"/>
        <c:lblOffset val="100"/>
        <c:noMultiLvlLbl val="0"/>
      </c:catAx>
      <c:valAx>
        <c:axId val="114333184"/>
        <c:scaling>
          <c:orientation val="minMax"/>
          <c:min val="2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Maximum Frequency (MHz)</a:t>
                </a:r>
                <a:endParaRPr lang="en-US" sz="18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4331648"/>
        <c:crosses val="autoZero"/>
        <c:crossBetween val="between"/>
      </c:valAx>
      <c:valAx>
        <c:axId val="1143351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Area (# ALUTs)</a:t>
                </a:r>
                <a:endParaRPr lang="en-US" sz="18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4345472"/>
        <c:crosses val="max"/>
        <c:crossBetween val="between"/>
      </c:valAx>
      <c:catAx>
        <c:axId val="114345472"/>
        <c:scaling>
          <c:orientation val="minMax"/>
        </c:scaling>
        <c:delete val="1"/>
        <c:axPos val="b"/>
        <c:majorTickMark val="out"/>
        <c:minorTickMark val="none"/>
        <c:tickLblPos val="nextTo"/>
        <c:crossAx val="114335104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2326246719160103"/>
          <c:y val="2.3229844680136929E-2"/>
          <c:w val="0.43270778652668418"/>
          <c:h val="8.8734043581261621E-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0.02583</cdr:x>
      <cdr:y>0.37448</cdr:y>
    </cdr:from>
    <cdr:to>
      <cdr:x>0.02587</cdr:x>
      <cdr:y>0.56914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36161" y="1712143"/>
          <a:ext cx="423" cy="8899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0.2</cdr:y>
    </cdr:from>
    <cdr:to>
      <cdr:x>0.0662</cdr:x>
      <cdr:y>0.3616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914400"/>
          <a:ext cx="605354" cy="738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0.02399</cdr:x>
      <cdr:y>0.38991</cdr:y>
    </cdr:from>
    <cdr:to>
      <cdr:x>0.02422</cdr:x>
      <cdr:y>0.62289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19365" y="1574687"/>
          <a:ext cx="2104" cy="94091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1.09361E-7</cdr:x>
      <cdr:y>0.18868</cdr:y>
    </cdr:from>
    <cdr:to>
      <cdr:x>0.05147</cdr:x>
      <cdr:y>0.38356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1" y="762000"/>
          <a:ext cx="470642" cy="7870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0.02583</cdr:x>
      <cdr:y>0.34311</cdr:y>
    </cdr:from>
    <cdr:to>
      <cdr:x>0.02587</cdr:x>
      <cdr:y>0.58642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236161" y="1254943"/>
          <a:ext cx="423" cy="8899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0.125</cdr:y>
    </cdr:from>
    <cdr:to>
      <cdr:x>0.0662</cdr:x>
      <cdr:y>0.327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0" y="457200"/>
          <a:ext cx="605354" cy="738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0.98114</cdr:x>
      <cdr:y>0.35417</cdr:y>
    </cdr:from>
    <cdr:to>
      <cdr:x>0.98119</cdr:x>
      <cdr:y>0.59748</cdr:y>
    </cdr:to>
    <cdr:cxnSp macro="">
      <cdr:nvCxnSpPr>
        <cdr:cNvPr id="4" name="Straight Arrow Connector 3"/>
        <cdr:cNvCxnSpPr/>
      </cdr:nvCxnSpPr>
      <cdr:spPr>
        <a:xfrm xmlns:a="http://schemas.openxmlformats.org/drawingml/2006/main" flipH="1" flipV="1">
          <a:off x="8971542" y="1295400"/>
          <a:ext cx="423" cy="8899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0.95531</cdr:x>
      <cdr:y>0.13606</cdr:y>
    </cdr:from>
    <cdr:to>
      <cdr:x>0.99652</cdr:x>
      <cdr:y>0.33806</cdr:y>
    </cdr:to>
    <cdr:sp macro="" textlink="">
      <cdr:nvSpPr>
        <cdr:cNvPr id="5" name="TextBox 2"/>
        <cdr:cNvSpPr txBox="1"/>
      </cdr:nvSpPr>
      <cdr:spPr>
        <a:xfrm xmlns:a="http://schemas.openxmlformats.org/drawingml/2006/main" rot="10800000">
          <a:off x="8735381" y="497657"/>
          <a:ext cx="376754" cy="7388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0.06383</cdr:x>
      <cdr:y>0.32609</cdr:y>
    </cdr:from>
    <cdr:to>
      <cdr:x>0.06383</cdr:x>
      <cdr:y>0.54933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457200" y="1143000"/>
          <a:ext cx="0" cy="7825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0.03191</cdr:x>
      <cdr:y>0.52174</cdr:y>
    </cdr:from>
    <cdr:to>
      <cdr:x>0.0986</cdr:x>
      <cdr:y>0.7125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228600" y="18288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0.07216</cdr:x>
      <cdr:y>0.27083</cdr:y>
    </cdr:from>
    <cdr:to>
      <cdr:x>0.07216</cdr:x>
      <cdr:y>0.58193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33400" y="990600"/>
          <a:ext cx="0" cy="11378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0.04124</cdr:x>
      <cdr:y>0.58333</cdr:y>
    </cdr:from>
    <cdr:to>
      <cdr:x>0.09908</cdr:x>
      <cdr:y>0.76759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304800" y="2133600"/>
          <a:ext cx="427544" cy="6739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0.02604</cdr:x>
      <cdr:y>0.35564</cdr:y>
    </cdr:from>
    <cdr:to>
      <cdr:x>0.02604</cdr:x>
      <cdr:y>0.57637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V="1">
          <a:off x="205740" y="1676400"/>
          <a:ext cx="0" cy="104047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0.19398</cdr:y>
    </cdr:from>
    <cdr:to>
      <cdr:x>0.06045</cdr:x>
      <cdr:y>0.33583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-480059" y="9144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0.03146</cdr:x>
      <cdr:y>0.37158</cdr:y>
    </cdr:from>
    <cdr:to>
      <cdr:x>0.03146</cdr:x>
      <cdr:y>0.59543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V="1">
          <a:off x="256540" y="1727200"/>
          <a:ext cx="0" cy="104047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0.00623</cdr:x>
      <cdr:y>0.20765</cdr:y>
    </cdr:from>
    <cdr:to>
      <cdr:x>0.06482</cdr:x>
      <cdr:y>0.3515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50800" y="965200"/>
          <a:ext cx="477687" cy="6686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0.02521</cdr:x>
      <cdr:y>0.18</cdr:y>
    </cdr:from>
    <cdr:to>
      <cdr:x>0.02521</cdr:x>
      <cdr:y>0.52281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28600" y="685800"/>
          <a:ext cx="0" cy="130610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1.1028E-7</cdr:x>
      <cdr:y>0.4</cdr:y>
    </cdr:from>
    <cdr:to>
      <cdr:x>0.04928</cdr:x>
      <cdr:y>0.69293</cdr:y>
    </cdr:to>
    <cdr:sp macro="" textlink="">
      <cdr:nvSpPr>
        <cdr:cNvPr id="6" name="TextBox 5"/>
        <cdr:cNvSpPr txBox="1"/>
      </cdr:nvSpPr>
      <cdr:spPr>
        <a:xfrm xmlns:a="http://schemas.openxmlformats.org/drawingml/2006/main" rot="10800000">
          <a:off x="1" y="1524000"/>
          <a:ext cx="446861" cy="1116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eaVert" wrap="square" rtlCol="0"/>
        <a:lstStyle xmlns:a="http://schemas.openxmlformats.org/drawingml/2006/main"/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0.00378</cdr:x>
      <cdr:y>0.15094</cdr:y>
    </cdr:from>
    <cdr:to>
      <cdr:x>0.0537</cdr:x>
      <cdr:y>0.36956</cdr:y>
    </cdr:to>
    <cdr:sp macro="" textlink="">
      <cdr:nvSpPr>
        <cdr:cNvPr id="4" name="TextBox 1"/>
        <cdr:cNvSpPr txBox="1"/>
      </cdr:nvSpPr>
      <cdr:spPr>
        <a:xfrm xmlns:a="http://schemas.openxmlformats.org/drawingml/2006/main" rot="10800000">
          <a:off x="34636" y="609600"/>
          <a:ext cx="457575" cy="882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  <cdr:relSizeAnchor xmlns:cdr="http://schemas.openxmlformats.org/drawingml/2006/chartDrawing">
    <cdr:from>
      <cdr:x>0.02872</cdr:x>
      <cdr:y>0.37736</cdr:y>
    </cdr:from>
    <cdr:to>
      <cdr:x>0.02875</cdr:x>
      <cdr:y>0.64068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263236" y="1524000"/>
          <a:ext cx="275" cy="1063444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0.03333</cdr:x>
      <cdr:y>0.28302</cdr:y>
    </cdr:from>
    <cdr:to>
      <cdr:x>0.03356</cdr:x>
      <cdr:y>0.54533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 flipV="1">
          <a:off x="304800" y="1143000"/>
          <a:ext cx="2103" cy="1059365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0.00833</cdr:x>
      <cdr:y>0.03774</cdr:y>
    </cdr:from>
    <cdr:to>
      <cdr:x>0.06303</cdr:x>
      <cdr:y>0.25717</cdr:y>
    </cdr:to>
    <cdr:sp macro="" textlink="">
      <cdr:nvSpPr>
        <cdr:cNvPr id="3" name="TextBox 2"/>
        <cdr:cNvSpPr txBox="1"/>
      </cdr:nvSpPr>
      <cdr:spPr>
        <a:xfrm xmlns:a="http://schemas.openxmlformats.org/drawingml/2006/main" rot="10800000">
          <a:off x="76200" y="152400"/>
          <a:ext cx="500177" cy="886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better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0D47-2225-4D24-AA75-D9B7C8AFF22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24FA4-0DFC-471F-9B81-590B0D3CB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4DD-8282-4F46-9AB5-3F09F8B0021F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2FF3-8861-42DC-B9A0-B5ACDDF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8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82FF3-8861-42DC-B9A0-B5ACDDF9979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0FE-7BC7-4052-8407-2780FEB38175}" type="datetime1">
              <a:rPr lang="en-US" smtClean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9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A984-A100-4BA6-9409-1901E229EE15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BEC5-EEAC-46E6-A2C4-457F5421477D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0" y="0"/>
            <a:ext cx="9160079" cy="8382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0806-4781-41C6-94C8-64F6476CE849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FCA-51BA-40E8-B0FF-AA5D7031B1B6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A612-9A5F-4584-8C7E-1723F50BB37E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61"/>
            <a:ext cx="9144000" cy="867561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5822-3DBE-4EE9-B7C1-26253DEDC190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" y="0"/>
            <a:ext cx="9137009" cy="914400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4457-DF5A-4C8A-9C71-44BE4950CA4A}" type="datetime1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CD6-3275-4AA9-997D-62071C1C106A}" type="datetime1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3772-EA69-4CBA-B44A-BD763740D1C7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1248-72E8-4743-B1F9-F0B12CE94A2F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5AD09-3214-495C-88DE-49DF2E1AF1A5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139B4D5-54D5-4D1C-912C-119F062E93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Users\peter\Desktop\footer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1" y="6004113"/>
            <a:ext cx="2989941" cy="9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High-performance Branch Predictors For Soft Processors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 Wu</a:t>
            </a:r>
          </a:p>
          <a:p>
            <a:r>
              <a:rPr lang="en-US" sz="3000" dirty="0" err="1" smtClean="0"/>
              <a:t>M.A.Sc</a:t>
            </a:r>
            <a:r>
              <a:rPr lang="en-US" sz="3000" dirty="0" smtClean="0"/>
              <a:t> Defense</a:t>
            </a:r>
          </a:p>
          <a:p>
            <a:r>
              <a:rPr lang="en-US" sz="3000" dirty="0" smtClean="0"/>
              <a:t>September 8,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24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Branch Predictor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639" y="1866807"/>
            <a:ext cx="1117282" cy="346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14"/>
          <p:cNvSpPr txBox="1"/>
          <p:nvPr/>
        </p:nvSpPr>
        <p:spPr>
          <a:xfrm>
            <a:off x="1337627" y="1778067"/>
            <a:ext cx="704533" cy="501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5348" y="2063817"/>
            <a:ext cx="8451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95280" y="2212883"/>
            <a:ext cx="0" cy="30375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04820" y="2499226"/>
            <a:ext cx="1308418" cy="1217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1"/>
          <p:cNvSpPr txBox="1"/>
          <p:nvPr/>
        </p:nvSpPr>
        <p:spPr>
          <a:xfrm>
            <a:off x="3302581" y="2815774"/>
            <a:ext cx="698607" cy="4072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BTB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95280" y="3033379"/>
            <a:ext cx="139525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95280" y="5238499"/>
            <a:ext cx="28576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52938" y="4990597"/>
            <a:ext cx="438150" cy="495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37"/>
          <p:cNvSpPr txBox="1"/>
          <p:nvPr/>
        </p:nvSpPr>
        <p:spPr>
          <a:xfrm>
            <a:off x="4398329" y="5003733"/>
            <a:ext cx="600710" cy="47504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effectLst/>
                <a:ea typeface="宋体"/>
                <a:cs typeface="Times New Roman"/>
              </a:rPr>
              <a:t>+4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45959" y="2602774"/>
            <a:ext cx="0" cy="541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86326" y="5250405"/>
            <a:ext cx="1191419" cy="35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65838" y="4231640"/>
            <a:ext cx="0" cy="10096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7"/>
          <p:cNvSpPr txBox="1"/>
          <p:nvPr/>
        </p:nvSpPr>
        <p:spPr>
          <a:xfrm>
            <a:off x="6055359" y="3840088"/>
            <a:ext cx="1055847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PC + 4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65838" y="4247899"/>
            <a:ext cx="83153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90533" y="1843631"/>
            <a:ext cx="1322705" cy="440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宋体"/>
                <a:cs typeface="Times New Roman"/>
              </a:rPr>
              <a:t>DIR</a:t>
            </a:r>
            <a:endParaRPr lang="en-US">
              <a:effectLst/>
              <a:ea typeface="宋体"/>
              <a:cs typeface="Times New Roman"/>
            </a:endParaRPr>
          </a:p>
        </p:txBody>
      </p:sp>
      <p:sp>
        <p:nvSpPr>
          <p:cNvPr id="23" name="Trapezoid 22"/>
          <p:cNvSpPr/>
          <p:nvPr/>
        </p:nvSpPr>
        <p:spPr>
          <a:xfrm rot="5400000">
            <a:off x="6291797" y="3624980"/>
            <a:ext cx="1508324" cy="297182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298948" y="2063817"/>
            <a:ext cx="2747011" cy="66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94550" y="3738647"/>
            <a:ext cx="14160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56"/>
          <p:cNvSpPr txBox="1"/>
          <p:nvPr/>
        </p:nvSpPr>
        <p:spPr>
          <a:xfrm>
            <a:off x="7194550" y="3300496"/>
            <a:ext cx="1568450" cy="4730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59371" tIns="79685" rIns="159371" bIns="79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ffectLst/>
                <a:ea typeface="宋体"/>
                <a:cs typeface="Times New Roman"/>
              </a:rPr>
              <a:t>Next PC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4819" y="3912937"/>
            <a:ext cx="1294129" cy="808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59371" tIns="79685" rIns="159371" bIns="796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RAS</a:t>
            </a:r>
            <a:endParaRPr lang="en-US">
              <a:effectLst/>
              <a:ea typeface="宋体"/>
              <a:cs typeface="Times New Roman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98948" y="3223044"/>
            <a:ext cx="25984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08476" y="4324099"/>
            <a:ext cx="10929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87181" y="3705451"/>
            <a:ext cx="254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80038" y="3717156"/>
            <a:ext cx="1517330" cy="12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84741" y="2352107"/>
            <a:ext cx="1647190" cy="2506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ea typeface="宋体"/>
                <a:cs typeface="Times New Roman"/>
              </a:rPr>
              <a:t>Selection Logic</a:t>
            </a:r>
            <a:endParaRPr lang="en-US" dirty="0">
              <a:effectLst/>
              <a:ea typeface="宋体"/>
              <a:cs typeface="Times New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045959" y="2053984"/>
            <a:ext cx="0" cy="289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2209800"/>
            <a:ext cx="10668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26880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6862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124200" y="2209800"/>
            <a:ext cx="1066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24200" y="259574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382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3820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06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8620" y="23169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1660" y="2209800"/>
            <a:ext cx="142494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31971" y="287274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0862" y="2411075"/>
            <a:ext cx="141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Address Pre-calculation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096127" y="2894073"/>
            <a:ext cx="105727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00863" y="227257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Target</a:t>
            </a:r>
          </a:p>
        </p:txBody>
      </p:sp>
      <p:sp>
        <p:nvSpPr>
          <p:cNvPr id="46" name="Cloud 45"/>
          <p:cNvSpPr/>
          <p:nvPr/>
        </p:nvSpPr>
        <p:spPr>
          <a:xfrm>
            <a:off x="3893820" y="4395789"/>
            <a:ext cx="1371600" cy="9144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8153400" y="2887030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7620" y="451553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Selection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990600" y="4838700"/>
            <a:ext cx="2895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41220" y="446401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90600" y="2882267"/>
            <a:ext cx="0" cy="1965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23128" y="5448330"/>
            <a:ext cx="3280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Impractical </a:t>
            </a:r>
            <a:r>
              <a:rPr lang="en-US" sz="2800" dirty="0"/>
              <a:t>on </a:t>
            </a:r>
            <a:r>
              <a:rPr lang="en-US" sz="2800" dirty="0" smtClean="0"/>
              <a:t>ASIC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14602" y="2895600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2894073"/>
            <a:ext cx="457198" cy="15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91000" y="32004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00202" y="266700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64944" y="4857750"/>
            <a:ext cx="29003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53038" y="4648676"/>
            <a:ext cx="4086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13351" y="4269306"/>
            <a:ext cx="235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possible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19" grpId="0"/>
      <p:bldP spid="23" grpId="0" animBg="1"/>
      <p:bldP spid="30" grpId="0"/>
      <p:bldP spid="36" grpId="0"/>
      <p:bldP spid="46" grpId="0" animBg="1"/>
      <p:bldP spid="52" grpId="0"/>
      <p:bldP spid="54" grpId="0"/>
      <p:bldP spid="3" grpId="0"/>
      <p:bldP spid="3" grpId="1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Address Pre-calculation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13" y="4500265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Address Calculation (</a:t>
            </a:r>
            <a:r>
              <a:rPr lang="en-US" dirty="0" smtClean="0">
                <a:solidFill>
                  <a:srgbClr val="FF0000"/>
                </a:solidFill>
              </a:rPr>
              <a:t>FAC</a:t>
            </a:r>
            <a:r>
              <a:rPr lang="en-US" dirty="0" smtClean="0"/>
              <a:t>): IMM26/IMM16 </a:t>
            </a:r>
          </a:p>
          <a:p>
            <a:r>
              <a:rPr lang="en-US" dirty="0" smtClean="0"/>
              <a:t>Partial Address Calculation (</a:t>
            </a:r>
            <a:r>
              <a:rPr lang="en-US" dirty="0" smtClean="0">
                <a:solidFill>
                  <a:srgbClr val="FF0000"/>
                </a:solidFill>
              </a:rPr>
              <a:t>PAC</a:t>
            </a:r>
            <a:r>
              <a:rPr lang="en-US" dirty="0" smtClean="0"/>
              <a:t>): IMM16 only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I-Type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2138065"/>
            <a:ext cx="8618221" cy="70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3244024"/>
            <a:ext cx="8595359" cy="6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282015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J-Type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78138" y="11430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insn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987738" y="1066800"/>
            <a:ext cx="1066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8325" y="1106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Pre-decode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158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509" y="1371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IMM16/26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78140" y="1482269"/>
            <a:ext cx="609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54538" y="1699260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3740" y="1264444"/>
            <a:ext cx="14706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the BTB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5098241"/>
            <a:ext cx="4419600" cy="464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93% of all branches are direct branches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0600" y="5106035"/>
            <a:ext cx="4191000" cy="60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97% of indirect branches are returns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006838"/>
              </p:ext>
            </p:extLst>
          </p:nvPr>
        </p:nvGraphicFramePr>
        <p:xfrm>
          <a:off x="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915834"/>
              </p:ext>
            </p:extLst>
          </p:nvPr>
        </p:nvGraphicFramePr>
        <p:xfrm>
          <a:off x="4648200" y="1143000"/>
          <a:ext cx="3813048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7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Prediction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740967"/>
              </p:ext>
            </p:extLst>
          </p:nvPr>
        </p:nvGraphicFramePr>
        <p:xfrm>
          <a:off x="0" y="8382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" y="5257800"/>
            <a:ext cx="9144000" cy="762000"/>
          </a:xfrm>
        </p:spPr>
        <p:txBody>
          <a:bodyPr>
            <a:noAutofit/>
          </a:bodyPr>
          <a:lstStyle/>
          <a:p>
            <a:r>
              <a:rPr lang="en-US" sz="2100" dirty="0" smtClean="0"/>
              <a:t>BTB+FAC+RAS has little target prediction accuracy improvement  over FAC+RAS</a:t>
            </a:r>
          </a:p>
        </p:txBody>
      </p:sp>
    </p:spTree>
    <p:extLst>
      <p:ext uri="{BB962C8B-B14F-4D97-AF65-F5344CB8AC3E}">
        <p14:creationId xmlns:p14="http://schemas.microsoft.com/office/powerpoint/2010/main" val="6212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Prediction 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Branch Target Predictors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Direction Predictors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Altera’s </a:t>
            </a:r>
            <a:r>
              <a:rPr lang="en-US" dirty="0" err="1" smtClean="0"/>
              <a:t>Nios</a:t>
            </a:r>
            <a:r>
              <a:rPr lang="en-US" dirty="0" smtClean="0"/>
              <a:t> II-f only uses one BRAM for branch prediction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prone approach: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minimalistic branch predictor that also uses one BRAM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resource restrictions</a:t>
            </a:r>
          </a:p>
        </p:txBody>
      </p:sp>
    </p:spTree>
    <p:extLst>
      <p:ext uri="{BB962C8B-B14F-4D97-AF65-F5344CB8AC3E}">
        <p14:creationId xmlns:p14="http://schemas.microsoft.com/office/powerpoint/2010/main" val="5632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Minimalistic Branch Predictor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664986"/>
              </p:ext>
            </p:extLst>
          </p:nvPr>
        </p:nvGraphicFramePr>
        <p:xfrm>
          <a:off x="0" y="914400"/>
          <a:ext cx="9144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4572000"/>
            <a:ext cx="948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Fastest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Inaccurate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6113" y="4572000"/>
            <a:ext cx="826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Slow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 smtClean="0">
                <a:solidFill>
                  <a:srgbClr val="FF0000"/>
                </a:solidFill>
              </a:rPr>
              <a:t>ccurate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39918" y="4572000"/>
            <a:ext cx="1227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Slowest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Most accurate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0056" y="4572000"/>
            <a:ext cx="1177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Slower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Very accurate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4572000"/>
            <a:ext cx="1195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Fast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Very Accurate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9077" y="4566458"/>
            <a:ext cx="1294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Faster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Less inaccurate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El" animBg="0"/>
        </p:bldSub>
      </p:bldGraphic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676400" y="430880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4"/>
          </p:cNvCxnSpPr>
          <p:nvPr/>
        </p:nvCxnSpPr>
        <p:spPr>
          <a:xfrm flipV="1">
            <a:off x="2057400" y="3435826"/>
            <a:ext cx="0" cy="933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details of </a:t>
            </a:r>
            <a:r>
              <a:rPr lang="en-US" dirty="0" err="1" smtClean="0"/>
              <a:t>gshare</a:t>
            </a:r>
            <a:r>
              <a:rPr lang="en-US" dirty="0" smtClean="0"/>
              <a:t>/</a:t>
            </a:r>
            <a:r>
              <a:rPr lang="en-US" dirty="0" err="1" smtClean="0"/>
              <a:t>gselect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74512" y="234940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2874512" y="257686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2874512" y="2810256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874512" y="3040895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874512" y="32683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2874512" y="3496958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874512" y="41361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874512" y="4364749"/>
            <a:ext cx="417110" cy="2286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2874512" y="3725557"/>
            <a:ext cx="417110" cy="410591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08631" y="3806355"/>
            <a:ext cx="461665" cy="52489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76400" y="4379170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1905000"/>
            <a:ext cx="0" cy="953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58002" y="2858636"/>
            <a:ext cx="598796" cy="5771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99598" y="2983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56798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91622" y="3156331"/>
            <a:ext cx="51771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3792403" y="3039758"/>
            <a:ext cx="1714500" cy="228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94677" y="296256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506903" y="3156331"/>
            <a:ext cx="4321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7146" y="3149188"/>
            <a:ext cx="0" cy="5692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5400000">
            <a:off x="5317545" y="4048337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00851" y="3807703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00851" y="405096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0851" y="4593349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3835" y="4203804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3957851" y="3603639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7851" y="3718414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2047" y="4228755"/>
            <a:ext cx="13710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63051" y="1905000"/>
            <a:ext cx="0" cy="23237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3364" y="3799938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057400" y="1905000"/>
            <a:ext cx="540565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9671" y="4630752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9"/>
          <p:cNvSpPr txBox="1">
            <a:spLocks noChangeArrowheads="1"/>
          </p:cNvSpPr>
          <p:nvPr/>
        </p:nvSpPr>
        <p:spPr bwMode="auto">
          <a:xfrm>
            <a:off x="1752600" y="4589782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 Prediction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5712" y="2510365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4329" y="2120315"/>
            <a:ext cx="3086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Without a Branch Predictor</a:t>
            </a:r>
            <a:endParaRPr lang="en-US" b="1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44978" y="2510366"/>
            <a:ext cx="3275947" cy="80434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060712" y="2585760"/>
            <a:ext cx="596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stall</a:t>
            </a:r>
            <a:endParaRPr lang="en-US" sz="16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4329" y="3005588"/>
            <a:ext cx="40727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Correct prediction </a:t>
            </a:r>
            <a:endParaRPr lang="en-US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5712" y="342900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1768699" y="3501629"/>
            <a:ext cx="3353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Fetch and execute speculatively</a:t>
            </a:r>
            <a:endParaRPr lang="en-US" sz="1800" dirty="0">
              <a:latin typeface="+mn-l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39899" y="4555127"/>
            <a:ext cx="3286104" cy="0"/>
          </a:xfrm>
          <a:prstGeom prst="straightConnector1">
            <a:avLst/>
          </a:prstGeom>
          <a:ln w="50800" cap="flat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356709" y="4114800"/>
            <a:ext cx="42494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+mn-lt"/>
              </a:rPr>
              <a:t>Branch Predictor: Incorrect prediction </a:t>
            </a:r>
            <a:endParaRPr lang="en-US" b="1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5711" y="4514910"/>
            <a:ext cx="1329267" cy="80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4093826" y="5276994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 resolved</a:t>
            </a:r>
            <a:endParaRPr lang="en-US" sz="1800" dirty="0">
              <a:latin typeface="+mn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027636" y="4511831"/>
            <a:ext cx="760389" cy="77951"/>
          </a:xfrm>
          <a:prstGeom prst="rect">
            <a:avLst/>
          </a:prstGeom>
          <a:pattFill prst="openDmnd">
            <a:fgClr>
              <a:srgbClr val="FF0000"/>
            </a:fgClr>
            <a:bgClr>
              <a:schemeClr val="bg1"/>
            </a:bgClr>
          </a:patt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19"/>
          <p:cNvSpPr txBox="1">
            <a:spLocks noChangeArrowheads="1"/>
          </p:cNvSpPr>
          <p:nvPr/>
        </p:nvSpPr>
        <p:spPr bwMode="auto">
          <a:xfrm>
            <a:off x="4972261" y="4602905"/>
            <a:ext cx="871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Squash</a:t>
            </a:r>
            <a:endParaRPr lang="en-US" sz="18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23306" y="2510367"/>
            <a:ext cx="3511094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744681" y="3429000"/>
            <a:ext cx="3545477" cy="80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791200" y="4510197"/>
            <a:ext cx="3293533" cy="82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855" y="3509725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509169" y="3501630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19"/>
          <p:cNvSpPr txBox="1">
            <a:spLocks noChangeArrowheads="1"/>
          </p:cNvSpPr>
          <p:nvPr/>
        </p:nvSpPr>
        <p:spPr bwMode="auto">
          <a:xfrm>
            <a:off x="37855" y="4594384"/>
            <a:ext cx="166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Guess Next PC</a:t>
            </a:r>
            <a:endParaRPr lang="en-US" sz="1800" dirty="0">
              <a:latin typeface="+mn-lt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1509169" y="4586289"/>
            <a:ext cx="227781" cy="18466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26003" y="1846747"/>
            <a:ext cx="0" cy="332595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457200" y="2590800"/>
            <a:ext cx="864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+mn-lt"/>
              </a:rPr>
              <a:t>Branch</a:t>
            </a:r>
            <a:endParaRPr lang="en-US" sz="18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289527" y="2782228"/>
            <a:ext cx="4559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31963" y="2600044"/>
            <a:ext cx="1" cy="182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46416" y="1664731"/>
            <a:ext cx="8216584" cy="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4551386" y="1295400"/>
            <a:ext cx="95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Time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44626" y="3428881"/>
            <a:ext cx="3545532" cy="80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" grpId="0" animBg="1"/>
      <p:bldP spid="15" grpId="0"/>
      <p:bldP spid="17" grpId="0" animBg="1"/>
      <p:bldP spid="34" grpId="0"/>
      <p:bldP spid="41" grpId="0"/>
      <p:bldP spid="61" grpId="0" animBg="1"/>
      <p:bldP spid="66" grpId="0"/>
      <p:bldP spid="77" grpId="0"/>
      <p:bldP spid="78" grpId="0" animBg="1"/>
      <p:bldP spid="83" grpId="0"/>
      <p:bldP spid="88" grpId="0" animBg="1"/>
      <p:bldP spid="90" grpId="0"/>
      <p:bldP spid="102" grpId="0" animBg="1"/>
      <p:bldP spid="103" grpId="0" animBg="1"/>
      <p:bldP spid="115" grpId="0" animBg="1"/>
      <p:bldP spid="133" grpId="0"/>
      <p:bldP spid="140" grpId="0"/>
      <p:bldP spid="35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g</a:t>
            </a:r>
            <a:r>
              <a:rPr lang="en-US" dirty="0" err="1" smtClean="0">
                <a:latin typeface="+mn-lt"/>
              </a:rPr>
              <a:t>Rselect</a:t>
            </a:r>
            <a:endParaRPr lang="en-US" dirty="0">
              <a:latin typeface="+mn-lt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692774" y="2742477"/>
            <a:ext cx="7620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96930" y="267132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454774" y="2865877"/>
            <a:ext cx="51771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5493374" y="3522818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495648" y="3445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Logic</a:t>
            </a:r>
            <a:endParaRPr lang="en-US" dirty="0"/>
          </a:p>
        </p:txBody>
      </p:sp>
      <p:sp>
        <p:nvSpPr>
          <p:cNvPr id="84" name="Trapezoid 83"/>
          <p:cNvSpPr/>
          <p:nvPr/>
        </p:nvSpPr>
        <p:spPr>
          <a:xfrm rot="5400000">
            <a:off x="5710068" y="4483298"/>
            <a:ext cx="1219200" cy="329803"/>
          </a:xfrm>
          <a:prstGeom prst="trapezoid">
            <a:avLst>
              <a:gd name="adj" fmla="val 80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5493374" y="4242664"/>
            <a:ext cx="6651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93374" y="4485921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93374" y="5028310"/>
            <a:ext cx="6613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6358" y="4638765"/>
            <a:ext cx="461665" cy="3303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9" name="Flowchart: Process 88"/>
          <p:cNvSpPr/>
          <p:nvPr/>
        </p:nvSpPr>
        <p:spPr>
          <a:xfrm>
            <a:off x="4350374" y="4038600"/>
            <a:ext cx="1133475" cy="12192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350374" y="4153375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Predictor/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alculator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84570" y="4663716"/>
            <a:ext cx="1389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05887" y="4234899"/>
            <a:ext cx="150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PC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862374" y="2957206"/>
            <a:ext cx="14629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942008" y="2208760"/>
            <a:ext cx="1585188" cy="12192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949628" y="2235257"/>
            <a:ext cx="15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gRselect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49628" y="2754837"/>
            <a:ext cx="1577568" cy="213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itchFamily="34" charset="0"/>
              </a:rPr>
              <a:t>   16 DIR entries</a:t>
            </a:r>
            <a:endParaRPr lang="en-US" sz="16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515947" y="2889861"/>
            <a:ext cx="4973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738468" y="27793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163"/>
          <p:cNvSpPr txBox="1"/>
          <p:nvPr/>
        </p:nvSpPr>
        <p:spPr>
          <a:xfrm>
            <a:off x="3512174" y="2474821"/>
            <a:ext cx="630184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32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4013297" y="2362374"/>
            <a:ext cx="536" cy="9859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228912" y="2282618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013833" y="236237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67"/>
          <p:cNvSpPr txBox="1"/>
          <p:nvPr/>
        </p:nvSpPr>
        <p:spPr>
          <a:xfrm>
            <a:off x="4085913" y="1981199"/>
            <a:ext cx="553513" cy="38117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ea typeface="宋体"/>
                <a:cs typeface="Times New Roman"/>
              </a:rPr>
              <a:t>2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228912" y="25145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013833" y="2594354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228786" y="2743199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13706" y="2822953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228786" y="3268581"/>
            <a:ext cx="133758" cy="21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13706" y="3348336"/>
            <a:ext cx="562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rapezoid 113"/>
          <p:cNvSpPr/>
          <p:nvPr/>
        </p:nvSpPr>
        <p:spPr>
          <a:xfrm rot="5400000">
            <a:off x="4041524" y="2705010"/>
            <a:ext cx="1352804" cy="286360"/>
          </a:xfrm>
          <a:prstGeom prst="trapezoid">
            <a:avLst>
              <a:gd name="adj" fmla="val 890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479" tIns="144239" rIns="288479" bIns="1442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Times New Roman"/>
                <a:cs typeface="Times New Roman"/>
              </a:rPr>
              <a:t> </a:t>
            </a:r>
            <a:endParaRPr lang="en-US" sz="1100" dirty="0">
              <a:effectLst/>
              <a:ea typeface="宋体"/>
              <a:cs typeface="Times New Roman"/>
            </a:endParaRPr>
          </a:p>
        </p:txBody>
      </p:sp>
      <p:sp>
        <p:nvSpPr>
          <p:cNvPr id="115" name="Text Box 180"/>
          <p:cNvSpPr txBox="1"/>
          <p:nvPr/>
        </p:nvSpPr>
        <p:spPr>
          <a:xfrm>
            <a:off x="4085913" y="2952256"/>
            <a:ext cx="602345" cy="46884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ea typeface="宋体"/>
                <a:cs typeface="Times New Roman"/>
              </a:rPr>
              <a:t>…</a:t>
            </a:r>
            <a:endParaRPr lang="en-US" sz="1600" dirty="0">
              <a:effectLst/>
              <a:ea typeface="宋体"/>
              <a:cs typeface="Times New Roman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325347" y="3749640"/>
            <a:ext cx="0" cy="44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325347" y="2952256"/>
            <a:ext cx="0" cy="564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7170072" y="2160049"/>
            <a:ext cx="1364328" cy="399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7" name="Text Box 4"/>
          <p:cNvSpPr txBox="1"/>
          <p:nvPr/>
        </p:nvSpPr>
        <p:spPr>
          <a:xfrm>
            <a:off x="7796680" y="2126629"/>
            <a:ext cx="695540" cy="46653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5517" tIns="82758" rIns="165517" bIns="827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宋体"/>
                <a:cs typeface="Times New Roman"/>
              </a:rPr>
              <a:t>PC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408254" y="2160049"/>
            <a:ext cx="321724" cy="391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7569116" y="1676399"/>
            <a:ext cx="2577" cy="4793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717926" y="1676399"/>
            <a:ext cx="28601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726481" y="1676399"/>
            <a:ext cx="0" cy="618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861761" y="2559746"/>
            <a:ext cx="0" cy="2105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Storage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46876"/>
              </p:ext>
            </p:extLst>
          </p:nvPr>
        </p:nvGraphicFramePr>
        <p:xfrm>
          <a:off x="685800" y="990600"/>
          <a:ext cx="7162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2743200"/>
            <a:ext cx="6096000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4693921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Accuracy saturates with increasing predictor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more advanced branch prediction schemes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3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“Multiplication”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5537" y="13083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2137" y="14776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0537" y="14678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3337" y="14776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647" y="21200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96939" y="17668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440537" y="1646940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12129" y="1646940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50180" y="1870044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12129" y="2149133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0800000">
            <a:off x="3246649" y="25444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35837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2353" y="26358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3139" y="24512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76333" y="27273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8067" y="14776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78067" y="1656776"/>
            <a:ext cx="47159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49659" y="1656776"/>
            <a:ext cx="1" cy="22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787710" y="1879880"/>
            <a:ext cx="723899" cy="282033"/>
          </a:xfrm>
          <a:prstGeom prst="roundRect">
            <a:avLst>
              <a:gd name="adj" fmla="val 382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1400" dirty="0" smtClean="0"/>
              <a:t>negate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9659" y="2158969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/>
          <p:cNvSpPr/>
          <p:nvPr/>
        </p:nvSpPr>
        <p:spPr>
          <a:xfrm rot="10800000">
            <a:off x="5484179" y="25542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3367" y="21428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69883" y="26457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0669" y="24610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3863" y="27371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7636" y="21330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274079" y="31226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baseline="-25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1535537" y="3441980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02137" y="361126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40537" y="360142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83337" y="3611259"/>
            <a:ext cx="2694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0647" y="425361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6939" y="3900456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912129" y="4110770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/>
          <p:cNvSpPr/>
          <p:nvPr/>
        </p:nvSpPr>
        <p:spPr>
          <a:xfrm rot="10800000">
            <a:off x="3246649" y="4678060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35837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-w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32353" y="4769488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3139" y="458482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baseline="-25000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6333" y="4860916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8067" y="361126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9660" y="4110772"/>
            <a:ext cx="0" cy="577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5484179" y="4687896"/>
            <a:ext cx="85936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173367" y="427644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269883" y="4779324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0669" y="4594658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913863" y="4870752"/>
            <a:ext cx="0" cy="3953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7636" y="4266606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274079" y="5256244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baseline="-25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535537" y="3873211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1230737" y="3601425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30737" y="4130487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83337" y="4110770"/>
            <a:ext cx="316632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5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Order Bit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136854"/>
              </p:ext>
            </p:extLst>
          </p:nvPr>
        </p:nvGraphicFramePr>
        <p:xfrm>
          <a:off x="609600" y="1021080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46482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3 bits at prediction time improves maximum frequency by 14.6% with negligible accuracy reduction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3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62810" y="2485052"/>
            <a:ext cx="6752590" cy="4302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1372651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1541932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1532096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1541930"/>
            <a:ext cx="438785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10" y="2184286"/>
                <a:ext cx="499533" cy="362984"/>
              </a:xfrm>
              <a:prstGeom prst="rect">
                <a:avLst/>
              </a:prstGeom>
              <a:blipFill rotWithShape="1">
                <a:blip r:embed="rId2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115983" y="2341612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0467" y="203652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 rot="10800000">
            <a:off x="2396912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27672" y="2700159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97" y="2546268"/>
                <a:ext cx="1186930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589443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1803882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81000" y="1532096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" y="2061158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33600" y="2038981"/>
            <a:ext cx="6377517" cy="2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95600" y="1532093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625" y="2184286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4885267" y="204144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628" y="2189471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3292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/>
          <p:cNvSpPr/>
          <p:nvPr/>
        </p:nvSpPr>
        <p:spPr>
          <a:xfrm rot="10800000">
            <a:off x="4381504" y="2608730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886200" y="3037759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7" y="2184286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4147817" y="2700157"/>
            <a:ext cx="30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760556" y="2791585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60556" y="3050101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43454" y="2780942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6200" y="3050101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rapezoid 41"/>
          <p:cNvSpPr/>
          <p:nvPr/>
        </p:nvSpPr>
        <p:spPr>
          <a:xfrm rot="10800000">
            <a:off x="3387512" y="3341509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038600" y="3445995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83" y="3261329"/>
                <a:ext cx="394871" cy="362984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3752849" y="3524365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6650" y="153775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83" y="2188942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>
            <a:off x="8206317" y="2042179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apezoid 48"/>
          <p:cNvSpPr/>
          <p:nvPr/>
        </p:nvSpPr>
        <p:spPr>
          <a:xfrm rot="10800000">
            <a:off x="6022762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3522" y="2705817"/>
            <a:ext cx="204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22" y="2546267"/>
                <a:ext cx="118693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215293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21450" y="1537751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75" y="2189944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8511117" y="204710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59" y="2195129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6219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apezoid 56"/>
          <p:cNvSpPr/>
          <p:nvPr/>
        </p:nvSpPr>
        <p:spPr>
          <a:xfrm rot="10800000">
            <a:off x="8007354" y="2614388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512050" y="3043417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7" y="2189944"/>
                <a:ext cx="499533" cy="362984"/>
              </a:xfrm>
              <a:prstGeom prst="rect">
                <a:avLst/>
              </a:prstGeom>
              <a:blipFill rotWithShape="1">
                <a:blip r:embed="rId12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835900" y="2705815"/>
            <a:ext cx="243417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386406" y="2797243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386406" y="3055759"/>
            <a:ext cx="820844" cy="21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369304" y="2786600"/>
            <a:ext cx="0" cy="269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12050" y="3055759"/>
            <a:ext cx="8608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apezoid 64"/>
          <p:cNvSpPr/>
          <p:nvPr/>
        </p:nvSpPr>
        <p:spPr>
          <a:xfrm rot="10800000">
            <a:off x="7013362" y="3347167"/>
            <a:ext cx="727288" cy="182855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64450" y="3451653"/>
            <a:ext cx="34078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33" y="3266987"/>
                <a:ext cx="394871" cy="362984"/>
              </a:xfrm>
              <a:prstGeom prst="rect">
                <a:avLst/>
              </a:prstGeom>
              <a:blipFill rotWithShape="1">
                <a:blip r:embed="rId13"/>
                <a:stretch>
                  <a:fillRect r="-5230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7378699" y="3530023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apezoid 99"/>
          <p:cNvSpPr/>
          <p:nvPr/>
        </p:nvSpPr>
        <p:spPr>
          <a:xfrm rot="10800000">
            <a:off x="3393862" y="3833772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92399" y="38281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782865" y="41920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600200" y="2705815"/>
            <a:ext cx="495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237662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layer of adders with </a:t>
            </a:r>
            <a:r>
              <a:rPr lang="en-US" dirty="0" err="1" smtClean="0"/>
              <a:t>muxes</a:t>
            </a:r>
            <a:endParaRPr lang="en-US" baseline="-25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8" grpId="0"/>
      <p:bldP spid="23" grpId="0"/>
      <p:bldP spid="31" grpId="0"/>
      <p:bldP spid="33" grpId="0"/>
      <p:bldP spid="36" grpId="0"/>
      <p:bldP spid="44" grpId="0"/>
      <p:bldP spid="1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Predictor Structure on 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84310" y="2467568"/>
            <a:ext cx="2171222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0800000">
            <a:off x="6020623" y="2637651"/>
            <a:ext cx="1989508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85139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32" y="2618262"/>
                <a:ext cx="1162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7719088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65" y="2819309"/>
                <a:ext cx="32945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89383" y="30888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6-LUT</a:t>
            </a:r>
            <a:endParaRPr lang="en-US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07685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7661" y="2467568"/>
            <a:ext cx="2044594" cy="990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661" y="1389714"/>
            <a:ext cx="1447800" cy="33856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0261" y="155899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88661" y="1549159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1461" y="1558993"/>
            <a:ext cx="443973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71" y="2010579"/>
                <a:ext cx="499533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074903" y="25054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73322" y="2070363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661" y="1820945"/>
            <a:ext cx="1447800" cy="53306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Weight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78861" y="1549159"/>
            <a:ext cx="0" cy="538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8861" y="2078221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31461" y="2058504"/>
            <a:ext cx="5702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69661" y="1554814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2" y="2010368"/>
                <a:ext cx="499533" cy="362984"/>
              </a:xfrm>
              <a:prstGeom prst="rect">
                <a:avLst/>
              </a:prstGeom>
              <a:blipFill rotWithShape="1">
                <a:blip r:embed="rId5"/>
                <a:stretch>
                  <a:fillRect r="-48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960260" y="2061561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83" y="2032543"/>
                <a:ext cx="4995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28" y="2032543"/>
                <a:ext cx="499533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3414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6214511" y="1554817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806" y="2010368"/>
                <a:ext cx="499533" cy="362984"/>
              </a:xfrm>
              <a:prstGeom prst="rect">
                <a:avLst/>
              </a:prstGeom>
              <a:blipFill rotWithShape="1">
                <a:blip r:embed="rId8"/>
                <a:stretch>
                  <a:fillRect r="-26829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294009" y="2059242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71191" y="1551095"/>
            <a:ext cx="0" cy="1076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77" y="2011837"/>
                <a:ext cx="499533" cy="362984"/>
              </a:xfrm>
              <a:prstGeom prst="rect">
                <a:avLst/>
              </a:prstGeom>
              <a:blipFill rotWithShape="1">
                <a:blip r:embed="rId9"/>
                <a:stretch>
                  <a:fillRect r="-365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7833760" y="2064164"/>
            <a:ext cx="1" cy="56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702" y="2016555"/>
                <a:ext cx="499533" cy="362984"/>
              </a:xfrm>
              <a:prstGeom prst="rect">
                <a:avLst/>
              </a:prstGeom>
              <a:blipFill rotWithShape="1">
                <a:blip r:embed="rId10"/>
                <a:stretch>
                  <a:fillRect r="-60976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baseline="-250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28" y="2011370"/>
                <a:ext cx="499533" cy="362984"/>
              </a:xfrm>
              <a:prstGeom prst="rect">
                <a:avLst/>
              </a:prstGeom>
              <a:blipFill rotWithShape="1">
                <a:blip r:embed="rId11"/>
                <a:stretch>
                  <a:fillRect r="-3456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/>
          <p:cNvSpPr/>
          <p:nvPr/>
        </p:nvSpPr>
        <p:spPr>
          <a:xfrm rot="10800000">
            <a:off x="2401964" y="2637651"/>
            <a:ext cx="1804890" cy="439516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081862" y="2779303"/>
            <a:ext cx="2975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55" y="2618262"/>
                <a:ext cx="988269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915811" y="2980351"/>
            <a:ext cx="4919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8" y="2819309"/>
                <a:ext cx="32945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2207661" y="30771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6-LUT</a:t>
            </a:r>
            <a:endParaRPr lang="en-US" baseline="-25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04408" y="307716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/>
          <p:cNvSpPr/>
          <p:nvPr/>
        </p:nvSpPr>
        <p:spPr>
          <a:xfrm rot="10800000">
            <a:off x="2932831" y="3686768"/>
            <a:ext cx="4532630" cy="358278"/>
          </a:xfrm>
          <a:prstGeom prst="trapezoid">
            <a:avLst>
              <a:gd name="adj" fmla="val 84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5714" y="3675715"/>
            <a:ext cx="15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Wallace Tree</a:t>
            </a:r>
            <a:endParaRPr lang="en-US" baseline="-250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16180" y="4039650"/>
            <a:ext cx="0" cy="303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8938" y="5251719"/>
            <a:ext cx="4585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Reduces one layer of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6184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3541221" y="3089104"/>
            <a:ext cx="3088179" cy="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953000"/>
            <a:ext cx="8229600" cy="792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Statistical Corrector Improves Accuracy by ~2.4x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5298" y="1219200"/>
            <a:ext cx="1295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37758" y="2743200"/>
            <a:ext cx="1" cy="8510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03021" y="360535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Prediction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569920" y="1219200"/>
            <a:ext cx="1295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387734" y="990600"/>
            <a:ext cx="0" cy="313538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549439" y="3283120"/>
            <a:ext cx="0" cy="311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64082" y="3089019"/>
            <a:ext cx="1418013" cy="8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81600" y="3605354"/>
            <a:ext cx="7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TAGE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629400" y="3089360"/>
            <a:ext cx="0" cy="1330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71898" y="1981200"/>
            <a:ext cx="0" cy="2438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71898" y="1992569"/>
            <a:ext cx="53340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14698" y="1632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Override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371898" y="4412630"/>
            <a:ext cx="42575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282739" y="2895600"/>
            <a:ext cx="533400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982095" y="2895344"/>
            <a:ext cx="1194261" cy="3875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Statistical Corrector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57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Minimalistic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743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Baseline predictor</a:t>
            </a:r>
          </a:p>
          <a:p>
            <a:pPr lvl="1"/>
            <a:r>
              <a:rPr lang="en-US" dirty="0" smtClean="0"/>
              <a:t>256-entry fused BTB and bimodal</a:t>
            </a:r>
          </a:p>
          <a:p>
            <a:pPr lvl="1"/>
            <a:r>
              <a:rPr lang="en-US" dirty="0" smtClean="0"/>
              <a:t>Does not decode instructions, uses the BTB and the bimodal for all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gathered from SPECCPU2006 benchmarks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48408"/>
              </p:ext>
            </p:extLst>
          </p:nvPr>
        </p:nvGraphicFramePr>
        <p:xfrm>
          <a:off x="533400" y="3886200"/>
          <a:ext cx="79629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3053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Metrics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Description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Misses Per</a:t>
                      </a:r>
                      <a:r>
                        <a:rPr lang="en-US" baseline="0" dirty="0" smtClean="0"/>
                        <a:t> Kilo Instructions (</a:t>
                      </a:r>
                      <a:r>
                        <a:rPr lang="en-US" dirty="0" smtClean="0"/>
                        <a:t>MPKI)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</a:rPr>
                        <a:t>redictor accuracy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prediction rate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predictor</a:t>
                      </a:r>
                      <a:r>
                        <a:rPr lang="en-US" baseline="0" dirty="0" smtClean="0"/>
                        <a:t> accuracy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Per Cycle (IPC)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dk1"/>
                          </a:solidFill>
                        </a:rPr>
                        <a:t>Overall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</a:rPr>
                        <a:t> branch predictor performance without considering maximum frequency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Million Instruction Per Second (MIPS)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 branch predictor performance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Prediction Schemes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628204"/>
            <a:ext cx="841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g</a:t>
            </a:r>
            <a:r>
              <a:rPr lang="en-US" sz="2400" b="1" dirty="0" err="1" smtClean="0"/>
              <a:t>share</a:t>
            </a:r>
            <a:r>
              <a:rPr lang="en-US" sz="2400" b="1" dirty="0" smtClean="0"/>
              <a:t> is the most accurate, followed by </a:t>
            </a:r>
            <a:r>
              <a:rPr lang="en-US" sz="2400" b="1" dirty="0" err="1" smtClean="0"/>
              <a:t>gselect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gRselect</a:t>
            </a:r>
            <a:endParaRPr lang="en-US" sz="2400" b="1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874513"/>
              </p:ext>
            </p:extLst>
          </p:nvPr>
        </p:nvGraphicFramePr>
        <p:xfrm>
          <a:off x="480060" y="914400"/>
          <a:ext cx="7901940" cy="471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Address Prediction Schemes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508875"/>
              </p:ext>
            </p:extLst>
          </p:nvPr>
        </p:nvGraphicFramePr>
        <p:xfrm>
          <a:off x="457200" y="914399"/>
          <a:ext cx="8153400" cy="464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5699760"/>
            <a:ext cx="440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FAC+RAS is the most accurate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Predictors on FPGAs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1914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01240" y="3819435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Table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BRAM)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4700" y="28866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657600" y="4728865"/>
            <a:ext cx="45720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78778" y="443230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Faster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0900" y="1493327"/>
            <a:ext cx="189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Slower relative to ASIC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38800" y="2201213"/>
            <a:ext cx="0" cy="3578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657600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57600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00199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0200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77000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Frequency and Area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951893"/>
              </p:ext>
            </p:extLst>
          </p:nvPr>
        </p:nvGraphicFramePr>
        <p:xfrm>
          <a:off x="0" y="838200"/>
          <a:ext cx="8995667" cy="504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260" y="5732540"/>
            <a:ext cx="868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FAC+RAS with </a:t>
            </a:r>
            <a:r>
              <a:rPr lang="en-US" sz="2400" b="1" dirty="0" err="1" smtClean="0"/>
              <a:t>gRselect+PD</a:t>
            </a:r>
            <a:r>
              <a:rPr lang="en-US" sz="2400" b="1" dirty="0" smtClean="0"/>
              <a:t> is faster than FAC+RAS with bimodal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200" y="19812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91600" y="2034540"/>
            <a:ext cx="0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14800" y="2948940"/>
            <a:ext cx="2286000" cy="162306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chart seriesIdx="3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chart seriesIdx="3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chart seriesIdx="3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chart seriesIdx="3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El" animBg="0"/>
        </p:bldSub>
      </p:bldGraphic>
      <p:bldP spid="5" grpId="0" animBg="1"/>
      <p:bldP spid="5" grpId="1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569954"/>
              </p:ext>
            </p:extLst>
          </p:nvPr>
        </p:nvGraphicFramePr>
        <p:xfrm>
          <a:off x="12339" y="914400"/>
          <a:ext cx="9144000" cy="467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IPC and MIPS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586923"/>
            <a:ext cx="8078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The overall best performing prediction scheme is FAC+RAS w/ </a:t>
            </a:r>
            <a:r>
              <a:rPr lang="en-US" sz="2000" b="1" dirty="0" err="1" smtClean="0"/>
              <a:t>gRselect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200" y="14478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915400" y="1676400"/>
            <a:ext cx="0" cy="11430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chart seriesIdx="3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chart seriesIdx="3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graphicEl>
                                              <a:chart seriesIdx="3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chart seriesIdx="3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chart seriesIdx="3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El" animBg="0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– </a:t>
            </a:r>
            <a:r>
              <a:rPr lang="en-US" dirty="0" smtClean="0"/>
              <a:t>Perceptron and 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Bimodal, </a:t>
            </a:r>
            <a:r>
              <a:rPr lang="en-US" dirty="0" err="1" smtClean="0"/>
              <a:t>gshare</a:t>
            </a:r>
            <a:r>
              <a:rPr lang="en-US" dirty="0" smtClean="0"/>
              <a:t> and </a:t>
            </a:r>
            <a:r>
              <a:rPr lang="en-US" dirty="0" err="1" smtClean="0"/>
              <a:t>gRselect</a:t>
            </a:r>
            <a:r>
              <a:rPr lang="en-US" dirty="0" smtClean="0"/>
              <a:t> are scaled from 1KB to 32KB</a:t>
            </a:r>
          </a:p>
          <a:p>
            <a:r>
              <a:rPr lang="en-US" dirty="0" smtClean="0"/>
              <a:t>All the schemes use FAC+RAS as target predictor</a:t>
            </a:r>
          </a:p>
          <a:p>
            <a:r>
              <a:rPr lang="en-US" dirty="0" smtClean="0"/>
              <a:t>Four TAGE variations: </a:t>
            </a:r>
          </a:p>
          <a:p>
            <a:pPr lvl="1"/>
            <a:r>
              <a:rPr lang="en-US" dirty="0" smtClean="0"/>
              <a:t>single-cycle TAGE, single-cycle TAGE-SC, O-TAGE, O-TAGE-SC</a:t>
            </a:r>
          </a:p>
          <a:p>
            <a:r>
              <a:rPr lang="en-US" dirty="0" smtClean="0"/>
              <a:t>Same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06888"/>
              </p:ext>
            </p:extLst>
          </p:nvPr>
        </p:nvGraphicFramePr>
        <p:xfrm>
          <a:off x="0" y="11430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5220834"/>
            <a:ext cx="890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TAGE-SC variations are ~2.3x more accurate than the best </a:t>
            </a:r>
            <a:r>
              <a:rPr lang="en-US" sz="2000" b="1" dirty="0" err="1" smtClean="0"/>
              <a:t>gRselect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gshare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4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761642"/>
              </p:ext>
            </p:extLst>
          </p:nvPr>
        </p:nvGraphicFramePr>
        <p:xfrm>
          <a:off x="0" y="838200"/>
          <a:ext cx="9166167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046492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O-TAGE-SC is within </a:t>
            </a:r>
            <a:r>
              <a:rPr lang="en-US" sz="2000" b="1" dirty="0" smtClean="0"/>
              <a:t>0.5% of </a:t>
            </a:r>
            <a:r>
              <a:rPr lang="en-US" sz="2000" b="1" dirty="0"/>
              <a:t>the single-cycle TAGE-SC</a:t>
            </a:r>
          </a:p>
        </p:txBody>
      </p:sp>
    </p:spTree>
    <p:extLst>
      <p:ext uri="{BB962C8B-B14F-4D97-AF65-F5344CB8AC3E}">
        <p14:creationId xmlns:p14="http://schemas.microsoft.com/office/powerpoint/2010/main" val="13313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445336"/>
              </p:ext>
            </p:extLst>
          </p:nvPr>
        </p:nvGraphicFramePr>
        <p:xfrm>
          <a:off x="0" y="914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5046492"/>
            <a:ext cx="505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O-TAGE variations are capped at 270 MHz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21668"/>
              </p:ext>
            </p:extLst>
          </p:nvPr>
        </p:nvGraphicFramePr>
        <p:xfrm>
          <a:off x="0" y="8382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046492"/>
            <a:ext cx="663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O-TAGE-SC delivers </a:t>
            </a:r>
            <a:r>
              <a:rPr lang="en-US" sz="2000" b="1" dirty="0"/>
              <a:t>5.2% higher IPS than the 1KB </a:t>
            </a:r>
            <a:r>
              <a:rPr lang="en-US" sz="2000" b="1" dirty="0" err="1"/>
              <a:t>gRselect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27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best performing minimalistic branch predictor is FAC+RAS with </a:t>
            </a:r>
            <a:r>
              <a:rPr lang="en-US" dirty="0" err="1" smtClean="0"/>
              <a:t>gRselect</a:t>
            </a:r>
            <a:endParaRPr lang="en-US" dirty="0" smtClean="0"/>
          </a:p>
          <a:p>
            <a:r>
              <a:rPr lang="en-US" dirty="0" smtClean="0"/>
              <a:t>TAGE is best used as an overriding predictor, and O-TAGE-SC is 5.2% better than the best </a:t>
            </a:r>
            <a:r>
              <a:rPr lang="en-US" dirty="0" err="1" smtClean="0"/>
              <a:t>gRselect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Branch Prediction Overview</a:t>
            </a:r>
          </a:p>
          <a:p>
            <a:r>
              <a:rPr lang="en-US" dirty="0" smtClean="0"/>
              <a:t>Branch Target Predictors</a:t>
            </a:r>
          </a:p>
          <a:p>
            <a:r>
              <a:rPr lang="en-US" dirty="0" smtClean="0"/>
              <a:t>Branch Direction Predictors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FAC+RAS with </a:t>
            </a:r>
            <a:r>
              <a:rPr lang="en-US" dirty="0" err="1" smtClean="0"/>
              <a:t>gRselect</a:t>
            </a:r>
            <a:endParaRPr lang="en-US" dirty="0"/>
          </a:p>
        </p:txBody>
      </p:sp>
      <p:grpSp>
        <p:nvGrpSpPr>
          <p:cNvPr id="154" name="Canvas 2"/>
          <p:cNvGrpSpPr/>
          <p:nvPr/>
        </p:nvGrpSpPr>
        <p:grpSpPr>
          <a:xfrm>
            <a:off x="893312" y="1066800"/>
            <a:ext cx="7412488" cy="4954872"/>
            <a:chOff x="343646" y="74486"/>
            <a:chExt cx="9555223" cy="6412354"/>
          </a:xfrm>
        </p:grpSpPr>
        <p:sp>
          <p:nvSpPr>
            <p:cNvPr id="156" name="Rectangle 155"/>
            <p:cNvSpPr/>
            <p:nvPr/>
          </p:nvSpPr>
          <p:spPr>
            <a:xfrm>
              <a:off x="1067198" y="5546325"/>
              <a:ext cx="1758716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43646" y="947035"/>
              <a:ext cx="1250682" cy="517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Text Box 4"/>
            <p:cNvSpPr txBox="1"/>
            <p:nvPr/>
          </p:nvSpPr>
          <p:spPr>
            <a:xfrm>
              <a:off x="1874940" y="5503074"/>
              <a:ext cx="896600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59" name="Text Box 128"/>
            <p:cNvSpPr txBox="1"/>
            <p:nvPr/>
          </p:nvSpPr>
          <p:spPr>
            <a:xfrm>
              <a:off x="395415" y="926803"/>
              <a:ext cx="1434174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GHR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08671" y="3564812"/>
              <a:ext cx="1758716" cy="152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Text Box 130"/>
            <p:cNvSpPr txBox="1"/>
            <p:nvPr/>
          </p:nvSpPr>
          <p:spPr>
            <a:xfrm>
              <a:off x="2324228" y="3805710"/>
              <a:ext cx="1512189" cy="60377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 smtClean="0">
                  <a:effectLst/>
                  <a:latin typeface="Arial"/>
                  <a:ea typeface="宋体"/>
                  <a:cs typeface="Times New Roman"/>
                </a:rPr>
                <a:t>iCache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V="1">
              <a:off x="395415" y="4238090"/>
              <a:ext cx="1813227" cy="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2138920" y="624477"/>
              <a:ext cx="2950116" cy="14544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1594328" y="1261416"/>
              <a:ext cx="5445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2138921" y="1107564"/>
              <a:ext cx="2950116" cy="276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16, 2-bit sat. counters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Text Box 136"/>
            <p:cNvSpPr txBox="1"/>
            <p:nvPr/>
          </p:nvSpPr>
          <p:spPr>
            <a:xfrm>
              <a:off x="2825914" y="537571"/>
              <a:ext cx="1826922" cy="6037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 err="1">
                  <a:effectLst/>
                  <a:latin typeface="Arial"/>
                  <a:ea typeface="宋体"/>
                  <a:cs typeface="Times New Roman"/>
                </a:rPr>
                <a:t>gRselect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093901" y="1250432"/>
              <a:ext cx="6411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179603" y="5552522"/>
              <a:ext cx="414725" cy="5062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65517" tIns="82758" rIns="165517" bIns="827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395415" y="4238902"/>
              <a:ext cx="4" cy="21937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380746" y="110747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63"/>
            <p:cNvSpPr txBox="1"/>
            <p:nvPr/>
          </p:nvSpPr>
          <p:spPr>
            <a:xfrm>
              <a:off x="5089037" y="713308"/>
              <a:ext cx="812352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32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V="1">
              <a:off x="5735020" y="567783"/>
              <a:ext cx="0" cy="205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6012963" y="464568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735711" y="567783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 Box 167"/>
            <p:cNvSpPr txBox="1"/>
            <p:nvPr/>
          </p:nvSpPr>
          <p:spPr>
            <a:xfrm>
              <a:off x="5828627" y="74486"/>
              <a:ext cx="713518" cy="49329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  <a:cs typeface="Times New Roman"/>
                </a:rPr>
                <a:t>2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 flipH="1">
              <a:off x="6012963" y="930390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735711" y="1033605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012801" y="1427323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35548" y="1530537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6012801" y="2520559"/>
              <a:ext cx="172423" cy="2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735548" y="2623774"/>
              <a:ext cx="7255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rapezoid 181"/>
            <p:cNvSpPr/>
            <p:nvPr/>
          </p:nvSpPr>
          <p:spPr>
            <a:xfrm rot="5400000">
              <a:off x="5258492" y="1383454"/>
              <a:ext cx="2769689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 dirty="0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宋体"/>
                <a:cs typeface="Times New Roman"/>
              </a:endParaRPr>
            </a:p>
          </p:txBody>
        </p:sp>
        <p:sp>
          <p:nvSpPr>
            <p:cNvPr id="183" name="Text Box 180"/>
            <p:cNvSpPr txBox="1"/>
            <p:nvPr/>
          </p:nvSpPr>
          <p:spPr>
            <a:xfrm>
              <a:off x="5866870" y="1775594"/>
              <a:ext cx="776465" cy="60675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smtClean="0">
                  <a:effectLst/>
                  <a:latin typeface="Arial"/>
                  <a:ea typeface="宋体"/>
                  <a:cs typeface="Times New Roman"/>
                </a:rPr>
                <a:t>…</a:t>
              </a:r>
              <a:endParaRPr lang="en-US" sz="1600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6967" y="3286481"/>
              <a:ext cx="0" cy="2260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386959" y="3285749"/>
              <a:ext cx="53062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6688701" y="2752051"/>
              <a:ext cx="4618" cy="534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827864" y="1560117"/>
              <a:ext cx="14680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/>
            <p:cNvSpPr/>
            <p:nvPr/>
          </p:nvSpPr>
          <p:spPr>
            <a:xfrm>
              <a:off x="4597393" y="3547447"/>
              <a:ext cx="1621318" cy="15237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Target </a:t>
              </a:r>
              <a:r>
                <a:rPr lang="en-US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redictor/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Calculator</a:t>
              </a:r>
              <a:endPara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>
              <a:off x="3967353" y="4238353"/>
              <a:ext cx="630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6218711" y="4205543"/>
              <a:ext cx="18726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rapezoid 190"/>
            <p:cNvSpPr/>
            <p:nvPr/>
          </p:nvSpPr>
          <p:spPr>
            <a:xfrm rot="5400000">
              <a:off x="7258689" y="4543283"/>
              <a:ext cx="2034330" cy="369138"/>
            </a:xfrm>
            <a:prstGeom prst="trapezoid">
              <a:avLst>
                <a:gd name="adj" fmla="val 890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6218711" y="4610923"/>
              <a:ext cx="18725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4593560" y="5568069"/>
              <a:ext cx="669022" cy="692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479" tIns="144239" rIns="288479" bIns="14423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000" b="1">
                  <a:effectLst/>
                  <a:latin typeface="Arial"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宋体"/>
                <a:cs typeface="Times New Roman"/>
              </a:endParaRPr>
            </a:p>
          </p:txBody>
        </p:sp>
        <p:sp>
          <p:nvSpPr>
            <p:cNvPr id="194" name="Text Box 37"/>
            <p:cNvSpPr txBox="1"/>
            <p:nvPr/>
          </p:nvSpPr>
          <p:spPr>
            <a:xfrm>
              <a:off x="4423839" y="5568069"/>
              <a:ext cx="1158132" cy="7455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288479" tIns="144239" rIns="288479" bIns="14423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>
                  <a:effectLst/>
                  <a:latin typeface="Arial"/>
                  <a:ea typeface="宋体"/>
                </a:rPr>
                <a:t>+4</a:t>
              </a:r>
              <a:endParaRPr lang="en-US" sz="16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5262520" y="5911138"/>
              <a:ext cx="638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5901425" y="5197182"/>
              <a:ext cx="0" cy="71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901389" y="5197182"/>
              <a:ext cx="2189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>
              <a:off x="8295982" y="3211032"/>
              <a:ext cx="0" cy="672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460377" y="4683368"/>
              <a:ext cx="12855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9745989" y="4671040"/>
              <a:ext cx="130" cy="17623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395415" y="6428647"/>
              <a:ext cx="9350596" cy="39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08671" y="6058819"/>
              <a:ext cx="0" cy="369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 Box 223"/>
            <p:cNvSpPr txBox="1"/>
            <p:nvPr/>
          </p:nvSpPr>
          <p:spPr>
            <a:xfrm>
              <a:off x="7493763" y="5910817"/>
              <a:ext cx="2405106" cy="5760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65517" tIns="82758" rIns="165517" bIns="8275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effectLst/>
                  <a:latin typeface="Arial"/>
                  <a:ea typeface="宋体"/>
                  <a:cs typeface="Times New Roman"/>
                </a:rPr>
                <a:t>Predicted PC</a:t>
              </a:r>
              <a:endParaRPr lang="en-US" dirty="0">
                <a:effectLst/>
                <a:ea typeface="宋体"/>
                <a:cs typeface="Times New Roman"/>
              </a:endParaRP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2825896" y="5910814"/>
              <a:ext cx="1761924" cy="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7356976" y="2754214"/>
              <a:ext cx="2028190" cy="437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Arial"/>
                  <a:ea typeface="宋体"/>
                  <a:cs typeface="Times New Roman"/>
                </a:rPr>
                <a:t>Selection Logic</a:t>
              </a:r>
              <a:endParaRPr lang="en-US" sz="14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2825896" y="5638576"/>
              <a:ext cx="14015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4227401" y="4530865"/>
              <a:ext cx="71" cy="1107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4227427" y="4533593"/>
              <a:ext cx="3604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8295768" y="1560030"/>
              <a:ext cx="0" cy="11942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Direction Predictors: MPKI improvement </a:t>
            </a:r>
            <a:r>
              <a:rPr lang="en-US" sz="3200" dirty="0" smtClean="0"/>
              <a:t>over Base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10600" cy="478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52400" y="1676400"/>
            <a:ext cx="0" cy="1143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Reduction </a:t>
            </a:r>
            <a:r>
              <a:rPr lang="en-US" sz="3200" dirty="0" smtClean="0"/>
              <a:t>in target </a:t>
            </a:r>
            <a:r>
              <a:rPr lang="en-US" sz="3200" dirty="0"/>
              <a:t>address </a:t>
            </a:r>
            <a:r>
              <a:rPr lang="en-US" sz="3200" dirty="0" err="1" smtClean="0"/>
              <a:t>mis</a:t>
            </a:r>
            <a:r>
              <a:rPr lang="en-US" sz="3200" dirty="0" smtClean="0"/>
              <a:t>-prediction </a:t>
            </a:r>
            <a:r>
              <a:rPr lang="en-US" sz="3200" dirty="0"/>
              <a:t>over BASE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295400"/>
            <a:ext cx="8916952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zip2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obmk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mmer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jeng</a:t>
            </a: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ibquantum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264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star</a:t>
            </a:r>
            <a:endParaRPr lang="en-US" dirty="0" smtClean="0"/>
          </a:p>
          <a:p>
            <a:r>
              <a:rPr lang="en-US" dirty="0" err="1" smtClean="0"/>
              <a:t>xalanc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52600"/>
            <a:ext cx="1371600" cy="15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21914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iCache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286000" y="3657600"/>
            <a:ext cx="13716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5517" tIns="82758" rIns="165517" bIns="827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0" y="3957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</a:t>
            </a:r>
          </a:p>
          <a:p>
            <a:pPr algn="ctr"/>
            <a:r>
              <a:rPr lang="en-US" dirty="0" smtClean="0"/>
              <a:t>Table</a:t>
            </a:r>
          </a:p>
        </p:txBody>
      </p:sp>
      <p:sp>
        <p:nvSpPr>
          <p:cNvPr id="12" name="Cloud 11"/>
          <p:cNvSpPr/>
          <p:nvPr/>
        </p:nvSpPr>
        <p:spPr>
          <a:xfrm>
            <a:off x="4114800" y="2588167"/>
            <a:ext cx="2362200" cy="15621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84700" y="290755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 Prediction Logic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905000" y="1339334"/>
            <a:ext cx="0" cy="452806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86600" y="1349232"/>
            <a:ext cx="0" cy="459436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11645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Decode Stage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781800" y="3335868"/>
            <a:ext cx="0" cy="2312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600200" y="5638800"/>
            <a:ext cx="5194300" cy="98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12105" y="2438400"/>
            <a:ext cx="0" cy="32123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0500" y="52602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PC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7601" y="2514600"/>
            <a:ext cx="76200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1" y="3819435"/>
            <a:ext cx="609600" cy="4030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0200" y="24384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00201" y="4267200"/>
            <a:ext cx="6713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1" y="3335868"/>
            <a:ext cx="10214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336291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REQ1:</a:t>
            </a:r>
            <a:r>
              <a:rPr lang="en-US" sz="2400" dirty="0" smtClean="0"/>
              <a:t> Guess the </a:t>
            </a:r>
            <a:r>
              <a:rPr lang="en-US" sz="2400" b="1" dirty="0" smtClean="0">
                <a:solidFill>
                  <a:srgbClr val="FF0000"/>
                </a:solidFill>
              </a:rPr>
              <a:t>direction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a branch</a:t>
            </a:r>
            <a:endParaRPr lang="en-US" sz="2400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/>
              <a:t>REQ2:</a:t>
            </a:r>
            <a:r>
              <a:rPr lang="en-US" sz="2400" dirty="0" smtClean="0"/>
              <a:t> Guess </a:t>
            </a:r>
            <a:r>
              <a:rPr lang="en-US" sz="2400" dirty="0"/>
              <a:t>its </a:t>
            </a:r>
            <a:r>
              <a:rPr lang="en-US" sz="2400" b="1" dirty="0" smtClean="0">
                <a:solidFill>
                  <a:srgbClr val="FF0000"/>
                </a:solidFill>
              </a:rPr>
              <a:t>target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(Next PC)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Fetch instructions from there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Execute Speculatively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V</a:t>
            </a:r>
            <a:r>
              <a:rPr lang="en-US" sz="2400" dirty="0" smtClean="0"/>
              <a:t>erify </a:t>
            </a:r>
            <a:r>
              <a:rPr lang="en-US" sz="2400" dirty="0"/>
              <a:t>if </a:t>
            </a:r>
            <a:r>
              <a:rPr lang="en-US" sz="2400" dirty="0" smtClean="0"/>
              <a:t>the prediction </a:t>
            </a:r>
            <a:r>
              <a:rPr lang="en-US" sz="2400" dirty="0"/>
              <a:t>was </a:t>
            </a:r>
            <a:r>
              <a:rPr lang="en-US" sz="2400" dirty="0" smtClean="0"/>
              <a:t>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09306 -0.1800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900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584 -0.1800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6" grpId="0"/>
      <p:bldP spid="17" grpId="0"/>
      <p:bldP spid="26" grpId="0"/>
      <p:bldP spid="26" grpId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#1. Direction Predictors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95300" y="2276755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206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420504" y="2276755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29419" y="3002930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29419" y="323039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529419" y="3466955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29419" y="369441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529419" y="39218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529419" y="415048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29419" y="47896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29419" y="5018273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29419" y="4379081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538" y="4459879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7" idx="2"/>
            <a:endCxn id="11" idx="3"/>
          </p:cNvCxnSpPr>
          <p:nvPr/>
        </p:nvCxnSpPr>
        <p:spPr>
          <a:xfrm rot="5400000">
            <a:off x="773230" y="2678654"/>
            <a:ext cx="1075900" cy="72930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" y="1295401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bimodal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3528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528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42780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4290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4290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4290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34290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34290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34290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34290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34290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4290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631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6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share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4366933" y="5622039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59797" y="55516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652749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4"/>
          </p:cNvCxnSpPr>
          <p:nvPr/>
        </p:nvCxnSpPr>
        <p:spPr>
          <a:xfrm flipV="1">
            <a:off x="4652749" y="4036181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353351" y="3458991"/>
            <a:ext cx="598796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43400" y="3562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8492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6477000" y="2276754"/>
            <a:ext cx="1714500" cy="228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477000" y="2206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02204" y="2276754"/>
            <a:ext cx="510654" cy="2286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ocess 73"/>
          <p:cNvSpPr/>
          <p:nvPr/>
        </p:nvSpPr>
        <p:spPr>
          <a:xfrm>
            <a:off x="6248400" y="3002929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ocess 74"/>
          <p:cNvSpPr/>
          <p:nvPr/>
        </p:nvSpPr>
        <p:spPr>
          <a:xfrm>
            <a:off x="6248400" y="323039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ocess 75"/>
          <p:cNvSpPr/>
          <p:nvPr/>
        </p:nvSpPr>
        <p:spPr>
          <a:xfrm>
            <a:off x="6248400" y="3466954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ocess 76"/>
          <p:cNvSpPr/>
          <p:nvPr/>
        </p:nvSpPr>
        <p:spPr>
          <a:xfrm>
            <a:off x="6248400" y="3694418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ocess 77"/>
          <p:cNvSpPr/>
          <p:nvPr/>
        </p:nvSpPr>
        <p:spPr>
          <a:xfrm>
            <a:off x="6248400" y="39218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ocess 78"/>
          <p:cNvSpPr/>
          <p:nvPr/>
        </p:nvSpPr>
        <p:spPr>
          <a:xfrm>
            <a:off x="6248400" y="4150481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ocess 79"/>
          <p:cNvSpPr/>
          <p:nvPr/>
        </p:nvSpPr>
        <p:spPr>
          <a:xfrm>
            <a:off x="6248400" y="47896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6248400" y="5018272"/>
            <a:ext cx="417110" cy="2286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/>
          <p:cNvSpPr/>
          <p:nvPr/>
        </p:nvSpPr>
        <p:spPr>
          <a:xfrm>
            <a:off x="6248400" y="4379080"/>
            <a:ext cx="417110" cy="410591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282519" y="4459878"/>
            <a:ext cx="461665" cy="524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24600" y="12954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g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772400" y="2505355"/>
            <a:ext cx="0" cy="9536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810500" y="4024636"/>
            <a:ext cx="0" cy="15858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172750" y="3458991"/>
            <a:ext cx="1285449" cy="5771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162800" y="35629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Concatenate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668620" y="3747586"/>
            <a:ext cx="5177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31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48000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3216" y="5252707"/>
            <a:ext cx="11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 table</a:t>
            </a:r>
            <a:endParaRPr lang="en-US" dirty="0"/>
          </a:p>
        </p:txBody>
      </p:sp>
      <p:sp>
        <p:nvSpPr>
          <p:cNvPr id="92" name="Flowchart: Process 91"/>
          <p:cNvSpPr/>
          <p:nvPr/>
        </p:nvSpPr>
        <p:spPr>
          <a:xfrm>
            <a:off x="7465291" y="5616340"/>
            <a:ext cx="734486" cy="22860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458155" y="554597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Predictors -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998" y="1959788"/>
            <a:ext cx="2133600" cy="2271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998" y="2264588"/>
            <a:ext cx="2133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898" y="159045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114598" y="2416988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0"/>
          </p:cNvCxnSpPr>
          <p:nvPr/>
        </p:nvCxnSpPr>
        <p:spPr>
          <a:xfrm>
            <a:off x="4323465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3781598" y="2416988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1985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107565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>
            <a:endCxn id="12" idx="6"/>
          </p:cNvCxnSpPr>
          <p:nvPr/>
        </p:nvCxnSpPr>
        <p:spPr>
          <a:xfrm flipH="1">
            <a:off x="4539365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2197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4323465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524798" y="2416988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43318" y="2437123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18" name="Oval 17"/>
          <p:cNvSpPr/>
          <p:nvPr/>
        </p:nvSpPr>
        <p:spPr>
          <a:xfrm>
            <a:off x="6308898" y="2775221"/>
            <a:ext cx="431800" cy="431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" name="Straight Arrow Connector 18"/>
          <p:cNvCxnSpPr>
            <a:endCxn id="18" idx="6"/>
          </p:cNvCxnSpPr>
          <p:nvPr/>
        </p:nvCxnSpPr>
        <p:spPr>
          <a:xfrm flipH="1">
            <a:off x="6740698" y="2991121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3530" y="280645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21" name="Straight Arrow Connector 20"/>
          <p:cNvCxnSpPr>
            <a:stCxn id="18" idx="4"/>
          </p:cNvCxnSpPr>
          <p:nvPr/>
        </p:nvCxnSpPr>
        <p:spPr>
          <a:xfrm>
            <a:off x="6524798" y="3207021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47363" y="2636911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3982679" y="3528754"/>
            <a:ext cx="2990852" cy="381000"/>
          </a:xfrm>
          <a:prstGeom prst="trapezoid">
            <a:avLst>
              <a:gd name="adj" fmla="val 10055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95039" y="3909755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Predictors - 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034769"/>
            <a:ext cx="3048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" y="16654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7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762000" y="1348969"/>
            <a:ext cx="0" cy="6858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47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47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5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2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67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7" idx="3"/>
          </p:cNvCxnSpPr>
          <p:nvPr/>
        </p:nvCxnSpPr>
        <p:spPr>
          <a:xfrm flipH="1">
            <a:off x="1924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14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14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390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76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3825469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07306" y="4154080"/>
            <a:ext cx="3690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 rot="10800000">
            <a:off x="609600" y="4049306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6762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19200" y="3283318"/>
            <a:ext cx="0" cy="76598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650" y="1074506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854200" y="888792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h[0:L(1)]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971800" y="2034769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302238" y="203476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71800" y="2367370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10000" y="2043520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2800" y="2367370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0" y="2367370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3528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6537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152900" y="15013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33800" y="1120369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60700" y="888792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505200" y="13108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3400" y="1298963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27450" y="1196569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72000" y="1184663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3"/>
          </p:cNvCxnSpPr>
          <p:nvPr/>
        </p:nvCxnSpPr>
        <p:spPr>
          <a:xfrm flipH="1">
            <a:off x="3829050" y="3711169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19500" y="17212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419600" y="1729969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295650" y="3596869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81400" y="3283318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3825469"/>
            <a:ext cx="0" cy="1064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240880" y="4889888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24200" y="3283318"/>
            <a:ext cx="0" cy="1494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725862" y="876885"/>
            <a:ext cx="84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h[0:L(2)]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4876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207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6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715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257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715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257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876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057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410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638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65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410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248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32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77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0" idx="3"/>
          </p:cNvCxnSpPr>
          <p:nvPr/>
        </p:nvCxnSpPr>
        <p:spPr>
          <a:xfrm flipH="1">
            <a:off x="5734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524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324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200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486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86400" y="3825468"/>
            <a:ext cx="0" cy="1795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029200" y="3283317"/>
            <a:ext cx="0" cy="222331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656846" y="888791"/>
            <a:ext cx="93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h[0:L(3)]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6781800" y="2034768"/>
            <a:ext cx="1181100" cy="125593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7112238" y="2034768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781800" y="2367369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err="1" smtClean="0"/>
              <a:t>ctr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7620000" y="2043519"/>
            <a:ext cx="0" cy="1255931"/>
          </a:xfrm>
          <a:prstGeom prst="line">
            <a:avLst/>
          </a:prstGeom>
          <a:ln w="254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62800" y="2367369"/>
            <a:ext cx="3810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20000" y="2367369"/>
            <a:ext cx="29845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1628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781800" y="1653768"/>
            <a:ext cx="304800" cy="369332"/>
          </a:xfrm>
          <a:prstGeom prst="rect">
            <a:avLst/>
          </a:prstGeom>
          <a:noFill/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962900" y="15013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</a:t>
            </a:r>
            <a:endParaRPr lang="en-US" sz="12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3152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43800" y="1120368"/>
            <a:ext cx="0" cy="3810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870700" y="888791"/>
            <a:ext cx="43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315200" y="13108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153400" y="1298962"/>
            <a:ext cx="0" cy="2024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537450" y="1196568"/>
            <a:ext cx="844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382000" y="1184662"/>
            <a:ext cx="0" cy="31670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3"/>
          </p:cNvCxnSpPr>
          <p:nvPr/>
        </p:nvCxnSpPr>
        <p:spPr>
          <a:xfrm flipH="1">
            <a:off x="7639050" y="3711168"/>
            <a:ext cx="59769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429500" y="17212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229600" y="1729968"/>
            <a:ext cx="0" cy="198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105650" y="3596868"/>
            <a:ext cx="533400" cy="228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=?</a:t>
            </a:r>
            <a:endParaRPr lang="en-US" sz="12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91400" y="3283317"/>
            <a:ext cx="0" cy="3135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91400" y="3825468"/>
            <a:ext cx="29926" cy="2529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34200" y="3283317"/>
            <a:ext cx="0" cy="295769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571539" y="888791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h[0:L(4)]</a:t>
            </a:r>
            <a:endParaRPr lang="en-US" sz="1400" dirty="0"/>
          </a:p>
        </p:txBody>
      </p:sp>
      <p:sp>
        <p:nvSpPr>
          <p:cNvPr id="109" name="Trapezoid 108"/>
          <p:cNvSpPr/>
          <p:nvPr/>
        </p:nvSpPr>
        <p:spPr>
          <a:xfrm rot="10800000">
            <a:off x="2536587" y="4777969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990598" y="4549369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98656" y="4277906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62250" y="4549369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10800000">
            <a:off x="4454525" y="5506632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08536" y="5278032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916594" y="5006569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80188" y="5278032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50643" y="5620931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pezoid 117"/>
          <p:cNvSpPr/>
          <p:nvPr/>
        </p:nvSpPr>
        <p:spPr>
          <a:xfrm rot="10800000">
            <a:off x="6375163" y="6241008"/>
            <a:ext cx="778113" cy="228600"/>
          </a:xfrm>
          <a:prstGeom prst="trapezoid">
            <a:avLst>
              <a:gd name="adj" fmla="val 6617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829174" y="6012408"/>
            <a:ext cx="17716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837232" y="5740945"/>
            <a:ext cx="0" cy="271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600826" y="6012408"/>
            <a:ext cx="0" cy="228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7071281" y="6355307"/>
            <a:ext cx="350045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764219" y="6469609"/>
            <a:ext cx="0" cy="30777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42079" y="6469609"/>
            <a:ext cx="10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8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 #2: Target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Target Buffer (BTB)</a:t>
            </a:r>
          </a:p>
          <a:p>
            <a:pPr lvl="1"/>
            <a:r>
              <a:rPr lang="en-US" dirty="0" smtClean="0"/>
              <a:t>Can be used for all branches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Address Stack (RAS)</a:t>
            </a:r>
          </a:p>
          <a:p>
            <a:pPr lvl="1"/>
            <a:r>
              <a:rPr lang="en-US" dirty="0" smtClean="0"/>
              <a:t>Uses calls to predict targets of returns</a:t>
            </a:r>
          </a:p>
          <a:p>
            <a:pPr lvl="1"/>
            <a:endParaRPr lang="en-US" dirty="0"/>
          </a:p>
          <a:p>
            <a:r>
              <a:rPr lang="en-US" dirty="0" smtClean="0"/>
              <a:t>Target Address Pre-calculation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B4D5-54D5-4D1C-912C-119F062E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</TotalTime>
  <Words>1175</Words>
  <Application>Microsoft Office PowerPoint</Application>
  <PresentationFormat>On-screen Show (4:3)</PresentationFormat>
  <Paragraphs>431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High-performance Branch Predictors For Soft Processors</vt:lpstr>
      <vt:lpstr>Why Branch Prediction</vt:lpstr>
      <vt:lpstr>Branch Predictors on FPGAs</vt:lpstr>
      <vt:lpstr>Road Map</vt:lpstr>
      <vt:lpstr>Branch Prediction</vt:lpstr>
      <vt:lpstr>REQ #1. Direction Predictors</vt:lpstr>
      <vt:lpstr>Direction Predictors - Perceptron</vt:lpstr>
      <vt:lpstr>Direction Predictors - TAGE</vt:lpstr>
      <vt:lpstr>REQ #2: Target Predictor</vt:lpstr>
      <vt:lpstr>Canonical Branch Predictor</vt:lpstr>
      <vt:lpstr>Road Map</vt:lpstr>
      <vt:lpstr>Target Address Pre-calculation</vt:lpstr>
      <vt:lpstr>Target Address Pre-calculation</vt:lpstr>
      <vt:lpstr>Eliminating the BTB</vt:lpstr>
      <vt:lpstr>Target Prediction Accuracy</vt:lpstr>
      <vt:lpstr>Road Map</vt:lpstr>
      <vt:lpstr>Branch Direction Predictors</vt:lpstr>
      <vt:lpstr>The Minimalistic Branch Predictor</vt:lpstr>
      <vt:lpstr>Timing details of gshare/gselect</vt:lpstr>
      <vt:lpstr>gRselect</vt:lpstr>
      <vt:lpstr>Relaxing Storage Constraint</vt:lpstr>
      <vt:lpstr>“Multiplication”</vt:lpstr>
      <vt:lpstr>Low Order Bit Elimination</vt:lpstr>
      <vt:lpstr>Perceptron Predictor Structure on FPGA</vt:lpstr>
      <vt:lpstr>Perceptron Predictor Structure on FPGA</vt:lpstr>
      <vt:lpstr>Overriding TAGE</vt:lpstr>
      <vt:lpstr>Evaluation – Minimalistic Predictor</vt:lpstr>
      <vt:lpstr>Direction Prediction Schemes</vt:lpstr>
      <vt:lpstr>Target Address Prediction Schemes</vt:lpstr>
      <vt:lpstr>Maximum Frequency and Area</vt:lpstr>
      <vt:lpstr>IPC and MIPS</vt:lpstr>
      <vt:lpstr>Evaluation – Perceptron and TAGE</vt:lpstr>
      <vt:lpstr>Accuracy</vt:lpstr>
      <vt:lpstr>IPC</vt:lpstr>
      <vt:lpstr>Maximum Frequency</vt:lpstr>
      <vt:lpstr>IPS</vt:lpstr>
      <vt:lpstr>Conclusion</vt:lpstr>
      <vt:lpstr>Thank you!</vt:lpstr>
      <vt:lpstr>Backup Slides</vt:lpstr>
      <vt:lpstr>FAC+RAS with gRselect</vt:lpstr>
      <vt:lpstr>Direction Predictors: MPKI improvement over Base</vt:lpstr>
      <vt:lpstr>Reduction in target address mis-prediction over BASE</vt:lpstr>
      <vt:lpstr>List of Benchmarks</vt:lpstr>
    </vt:vector>
  </TitlesOfParts>
  <Company>UofT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Low-cost, High-performance Branch Predictors For Soft Processors</dc:title>
  <dc:creator>Di Wu</dc:creator>
  <cp:lastModifiedBy>Di Wu</cp:lastModifiedBy>
  <cp:revision>1282</cp:revision>
  <dcterms:created xsi:type="dcterms:W3CDTF">2013-08-13T15:40:45Z</dcterms:created>
  <dcterms:modified xsi:type="dcterms:W3CDTF">2014-08-29T04:30:19Z</dcterms:modified>
</cp:coreProperties>
</file>