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5.xml" ContentType="application/vnd.openxmlformats-officedocument.drawingml.chartshapes+xml"/>
  <Override PartName="/ppt/charts/chart10.xml" ContentType="application/vnd.openxmlformats-officedocument.drawingml.chart+xml"/>
  <Override PartName="/ppt/drawings/drawing6.xml" ContentType="application/vnd.openxmlformats-officedocument.drawingml.chartshapes+xml"/>
  <Override PartName="/ppt/charts/chart11.xml" ContentType="application/vnd.openxmlformats-officedocument.drawingml.chart+xml"/>
  <Override PartName="/ppt/drawings/drawing7.xml" ContentType="application/vnd.openxmlformats-officedocument.drawingml.chartshapes+xml"/>
  <Override PartName="/ppt/charts/chart12.xml" ContentType="application/vnd.openxmlformats-officedocument.drawingml.chart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5" r:id="rId3"/>
    <p:sldId id="294" r:id="rId4"/>
    <p:sldId id="297" r:id="rId5"/>
    <p:sldId id="298" r:id="rId6"/>
    <p:sldId id="310" r:id="rId7"/>
    <p:sldId id="289" r:id="rId8"/>
    <p:sldId id="261" r:id="rId9"/>
    <p:sldId id="277" r:id="rId10"/>
    <p:sldId id="303" r:id="rId11"/>
    <p:sldId id="264" r:id="rId12"/>
    <p:sldId id="263" r:id="rId13"/>
    <p:sldId id="274" r:id="rId14"/>
    <p:sldId id="305" r:id="rId15"/>
    <p:sldId id="266" r:id="rId16"/>
    <p:sldId id="284" r:id="rId17"/>
    <p:sldId id="315" r:id="rId18"/>
    <p:sldId id="324" r:id="rId19"/>
    <p:sldId id="322" r:id="rId20"/>
    <p:sldId id="325" r:id="rId21"/>
    <p:sldId id="327" r:id="rId22"/>
    <p:sldId id="326" r:id="rId23"/>
    <p:sldId id="328" r:id="rId24"/>
    <p:sldId id="323" r:id="rId25"/>
    <p:sldId id="330" r:id="rId26"/>
    <p:sldId id="278" r:id="rId27"/>
    <p:sldId id="279" r:id="rId28"/>
    <p:sldId id="306" r:id="rId29"/>
    <p:sldId id="307" r:id="rId30"/>
    <p:sldId id="318" r:id="rId31"/>
    <p:sldId id="334" r:id="rId32"/>
    <p:sldId id="331" r:id="rId33"/>
    <p:sldId id="333" r:id="rId34"/>
    <p:sldId id="332" r:id="rId35"/>
    <p:sldId id="335" r:id="rId36"/>
    <p:sldId id="293" r:id="rId37"/>
    <p:sldId id="292" r:id="rId38"/>
    <p:sldId id="311" r:id="rId39"/>
    <p:sldId id="317" r:id="rId40"/>
    <p:sldId id="319" r:id="rId41"/>
    <p:sldId id="320" r:id="rId42"/>
    <p:sldId id="32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2" autoAdjust="0"/>
    <p:restoredTop sz="97288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341568"/>
        <c:axId val="91343104"/>
      </c:barChart>
      <c:catAx>
        <c:axId val="91341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1343104"/>
        <c:crosses val="autoZero"/>
        <c:auto val="1"/>
        <c:lblAlgn val="ctr"/>
        <c:lblOffset val="100"/>
        <c:noMultiLvlLbl val="0"/>
      </c:catAx>
      <c:valAx>
        <c:axId val="91343104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1341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702374583273013"/>
          <c:y val="0.89399455648401094"/>
          <c:w val="0.77914702358847832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92750592"/>
        <c:axId val="92752128"/>
      </c:barChart>
      <c:catAx>
        <c:axId val="927505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2752128"/>
        <c:crosses val="autoZero"/>
        <c:auto val="1"/>
        <c:lblAlgn val="ctr"/>
        <c:lblOffset val="100"/>
        <c:noMultiLvlLbl val="0"/>
      </c:catAx>
      <c:valAx>
        <c:axId val="92752128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750592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795648"/>
        <c:axId val="92797184"/>
      </c:barChart>
      <c:catAx>
        <c:axId val="92795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2797184"/>
        <c:crosses val="autoZero"/>
        <c:auto val="1"/>
        <c:lblAlgn val="ctr"/>
        <c:lblOffset val="100"/>
        <c:noMultiLvlLbl val="0"/>
      </c:catAx>
      <c:valAx>
        <c:axId val="92797184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7956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13169152"/>
        <c:axId val="113170688"/>
      </c:barChart>
      <c:catAx>
        <c:axId val="113169152"/>
        <c:scaling>
          <c:orientation val="minMax"/>
        </c:scaling>
        <c:delete val="0"/>
        <c:axPos val="b"/>
        <c:majorTickMark val="out"/>
        <c:minorTickMark val="none"/>
        <c:tickLblPos val="nextTo"/>
        <c:crossAx val="113170688"/>
        <c:crosses val="autoZero"/>
        <c:auto val="1"/>
        <c:lblAlgn val="ctr"/>
        <c:lblOffset val="100"/>
        <c:noMultiLvlLbl val="0"/>
      </c:catAx>
      <c:valAx>
        <c:axId val="113170688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1691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156288"/>
        <c:axId val="96162176"/>
      </c:barChart>
      <c:catAx>
        <c:axId val="9615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6162176"/>
        <c:crosses val="autoZero"/>
        <c:auto val="1"/>
        <c:lblAlgn val="ctr"/>
        <c:lblOffset val="100"/>
        <c:noMultiLvlLbl val="0"/>
      </c:catAx>
      <c:valAx>
        <c:axId val="9616217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61562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206208"/>
        <c:axId val="98305152"/>
      </c:lineChart>
      <c:catAx>
        <c:axId val="962062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8305152"/>
        <c:crosses val="autoZero"/>
        <c:auto val="1"/>
        <c:lblAlgn val="ctr"/>
        <c:lblOffset val="100"/>
        <c:noMultiLvlLbl val="0"/>
      </c:catAx>
      <c:valAx>
        <c:axId val="98305152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62062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349056"/>
        <c:axId val="98350976"/>
      </c:barChart>
      <c:catAx>
        <c:axId val="98349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8350976"/>
        <c:crosses val="autoZero"/>
        <c:auto val="1"/>
        <c:lblAlgn val="ctr"/>
        <c:lblOffset val="100"/>
        <c:noMultiLvlLbl val="0"/>
      </c:catAx>
      <c:valAx>
        <c:axId val="98350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83490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1251237037993"/>
          <c:y val="3.9780186023856738E-2"/>
          <c:w val="0.81110828480094765"/>
          <c:h val="0.8527161926970234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(Presentation!$A$113,Presentation!$A$116,Presentation!$A$118,Presentation!$A$120)</c:f>
              <c:strCache>
                <c:ptCount val="4"/>
                <c:pt idx="0">
                  <c:v>bimodal-4096</c:v>
                </c:pt>
                <c:pt idx="1">
                  <c:v>gshare-4096</c:v>
                </c:pt>
                <c:pt idx="2">
                  <c:v>gselect-4096</c:v>
                </c:pt>
                <c:pt idx="3">
                  <c:v>gRselect-4096</c:v>
                </c:pt>
              </c:strCache>
            </c:strRef>
          </c:cat>
          <c:val>
            <c:numRef>
              <c:f>(Presentation!$B$113,Presentation!$B$116,Presentation!$B$118,Presentation!$B$120)</c:f>
              <c:numCache>
                <c:formatCode>0%</c:formatCode>
                <c:ptCount val="4"/>
                <c:pt idx="0">
                  <c:v>0.25</c:v>
                </c:pt>
                <c:pt idx="1">
                  <c:v>0.82</c:v>
                </c:pt>
                <c:pt idx="2">
                  <c:v>0.8</c:v>
                </c:pt>
                <c:pt idx="3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402688"/>
        <c:axId val="98404224"/>
      </c:barChart>
      <c:catAx>
        <c:axId val="98402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8404224"/>
        <c:crosses val="autoZero"/>
        <c:auto val="1"/>
        <c:lblAlgn val="ctr"/>
        <c:lblOffset val="100"/>
        <c:noMultiLvlLbl val="0"/>
      </c:catAx>
      <c:valAx>
        <c:axId val="9840422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2000" b="1" i="0" baseline="0" dirty="0" smtClean="0">
                    <a:effectLst/>
                  </a:rPr>
                  <a:t>MPKI improvement over baseline</a:t>
                </a:r>
                <a:endParaRPr lang="en-US" sz="1050" dirty="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8402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18134765864547"/>
          <c:y val="4.0341628944187226E-2"/>
          <c:w val="0.79668469595506153"/>
          <c:h val="0.8506374831897329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'[Branch predictor Study.xlsx]Presentation'!$A$128,'[Branch predictor Study.xlsx]Presentation'!$A$133,'[Branch predictor Study.xlsx]Presentation'!$A$135</c:f>
              <c:strCache>
                <c:ptCount val="3"/>
                <c:pt idx="0">
                  <c:v>BTB-256</c:v>
                </c:pt>
                <c:pt idx="1">
                  <c:v>BTB+FAC</c:v>
                </c:pt>
                <c:pt idx="2">
                  <c:v>FAC+RAS</c:v>
                </c:pt>
              </c:strCache>
            </c:strRef>
          </c:cat>
          <c:val>
            <c:numRef>
              <c:f>'[Branch predictor Study.xlsx]Presentation'!$B$128,'[Branch predictor Study.xlsx]Presentation'!$B$133,'[Branch predictor Study.xlsx]Presentation'!$B$135</c:f>
              <c:numCache>
                <c:formatCode>0.00%</c:formatCode>
                <c:ptCount val="3"/>
                <c:pt idx="0">
                  <c:v>0.30324242763021603</c:v>
                </c:pt>
                <c:pt idx="1">
                  <c:v>0.90162459983601295</c:v>
                </c:pt>
                <c:pt idx="2">
                  <c:v>0.935630919842944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509184"/>
        <c:axId val="98510720"/>
      </c:barChart>
      <c:catAx>
        <c:axId val="98509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8510720"/>
        <c:crosses val="autoZero"/>
        <c:auto val="1"/>
        <c:lblAlgn val="ctr"/>
        <c:lblOffset val="100"/>
        <c:noMultiLvlLbl val="0"/>
      </c:catAx>
      <c:valAx>
        <c:axId val="9851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>
                    <a:effectLst/>
                  </a:rPr>
                  <a:t>Reduction in </a:t>
                </a:r>
                <a:r>
                  <a:rPr lang="en-US" sz="2000" dirty="0" err="1" smtClean="0">
                    <a:effectLst/>
                  </a:rPr>
                  <a:t>mis</a:t>
                </a:r>
                <a:r>
                  <a:rPr lang="en-US" sz="2000" dirty="0" smtClean="0">
                    <a:effectLst/>
                  </a:rPr>
                  <a:t>-predicted</a:t>
                </a:r>
                <a:r>
                  <a:rPr lang="en-US" sz="2000" baseline="0" dirty="0" smtClean="0">
                    <a:effectLst/>
                  </a:rPr>
                  <a:t> target</a:t>
                </a:r>
                <a:endParaRPr lang="en-US" sz="2000" dirty="0">
                  <a:effectLst/>
                </a:endParaRP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8509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'[Branch predictor Study.xlsx]Presentation'!$B$147</c:f>
              <c:strCache>
                <c:ptCount val="1"/>
                <c:pt idx="0">
                  <c:v>fmax avg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Study.xlsx]Presentation'!$B$148:$B$156</c:f>
              <c:numCache>
                <c:formatCode>General</c:formatCode>
                <c:ptCount val="9"/>
                <c:pt idx="0">
                  <c:v>353.42</c:v>
                </c:pt>
                <c:pt idx="1">
                  <c:v>287.11</c:v>
                </c:pt>
                <c:pt idx="2">
                  <c:v>265.52</c:v>
                </c:pt>
                <c:pt idx="3">
                  <c:v>262.26</c:v>
                </c:pt>
                <c:pt idx="4">
                  <c:v>252.03</c:v>
                </c:pt>
                <c:pt idx="5">
                  <c:v>232.65</c:v>
                </c:pt>
                <c:pt idx="6">
                  <c:v>241.37</c:v>
                </c:pt>
                <c:pt idx="7">
                  <c:v>243.13</c:v>
                </c:pt>
                <c:pt idx="8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'[Branch predictor Study.xlsx]Presentation'!$C$147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Study.xlsx]Presentation'!$C$148:$C$156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668032"/>
        <c:axId val="112673920"/>
      </c:barChart>
      <c:barChart>
        <c:barDir val="col"/>
        <c:grouping val="clustered"/>
        <c:varyColors val="0"/>
        <c:ser>
          <c:idx val="2"/>
          <c:order val="2"/>
          <c:tx>
            <c:strRef>
              <c:f>'[Branch predictor Study.xlsx]Presentation'!$D$147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Study.xlsx]Presentation'!$D$148:$D$156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'[Branch predictor Study.xlsx]Presentation'!$E$147</c:f>
              <c:strCache>
                <c:ptCount val="1"/>
                <c:pt idx="0">
                  <c:v>area avg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Study.xlsx]Presentation'!$E$148:$E$156</c:f>
              <c:numCache>
                <c:formatCode>General</c:formatCode>
                <c:ptCount val="9"/>
                <c:pt idx="0">
                  <c:v>46</c:v>
                </c:pt>
                <c:pt idx="1">
                  <c:v>50</c:v>
                </c:pt>
                <c:pt idx="2">
                  <c:v>108</c:v>
                </c:pt>
                <c:pt idx="3">
                  <c:v>107.6</c:v>
                </c:pt>
                <c:pt idx="4">
                  <c:v>141.6</c:v>
                </c:pt>
                <c:pt idx="5">
                  <c:v>154.4</c:v>
                </c:pt>
                <c:pt idx="6">
                  <c:v>142.6</c:v>
                </c:pt>
                <c:pt idx="7">
                  <c:v>151.4</c:v>
                </c:pt>
                <c:pt idx="8">
                  <c:v>147.80000000000001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686208"/>
        <c:axId val="112675840"/>
      </c:barChart>
      <c:catAx>
        <c:axId val="112668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673920"/>
        <c:crosses val="autoZero"/>
        <c:auto val="1"/>
        <c:lblAlgn val="ctr"/>
        <c:lblOffset val="100"/>
        <c:noMultiLvlLbl val="0"/>
      </c:catAx>
      <c:valAx>
        <c:axId val="112673920"/>
        <c:scaling>
          <c:orientation val="minMax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Maximum Frequency (MHz)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2668032"/>
        <c:crosses val="autoZero"/>
        <c:crossBetween val="between"/>
      </c:valAx>
      <c:valAx>
        <c:axId val="11267584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Area (# ALUTs)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2686208"/>
        <c:crosses val="max"/>
        <c:crossBetween val="between"/>
      </c:valAx>
      <c:catAx>
        <c:axId val="112686208"/>
        <c:scaling>
          <c:orientation val="minMax"/>
        </c:scaling>
        <c:delete val="1"/>
        <c:axPos val="b"/>
        <c:majorTickMark val="out"/>
        <c:minorTickMark val="none"/>
        <c:tickLblPos val="nextTo"/>
        <c:crossAx val="112675840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2326246719160103"/>
          <c:y val="2.3229844680136929E-2"/>
          <c:w val="0.43270778652668418"/>
          <c:h val="8.873404358126162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333223972003516E-2"/>
          <c:y val="3.0163997832501482E-2"/>
          <c:w val="0.84336504811898516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690304"/>
        <c:axId val="112691840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682880"/>
        <c:axId val="92680960"/>
      </c:barChart>
      <c:catAx>
        <c:axId val="112690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691840"/>
        <c:crosses val="autoZero"/>
        <c:auto val="1"/>
        <c:lblAlgn val="ctr"/>
        <c:lblOffset val="100"/>
        <c:noMultiLvlLbl val="0"/>
      </c:catAx>
      <c:valAx>
        <c:axId val="112691840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1.3683945756780402E-2"/>
              <c:y val="0.2462596638409177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12690304"/>
        <c:crosses val="autoZero"/>
        <c:crossBetween val="between"/>
        <c:majorUnit val="5.000000000000001E-2"/>
      </c:valAx>
      <c:valAx>
        <c:axId val="92680960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/>
                  <a:t>MIPS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2682880"/>
        <c:crosses val="max"/>
        <c:crossBetween val="between"/>
      </c:valAx>
      <c:catAx>
        <c:axId val="92682880"/>
        <c:scaling>
          <c:orientation val="minMax"/>
        </c:scaling>
        <c:delete val="1"/>
        <c:axPos val="b"/>
        <c:majorTickMark val="out"/>
        <c:minorTickMark val="none"/>
        <c:tickLblPos val="nextTo"/>
        <c:crossAx val="92680960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12751360"/>
        <c:axId val="112752896"/>
      </c:barChart>
      <c:catAx>
        <c:axId val="112751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752896"/>
        <c:crosses val="autoZero"/>
        <c:auto val="1"/>
        <c:lblAlgn val="ctr"/>
        <c:lblOffset val="100"/>
        <c:noMultiLvlLbl val="0"/>
      </c:catAx>
      <c:valAx>
        <c:axId val="112752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7513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0.02604</cdr:x>
      <cdr:y>0.35564</cdr:y>
    </cdr:from>
    <cdr:to>
      <cdr:x>0.02604</cdr:x>
      <cdr:y>0.57637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205740" y="1676400"/>
          <a:ext cx="0" cy="104047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0.19398</cdr:y>
    </cdr:from>
    <cdr:to>
      <cdr:x>0.06045</cdr:x>
      <cdr:y>0.33583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-480059" y="9144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0.03146</cdr:x>
      <cdr:y>0.37158</cdr:y>
    </cdr:from>
    <cdr:to>
      <cdr:x>0.03146</cdr:x>
      <cdr:y>0.59543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256540" y="1727200"/>
          <a:ext cx="0" cy="104047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0.00623</cdr:x>
      <cdr:y>0.20765</cdr:y>
    </cdr:from>
    <cdr:to>
      <cdr:x>0.06482</cdr:x>
      <cdr:y>0.3515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50800" y="9652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209800"/>
            <a:ext cx="10668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26880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6862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124200" y="2209800"/>
            <a:ext cx="1066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4200" y="259574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2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820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620" y="23169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1660" y="2209800"/>
            <a:ext cx="142494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31971" y="28727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0862" y="2411075"/>
            <a:ext cx="141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Address Pre-calculation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096127" y="2894073"/>
            <a:ext cx="105727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0863" y="22725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Target</a:t>
            </a:r>
          </a:p>
        </p:txBody>
      </p:sp>
      <p:sp>
        <p:nvSpPr>
          <p:cNvPr id="46" name="Cloud 45"/>
          <p:cNvSpPr/>
          <p:nvPr/>
        </p:nvSpPr>
        <p:spPr>
          <a:xfrm>
            <a:off x="3893820" y="4395789"/>
            <a:ext cx="1371600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153400" y="2887030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7620" y="45155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Selection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90600" y="48387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1220" y="446401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90600" y="2882267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23128" y="5605790"/>
            <a:ext cx="328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Impractical </a:t>
            </a:r>
            <a:r>
              <a:rPr lang="en-US" sz="2800" dirty="0"/>
              <a:t>on </a:t>
            </a:r>
            <a:r>
              <a:rPr lang="en-US" sz="2800" dirty="0" smtClean="0"/>
              <a:t>ASIC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14602" y="2895600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2894073"/>
            <a:ext cx="457198" cy="15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1000" y="32004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00202" y="26670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64944" y="4857750"/>
            <a:ext cx="29003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3038" y="4648676"/>
            <a:ext cx="4086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13351" y="4269306"/>
            <a:ext cx="235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possible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19" grpId="0"/>
      <p:bldP spid="23" grpId="0" animBg="1"/>
      <p:bldP spid="30" grpId="0"/>
      <p:bldP spid="36" grpId="0"/>
      <p:bldP spid="46" grpId="0" animBg="1"/>
      <p:bldP spid="52" grpId="0"/>
      <p:bldP spid="54" grpId="0"/>
      <p:bldP spid="3" grpId="0"/>
      <p:bldP spid="3" grpId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13" y="4500265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I-Type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138065"/>
            <a:ext cx="8618221" cy="70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244024"/>
            <a:ext cx="8595359" cy="6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282015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J-Type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78138" y="11430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987738" y="1066800"/>
            <a:ext cx="1066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8325" y="1106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158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509" y="1371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78140" y="1482269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54538" y="169926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3740" y="1264444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Fused BTB and bimodal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399" y="1392768"/>
            <a:ext cx="3581404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0800000">
            <a:off x="6396041" y="1390650"/>
            <a:ext cx="304800" cy="3810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3086104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4076701" y="3953932"/>
            <a:ext cx="152400" cy="2667002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399" y="5346696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575302" y="5130796"/>
            <a:ext cx="127000" cy="304799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77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399" y="49741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13927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16256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9398" y="18542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397" y="20828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9400" y="23114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19400" y="2538936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19400" y="27686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398" y="29972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397" y="32258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34544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10335" y="3890876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396" y="47455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396" y="45169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49741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47455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86399" y="45169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4" y="18542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4" y="16256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3" y="1397008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86405" y="2537627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86405" y="23114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86404" y="20828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86404" y="27686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86405" y="34544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5" y="32258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86404" y="29972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78500" y="388285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05200" y="2324438"/>
            <a:ext cx="149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Branch Targets</a:t>
            </a:r>
            <a:endParaRPr lang="en-US" sz="3000" dirty="0"/>
          </a:p>
        </p:txBody>
      </p:sp>
      <p:sp>
        <p:nvSpPr>
          <p:cNvPr id="44" name="Rectangle 43"/>
          <p:cNvSpPr/>
          <p:nvPr/>
        </p:nvSpPr>
        <p:spPr>
          <a:xfrm>
            <a:off x="5792524" y="49699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92524" y="47413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92523" y="4517485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91733" y="18531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91733" y="16245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91732" y="1395938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91734" y="25389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734" y="23103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91733" y="20817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91733" y="27675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91734" y="345519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1734" y="32247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91733" y="29961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7324" y="49699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97324" y="47413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7323" y="4517485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6001" y="18510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1" y="16224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6000" y="1393829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96002" y="25368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2" y="23082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1" y="20796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96001" y="27654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96002" y="34512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96002" y="32226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1" y="29940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/>
          <p:cNvSpPr/>
          <p:nvPr/>
        </p:nvSpPr>
        <p:spPr>
          <a:xfrm rot="16200000">
            <a:off x="5886849" y="5121670"/>
            <a:ext cx="127000" cy="306123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16200000">
            <a:off x="6186227" y="5128418"/>
            <a:ext cx="127000" cy="292627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7925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973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820720" y="3679822"/>
            <a:ext cx="2667003" cy="83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791200" y="3679822"/>
            <a:ext cx="304806" cy="83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481938" y="387951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96535" y="387885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403850" y="2709450"/>
            <a:ext cx="1187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Directions</a:t>
            </a:r>
            <a:endParaRPr lang="en-US" sz="17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28800" y="2188639"/>
            <a:ext cx="9905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7298" y="1949448"/>
            <a:ext cx="1064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Index</a:t>
            </a:r>
            <a:endParaRPr lang="en-US" sz="2500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5719231"/>
            <a:ext cx="3276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Stratix</a:t>
            </a:r>
            <a:r>
              <a:rPr lang="en-US" sz="2500" dirty="0" smtClean="0"/>
              <a:t> IV M9K BRAM</a:t>
            </a:r>
            <a:endParaRPr lang="en-US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40526" y="1706280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BRAM configurations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1327" y="1706280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029" y="2155257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803" y="1816703"/>
            <a:ext cx="10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PC[9:2]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1328" y="2040957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0527" y="2040957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151" y="1219202"/>
            <a:ext cx="2557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bimodal-256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43775" y="22929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92546" y="1706280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44947" y="1706315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>
            <a:off x="2800490" y="1706722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32356" y="170627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13157" y="1706279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17859" y="2155256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13158" y="2040956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2357" y="2040956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96764" y="1219200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bimodal-768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7835605" y="229295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384376" y="170627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36777" y="1706314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0800000">
            <a:off x="7692320" y="1706721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52183" y="1816702"/>
            <a:ext cx="94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PC[9:2]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36237" y="4114800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17038" y="4114800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517031" y="4563777"/>
            <a:ext cx="500007" cy="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22827" y="4225228"/>
            <a:ext cx="6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7039" y="4449477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40087" y="4947523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19788" y="3733800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</a:t>
            </a:r>
            <a:r>
              <a:rPr lang="en-US" sz="2200" dirty="0" err="1"/>
              <a:t>g</a:t>
            </a:r>
            <a:r>
              <a:rPr lang="en-US" sz="2200" dirty="0" err="1" smtClean="0"/>
              <a:t>share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470147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88257" y="4114800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540658" y="4114835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0800000">
            <a:off x="7696201" y="4115242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17031" y="5097561"/>
            <a:ext cx="1705770" cy="3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00492" y="5154390"/>
                <a:ext cx="128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GHR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92" y="5154390"/>
                <a:ext cx="128008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28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/>
          <p:cNvSpPr/>
          <p:nvPr/>
        </p:nvSpPr>
        <p:spPr>
          <a:xfrm>
            <a:off x="4824198" y="4371484"/>
            <a:ext cx="152588" cy="960108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690535" y="4102705"/>
            <a:ext cx="114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access both in the same cycle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308556" y="3240247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459957" y="3239115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12977" y="3239116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7193877" y="3362327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460577" y="3514727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37059" y="3438527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24092" y="3272374"/>
            <a:ext cx="11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PC[11:10]</a:t>
            </a:r>
            <a:endParaRPr lang="en-US" dirty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376512" y="3992282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157313" y="3992282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62015" y="4441259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157314" y="4326959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376513" y="4326959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40920" y="3505203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gselect-768</a:t>
            </a:r>
            <a:endParaRPr lang="en-US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2979761" y="45789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528532" y="3992282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680933" y="3992317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e 97"/>
          <p:cNvSpPr/>
          <p:nvPr/>
        </p:nvSpPr>
        <p:spPr>
          <a:xfrm rot="10800000">
            <a:off x="2836476" y="3992724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49959" y="4102705"/>
            <a:ext cx="8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PC[9:2]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452712" y="5526250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04113" y="5525118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7133" y="5525119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apezoid 102"/>
          <p:cNvSpPr/>
          <p:nvPr/>
        </p:nvSpPr>
        <p:spPr>
          <a:xfrm rot="10800000">
            <a:off x="2338033" y="5648330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604733" y="5800730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881215" y="5724530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38200" y="5550534"/>
            <a:ext cx="10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GHR[1:0]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84708" y="3272374"/>
            <a:ext cx="863892" cy="46142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136800" y="5562918"/>
            <a:ext cx="863892" cy="46142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6" grpId="0"/>
      <p:bldP spid="8" grpId="0" animBg="1"/>
      <p:bldP spid="9" grpId="0" animBg="1"/>
      <p:bldP spid="11" grpId="0"/>
      <p:bldP spid="28" grpId="0"/>
      <p:bldP spid="32" grpId="0" animBg="1"/>
      <p:bldP spid="34" grpId="0" animBg="1"/>
      <p:bldP spid="27" grpId="0" animBg="1"/>
      <p:bldP spid="35" grpId="0" animBg="1"/>
      <p:bldP spid="36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 animBg="1"/>
      <p:bldP spid="58" grpId="0"/>
      <p:bldP spid="62" grpId="0" animBg="1"/>
      <p:bldP spid="65" grpId="0"/>
      <p:bldP spid="22" grpId="0" animBg="1"/>
      <p:bldP spid="68" grpId="0"/>
      <p:bldP spid="89" grpId="0" animBg="1"/>
      <p:bldP spid="90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98" grpId="0" animBg="1"/>
      <p:bldP spid="99" grpId="0"/>
      <p:bldP spid="103" grpId="0" animBg="1"/>
      <p:bldP spid="106" grpId="0"/>
      <p:bldP spid="3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5098241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5106035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464760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97933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26938" y="1338858"/>
            <a:ext cx="2819400" cy="38427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2260" y="1559380"/>
            <a:ext cx="1066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10528" y="18594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514600" y="1807802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0895" y="2667000"/>
            <a:ext cx="1066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10528" y="296126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6038" y="83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Predictor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59060" y="2044070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59060" y="3152237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514600" y="2272898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7300" y="5542448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BRAM can be dedicated to direction prediction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1438472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1903568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IMM16/26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00895" y="3781963"/>
            <a:ext cx="1066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59060" y="4267200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36930" y="3781963"/>
            <a:ext cx="22213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81195" y="3974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BTB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514600" y="4267198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3897868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457395" y="3733800"/>
            <a:ext cx="914400" cy="10668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92260" y="3718256"/>
            <a:ext cx="842345" cy="1082344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44400" y="4606001"/>
            <a:ext cx="8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577328" y="4535214"/>
            <a:ext cx="660652" cy="1694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36" grpId="0"/>
      <p:bldP spid="23" grpId="0"/>
      <p:bldP spid="24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details of </a:t>
            </a:r>
            <a:r>
              <a:rPr lang="en-US" dirty="0" err="1" smtClean="0"/>
              <a:t>gshare</a:t>
            </a:r>
            <a:r>
              <a:rPr lang="en-US" dirty="0" smtClean="0"/>
              <a:t>/</a:t>
            </a:r>
            <a:r>
              <a:rPr lang="en-US" dirty="0" err="1" smtClean="0"/>
              <a:t>gselect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</a:t>
            </a:r>
            <a:r>
              <a:rPr lang="en-US" dirty="0" err="1" smtClean="0">
                <a:latin typeface="+mn-lt"/>
              </a:rPr>
              <a:t>Rselect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 resolved</a:t>
            </a:r>
            <a:endParaRPr lang="en-US" sz="1800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136854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3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6184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34769"/>
            <a:ext cx="3048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16654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7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762000" y="1348969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47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47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5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2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7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3"/>
          </p:cNvCxnSpPr>
          <p:nvPr/>
        </p:nvCxnSpPr>
        <p:spPr>
          <a:xfrm flipH="1">
            <a:off x="1924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14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14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90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82546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415408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404930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650" y="1074506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54200" y="88879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971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02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1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352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152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33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60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505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72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3"/>
          </p:cNvCxnSpPr>
          <p:nvPr/>
        </p:nvCxnSpPr>
        <p:spPr>
          <a:xfrm flipH="1">
            <a:off x="3829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19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9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295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82546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88988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328331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25862" y="876885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876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207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715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57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15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257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876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057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410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38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65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410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248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2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77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0" idx="3"/>
          </p:cNvCxnSpPr>
          <p:nvPr/>
        </p:nvCxnSpPr>
        <p:spPr>
          <a:xfrm flipH="1">
            <a:off x="5734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24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24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200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82546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328331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56846" y="888791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781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7112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20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2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20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162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781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962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315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70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15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153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37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3"/>
          </p:cNvCxnSpPr>
          <p:nvPr/>
        </p:nvCxnSpPr>
        <p:spPr>
          <a:xfrm flipH="1">
            <a:off x="7639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29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229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105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82546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328331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571539" y="88879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09" name="Trapezoid 108"/>
          <p:cNvSpPr/>
          <p:nvPr/>
        </p:nvSpPr>
        <p:spPr>
          <a:xfrm rot="10800000">
            <a:off x="2536587" y="477796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454936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427790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454936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550663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527803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500656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527803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562093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624100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601240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574094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601240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635530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646960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646960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57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3541221" y="3089104"/>
            <a:ext cx="308817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953000"/>
            <a:ext cx="8229600" cy="792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Statistical Corrector Improves Accuracy by ~2.4x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5298" y="1219200"/>
            <a:ext cx="1295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37758" y="2743200"/>
            <a:ext cx="1" cy="8510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3021" y="360535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Prediction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569920" y="1219200"/>
            <a:ext cx="1295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387734" y="990600"/>
            <a:ext cx="0" cy="313538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49439" y="3283120"/>
            <a:ext cx="0" cy="311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64082" y="3089019"/>
            <a:ext cx="1418013" cy="8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81600" y="3605354"/>
            <a:ext cx="7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TAGE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629400" y="3089360"/>
            <a:ext cx="0" cy="1330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71898" y="1981200"/>
            <a:ext cx="0" cy="2438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71898" y="1992569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14698" y="1632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Override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371898" y="4412630"/>
            <a:ext cx="42575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282739" y="2895600"/>
            <a:ext cx="533400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982095" y="2895344"/>
            <a:ext cx="1194261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Minimalistic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743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Baseline predictor</a:t>
            </a:r>
          </a:p>
          <a:p>
            <a:pPr lvl="1"/>
            <a:r>
              <a:rPr lang="en-US" dirty="0" smtClean="0"/>
              <a:t>256-entry fused BTB and bimodal</a:t>
            </a:r>
          </a:p>
          <a:p>
            <a:pPr lvl="1"/>
            <a:r>
              <a:rPr lang="en-US" dirty="0" smtClean="0"/>
              <a:t>Does not decode instructions, uses the BTB and the bimodal for all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gathered from SPECCPU2006 benchmarks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8408"/>
              </p:ext>
            </p:extLst>
          </p:nvPr>
        </p:nvGraphicFramePr>
        <p:xfrm>
          <a:off x="533400" y="3886200"/>
          <a:ext cx="79629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3053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Metrics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Misses Per</a:t>
                      </a:r>
                      <a:r>
                        <a:rPr lang="en-US" baseline="0" dirty="0" smtClean="0"/>
                        <a:t> Kilo Instructions (</a:t>
                      </a:r>
                      <a:r>
                        <a:rPr lang="en-US" dirty="0" smtClean="0"/>
                        <a:t>MPKI)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redictor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prediction rate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predictor</a:t>
                      </a:r>
                      <a:r>
                        <a:rPr lang="en-US" baseline="0" dirty="0" smtClean="0"/>
                        <a:t>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Per Cycle (IPC)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Overall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 branch predictor performance without considering maximum frequency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Million Instruction Per Second (MIPS)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 branch predictor performance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Prediction Schemes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28204"/>
            <a:ext cx="841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share</a:t>
            </a:r>
            <a:r>
              <a:rPr lang="en-US" sz="2400" b="1" dirty="0" smtClean="0"/>
              <a:t> is the most accurate, followed by </a:t>
            </a:r>
            <a:r>
              <a:rPr lang="en-US" sz="2400" b="1" dirty="0" err="1" smtClean="0"/>
              <a:t>gselect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gRselect</a:t>
            </a:r>
            <a:endParaRPr lang="en-US" sz="240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74513"/>
              </p:ext>
            </p:extLst>
          </p:nvPr>
        </p:nvGraphicFramePr>
        <p:xfrm>
          <a:off x="480060" y="914400"/>
          <a:ext cx="7901940" cy="471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Address Prediction Schemes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508875"/>
              </p:ext>
            </p:extLst>
          </p:nvPr>
        </p:nvGraphicFramePr>
        <p:xfrm>
          <a:off x="457200" y="914399"/>
          <a:ext cx="8153400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5699760"/>
            <a:ext cx="440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is the most accurate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Frequency and Area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951893"/>
              </p:ext>
            </p:extLst>
          </p:nvPr>
        </p:nvGraphicFramePr>
        <p:xfrm>
          <a:off x="0" y="838200"/>
          <a:ext cx="8995667" cy="504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260" y="5732540"/>
            <a:ext cx="868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with </a:t>
            </a:r>
            <a:r>
              <a:rPr lang="en-US" sz="2400" b="1" dirty="0" err="1" smtClean="0"/>
              <a:t>gRselect+PD</a:t>
            </a:r>
            <a:r>
              <a:rPr lang="en-US" sz="2400" b="1" dirty="0" smtClean="0"/>
              <a:t> is faster than FAC+RAS with bimodal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00" y="19812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91600" y="2034540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14800" y="2948940"/>
            <a:ext cx="2286000" cy="162306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El" animBg="0"/>
        </p:bldSub>
      </p:bldGraphic>
      <p:bldP spid="5" grpId="0" animBg="1"/>
      <p:bldP spid="5" grpId="1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569954"/>
              </p:ext>
            </p:extLst>
          </p:nvPr>
        </p:nvGraphicFramePr>
        <p:xfrm>
          <a:off x="12339" y="914400"/>
          <a:ext cx="9144000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IPC and MIPS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86923"/>
            <a:ext cx="807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The overall best performing prediction scheme is FAC+RAS w/ </a:t>
            </a:r>
            <a:r>
              <a:rPr lang="en-US" sz="2000" b="1" dirty="0" err="1" smtClean="0"/>
              <a:t>gRselect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" y="14478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915400" y="1676400"/>
            <a:ext cx="0" cy="11430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– </a:t>
            </a:r>
            <a:r>
              <a:rPr lang="en-US" dirty="0" smtClean="0"/>
              <a:t>Perceptron and 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Bimodal, </a:t>
            </a:r>
            <a:r>
              <a:rPr lang="en-US" dirty="0" err="1" smtClean="0"/>
              <a:t>gshare</a:t>
            </a:r>
            <a:r>
              <a:rPr lang="en-US" dirty="0" smtClean="0"/>
              <a:t> and </a:t>
            </a:r>
            <a:r>
              <a:rPr lang="en-US" dirty="0" err="1" smtClean="0"/>
              <a:t>gRselect</a:t>
            </a:r>
            <a:r>
              <a:rPr lang="en-US" dirty="0" smtClean="0"/>
              <a:t> are scaled from 1KB to 32KB</a:t>
            </a:r>
          </a:p>
          <a:p>
            <a:r>
              <a:rPr lang="en-US" dirty="0" smtClean="0"/>
              <a:t>All the schemes use FAC+RAS as target predictor</a:t>
            </a:r>
          </a:p>
          <a:p>
            <a:r>
              <a:rPr lang="en-US" dirty="0" smtClean="0"/>
              <a:t>Four TAGE variations: </a:t>
            </a:r>
          </a:p>
          <a:p>
            <a:pPr lvl="1"/>
            <a:r>
              <a:rPr lang="en-US" dirty="0" smtClean="0"/>
              <a:t>single-cycle TAGE, single-cycle TAGE-SC, O-TAGE, O-TAGE-SC</a:t>
            </a:r>
          </a:p>
          <a:p>
            <a:r>
              <a:rPr lang="en-US" dirty="0" smtClean="0"/>
              <a:t>Same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761642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13313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predictor, and O-TAGE-SC is 5.2% better than the best </a:t>
            </a:r>
            <a:r>
              <a:rPr lang="en-US" dirty="0" err="1" smtClean="0"/>
              <a:t>gRselect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154" name="Canvas 2"/>
          <p:cNvGrpSpPr/>
          <p:nvPr/>
        </p:nvGrpSpPr>
        <p:grpSpPr>
          <a:xfrm>
            <a:off x="893312" y="1066800"/>
            <a:ext cx="7412488" cy="4954872"/>
            <a:chOff x="343646" y="74486"/>
            <a:chExt cx="9555223" cy="6412354"/>
          </a:xfrm>
        </p:grpSpPr>
        <p:sp>
          <p:nvSpPr>
            <p:cNvPr id="156" name="Rectangle 155"/>
            <p:cNvSpPr/>
            <p:nvPr/>
          </p:nvSpPr>
          <p:spPr>
            <a:xfrm>
              <a:off x="1067198" y="5546325"/>
              <a:ext cx="1758716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3646" y="947035"/>
              <a:ext cx="1250682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1874940" y="5503074"/>
              <a:ext cx="89660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395415" y="926803"/>
              <a:ext cx="1434174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8671" y="3564812"/>
              <a:ext cx="1758716" cy="152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324228" y="3805710"/>
              <a:ext cx="1512189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95415" y="4238090"/>
              <a:ext cx="1813227" cy="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138920" y="624477"/>
              <a:ext cx="2950116" cy="14544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594328" y="1261416"/>
              <a:ext cx="5445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138921" y="1107564"/>
              <a:ext cx="2950116" cy="276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25914" y="537571"/>
              <a:ext cx="1826922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093901" y="1250432"/>
              <a:ext cx="6411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179603" y="5552522"/>
              <a:ext cx="414725" cy="506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395415" y="4238902"/>
              <a:ext cx="4" cy="2193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380746" y="110747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5089037" y="713308"/>
              <a:ext cx="812352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735020" y="567783"/>
              <a:ext cx="0" cy="205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6012963" y="46456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735711" y="567783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828627" y="74486"/>
              <a:ext cx="713518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6012963" y="930390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735711" y="1033605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012801" y="1427323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35548" y="1530537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012801" y="2520559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35548" y="2623774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5258492" y="1383454"/>
              <a:ext cx="2769689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866870" y="1775594"/>
              <a:ext cx="776465" cy="60675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6967" y="3286481"/>
              <a:ext cx="0" cy="2260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386959" y="3285749"/>
              <a:ext cx="5306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6688701" y="2752051"/>
              <a:ext cx="4618" cy="534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827864" y="1560117"/>
              <a:ext cx="146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597393" y="3547447"/>
              <a:ext cx="1621318" cy="15237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967353" y="4238353"/>
              <a:ext cx="630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18711" y="4205543"/>
              <a:ext cx="18726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7258689" y="4543283"/>
              <a:ext cx="2034330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6218711" y="4610923"/>
              <a:ext cx="18725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593560" y="5568069"/>
              <a:ext cx="669022" cy="692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423839" y="5568069"/>
              <a:ext cx="1158132" cy="745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5262520" y="5911138"/>
              <a:ext cx="638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901425" y="5197182"/>
              <a:ext cx="0" cy="71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901389" y="5197182"/>
              <a:ext cx="2189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8295982" y="3211032"/>
              <a:ext cx="0" cy="672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460377" y="4683368"/>
              <a:ext cx="1285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9745989" y="4671040"/>
              <a:ext cx="130" cy="1762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95415" y="6428647"/>
              <a:ext cx="9350596" cy="3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08671" y="6058819"/>
              <a:ext cx="0" cy="369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7493763" y="5910817"/>
              <a:ext cx="2405106" cy="5760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25896" y="5910814"/>
              <a:ext cx="1761924" cy="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7356976" y="2754214"/>
              <a:ext cx="2028190" cy="437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25896" y="5638576"/>
              <a:ext cx="1401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227401" y="4530865"/>
              <a:ext cx="71" cy="1107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4227427" y="4533593"/>
              <a:ext cx="3604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295768" y="1560030"/>
              <a:ext cx="0" cy="1194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Branch Prediction Overview</a:t>
            </a:r>
          </a:p>
          <a:p>
            <a:r>
              <a:rPr lang="en-US" dirty="0" smtClean="0"/>
              <a:t>FPGA 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Direction Predictors: MPKI improvement </a:t>
            </a:r>
            <a:r>
              <a:rPr lang="en-US" sz="3200" dirty="0" smtClean="0"/>
              <a:t>over Base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10600" cy="478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2400" y="16764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Reduction </a:t>
            </a:r>
            <a:r>
              <a:rPr lang="en-US" sz="3200" dirty="0" smtClean="0"/>
              <a:t>in target </a:t>
            </a:r>
            <a:r>
              <a:rPr lang="en-US" sz="3200" dirty="0"/>
              <a:t>address </a:t>
            </a:r>
            <a:r>
              <a:rPr lang="en-US" sz="3200" dirty="0" err="1" smtClean="0"/>
              <a:t>mis</a:t>
            </a:r>
            <a:r>
              <a:rPr lang="en-US" sz="3200" dirty="0" smtClean="0"/>
              <a:t>-prediction </a:t>
            </a:r>
            <a:r>
              <a:rPr lang="en-US" sz="3200" dirty="0"/>
              <a:t>over BASE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295400"/>
            <a:ext cx="8916952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predictor for soft-processors that:</a:t>
            </a:r>
          </a:p>
          <a:p>
            <a:pPr lvl="1"/>
            <a:r>
              <a:rPr lang="en-US" dirty="0"/>
              <a:t>Balance </a:t>
            </a:r>
            <a:r>
              <a:rPr lang="en-US" dirty="0" smtClean="0"/>
              <a:t>operating </a:t>
            </a:r>
            <a:r>
              <a:rPr lang="en-US" dirty="0"/>
              <a:t>frequency and accuracy</a:t>
            </a:r>
          </a:p>
          <a:p>
            <a:pPr lvl="1"/>
            <a:r>
              <a:rPr lang="en-US" dirty="0"/>
              <a:t>Uses as few on-chip resources 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 </a:t>
            </a:r>
            <a:r>
              <a:rPr lang="en-US" sz="2400" dirty="0" smtClean="0"/>
              <a:t>Guess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a </a:t>
            </a:r>
            <a:r>
              <a:rPr lang="en-US" sz="2400" dirty="0" smtClean="0"/>
              <a:t>branch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 </a:t>
            </a:r>
            <a:r>
              <a:rPr lang="en-US" sz="2400" dirty="0" smtClean="0"/>
              <a:t>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Predictor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#2.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dirty="0" smtClean="0"/>
              <a:t>Target Address Pre-calculation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Branch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639" y="1866807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14"/>
          <p:cNvSpPr txBox="1"/>
          <p:nvPr/>
        </p:nvSpPr>
        <p:spPr>
          <a:xfrm>
            <a:off x="1337627" y="1778067"/>
            <a:ext cx="704533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5348" y="206381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95280" y="2212883"/>
            <a:ext cx="0" cy="3037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04820" y="2499226"/>
            <a:ext cx="1308418" cy="121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1"/>
          <p:cNvSpPr txBox="1"/>
          <p:nvPr/>
        </p:nvSpPr>
        <p:spPr>
          <a:xfrm>
            <a:off x="3302581" y="2815774"/>
            <a:ext cx="698607" cy="4072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BTB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5280" y="3033379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95280" y="5238499"/>
            <a:ext cx="28576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52938" y="4990597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37"/>
          <p:cNvSpPr txBox="1"/>
          <p:nvPr/>
        </p:nvSpPr>
        <p:spPr>
          <a:xfrm>
            <a:off x="4398329" y="5003733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5959" y="2602774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86326" y="5250405"/>
            <a:ext cx="1191419" cy="3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838" y="4231640"/>
            <a:ext cx="0" cy="100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7"/>
          <p:cNvSpPr txBox="1"/>
          <p:nvPr/>
        </p:nvSpPr>
        <p:spPr>
          <a:xfrm>
            <a:off x="6055359" y="3840088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65838" y="4247899"/>
            <a:ext cx="831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0533" y="1843631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>
              <a:effectLst/>
              <a:ea typeface="宋体"/>
              <a:cs typeface="Times New Roman"/>
            </a:endParaRPr>
          </a:p>
        </p:txBody>
      </p:sp>
      <p:sp>
        <p:nvSpPr>
          <p:cNvPr id="23" name="Trapezoid 22"/>
          <p:cNvSpPr/>
          <p:nvPr/>
        </p:nvSpPr>
        <p:spPr>
          <a:xfrm rot="5400000">
            <a:off x="6291797" y="3624980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298948" y="2063817"/>
            <a:ext cx="2747011" cy="66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94550" y="3738647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6"/>
          <p:cNvSpPr txBox="1"/>
          <p:nvPr/>
        </p:nvSpPr>
        <p:spPr>
          <a:xfrm>
            <a:off x="7194550" y="3300496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819" y="3912937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8948" y="3223044"/>
            <a:ext cx="2598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476" y="4324099"/>
            <a:ext cx="10929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87181" y="3705451"/>
            <a:ext cx="254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0038" y="3717156"/>
            <a:ext cx="151733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4741" y="2352107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045959" y="2053984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</TotalTime>
  <Words>1162</Words>
  <Application>Microsoft Office PowerPoint</Application>
  <PresentationFormat>On-screen Show (4:3)</PresentationFormat>
  <Paragraphs>440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High-performance Branch Predictors For Soft Processors</vt:lpstr>
      <vt:lpstr>Why Branch Prediction</vt:lpstr>
      <vt:lpstr>Branch Predictors on FPGAs</vt:lpstr>
      <vt:lpstr>Road Map</vt:lpstr>
      <vt:lpstr>Goals</vt:lpstr>
      <vt:lpstr>Branch Prediction</vt:lpstr>
      <vt:lpstr>REQ #1. Direction Predictor</vt:lpstr>
      <vt:lpstr>REQ #2. Target Predictor</vt:lpstr>
      <vt:lpstr>Canonical Branch Predictor</vt:lpstr>
      <vt:lpstr>Target Address Pre-calculation</vt:lpstr>
      <vt:lpstr>Target Address Pre-calculation</vt:lpstr>
      <vt:lpstr>Fused BTB and bimodal</vt:lpstr>
      <vt:lpstr>BRAM configurations  </vt:lpstr>
      <vt:lpstr>Eliminating the BTB</vt:lpstr>
      <vt:lpstr>Eliminating the BTB</vt:lpstr>
      <vt:lpstr>Timing details of gshare/gselect</vt:lpstr>
      <vt:lpstr>gRselect</vt:lpstr>
      <vt:lpstr>Relaxing Storage Constraint</vt:lpstr>
      <vt:lpstr>Perceptron</vt:lpstr>
      <vt:lpstr>“Multiplication”</vt:lpstr>
      <vt:lpstr>Low Order Bit Elimination</vt:lpstr>
      <vt:lpstr>Perceptron Predictor Structure on FPGA</vt:lpstr>
      <vt:lpstr>Perceptron Predictor Structure on FPGA</vt:lpstr>
      <vt:lpstr>TAGE</vt:lpstr>
      <vt:lpstr>Overriding TAGE</vt:lpstr>
      <vt:lpstr>Evaluation – Minimalistic Predictor</vt:lpstr>
      <vt:lpstr>Direction Prediction Schemes</vt:lpstr>
      <vt:lpstr>Target Address Prediction Schemes</vt:lpstr>
      <vt:lpstr>Maximum Frequency and Area</vt:lpstr>
      <vt:lpstr>IPC and MIPS</vt:lpstr>
      <vt:lpstr>Evaluation – Perceptron and TAGE</vt:lpstr>
      <vt:lpstr>Accuracy</vt:lpstr>
      <vt:lpstr>IPC</vt:lpstr>
      <vt:lpstr>Maximum Frequency</vt:lpstr>
      <vt:lpstr>IPS</vt:lpstr>
      <vt:lpstr>Conclusion</vt:lpstr>
      <vt:lpstr>Thank you!</vt:lpstr>
      <vt:lpstr>Backup Slides</vt:lpstr>
      <vt:lpstr>FAC+RAS with gRselect</vt:lpstr>
      <vt:lpstr>Direction Predictors: MPKI improvement over Base</vt:lpstr>
      <vt:lpstr>Reduction in target address mis-prediction over BASE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1188</cp:revision>
  <dcterms:created xsi:type="dcterms:W3CDTF">2013-08-13T15:40:45Z</dcterms:created>
  <dcterms:modified xsi:type="dcterms:W3CDTF">2014-08-15T02:45:18Z</dcterms:modified>
</cp:coreProperties>
</file>