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drawings/drawing8.xml" ContentType="application/vnd.openxmlformats-officedocument.drawingml.chartshapes+xml"/>
  <Override PartName="/ppt/charts/chart12.xml" ContentType="application/vnd.openxmlformats-officedocument.drawingml.chart+xml"/>
  <Override PartName="/ppt/drawings/drawing9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5" r:id="rId3"/>
    <p:sldId id="294" r:id="rId4"/>
    <p:sldId id="297" r:id="rId5"/>
    <p:sldId id="310" r:id="rId6"/>
    <p:sldId id="347" r:id="rId7"/>
    <p:sldId id="351" r:id="rId8"/>
    <p:sldId id="353" r:id="rId9"/>
    <p:sldId id="355" r:id="rId10"/>
    <p:sldId id="348" r:id="rId11"/>
    <p:sldId id="356" r:id="rId12"/>
    <p:sldId id="340" r:id="rId13"/>
    <p:sldId id="341" r:id="rId14"/>
    <p:sldId id="344" r:id="rId15"/>
    <p:sldId id="362" r:id="rId16"/>
    <p:sldId id="359" r:id="rId17"/>
    <p:sldId id="360" r:id="rId18"/>
    <p:sldId id="361" r:id="rId19"/>
    <p:sldId id="284" r:id="rId20"/>
    <p:sldId id="315" r:id="rId21"/>
    <p:sldId id="372" r:id="rId22"/>
    <p:sldId id="324" r:id="rId23"/>
    <p:sldId id="368" r:id="rId24"/>
    <p:sldId id="369" r:id="rId25"/>
    <p:sldId id="330" r:id="rId26"/>
    <p:sldId id="331" r:id="rId27"/>
    <p:sldId id="332" r:id="rId28"/>
    <p:sldId id="335" r:id="rId29"/>
    <p:sldId id="376" r:id="rId30"/>
    <p:sldId id="293" r:id="rId31"/>
    <p:sldId id="292" r:id="rId32"/>
    <p:sldId id="311" r:id="rId33"/>
    <p:sldId id="317" r:id="rId34"/>
    <p:sldId id="363" r:id="rId35"/>
    <p:sldId id="364" r:id="rId36"/>
    <p:sldId id="365" r:id="rId37"/>
    <p:sldId id="366" r:id="rId38"/>
    <p:sldId id="374" r:id="rId39"/>
    <p:sldId id="32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2" autoAdjust="0"/>
    <p:restoredTop sz="97288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E:\University%20of%20Toronto\masters\thesis\Figures\eval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E:\University%20of%20Toronto\masters\thesis\Figures\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University%20of%20Toronto\masters\thesis\Figures\eval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University%20of%20Toronto\masters\thesis\Figures\eva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University%20of%20Toronto\masters\thesis\Figures\eval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E:\University%20of%20Toronto\masters\thesis\Figures\eval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University%20of%20Toronto\masters\thesis\Figures\eval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University%20of%20Toronto\masters\thesis\Figures\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466560"/>
        <c:axId val="158978048"/>
      </c:barChart>
      <c:catAx>
        <c:axId val="1544665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8978048"/>
        <c:crosses val="autoZero"/>
        <c:auto val="1"/>
        <c:lblAlgn val="ctr"/>
        <c:lblOffset val="100"/>
        <c:noMultiLvlLbl val="0"/>
      </c:catAx>
      <c:valAx>
        <c:axId val="158978048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44665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702374583273013"/>
          <c:y val="0.89399455648401094"/>
          <c:w val="0.77914702358847832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51402048069874"/>
          <c:y val="1.8760365321272988E-2"/>
          <c:w val="0.74559085433507044"/>
          <c:h val="0.943336439738354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Presentation!$B$74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Presentation!$B$76:$B$78</c:f>
              <c:numCache>
                <c:formatCode>0.0%</c:formatCode>
                <c:ptCount val="3"/>
                <c:pt idx="0">
                  <c:v>0.11588222652052438</c:v>
                </c:pt>
                <c:pt idx="1">
                  <c:v>0.12822695035461007</c:v>
                </c:pt>
                <c:pt idx="2">
                  <c:v>0.16054158607350089</c:v>
                </c:pt>
              </c:numCache>
            </c:numRef>
          </c:val>
        </c:ser>
        <c:ser>
          <c:idx val="1"/>
          <c:order val="1"/>
          <c:tx>
            <c:strRef>
              <c:f>Presentation!$C$74</c:f>
              <c:strCache>
                <c:ptCount val="1"/>
                <c:pt idx="0">
                  <c:v>IPC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Presentation!$C$76:$C$78</c:f>
              <c:numCache>
                <c:formatCode>0.0%</c:formatCode>
                <c:ptCount val="3"/>
                <c:pt idx="0">
                  <c:v>-9.1324200913242004E-3</c:v>
                </c:pt>
                <c:pt idx="1">
                  <c:v>-1.765601217656021E-2</c:v>
                </c:pt>
                <c:pt idx="2">
                  <c:v>2.8006088280059238E-3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3592832"/>
        <c:axId val="163611008"/>
      </c:barChart>
      <c:catAx>
        <c:axId val="1635928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3611008"/>
        <c:crosses val="autoZero"/>
        <c:auto val="0"/>
        <c:lblAlgn val="ctr"/>
        <c:lblOffset val="600"/>
        <c:tickLblSkip val="1"/>
        <c:noMultiLvlLbl val="0"/>
      </c:catAx>
      <c:valAx>
        <c:axId val="163611008"/>
        <c:scaling>
          <c:orientation val="minMax"/>
          <c:min val="-2.0000000000000004E-2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3592832"/>
        <c:crosses val="autoZero"/>
        <c:crossBetween val="between"/>
      </c:valAx>
    </c:plotArea>
    <c:legend>
      <c:legendPos val="t"/>
      <c:layout/>
      <c:overlay val="1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822830135925"/>
          <c:y val="7.1101277253560469E-2"/>
          <c:w val="0.79547131350849209"/>
          <c:h val="0.70357593356736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MPKI!$A$33</c:f>
              <c:strCache>
                <c:ptCount val="1"/>
                <c:pt idx="0">
                  <c:v>MPKI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MPKI!$B$32:$I$32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MPKI!$B$33:$I$33</c:f>
              <c:numCache>
                <c:formatCode>General</c:formatCode>
                <c:ptCount val="8"/>
                <c:pt idx="0">
                  <c:v>12.62656</c:v>
                </c:pt>
                <c:pt idx="1">
                  <c:v>12.428699999999999</c:v>
                </c:pt>
                <c:pt idx="2">
                  <c:v>12.247909999999999</c:v>
                </c:pt>
                <c:pt idx="3">
                  <c:v>12.650180000000001</c:v>
                </c:pt>
                <c:pt idx="4">
                  <c:v>12.770709999999999</c:v>
                </c:pt>
                <c:pt idx="5">
                  <c:v>12.75118</c:v>
                </c:pt>
                <c:pt idx="6">
                  <c:v>25.37932</c:v>
                </c:pt>
                <c:pt idx="7">
                  <c:v>61.291469999999997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640448"/>
        <c:axId val="163642368"/>
      </c:barChart>
      <c:catAx>
        <c:axId val="163640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HOB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3642368"/>
        <c:crosses val="autoZero"/>
        <c:auto val="1"/>
        <c:lblAlgn val="ctr"/>
        <c:lblOffset val="100"/>
        <c:noMultiLvlLbl val="0"/>
      </c:catAx>
      <c:valAx>
        <c:axId val="163642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36404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3319964185953"/>
          <c:y val="6.3075030750307501E-2"/>
          <c:w val="0.8286473487853725"/>
          <c:h val="0.73540711470106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IPC!$B$2:$B$9</c:f>
              <c:numCache>
                <c:formatCode>General</c:formatCode>
                <c:ptCount val="8"/>
                <c:pt idx="0">
                  <c:v>0.32550000000000001</c:v>
                </c:pt>
                <c:pt idx="1">
                  <c:v>0.32690000000000002</c:v>
                </c:pt>
                <c:pt idx="2">
                  <c:v>0.3236</c:v>
                </c:pt>
                <c:pt idx="3">
                  <c:v>0.32269999999999999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IPC!$C$2:$C$9</c:f>
              <c:numCache>
                <c:formatCode>General</c:formatCode>
                <c:ptCount val="8"/>
                <c:pt idx="0">
                  <c:v>0.32590000000000002</c:v>
                </c:pt>
                <c:pt idx="1">
                  <c:v>0.3276</c:v>
                </c:pt>
                <c:pt idx="2">
                  <c:v>0.32450000000000001</c:v>
                </c:pt>
                <c:pt idx="3">
                  <c:v>0.32369999999999999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IPC!$D$2:$D$9</c:f>
              <c:numCache>
                <c:formatCode>General</c:formatCode>
                <c:ptCount val="8"/>
                <c:pt idx="0">
                  <c:v>0.32640000000000002</c:v>
                </c:pt>
                <c:pt idx="1">
                  <c:v>0.32800000000000001</c:v>
                </c:pt>
                <c:pt idx="2">
                  <c:v>0.32469999999999999</c:v>
                </c:pt>
                <c:pt idx="3">
                  <c:v>0.3251</c:v>
                </c:pt>
              </c:numCache>
            </c:numRef>
          </c:val>
        </c:ser>
        <c:ser>
          <c:idx val="3"/>
          <c:order val="3"/>
          <c:tx>
            <c:strRef>
              <c:f>IPC!$E$1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IPC!$E$2:$E$9</c:f>
              <c:numCache>
                <c:formatCode>General</c:formatCode>
                <c:ptCount val="8"/>
                <c:pt idx="0">
                  <c:v>0.32690000000000002</c:v>
                </c:pt>
                <c:pt idx="1">
                  <c:v>0.32829999999999998</c:v>
                </c:pt>
                <c:pt idx="2">
                  <c:v>0.32479999999999998</c:v>
                </c:pt>
                <c:pt idx="3">
                  <c:v>0.32619999999999999</c:v>
                </c:pt>
              </c:numCache>
            </c:numRef>
          </c:val>
        </c:ser>
        <c:ser>
          <c:idx val="4"/>
          <c:order val="4"/>
          <c:tx>
            <c:strRef>
              <c:f>IPC!$F$1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IPC!$F$2:$F$9</c:f>
              <c:numCache>
                <c:formatCode>General</c:formatCode>
                <c:ptCount val="8"/>
                <c:pt idx="0">
                  <c:v>0.32719999999999999</c:v>
                </c:pt>
                <c:pt idx="1">
                  <c:v>0.32840000000000003</c:v>
                </c:pt>
                <c:pt idx="2">
                  <c:v>0.32479999999999998</c:v>
                </c:pt>
                <c:pt idx="3">
                  <c:v>0.32719999999999999</c:v>
                </c:pt>
              </c:numCache>
            </c:numRef>
          </c:val>
        </c:ser>
        <c:ser>
          <c:idx val="5"/>
          <c:order val="5"/>
          <c:tx>
            <c:strRef>
              <c:f>IPC!$G$1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IPC!$G$2:$G$9</c:f>
              <c:numCache>
                <c:formatCode>General</c:formatCode>
                <c:ptCount val="8"/>
                <c:pt idx="0">
                  <c:v>0.3276</c:v>
                </c:pt>
                <c:pt idx="1">
                  <c:v>0.3286</c:v>
                </c:pt>
                <c:pt idx="2">
                  <c:v>0.32500000000000001</c:v>
                </c:pt>
                <c:pt idx="3">
                  <c:v>0.32719999999999999</c:v>
                </c:pt>
                <c:pt idx="4">
                  <c:v>0.3296</c:v>
                </c:pt>
                <c:pt idx="5">
                  <c:v>0.32668999999999998</c:v>
                </c:pt>
                <c:pt idx="6">
                  <c:v>0.33104</c:v>
                </c:pt>
                <c:pt idx="7">
                  <c:v>0.32941999999999999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163701888"/>
        <c:axId val="163703424"/>
      </c:barChart>
      <c:catAx>
        <c:axId val="163701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3703424"/>
        <c:crosses val="autoZero"/>
        <c:auto val="1"/>
        <c:lblAlgn val="ctr"/>
        <c:lblOffset val="100"/>
        <c:noMultiLvlLbl val="0"/>
      </c:catAx>
      <c:valAx>
        <c:axId val="163703424"/>
        <c:scaling>
          <c:orientation val="minMax"/>
          <c:min val="0.3220000000000001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IPC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3701888"/>
        <c:crosses val="autoZero"/>
        <c:crossBetween val="between"/>
        <c:majorUnit val="2.0000000000000009E-3"/>
      </c:valAx>
    </c:plotArea>
    <c:legend>
      <c:legendPos val="t"/>
      <c:layout>
        <c:manualLayout>
          <c:xMode val="edge"/>
          <c:yMode val="edge"/>
          <c:x val="0.24115728843637332"/>
          <c:y val="5.021239503733621E-2"/>
          <c:w val="0.56696015284477519"/>
          <c:h val="0.1274730511084638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506240"/>
        <c:axId val="160507776"/>
      </c:barChart>
      <c:catAx>
        <c:axId val="160506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0507776"/>
        <c:crosses val="autoZero"/>
        <c:auto val="1"/>
        <c:lblAlgn val="ctr"/>
        <c:lblOffset val="100"/>
        <c:noMultiLvlLbl val="0"/>
      </c:catAx>
      <c:valAx>
        <c:axId val="160507776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05062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855314960629916E-2"/>
          <c:y val="6.7600393700787395E-2"/>
          <c:w val="0.89981135170603677"/>
          <c:h val="0.751684601924759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Presentation!$C$27:$J$27</c:f>
              <c:strCache>
                <c:ptCount val="8"/>
                <c:pt idx="0">
                  <c:v>BTB-256</c:v>
                </c:pt>
                <c:pt idx="1">
                  <c:v>BTB-512</c:v>
                </c:pt>
                <c:pt idx="2">
                  <c:v>BTB-1024</c:v>
                </c:pt>
                <c:pt idx="3">
                  <c:v>BTB-PAC</c:v>
                </c:pt>
                <c:pt idx="4">
                  <c:v>BTB-FAC</c:v>
                </c:pt>
                <c:pt idx="5">
                  <c:v>FAC</c:v>
                </c:pt>
                <c:pt idx="6">
                  <c:v>FAC+RAS</c:v>
                </c:pt>
                <c:pt idx="7">
                  <c:v>BTB-1024 +RAS +FAC</c:v>
                </c:pt>
              </c:strCache>
            </c:strRef>
          </c:cat>
          <c:val>
            <c:numRef>
              <c:f>Presentation!$C$28:$J$28</c:f>
              <c:numCache>
                <c:formatCode>0.00%</c:formatCode>
                <c:ptCount val="8"/>
                <c:pt idx="0">
                  <c:v>0.30320000000000003</c:v>
                </c:pt>
                <c:pt idx="1">
                  <c:v>0.29809999999999998</c:v>
                </c:pt>
                <c:pt idx="2">
                  <c:v>0.29380000000000001</c:v>
                </c:pt>
                <c:pt idx="3">
                  <c:v>0.80710000000000004</c:v>
                </c:pt>
                <c:pt idx="4">
                  <c:v>0.90159999999999996</c:v>
                </c:pt>
                <c:pt idx="5">
                  <c:v>0.84470000000000001</c:v>
                </c:pt>
                <c:pt idx="6">
                  <c:v>0.93559999999999999</c:v>
                </c:pt>
                <c:pt idx="7">
                  <c:v>0.98588946947027678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533888"/>
        <c:axId val="160560256"/>
      </c:barChart>
      <c:catAx>
        <c:axId val="160533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0560256"/>
        <c:crosses val="autoZero"/>
        <c:auto val="1"/>
        <c:lblAlgn val="ctr"/>
        <c:lblOffset val="100"/>
        <c:noMultiLvlLbl val="0"/>
      </c:catAx>
      <c:valAx>
        <c:axId val="16056025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0533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12871828521434"/>
          <c:y val="4.3274825021872264E-2"/>
          <c:w val="0.75949234470691163"/>
          <c:h val="0.76664916885389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Presentation!$B$55</c:f>
              <c:strCache>
                <c:ptCount val="1"/>
                <c:pt idx="0">
                  <c:v>fmax avg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Presentation!$B$56:$B$61</c:f>
              <c:numCache>
                <c:formatCode>General</c:formatCode>
                <c:ptCount val="6"/>
                <c:pt idx="0">
                  <c:v>353.42</c:v>
                </c:pt>
                <c:pt idx="1">
                  <c:v>287.11</c:v>
                </c:pt>
                <c:pt idx="2">
                  <c:v>252.03</c:v>
                </c:pt>
                <c:pt idx="3">
                  <c:v>241.37</c:v>
                </c:pt>
                <c:pt idx="4">
                  <c:v>232.65</c:v>
                </c:pt>
                <c:pt idx="5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Presentation!$C$55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Presentation!$C$56:$C$61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384128"/>
        <c:axId val="162385920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Presentation!$D$55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Presentation!$D$56:$D$61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Presentation!$E$55</c:f>
              <c:strCache>
                <c:ptCount val="1"/>
                <c:pt idx="0">
                  <c:v>IPC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Presentation!$E$56:$E$61</c:f>
              <c:numCache>
                <c:formatCode>General</c:formatCode>
                <c:ptCount val="6"/>
                <c:pt idx="0">
                  <c:v>0.29039999999999999</c:v>
                </c:pt>
                <c:pt idx="1">
                  <c:v>0.30309999999999998</c:v>
                </c:pt>
                <c:pt idx="2">
                  <c:v>0.32200000000000001</c:v>
                </c:pt>
                <c:pt idx="3">
                  <c:v>0.3266</c:v>
                </c:pt>
                <c:pt idx="4">
                  <c:v>0.32850000000000001</c:v>
                </c:pt>
                <c:pt idx="5">
                  <c:v>0.32550000000000001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390016"/>
        <c:axId val="162387840"/>
      </c:barChart>
      <c:catAx>
        <c:axId val="1623841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2385920"/>
        <c:crosses val="autoZero"/>
        <c:auto val="1"/>
        <c:lblAlgn val="ctr"/>
        <c:lblOffset val="100"/>
        <c:noMultiLvlLbl val="0"/>
      </c:catAx>
      <c:valAx>
        <c:axId val="162385920"/>
        <c:scaling>
          <c:orientation val="minMax"/>
          <c:max val="360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Maximum Frequency (MHz)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2384128"/>
        <c:crosses val="autoZero"/>
        <c:crossBetween val="between"/>
      </c:valAx>
      <c:valAx>
        <c:axId val="162387840"/>
        <c:scaling>
          <c:orientation val="minMax"/>
          <c:min val="0.26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Instruction</a:t>
                </a:r>
                <a:r>
                  <a:rPr lang="en-US" baseline="0" dirty="0" smtClean="0"/>
                  <a:t> Per Cycle (IPC)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2390016"/>
        <c:crosses val="max"/>
        <c:crossBetween val="between"/>
      </c:valAx>
      <c:catAx>
        <c:axId val="162390016"/>
        <c:scaling>
          <c:orientation val="minMax"/>
        </c:scaling>
        <c:delete val="1"/>
        <c:axPos val="b"/>
        <c:majorTickMark val="out"/>
        <c:minorTickMark val="none"/>
        <c:tickLblPos val="nextTo"/>
        <c:crossAx val="162387840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8452077865266842"/>
          <c:y val="4.1666666666666664E-2"/>
          <c:w val="0.21429177602799648"/>
          <c:h val="9.6372211286089235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346656257134388E-2"/>
          <c:y val="2.2013416156934421E-2"/>
          <c:w val="0.87133820308257381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283264"/>
        <c:axId val="160293248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301440"/>
        <c:axId val="160295168"/>
      </c:barChart>
      <c:catAx>
        <c:axId val="1602832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0293248"/>
        <c:crosses val="autoZero"/>
        <c:auto val="1"/>
        <c:lblAlgn val="ctr"/>
        <c:lblOffset val="100"/>
        <c:noMultiLvlLbl val="0"/>
      </c:catAx>
      <c:valAx>
        <c:axId val="160293248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0"/>
              <c:y val="3.9778261393218939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60283264"/>
        <c:crosses val="autoZero"/>
        <c:crossBetween val="between"/>
        <c:majorUnit val="5.000000000000001E-2"/>
      </c:valAx>
      <c:valAx>
        <c:axId val="160295168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/>
                  <a:t>MIPS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0301440"/>
        <c:crosses val="max"/>
        <c:crossBetween val="between"/>
      </c:valAx>
      <c:catAx>
        <c:axId val="160301440"/>
        <c:scaling>
          <c:orientation val="minMax"/>
        </c:scaling>
        <c:delete val="1"/>
        <c:axPos val="b"/>
        <c:majorTickMark val="out"/>
        <c:minorTickMark val="none"/>
        <c:tickLblPos val="nextTo"/>
        <c:crossAx val="160295168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4467396120938"/>
          <c:y val="4.1691056910569103E-2"/>
          <c:w val="0.80494580222926682"/>
          <c:h val="0.85882926829268291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Presentation!$A$4</c:f>
              <c:strCache>
                <c:ptCount val="1"/>
                <c:pt idx="0">
                  <c:v>GRselect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Presentation!$B$4:$G$4</c:f>
              <c:numCache>
                <c:formatCode>General</c:formatCode>
                <c:ptCount val="6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Presentation!$A$5</c:f>
              <c:strCache>
                <c:ptCount val="1"/>
                <c:pt idx="0">
                  <c:v>GShare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Presentation!$B$5:$G$5</c:f>
              <c:numCache>
                <c:formatCode>General</c:formatCode>
                <c:ptCount val="6"/>
                <c:pt idx="0">
                  <c:v>12.158200000000001</c:v>
                </c:pt>
                <c:pt idx="1">
                  <c:v>11.3308</c:v>
                </c:pt>
                <c:pt idx="2">
                  <c:v>10.7309</c:v>
                </c:pt>
                <c:pt idx="3">
                  <c:v>10.3986</c:v>
                </c:pt>
                <c:pt idx="4">
                  <c:v>10.1152</c:v>
                </c:pt>
                <c:pt idx="5">
                  <c:v>9.8455999999999992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Presentation!$A$6</c:f>
              <c:strCache>
                <c:ptCount val="1"/>
                <c:pt idx="0">
                  <c:v>Bimodal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Presentation!$B$6:$G$6</c:f>
              <c:numCache>
                <c:formatCode>General</c:formatCode>
                <c:ptCount val="6"/>
                <c:pt idx="0">
                  <c:v>19.036799999999999</c:v>
                </c:pt>
                <c:pt idx="1">
                  <c:v>16.407299999999999</c:v>
                </c:pt>
                <c:pt idx="2">
                  <c:v>16.189900000000002</c:v>
                </c:pt>
                <c:pt idx="3">
                  <c:v>15.980600000000001</c:v>
                </c:pt>
                <c:pt idx="4">
                  <c:v>15.837</c:v>
                </c:pt>
                <c:pt idx="5">
                  <c:v>15.635199999999999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432896"/>
        <c:axId val="160434432"/>
      </c:lineChart>
      <c:catAx>
        <c:axId val="160432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0434432"/>
        <c:crosses val="autoZero"/>
        <c:auto val="1"/>
        <c:lblAlgn val="ctr"/>
        <c:lblOffset val="100"/>
        <c:noMultiLvlLbl val="0"/>
      </c:catAx>
      <c:valAx>
        <c:axId val="160434432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04328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42695593901826"/>
          <c:y val="4.2270626497774737E-2"/>
          <c:w val="0.53523570917271701"/>
          <c:h val="6.2685871583125274E-2"/>
        </c:manualLayout>
      </c:layout>
      <c:overlay val="1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35618341824919"/>
          <c:y val="5.4961175909611533E-2"/>
          <c:w val="0.87678477690288714"/>
          <c:h val="0.75142961277034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MPKI!$B$3:$B$10</c:f>
              <c:numCache>
                <c:formatCode>General</c:formatCode>
                <c:ptCount val="8"/>
                <c:pt idx="0">
                  <c:v>12.6754</c:v>
                </c:pt>
                <c:pt idx="1">
                  <c:v>12.158200000000001</c:v>
                </c:pt>
                <c:pt idx="2">
                  <c:v>19.036799999999999</c:v>
                </c:pt>
                <c:pt idx="3">
                  <c:v>17.368500000000001</c:v>
                </c:pt>
              </c:numCache>
            </c:numRef>
          </c:val>
        </c:ser>
        <c:ser>
          <c:idx val="1"/>
          <c:order val="1"/>
          <c:tx>
            <c:strRef>
              <c:f>MPKI!$C$2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MPKI!$C$3:$C$10</c:f>
              <c:numCache>
                <c:formatCode>General</c:formatCode>
                <c:ptCount val="8"/>
                <c:pt idx="0">
                  <c:v>11.963800000000001</c:v>
                </c:pt>
                <c:pt idx="1">
                  <c:v>11.3308</c:v>
                </c:pt>
                <c:pt idx="2">
                  <c:v>16.407299999999999</c:v>
                </c:pt>
                <c:pt idx="3">
                  <c:v>15.7182</c:v>
                </c:pt>
              </c:numCache>
            </c:numRef>
          </c:val>
        </c:ser>
        <c:ser>
          <c:idx val="2"/>
          <c:order val="2"/>
          <c:tx>
            <c:strRef>
              <c:f>MPKI!$D$2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MPKI!$D$3:$D$10</c:f>
              <c:numCache>
                <c:formatCode>General</c:formatCode>
                <c:ptCount val="8"/>
                <c:pt idx="0">
                  <c:v>11.425000000000001</c:v>
                </c:pt>
                <c:pt idx="1">
                  <c:v>10.7309</c:v>
                </c:pt>
                <c:pt idx="2">
                  <c:v>16.189900000000002</c:v>
                </c:pt>
                <c:pt idx="3">
                  <c:v>13.776199999999999</c:v>
                </c:pt>
              </c:numCache>
            </c:numRef>
          </c:val>
        </c:ser>
        <c:ser>
          <c:idx val="3"/>
          <c:order val="3"/>
          <c:tx>
            <c:strRef>
              <c:f>MPKI!$E$2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MPKI!$E$3:$E$10</c:f>
              <c:numCache>
                <c:formatCode>General</c:formatCode>
                <c:ptCount val="8"/>
                <c:pt idx="0">
                  <c:v>10.660500000000001</c:v>
                </c:pt>
                <c:pt idx="1">
                  <c:v>10.3986</c:v>
                </c:pt>
                <c:pt idx="2">
                  <c:v>15.980600000000001</c:v>
                </c:pt>
                <c:pt idx="3">
                  <c:v>13.1859</c:v>
                </c:pt>
              </c:numCache>
            </c:numRef>
          </c:val>
        </c:ser>
        <c:ser>
          <c:idx val="4"/>
          <c:order val="4"/>
          <c:tx>
            <c:strRef>
              <c:f>MPKI!$F$2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MPKI!$F$3:$F$10</c:f>
              <c:numCache>
                <c:formatCode>General</c:formatCode>
                <c:ptCount val="8"/>
                <c:pt idx="0">
                  <c:v>10.4094</c:v>
                </c:pt>
                <c:pt idx="1">
                  <c:v>10.1152</c:v>
                </c:pt>
                <c:pt idx="2">
                  <c:v>15.837</c:v>
                </c:pt>
                <c:pt idx="3">
                  <c:v>12.6266</c:v>
                </c:pt>
              </c:numCache>
            </c:numRef>
          </c:val>
        </c:ser>
        <c:ser>
          <c:idx val="5"/>
          <c:order val="5"/>
          <c:tx>
            <c:strRef>
              <c:f>MPKI!$G$2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MPKI!$G$3:$G$10</c:f>
              <c:numCache>
                <c:formatCode>General</c:formatCode>
                <c:ptCount val="8"/>
                <c:pt idx="0">
                  <c:v>9.8396000000000008</c:v>
                </c:pt>
                <c:pt idx="1">
                  <c:v>9.8455999999999992</c:v>
                </c:pt>
                <c:pt idx="2">
                  <c:v>15.635199999999999</c:v>
                </c:pt>
                <c:pt idx="3">
                  <c:v>12.232200000000001</c:v>
                </c:pt>
                <c:pt idx="4">
                  <c:v>10.149900000000001</c:v>
                </c:pt>
                <c:pt idx="5">
                  <c:v>10.154400000000001</c:v>
                </c:pt>
                <c:pt idx="6">
                  <c:v>4.2553999999999998</c:v>
                </c:pt>
                <c:pt idx="7">
                  <c:v>4.2526999999999999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2268288"/>
        <c:axId val="162269824"/>
      </c:barChart>
      <c:catAx>
        <c:axId val="1622682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2269824"/>
        <c:crosses val="autoZero"/>
        <c:auto val="1"/>
        <c:lblAlgn val="ctr"/>
        <c:lblOffset val="100"/>
        <c:noMultiLvlLbl val="0"/>
      </c:catAx>
      <c:valAx>
        <c:axId val="162269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2682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4238462379702523"/>
          <c:y val="4.5606975184439971E-2"/>
          <c:w val="0.45761547755202381"/>
          <c:h val="0.1183332789393407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7082239720035"/>
          <c:y val="5.780266355594442E-2"/>
          <c:w val="0.84971522309711278"/>
          <c:h val="0.73993311947117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fmax_IPS!$B$3:$B$10</c:f>
              <c:numCache>
                <c:formatCode>General</c:formatCode>
                <c:ptCount val="8"/>
                <c:pt idx="0">
                  <c:v>259.60000000000002</c:v>
                </c:pt>
                <c:pt idx="1">
                  <c:v>238.3</c:v>
                </c:pt>
                <c:pt idx="2">
                  <c:v>252</c:v>
                </c:pt>
                <c:pt idx="3">
                  <c:v>262.48200000000003</c:v>
                </c:pt>
              </c:numCache>
            </c:numRef>
          </c:val>
        </c:ser>
        <c:ser>
          <c:idx val="1"/>
          <c:order val="1"/>
          <c:tx>
            <c:strRef>
              <c:f>fmax_IPS!$C$2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fmax_IPS!$C$3:$C$10</c:f>
              <c:numCache>
                <c:formatCode>General</c:formatCode>
                <c:ptCount val="8"/>
                <c:pt idx="0">
                  <c:v>258.3</c:v>
                </c:pt>
                <c:pt idx="1">
                  <c:v>235.7</c:v>
                </c:pt>
                <c:pt idx="2">
                  <c:v>243.5</c:v>
                </c:pt>
                <c:pt idx="3">
                  <c:v>235.84200000000001</c:v>
                </c:pt>
              </c:numCache>
            </c:numRef>
          </c:val>
        </c:ser>
        <c:ser>
          <c:idx val="2"/>
          <c:order val="2"/>
          <c:tx>
            <c:strRef>
              <c:f>fmax_IPS!$D$2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fmax_IPS!$D$3:$D$10</c:f>
              <c:numCache>
                <c:formatCode>General</c:formatCode>
                <c:ptCount val="8"/>
                <c:pt idx="0">
                  <c:v>255</c:v>
                </c:pt>
                <c:pt idx="1">
                  <c:v>228.4</c:v>
                </c:pt>
                <c:pt idx="2">
                  <c:v>234.9</c:v>
                </c:pt>
                <c:pt idx="3">
                  <c:v>227.55</c:v>
                </c:pt>
              </c:numCache>
            </c:numRef>
          </c:val>
        </c:ser>
        <c:ser>
          <c:idx val="3"/>
          <c:order val="3"/>
          <c:tx>
            <c:strRef>
              <c:f>fmax_IPS!$E$2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fmax_IPS!$E$3:$E$10</c:f>
              <c:numCache>
                <c:formatCode>General</c:formatCode>
                <c:ptCount val="8"/>
                <c:pt idx="0">
                  <c:v>254.2</c:v>
                </c:pt>
                <c:pt idx="1">
                  <c:v>219.6</c:v>
                </c:pt>
                <c:pt idx="2">
                  <c:v>229.7</c:v>
                </c:pt>
                <c:pt idx="3">
                  <c:v>213.74</c:v>
                </c:pt>
              </c:numCache>
            </c:numRef>
          </c:val>
        </c:ser>
        <c:ser>
          <c:idx val="4"/>
          <c:order val="4"/>
          <c:tx>
            <c:strRef>
              <c:f>fmax_IPS!$F$2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fmax_IPS!$F$3:$F$10</c:f>
              <c:numCache>
                <c:formatCode>General</c:formatCode>
                <c:ptCount val="8"/>
                <c:pt idx="0">
                  <c:v>255.8</c:v>
                </c:pt>
                <c:pt idx="1">
                  <c:v>217.9</c:v>
                </c:pt>
                <c:pt idx="2">
                  <c:v>217.2</c:v>
                </c:pt>
                <c:pt idx="3">
                  <c:v>206.97200000000001</c:v>
                </c:pt>
              </c:numCache>
            </c:numRef>
          </c:val>
        </c:ser>
        <c:ser>
          <c:idx val="5"/>
          <c:order val="5"/>
          <c:tx>
            <c:strRef>
              <c:f>fmax_IPS!$G$2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fmax_IPS!$G$3:$G$10</c:f>
              <c:numCache>
                <c:formatCode>General</c:formatCode>
                <c:ptCount val="8"/>
                <c:pt idx="0">
                  <c:v>248.94800000000001</c:v>
                </c:pt>
                <c:pt idx="1">
                  <c:v>197.11199999999999</c:v>
                </c:pt>
                <c:pt idx="2">
                  <c:v>200.99199999999999</c:v>
                </c:pt>
                <c:pt idx="3">
                  <c:v>165.018</c:v>
                </c:pt>
                <c:pt idx="4">
                  <c:v>221.874</c:v>
                </c:pt>
                <c:pt idx="5">
                  <c:v>270</c:v>
                </c:pt>
                <c:pt idx="6">
                  <c:v>223.66399999999999</c:v>
                </c:pt>
                <c:pt idx="7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2317440"/>
        <c:axId val="162318976"/>
      </c:barChart>
      <c:catAx>
        <c:axId val="1623174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2318976"/>
        <c:crosses val="autoZero"/>
        <c:auto val="1"/>
        <c:lblAlgn val="ctr"/>
        <c:lblOffset val="100"/>
        <c:noMultiLvlLbl val="0"/>
      </c:catAx>
      <c:valAx>
        <c:axId val="162318976"/>
        <c:scaling>
          <c:orientation val="minMax"/>
          <c:max val="280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FMax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3174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746965487620494"/>
          <c:y val="0"/>
          <c:w val="0.55218631162404253"/>
          <c:h val="0.1170183727034120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0367454068242"/>
          <c:y val="5.1337891974029569E-2"/>
          <c:w val="0.86729680664916886"/>
          <c:h val="0.71869802458903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fmax_IPS!$B$25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(fmax_IPS!$B$26:$B$29,fmax_IPS!$B$32:$B$33)</c:f>
              <c:numCache>
                <c:formatCode>General</c:formatCode>
                <c:ptCount val="6"/>
                <c:pt idx="0">
                  <c:v>84.499800000000008</c:v>
                </c:pt>
                <c:pt idx="1">
                  <c:v>77.900270000000006</c:v>
                </c:pt>
                <c:pt idx="2">
                  <c:v>81.547200000000004</c:v>
                </c:pt>
                <c:pt idx="3">
                  <c:v>84.7029414</c:v>
                </c:pt>
              </c:numCache>
            </c:numRef>
          </c:val>
        </c:ser>
        <c:ser>
          <c:idx val="1"/>
          <c:order val="1"/>
          <c:tx>
            <c:strRef>
              <c:f>fmax_IPS!$C$25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(fmax_IPS!$C$26:$C$29,fmax_IPS!$C$32:$C$33)</c:f>
              <c:numCache>
                <c:formatCode>General</c:formatCode>
                <c:ptCount val="6"/>
                <c:pt idx="0">
                  <c:v>84.179970000000012</c:v>
                </c:pt>
                <c:pt idx="1">
                  <c:v>77.215319999999991</c:v>
                </c:pt>
                <c:pt idx="2">
                  <c:v>79.015749999999997</c:v>
                </c:pt>
                <c:pt idx="3">
                  <c:v>76.342055400000007</c:v>
                </c:pt>
              </c:numCache>
            </c:numRef>
          </c:val>
        </c:ser>
        <c:ser>
          <c:idx val="2"/>
          <c:order val="2"/>
          <c:tx>
            <c:strRef>
              <c:f>fmax_IPS!$D$25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(fmax_IPS!$D$26:$D$29,fmax_IPS!$D$32:$D$33)</c:f>
              <c:numCache>
                <c:formatCode>General</c:formatCode>
                <c:ptCount val="6"/>
                <c:pt idx="0">
                  <c:v>83.231999999999999</c:v>
                </c:pt>
                <c:pt idx="1">
                  <c:v>74.915199999999999</c:v>
                </c:pt>
                <c:pt idx="2">
                  <c:v>76.272030000000001</c:v>
                </c:pt>
                <c:pt idx="3">
                  <c:v>73.976505000000003</c:v>
                </c:pt>
              </c:numCache>
            </c:numRef>
          </c:val>
        </c:ser>
        <c:ser>
          <c:idx val="3"/>
          <c:order val="3"/>
          <c:tx>
            <c:strRef>
              <c:f>fmax_IPS!$E$25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(fmax_IPS!$E$26:$E$29,fmax_IPS!$E$32:$E$33)</c:f>
              <c:numCache>
                <c:formatCode>General</c:formatCode>
                <c:ptCount val="6"/>
                <c:pt idx="0">
                  <c:v>83.097980000000007</c:v>
                </c:pt>
                <c:pt idx="1">
                  <c:v>72.094679999999997</c:v>
                </c:pt>
                <c:pt idx="2">
                  <c:v>74.606559999999988</c:v>
                </c:pt>
                <c:pt idx="3">
                  <c:v>69.721987999999996</c:v>
                </c:pt>
              </c:numCache>
            </c:numRef>
          </c:val>
        </c:ser>
        <c:ser>
          <c:idx val="4"/>
          <c:order val="4"/>
          <c:tx>
            <c:strRef>
              <c:f>fmax_IPS!$F$25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(fmax_IPS!$F$26:$F$29,fmax_IPS!$F$32:$F$33)</c:f>
              <c:numCache>
                <c:formatCode>General</c:formatCode>
                <c:ptCount val="6"/>
                <c:pt idx="0">
                  <c:v>83.697760000000002</c:v>
                </c:pt>
                <c:pt idx="1">
                  <c:v>71.558360000000008</c:v>
                </c:pt>
                <c:pt idx="2">
                  <c:v>70.546559999999985</c:v>
                </c:pt>
                <c:pt idx="3">
                  <c:v>67.721238400000004</c:v>
                </c:pt>
              </c:numCache>
            </c:numRef>
          </c:val>
        </c:ser>
        <c:ser>
          <c:idx val="5"/>
          <c:order val="5"/>
          <c:tx>
            <c:strRef>
              <c:f>fmax_IPS!$G$25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(fmax_IPS!$G$26:$G$29,fmax_IPS!$G$32:$G$33)</c:f>
              <c:numCache>
                <c:formatCode>General</c:formatCode>
                <c:ptCount val="6"/>
                <c:pt idx="0">
                  <c:v>81.555364800000007</c:v>
                </c:pt>
                <c:pt idx="1">
                  <c:v>64.771003199999996</c:v>
                </c:pt>
                <c:pt idx="2">
                  <c:v>65.322400000000002</c:v>
                </c:pt>
                <c:pt idx="3">
                  <c:v>53.993889599999996</c:v>
                </c:pt>
                <c:pt idx="4">
                  <c:v>74.041730559999991</c:v>
                </c:pt>
                <c:pt idx="5">
                  <c:v>88.943399999999997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162440320"/>
        <c:axId val="162441856"/>
      </c:barChart>
      <c:catAx>
        <c:axId val="162440320"/>
        <c:scaling>
          <c:orientation val="minMax"/>
        </c:scaling>
        <c:delete val="0"/>
        <c:axPos val="b"/>
        <c:majorTickMark val="out"/>
        <c:minorTickMark val="none"/>
        <c:tickLblPos val="nextTo"/>
        <c:crossAx val="162441856"/>
        <c:crosses val="autoZero"/>
        <c:auto val="1"/>
        <c:lblAlgn val="ctr"/>
        <c:lblOffset val="100"/>
        <c:noMultiLvlLbl val="0"/>
      </c:catAx>
      <c:valAx>
        <c:axId val="162441856"/>
        <c:scaling>
          <c:orientation val="minMax"/>
          <c:max val="9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Million Instructions Per Second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4403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637397727120816"/>
          <c:y val="4.4717093290168014E-2"/>
          <c:w val="0.58438592940918321"/>
          <c:h val="0.1136355159552424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0.02583</cdr:x>
      <cdr:y>0.37448</cdr:y>
    </cdr:from>
    <cdr:to>
      <cdr:x>0.02587</cdr:x>
      <cdr:y>0.56914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36161" y="1712143"/>
          <a:ext cx="423" cy="8899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0.2</cdr:y>
    </cdr:from>
    <cdr:to>
      <cdr:x>0.0662</cdr:x>
      <cdr:y>0.3616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914400"/>
          <a:ext cx="605354" cy="738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0.02583</cdr:x>
      <cdr:y>0.34311</cdr:y>
    </cdr:from>
    <cdr:to>
      <cdr:x>0.02587</cdr:x>
      <cdr:y>0.58642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36161" y="1254943"/>
          <a:ext cx="423" cy="88994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0.125</cdr:y>
    </cdr:from>
    <cdr:to>
      <cdr:x>0.0662</cdr:x>
      <cdr:y>0.327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457200"/>
          <a:ext cx="605354" cy="738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0.98114</cdr:x>
      <cdr:y>0.35417</cdr:y>
    </cdr:from>
    <cdr:to>
      <cdr:x>0.98119</cdr:x>
      <cdr:y>0.59748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 flipV="1">
          <a:off x="8971542" y="1295400"/>
          <a:ext cx="423" cy="88994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0.95531</cdr:x>
      <cdr:y>0.13606</cdr:y>
    </cdr:from>
    <cdr:to>
      <cdr:x>0.99652</cdr:x>
      <cdr:y>0.33806</cdr:y>
    </cdr:to>
    <cdr:sp macro="" textlink="">
      <cdr:nvSpPr>
        <cdr:cNvPr id="5" name="TextBox 2"/>
        <cdr:cNvSpPr txBox="1"/>
      </cdr:nvSpPr>
      <cdr:spPr>
        <a:xfrm xmlns:a="http://schemas.openxmlformats.org/drawingml/2006/main" rot="10800000">
          <a:off x="8735381" y="497657"/>
          <a:ext cx="376754" cy="738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0.50703</cdr:y>
    </cdr:from>
    <cdr:to>
      <cdr:x>0.04196</cdr:x>
      <cdr:y>0.66509</cdr:y>
    </cdr:to>
    <cdr:sp macro="" textlink="">
      <cdr:nvSpPr>
        <cdr:cNvPr id="2" name="TextBox 1"/>
        <cdr:cNvSpPr txBox="1"/>
      </cdr:nvSpPr>
      <cdr:spPr>
        <a:xfrm xmlns:a="http://schemas.openxmlformats.org/drawingml/2006/main" rot="10800000">
          <a:off x="-76198" y="2370125"/>
          <a:ext cx="381001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0.06383</cdr:x>
      <cdr:y>0.32609</cdr:y>
    </cdr:from>
    <cdr:to>
      <cdr:x>0.06383</cdr:x>
      <cdr:y>0.54933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57200" y="1143000"/>
          <a:ext cx="0" cy="7825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0.03191</cdr:x>
      <cdr:y>0.52174</cdr:y>
    </cdr:from>
    <cdr:to>
      <cdr:x>0.0986</cdr:x>
      <cdr:y>0.7125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228600" y="18288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0.02521</cdr:x>
      <cdr:y>0.18</cdr:y>
    </cdr:from>
    <cdr:to>
      <cdr:x>0.02521</cdr:x>
      <cdr:y>0.52281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28600" y="685800"/>
          <a:ext cx="0" cy="130610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1.1028E-7</cdr:x>
      <cdr:y>0.4</cdr:y>
    </cdr:from>
    <cdr:to>
      <cdr:x>0.04928</cdr:x>
      <cdr:y>0.69293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>
          <a:off x="1" y="1524000"/>
          <a:ext cx="446861" cy="1116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0.03333</cdr:x>
      <cdr:y>0.28302</cdr:y>
    </cdr:from>
    <cdr:to>
      <cdr:x>0.03356</cdr:x>
      <cdr:y>0.54533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304800" y="1143000"/>
          <a:ext cx="2103" cy="105936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0.00833</cdr:x>
      <cdr:y>0.03774</cdr:y>
    </cdr:from>
    <cdr:to>
      <cdr:x>0.06303</cdr:x>
      <cdr:y>0.25717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76200" y="152400"/>
          <a:ext cx="500177" cy="886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0.02399</cdr:x>
      <cdr:y>0.38991</cdr:y>
    </cdr:from>
    <cdr:to>
      <cdr:x>0.02422</cdr:x>
      <cdr:y>0.62289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9365" y="1574687"/>
          <a:ext cx="2104" cy="94091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1.09361E-7</cdr:x>
      <cdr:y>0.18868</cdr:y>
    </cdr:from>
    <cdr:to>
      <cdr:x>0.05147</cdr:x>
      <cdr:y>0.38356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762000"/>
          <a:ext cx="470642" cy="787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0.07216</cdr:x>
      <cdr:y>0.27083</cdr:y>
    </cdr:from>
    <cdr:to>
      <cdr:x>0.07216</cdr:x>
      <cdr:y>0.58193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33400" y="990600"/>
          <a:ext cx="0" cy="11378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0.04124</cdr:x>
      <cdr:y>0.58333</cdr:y>
    </cdr:from>
    <cdr:to>
      <cdr:x>0.09908</cdr:x>
      <cdr:y>0.76759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304800" y="2133600"/>
          <a:ext cx="427544" cy="6739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0.00378</cdr:x>
      <cdr:y>0.15094</cdr:y>
    </cdr:from>
    <cdr:to>
      <cdr:x>0.0537</cdr:x>
      <cdr:y>0.36956</cdr:y>
    </cdr:to>
    <cdr:sp macro="" textlink="">
      <cdr:nvSpPr>
        <cdr:cNvPr id="4" name="TextBox 1"/>
        <cdr:cNvSpPr txBox="1"/>
      </cdr:nvSpPr>
      <cdr:spPr>
        <a:xfrm xmlns:a="http://schemas.openxmlformats.org/drawingml/2006/main" rot="10800000">
          <a:off x="34636" y="609600"/>
          <a:ext cx="457575" cy="882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0.02872</cdr:x>
      <cdr:y>0.37736</cdr:y>
    </cdr:from>
    <cdr:to>
      <cdr:x>0.02875</cdr:x>
      <cdr:y>0.64068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263236" y="1524000"/>
          <a:ext cx="275" cy="10634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0FE-7BC7-4052-8407-2780FEB38175}" type="datetime1">
              <a:rPr lang="en-US" smtClean="0"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A984-A100-4BA6-9409-1901E229EE15}" type="datetime1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EC5-EEAC-46E6-A2C4-457F5421477D}" type="datetime1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0806-4781-41C6-94C8-64F6476CE849}" type="datetime1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FCA-51BA-40E8-B0FF-AA5D7031B1B6}" type="datetime1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612-9A5F-4584-8C7E-1723F50BB37E}" type="datetime1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822-3DBE-4EE9-B7C1-26253DEDC190}" type="datetime1">
              <a:rPr lang="en-US" smtClean="0"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457-DF5A-4C8A-9C71-44BE4950CA4A}" type="datetime1">
              <a:rPr lang="en-US" smtClean="0"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CD6-3275-4AA9-997D-62071C1C106A}" type="datetime1">
              <a:rPr lang="en-US" smtClean="0"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3772-EA69-4CBA-B44A-BD763740D1C7}" type="datetime1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1248-72E8-4743-B1F9-F0B12CE94A2F}" type="datetime1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AD09-3214-495C-88DE-49DF2E1AF1A5}" type="datetime1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Users\peter\Desktop\footer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Branch Predictor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639" y="1866807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14"/>
          <p:cNvSpPr txBox="1"/>
          <p:nvPr/>
        </p:nvSpPr>
        <p:spPr>
          <a:xfrm>
            <a:off x="1337627" y="1778067"/>
            <a:ext cx="704533" cy="501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5348" y="206381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95280" y="2212883"/>
            <a:ext cx="0" cy="3037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04820" y="2499226"/>
            <a:ext cx="1308418" cy="1217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1"/>
          <p:cNvSpPr txBox="1"/>
          <p:nvPr/>
        </p:nvSpPr>
        <p:spPr>
          <a:xfrm>
            <a:off x="3302581" y="2815774"/>
            <a:ext cx="698607" cy="4072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BTB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95280" y="3033379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95280" y="5238499"/>
            <a:ext cx="28576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52938" y="4990597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37"/>
          <p:cNvSpPr txBox="1"/>
          <p:nvPr/>
        </p:nvSpPr>
        <p:spPr>
          <a:xfrm>
            <a:off x="4398329" y="5003733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45959" y="2602774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86326" y="5250405"/>
            <a:ext cx="1191419" cy="35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5838" y="4231640"/>
            <a:ext cx="0" cy="1009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7"/>
          <p:cNvSpPr txBox="1"/>
          <p:nvPr/>
        </p:nvSpPr>
        <p:spPr>
          <a:xfrm>
            <a:off x="6055359" y="3840088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65838" y="4247899"/>
            <a:ext cx="8315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90533" y="1843631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>
              <a:effectLst/>
              <a:ea typeface="宋体"/>
              <a:cs typeface="Times New Roman"/>
            </a:endParaRPr>
          </a:p>
        </p:txBody>
      </p:sp>
      <p:sp>
        <p:nvSpPr>
          <p:cNvPr id="23" name="Trapezoid 22"/>
          <p:cNvSpPr/>
          <p:nvPr/>
        </p:nvSpPr>
        <p:spPr>
          <a:xfrm rot="5400000">
            <a:off x="6291797" y="3624980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298948" y="2063817"/>
            <a:ext cx="2747011" cy="66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94550" y="3738647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56"/>
          <p:cNvSpPr txBox="1"/>
          <p:nvPr/>
        </p:nvSpPr>
        <p:spPr>
          <a:xfrm>
            <a:off x="7194550" y="3300496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819" y="3912937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98948" y="3223044"/>
            <a:ext cx="25984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08476" y="4324099"/>
            <a:ext cx="10929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87181" y="3705451"/>
            <a:ext cx="254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80038" y="3717156"/>
            <a:ext cx="151733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84741" y="2352107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045959" y="2053984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2209800"/>
            <a:ext cx="10668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26880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6862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124200" y="2209800"/>
            <a:ext cx="1066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00400" y="259574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  <a:endParaRPr lang="en-US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2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820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8620" y="23169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1660" y="2209800"/>
            <a:ext cx="142494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31971" y="287274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0862" y="2411075"/>
            <a:ext cx="141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Address Pre-calculation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096127" y="2894073"/>
            <a:ext cx="105727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00863" y="227257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Target</a:t>
            </a:r>
          </a:p>
        </p:txBody>
      </p:sp>
      <p:sp>
        <p:nvSpPr>
          <p:cNvPr id="46" name="Cloud 45"/>
          <p:cNvSpPr/>
          <p:nvPr/>
        </p:nvSpPr>
        <p:spPr>
          <a:xfrm>
            <a:off x="3893820" y="4395789"/>
            <a:ext cx="1371600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153400" y="2887030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7620" y="45155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Selection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990600" y="4838700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1220" y="446401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90600" y="2882267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23128" y="5448330"/>
            <a:ext cx="3280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Impractical </a:t>
            </a:r>
            <a:r>
              <a:rPr lang="en-US" sz="2800" dirty="0"/>
              <a:t>on </a:t>
            </a:r>
            <a:r>
              <a:rPr lang="en-US" sz="2800" dirty="0" smtClean="0"/>
              <a:t>ASIC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14602" y="2895600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2894073"/>
            <a:ext cx="457198" cy="15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91000" y="32004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00202" y="26670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64944" y="4857750"/>
            <a:ext cx="29003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53038" y="4648676"/>
            <a:ext cx="4086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13351" y="4269306"/>
            <a:ext cx="235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possible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19" grpId="0"/>
      <p:bldP spid="23" grpId="0" animBg="1"/>
      <p:bldP spid="30" grpId="0"/>
      <p:bldP spid="36" grpId="0"/>
      <p:bldP spid="46" grpId="0" animBg="1"/>
      <p:bldP spid="52" grpId="0"/>
      <p:bldP spid="54" grpId="0"/>
      <p:bldP spid="3" grpId="0"/>
      <p:bldP spid="3" grpId="1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13" y="4500265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I-Type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2138065"/>
            <a:ext cx="8618221" cy="70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244024"/>
            <a:ext cx="8595359" cy="6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282015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J-Type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78138" y="11430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987738" y="1066800"/>
            <a:ext cx="1066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8325" y="1106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158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509" y="1371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78140" y="1482269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54538" y="169926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3740" y="1264444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5098241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5106035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006838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915834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Reduction in </a:t>
            </a:r>
            <a:r>
              <a:rPr lang="en-US" sz="3600" dirty="0" smtClean="0"/>
              <a:t>Target </a:t>
            </a:r>
            <a:r>
              <a:rPr lang="en-US" sz="3600" dirty="0" err="1"/>
              <a:t>M</a:t>
            </a:r>
            <a:r>
              <a:rPr lang="en-US" sz="3600" dirty="0" err="1" smtClean="0"/>
              <a:t>isprediction</a:t>
            </a:r>
            <a:r>
              <a:rPr lang="en-US" sz="3600" dirty="0" smtClean="0"/>
              <a:t> Over </a:t>
            </a:r>
            <a:r>
              <a:rPr lang="en-US" sz="3600" cap="small" dirty="0"/>
              <a:t>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60154"/>
              </p:ext>
            </p:extLst>
          </p:nvPr>
        </p:nvGraphicFramePr>
        <p:xfrm>
          <a:off x="0" y="8382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5410200"/>
            <a:ext cx="9144000" cy="457200"/>
          </a:xfrm>
        </p:spPr>
        <p:txBody>
          <a:bodyPr>
            <a:noAutofit/>
          </a:bodyPr>
          <a:lstStyle/>
          <a:p>
            <a:r>
              <a:rPr lang="en-US" sz="2100" dirty="0" smtClean="0"/>
              <a:t>BTB+FAC+RAS has little target prediction accuracy improvement </a:t>
            </a:r>
            <a:r>
              <a:rPr lang="en-US" sz="2100" dirty="0" smtClean="0"/>
              <a:t>over </a:t>
            </a:r>
            <a:r>
              <a:rPr lang="en-US" sz="2100" dirty="0" smtClean="0"/>
              <a:t>FAC+RAS</a:t>
            </a:r>
          </a:p>
        </p:txBody>
      </p:sp>
    </p:spTree>
    <p:extLst>
      <p:ext uri="{BB962C8B-B14F-4D97-AF65-F5344CB8AC3E}">
        <p14:creationId xmlns:p14="http://schemas.microsoft.com/office/powerpoint/2010/main" val="6212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Target Predictors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Direction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Altera’s </a:t>
            </a:r>
            <a:r>
              <a:rPr lang="en-US" dirty="0" err="1" smtClean="0"/>
              <a:t>Nios</a:t>
            </a:r>
            <a:r>
              <a:rPr lang="en-US" dirty="0" smtClean="0"/>
              <a:t> II-f only uses one BRAM for branch prediction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prone approach: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minimalistic branch predictor that also uses one BRAM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resource restrictions</a:t>
            </a:r>
          </a:p>
        </p:txBody>
      </p:sp>
    </p:spTree>
    <p:extLst>
      <p:ext uri="{BB962C8B-B14F-4D97-AF65-F5344CB8AC3E}">
        <p14:creationId xmlns:p14="http://schemas.microsoft.com/office/powerpoint/2010/main" val="5632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Minimalistic Branch Predictor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3703"/>
              </p:ext>
            </p:extLst>
          </p:nvPr>
        </p:nvGraphicFramePr>
        <p:xfrm>
          <a:off x="0" y="914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136877" y="4572000"/>
            <a:ext cx="960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Fastest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Inaccurate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0792" y="4572000"/>
            <a:ext cx="837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Slow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</a:rPr>
              <a:t>A</a:t>
            </a:r>
            <a:r>
              <a:rPr lang="en-US" sz="1400" b="1" dirty="0" smtClean="0">
                <a:solidFill>
                  <a:srgbClr val="FFC000"/>
                </a:solidFill>
              </a:rPr>
              <a:t>ccurate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2192" y="4572000"/>
            <a:ext cx="1242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Slowest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Most accurate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2554" y="4572000"/>
            <a:ext cx="1192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Slower</a:t>
            </a:r>
          </a:p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8896" y="4572000"/>
            <a:ext cx="1213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Fast</a:t>
            </a:r>
          </a:p>
          <a:p>
            <a:pPr algn="ctr"/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9077" y="4566458"/>
            <a:ext cx="1294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Fast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Less inaccurate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66800" y="5562600"/>
            <a:ext cx="5782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83536" y="5254823"/>
            <a:ext cx="69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170" y="5566756"/>
            <a:ext cx="1282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More Accurate</a:t>
            </a:r>
          </a:p>
        </p:txBody>
      </p:sp>
    </p:spTree>
    <p:extLst>
      <p:ext uri="{BB962C8B-B14F-4D97-AF65-F5344CB8AC3E}">
        <p14:creationId xmlns:p14="http://schemas.microsoft.com/office/powerpoint/2010/main" val="33290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El" animBg="0"/>
        </p:bldSub>
      </p:bldGraphic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Details of </a:t>
            </a:r>
            <a:r>
              <a:rPr lang="en-US" dirty="0" err="1" smtClean="0"/>
              <a:t>Gshare</a:t>
            </a:r>
            <a:r>
              <a:rPr lang="en-US" dirty="0" smtClean="0"/>
              <a:t>/</a:t>
            </a:r>
            <a:r>
              <a:rPr lang="en-US" dirty="0" err="1"/>
              <a:t>G</a:t>
            </a:r>
            <a:r>
              <a:rPr lang="en-US" dirty="0" err="1" smtClean="0"/>
              <a:t>select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 resolved</a:t>
            </a:r>
            <a:endParaRPr lang="en-US" sz="1800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</a:t>
            </a:r>
            <a:r>
              <a:rPr lang="en-US" dirty="0" err="1" smtClean="0">
                <a:latin typeface="+mn-lt"/>
              </a:rPr>
              <a:t>Rselect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58345"/>
              </p:ext>
            </p:extLst>
          </p:nvPr>
        </p:nvGraphicFramePr>
        <p:xfrm>
          <a:off x="76199" y="914400"/>
          <a:ext cx="9080139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IPC and MIPS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586923"/>
            <a:ext cx="8078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The overall best performing prediction scheme is FAC+RAS w/ </a:t>
            </a:r>
            <a:r>
              <a:rPr lang="en-US" sz="2000" b="1" dirty="0" err="1" smtClean="0"/>
              <a:t>gRselect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600" y="40386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Storage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6876"/>
              </p:ext>
            </p:extLst>
          </p:nvPr>
        </p:nvGraphicFramePr>
        <p:xfrm>
          <a:off x="685800" y="990600"/>
          <a:ext cx="7162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2743200"/>
            <a:ext cx="609600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469392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Accuracy saturates with increasing predictor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more advanced branch prediction schemes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983163"/>
          </a:xfrm>
        </p:spPr>
        <p:txBody>
          <a:bodyPr/>
          <a:lstStyle/>
          <a:p>
            <a:r>
              <a:rPr lang="en-US" dirty="0" smtClean="0"/>
              <a:t>Optimizations to improve maximum frequency</a:t>
            </a:r>
          </a:p>
          <a:p>
            <a:pPr lvl="1"/>
            <a:r>
              <a:rPr lang="en-US" dirty="0" smtClean="0"/>
              <a:t>Complement table</a:t>
            </a:r>
          </a:p>
          <a:p>
            <a:pPr lvl="1"/>
            <a:r>
              <a:rPr lang="en-US" dirty="0" smtClean="0"/>
              <a:t>Low Order Bit (LOB) elimination</a:t>
            </a:r>
          </a:p>
          <a:p>
            <a:pPr lvl="1"/>
            <a:r>
              <a:rPr lang="en-US" dirty="0" smtClean="0"/>
              <a:t>Weight arrangement</a:t>
            </a:r>
          </a:p>
          <a:p>
            <a:pPr lvl="1"/>
            <a:r>
              <a:rPr lang="en-US" dirty="0" smtClean="0"/>
              <a:t>Wallace tree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Overall 17.5% faster than the naïve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4055" y="2440815"/>
            <a:ext cx="1196340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4055" y="1990316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03910" y="2174355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802630" y="3919631"/>
            <a:ext cx="1112519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45480" y="164332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8520" y="164332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70395" y="2198390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839777" y="3012555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14" name="Rounded Rectangle 13"/>
          <p:cNvSpPr/>
          <p:nvPr/>
        </p:nvSpPr>
        <p:spPr>
          <a:xfrm>
            <a:off x="6075996" y="3012555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Tagged </a:t>
            </a:r>
            <a:r>
              <a:rPr lang="en-US" sz="1200" dirty="0" err="1" smtClean="0"/>
              <a:t>Componets</a:t>
            </a:r>
            <a:endParaRPr lang="en-US" sz="12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46018" y="3619603"/>
            <a:ext cx="0" cy="393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24548" y="3631045"/>
            <a:ext cx="0" cy="2951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95572" y="3631044"/>
            <a:ext cx="0" cy="29510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77540" y="1643326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05940" y="1640955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83003" y="2198390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74042" y="2552803"/>
            <a:ext cx="119634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Single-Cycle TAGE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164332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00099" y="4013267"/>
            <a:ext cx="94591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03910" y="2174355"/>
            <a:ext cx="0" cy="1838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96290" y="3092084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1921390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90110" y="2198390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90110" y="2198390"/>
            <a:ext cx="0" cy="1916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82490" y="3116119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056120" y="1693819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90110" y="4114635"/>
            <a:ext cx="412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91100" y="1921391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1676" y="2448436"/>
            <a:ext cx="118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Single-Cycle TAGE-SC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881662" y="1990316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914400" y="495300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Statistical Corrector Improves Accuracy by ~2.4x</a:t>
            </a:r>
          </a:p>
          <a:p>
            <a:r>
              <a:rPr lang="en-US" sz="2400" dirty="0" smtClean="0"/>
              <a:t>Too slow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33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3394" y="2433671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23395" y="1673350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5774" y="130401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66595" y="1304018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62534" y="2019340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092965" y="3005411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0" name="Rounded Rectangle 29"/>
          <p:cNvSpPr/>
          <p:nvPr/>
        </p:nvSpPr>
        <p:spPr>
          <a:xfrm>
            <a:off x="2626602" y="3005411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Tagged </a:t>
            </a:r>
            <a:r>
              <a:rPr lang="en-US" sz="1200" dirty="0" err="1"/>
              <a:t>Componets</a:t>
            </a:r>
            <a:endParaRPr lang="en-US" sz="1200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44012" y="3711793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6179" y="3623901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427904" y="2010722"/>
            <a:ext cx="30311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27904" y="3005411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2352" y="4196743"/>
            <a:ext cx="17131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706853" y="4094953"/>
            <a:ext cx="518160" cy="2035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548735" y="1391729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30469" y="3711793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48735" y="2441292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190859" y="3623901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33892" y="3478469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34211" y="3491216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>
            <a:off x="1192897" y="3328397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37544" y="3893023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92352" y="3405341"/>
            <a:ext cx="0" cy="791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92352" y="3405341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92352" y="4196743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5662930" y="24250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62931" y="16647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5310" y="12954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536135" y="12954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402070" y="20107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032501" y="275295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6566138" y="275295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/>
              <a:t>Tagged Componets</a:t>
            </a:r>
            <a:endParaRPr lang="en-US" sz="1200" baseline="-25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783548" y="345933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985715" y="337144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870" y="2019340"/>
            <a:ext cx="31168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67440" y="275295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31888" y="4017225"/>
            <a:ext cx="1629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488271" y="13831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70005" y="345933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88271" y="24326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O-TAGE-SC</a:t>
            </a:r>
            <a:endParaRPr lang="en-US" sz="1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6130395" y="337144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473428" y="322601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273747" y="323875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5132433" y="307593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5277080" y="364056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931888" y="3152883"/>
            <a:ext cx="0" cy="854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931888" y="315288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31888" y="3986883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5358870" y="2019340"/>
            <a:ext cx="0" cy="106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28162" y="2010722"/>
            <a:ext cx="0" cy="1309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04689" y="1742341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848072" y="17337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6566138" y="3823465"/>
            <a:ext cx="839153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57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6888"/>
              </p:ext>
            </p:extLst>
          </p:nvPr>
        </p:nvGraphicFramePr>
        <p:xfrm>
          <a:off x="0" y="11430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220834"/>
            <a:ext cx="890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TAGE-SC variations are ~2.3x more accurate than the best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45336"/>
              </p:ext>
            </p:extLst>
          </p:nvPr>
        </p:nvGraphicFramePr>
        <p:xfrm>
          <a:off x="0" y="914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5046492"/>
            <a:ext cx="505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O-TAGE variations are capped at 270 MHz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21668"/>
              </p:ext>
            </p:extLst>
          </p:nvPr>
        </p:nvGraphicFramePr>
        <p:xfrm>
          <a:off x="0" y="8382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046492"/>
            <a:ext cx="663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O-TAGE-SC delivers </a:t>
            </a:r>
            <a:r>
              <a:rPr lang="en-US" sz="2000" b="1" dirty="0"/>
              <a:t>5.2% higher IPS than the 1KB </a:t>
            </a:r>
            <a:r>
              <a:rPr lang="en-US" sz="2000" b="1" dirty="0" err="1"/>
              <a:t>gRselect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27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IPS Improvement Over </a:t>
            </a:r>
            <a:r>
              <a:rPr lang="en-US" dirty="0" err="1" smtClean="0"/>
              <a:t>Gshare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58468"/>
              </p:ext>
            </p:extLst>
          </p:nvPr>
        </p:nvGraphicFramePr>
        <p:xfrm>
          <a:off x="2090737" y="940593"/>
          <a:ext cx="4962526" cy="424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7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minimalistic branch predictor is FAC+RAS with </a:t>
            </a:r>
            <a:r>
              <a:rPr lang="en-US" dirty="0" err="1" smtClean="0"/>
              <a:t>gRselect</a:t>
            </a:r>
            <a:endParaRPr lang="en-US" dirty="0" smtClean="0"/>
          </a:p>
          <a:p>
            <a:r>
              <a:rPr lang="en-US" dirty="0" smtClean="0"/>
              <a:t>TAGE is best used as an overriding predictor, and O-TAGE-SC is 5.2% better than the best </a:t>
            </a:r>
            <a:r>
              <a:rPr lang="en-US" dirty="0" err="1" smtClean="0"/>
              <a:t>gRselect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154" name="Canvas 2"/>
          <p:cNvGrpSpPr/>
          <p:nvPr/>
        </p:nvGrpSpPr>
        <p:grpSpPr>
          <a:xfrm>
            <a:off x="893312" y="1066800"/>
            <a:ext cx="7412488" cy="4954872"/>
            <a:chOff x="343646" y="74486"/>
            <a:chExt cx="9555223" cy="6412354"/>
          </a:xfrm>
        </p:grpSpPr>
        <p:sp>
          <p:nvSpPr>
            <p:cNvPr id="156" name="Rectangle 155"/>
            <p:cNvSpPr/>
            <p:nvPr/>
          </p:nvSpPr>
          <p:spPr>
            <a:xfrm>
              <a:off x="1067198" y="5546325"/>
              <a:ext cx="1758716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43646" y="947035"/>
              <a:ext cx="1250682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1874940" y="5503074"/>
              <a:ext cx="896600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395415" y="926803"/>
              <a:ext cx="1434174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08671" y="3564812"/>
              <a:ext cx="1758716" cy="152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324228" y="3805710"/>
              <a:ext cx="1512189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395415" y="4238090"/>
              <a:ext cx="1813227" cy="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138920" y="624477"/>
              <a:ext cx="2950116" cy="14544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594328" y="1261416"/>
              <a:ext cx="5445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138921" y="1107564"/>
              <a:ext cx="2950116" cy="276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25914" y="537571"/>
              <a:ext cx="1826922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093901" y="1250432"/>
              <a:ext cx="6411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179603" y="5552522"/>
              <a:ext cx="414725" cy="506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395415" y="4238902"/>
              <a:ext cx="4" cy="21937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380746" y="110747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5089037" y="713308"/>
              <a:ext cx="812352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735020" y="567783"/>
              <a:ext cx="0" cy="205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6012963" y="46456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735711" y="567783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828627" y="74486"/>
              <a:ext cx="713518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6012963" y="930390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735711" y="1033605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012801" y="1427323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35548" y="1530537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012801" y="2520559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735548" y="2623774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5258492" y="1383454"/>
              <a:ext cx="2769689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866870" y="1775594"/>
              <a:ext cx="776465" cy="60675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6967" y="3286481"/>
              <a:ext cx="0" cy="2260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386959" y="3285749"/>
              <a:ext cx="53062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6688701" y="2752051"/>
              <a:ext cx="4618" cy="534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827864" y="1560117"/>
              <a:ext cx="146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597393" y="3547447"/>
              <a:ext cx="1621318" cy="15237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967353" y="4238353"/>
              <a:ext cx="630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18711" y="4205543"/>
              <a:ext cx="18726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7258689" y="4543283"/>
              <a:ext cx="2034330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6218711" y="4610923"/>
              <a:ext cx="18725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593560" y="5568069"/>
              <a:ext cx="669022" cy="692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423839" y="5568069"/>
              <a:ext cx="1158132" cy="7455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5262520" y="5911138"/>
              <a:ext cx="638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901425" y="5197182"/>
              <a:ext cx="0" cy="71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901389" y="5197182"/>
              <a:ext cx="2189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8295982" y="3211032"/>
              <a:ext cx="0" cy="672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460377" y="4683368"/>
              <a:ext cx="12855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9745989" y="4671040"/>
              <a:ext cx="130" cy="1762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395415" y="6428647"/>
              <a:ext cx="9350596" cy="3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08671" y="6058819"/>
              <a:ext cx="0" cy="369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7493763" y="5910817"/>
              <a:ext cx="2405106" cy="5760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25896" y="5910814"/>
              <a:ext cx="1761924" cy="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7356976" y="2754214"/>
              <a:ext cx="2028190" cy="437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25896" y="5638576"/>
              <a:ext cx="14015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4227401" y="4530865"/>
              <a:ext cx="71" cy="1107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4227427" y="4533593"/>
              <a:ext cx="3604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8295768" y="1560030"/>
              <a:ext cx="0" cy="1194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5537" y="13083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137" y="14776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0537" y="14678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3337" y="14776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647" y="21200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939" y="17668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40537" y="164694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2129" y="164694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50180" y="187004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2129" y="214913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0800000">
            <a:off x="3246649" y="25444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5837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2353" y="26358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3139" y="24512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76333" y="27273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8067" y="14776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67" y="165677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49659" y="165677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87710" y="187988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9659" y="215896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/>
          <p:cNvSpPr/>
          <p:nvPr/>
        </p:nvSpPr>
        <p:spPr>
          <a:xfrm rot="10800000">
            <a:off x="5484179" y="25542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3367" y="21428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69883" y="26457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0669" y="24610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3863" y="27371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7636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74079" y="31226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535537" y="34419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02137" y="36112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40537" y="36014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3337" y="36112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0647" y="42536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6939" y="39004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12129" y="41107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3246649" y="46780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35837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32353" y="47694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3139" y="45848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6333" y="48609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8067" y="36112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9660" y="411077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5484179" y="46878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3367" y="4276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269883" y="47793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0669" y="45946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913863" y="48707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7636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274079" y="52562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535537" y="387321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30737" y="360142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30737" y="413048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83337" y="411077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Order Bit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532339"/>
              </p:ext>
            </p:extLst>
          </p:nvPr>
        </p:nvGraphicFramePr>
        <p:xfrm>
          <a:off x="609600" y="1021080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648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3 bits at prediction time improves maximum frequency by 14.6% with negligible accuracy reduction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1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62810" y="2485052"/>
            <a:ext cx="6752590" cy="430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1372651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1541932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532096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1541930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15983" y="2341612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0467" y="203652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2396912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72" y="2700159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589443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1803882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1532096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" y="2061158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33600" y="2038981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95600" y="153209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4885267" y="204144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/>
          <p:cNvSpPr/>
          <p:nvPr/>
        </p:nvSpPr>
        <p:spPr>
          <a:xfrm rot="10800000">
            <a:off x="4381504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86200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47817" y="2700157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60556" y="2791585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60556" y="3050101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43454" y="278094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6200" y="3050101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apezoid 41"/>
          <p:cNvSpPr/>
          <p:nvPr/>
        </p:nvSpPr>
        <p:spPr>
          <a:xfrm rot="10800000">
            <a:off x="3387512" y="334150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38600" y="3445995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752849" y="3524365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6650" y="153775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8206317" y="2042179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6022762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3522" y="2705817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215293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21450" y="153775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8511117" y="204710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apezoid 56"/>
          <p:cNvSpPr/>
          <p:nvPr/>
        </p:nvSpPr>
        <p:spPr>
          <a:xfrm rot="10800000">
            <a:off x="8007354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12050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835900" y="2705815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386406" y="2797243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86406" y="3055759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69304" y="2786600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2050" y="3055759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/>
          <p:cNvSpPr/>
          <p:nvPr/>
        </p:nvSpPr>
        <p:spPr>
          <a:xfrm rot="10800000">
            <a:off x="7013362" y="334716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64450" y="3451653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5230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7378699" y="3530023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10800000">
            <a:off x="3393862" y="383377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92399" y="38281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782865" y="41920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600200" y="2705815"/>
            <a:ext cx="495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237662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layer of adders with </a:t>
            </a:r>
            <a:r>
              <a:rPr lang="en-US" dirty="0" err="1" smtClean="0"/>
              <a:t>muxes</a:t>
            </a:r>
            <a:endParaRPr lang="en-US" baseline="-25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8" grpId="0"/>
      <p:bldP spid="23" grpId="0"/>
      <p:bldP spid="31" grpId="0"/>
      <p:bldP spid="33" grpId="0"/>
      <p:bldP spid="36" grpId="0"/>
      <p:bldP spid="44" grpId="0"/>
      <p:bldP spid="1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4310" y="24675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6020623" y="26376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5139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719088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89383" y="30888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7685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7661" y="24675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661" y="13897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61" y="15589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661" y="15491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1461" y="15589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4903" y="25054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322" y="20703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661" y="18209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8861" y="15491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861" y="20782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1461" y="20585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9661" y="15548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960260" y="20615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14511" y="15548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94009" y="20592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1191" y="15510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blipFill rotWithShape="1">
                <a:blip r:embed="rId9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833760" y="20641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6097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3456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/>
          <p:cNvSpPr/>
          <p:nvPr/>
        </p:nvSpPr>
        <p:spPr>
          <a:xfrm rot="10800000">
            <a:off x="2401964" y="26376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081862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915811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07661" y="30771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04408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2932831" y="36867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5714" y="36757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16180" y="40396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8938" y="5251719"/>
            <a:ext cx="458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Reduces one layer of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9992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13774"/>
              </p:ext>
            </p:extLst>
          </p:nvPr>
        </p:nvGraphicFramePr>
        <p:xfrm>
          <a:off x="0" y="838200"/>
          <a:ext cx="916616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0464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O-TAGE-SC is within </a:t>
            </a:r>
            <a:r>
              <a:rPr lang="en-US" sz="2000" b="1" dirty="0" smtClean="0"/>
              <a:t>0.5% of </a:t>
            </a:r>
            <a:r>
              <a:rPr lang="en-US" sz="2000" b="1" dirty="0"/>
              <a:t>the single-cycle TAGE-SC</a:t>
            </a:r>
          </a:p>
        </p:txBody>
      </p:sp>
    </p:spTree>
    <p:extLst>
      <p:ext uri="{BB962C8B-B14F-4D97-AF65-F5344CB8AC3E}">
        <p14:creationId xmlns:p14="http://schemas.microsoft.com/office/powerpoint/2010/main" val="31184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Prediction Overview</a:t>
            </a:r>
          </a:p>
          <a:p>
            <a:r>
              <a:rPr lang="en-US" dirty="0" smtClean="0"/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smtClean="0"/>
              <a:t>Prediction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</a:t>
            </a:r>
            <a:r>
              <a:rPr lang="en-US" sz="2400" dirty="0" smtClean="0"/>
              <a:t> Guess the </a:t>
            </a:r>
            <a:r>
              <a:rPr lang="en-US" sz="2400" b="1" dirty="0" smtClean="0">
                <a:solidFill>
                  <a:srgbClr val="FF0000"/>
                </a:solidFill>
              </a:rPr>
              <a:t>direction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a branch</a:t>
            </a:r>
            <a:endParaRPr lang="en-US" sz="24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</a:t>
            </a:r>
            <a:r>
              <a:rPr lang="en-US" sz="2400" dirty="0" smtClean="0"/>
              <a:t> 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Predictors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Predictors -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998" y="1959788"/>
            <a:ext cx="2133600" cy="2271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998" y="2264588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898" y="15904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114598" y="241698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4323465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781598" y="2416988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985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107565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>
            <a:off x="4539365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2197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4323465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524798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3318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18" name="Oval 17"/>
          <p:cNvSpPr/>
          <p:nvPr/>
        </p:nvSpPr>
        <p:spPr>
          <a:xfrm>
            <a:off x="6308898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H="1">
            <a:off x="6740698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530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21" name="Straight Arrow Connector 20"/>
          <p:cNvCxnSpPr>
            <a:stCxn id="18" idx="4"/>
          </p:cNvCxnSpPr>
          <p:nvPr/>
        </p:nvCxnSpPr>
        <p:spPr>
          <a:xfrm>
            <a:off x="6524798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7363" y="26369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3982679" y="3528754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039" y="3909755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Predictors - 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034769"/>
            <a:ext cx="3048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" y="16654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7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762000" y="1348969"/>
            <a:ext cx="0" cy="6858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47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47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5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2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67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7" idx="3"/>
          </p:cNvCxnSpPr>
          <p:nvPr/>
        </p:nvCxnSpPr>
        <p:spPr>
          <a:xfrm flipH="1">
            <a:off x="1924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14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14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390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3825469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7306" y="4154080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10800000">
            <a:off x="609600" y="4049306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6762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650" y="1074506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54200" y="888792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h[0:L(1)]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971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302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71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2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352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152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33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60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505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3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72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3"/>
          </p:cNvCxnSpPr>
          <p:nvPr/>
        </p:nvCxnSpPr>
        <p:spPr>
          <a:xfrm flipH="1">
            <a:off x="3829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19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19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295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81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3825469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40880" y="488988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3283318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25862" y="876885"/>
            <a:ext cx="84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h[0:L(2)]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876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207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6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715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57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15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257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876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057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410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638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65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410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248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32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77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0" idx="3"/>
          </p:cNvCxnSpPr>
          <p:nvPr/>
        </p:nvCxnSpPr>
        <p:spPr>
          <a:xfrm flipH="1">
            <a:off x="5734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524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324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200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86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3825468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029200" y="3283317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656846" y="888791"/>
            <a:ext cx="93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h[0:L(3)]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6781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7112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81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620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2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20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162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781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962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315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43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70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315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153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537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382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3"/>
          </p:cNvCxnSpPr>
          <p:nvPr/>
        </p:nvCxnSpPr>
        <p:spPr>
          <a:xfrm flipH="1">
            <a:off x="7639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429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229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105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3825468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3283317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571539" y="888791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h[0:L(4)]</a:t>
            </a:r>
            <a:endParaRPr lang="en-US" sz="1400" dirty="0"/>
          </a:p>
        </p:txBody>
      </p:sp>
      <p:sp>
        <p:nvSpPr>
          <p:cNvPr id="109" name="Trapezoid 108"/>
          <p:cNvSpPr/>
          <p:nvPr/>
        </p:nvSpPr>
        <p:spPr>
          <a:xfrm rot="10800000">
            <a:off x="2536587" y="4777969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90598" y="454936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98656" y="427790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2250" y="454936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10800000">
            <a:off x="4454525" y="5506632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08536" y="5278032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916594" y="5006569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80188" y="5278032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50643" y="5620931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pezoid 117"/>
          <p:cNvSpPr/>
          <p:nvPr/>
        </p:nvSpPr>
        <p:spPr>
          <a:xfrm rot="10800000">
            <a:off x="6375163" y="6241008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9174" y="6012408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37232" y="5740945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600826" y="6012408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071281" y="6355307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764219" y="6469609"/>
            <a:ext cx="0" cy="30777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42079" y="6469609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8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#2: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dirty="0" smtClean="0"/>
              <a:t>Target Address Pre-calculation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1064</Words>
  <Application>Microsoft Office PowerPoint</Application>
  <PresentationFormat>On-screen Show (4:3)</PresentationFormat>
  <Paragraphs>430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High-performance Branch Predictors For Soft Processors</vt:lpstr>
      <vt:lpstr>Why Branch Prediction</vt:lpstr>
      <vt:lpstr>Branch Predictors on FPGAs</vt:lpstr>
      <vt:lpstr>Road Map</vt:lpstr>
      <vt:lpstr>Branch Prediction Overview</vt:lpstr>
      <vt:lpstr>REQ #1. Direction Predictors</vt:lpstr>
      <vt:lpstr>Direction Predictors - Perceptron</vt:lpstr>
      <vt:lpstr>Direction Predictors - TAGE</vt:lpstr>
      <vt:lpstr>REQ #2: Target Predictor</vt:lpstr>
      <vt:lpstr>Canonical Branch Predictor</vt:lpstr>
      <vt:lpstr>Road Map</vt:lpstr>
      <vt:lpstr>Target Address Pre-calculation</vt:lpstr>
      <vt:lpstr>Target Address Pre-calculation</vt:lpstr>
      <vt:lpstr>Eliminating the BTB</vt:lpstr>
      <vt:lpstr>Reduction in Target Misprediction Over Base</vt:lpstr>
      <vt:lpstr>Road Map</vt:lpstr>
      <vt:lpstr>Branch Direction Predictors</vt:lpstr>
      <vt:lpstr>The Minimalistic Branch Predictor</vt:lpstr>
      <vt:lpstr>Timing Details of Gshare/Gselect</vt:lpstr>
      <vt:lpstr>gRselect</vt:lpstr>
      <vt:lpstr>IPC and MIPS</vt:lpstr>
      <vt:lpstr>Relaxing Storage Constraint</vt:lpstr>
      <vt:lpstr>Perceptron</vt:lpstr>
      <vt:lpstr>Single Cycle TAGE</vt:lpstr>
      <vt:lpstr>Overriding TAGE</vt:lpstr>
      <vt:lpstr>Accuracy</vt:lpstr>
      <vt:lpstr>Maximum Frequency</vt:lpstr>
      <vt:lpstr>IPS</vt:lpstr>
      <vt:lpstr>IPS Improvement Over Gshare Breakdown</vt:lpstr>
      <vt:lpstr>Conclusion</vt:lpstr>
      <vt:lpstr>Thank you!</vt:lpstr>
      <vt:lpstr>Backup Slides</vt:lpstr>
      <vt:lpstr>FAC+RAS with gRselect</vt:lpstr>
      <vt:lpstr>“Multiplication”</vt:lpstr>
      <vt:lpstr>Low Order Bit Elimination</vt:lpstr>
      <vt:lpstr>Perceptron Predictor Structure on FPGA</vt:lpstr>
      <vt:lpstr>Perceptron Predictor Structure on FPGA</vt:lpstr>
      <vt:lpstr>IPC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1340</cp:revision>
  <dcterms:created xsi:type="dcterms:W3CDTF">2013-08-13T15:40:45Z</dcterms:created>
  <dcterms:modified xsi:type="dcterms:W3CDTF">2014-09-02T03:31:40Z</dcterms:modified>
</cp:coreProperties>
</file>