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drawings/drawing1.xml" ContentType="application/vnd.openxmlformats-officedocument.drawingml.chartshape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7.xml" ContentType="application/vnd.openxmlformats-officedocument.presentationml.notesSlide+xml"/>
  <Override PartName="/ppt/charts/chart5.xml" ContentType="application/vnd.openxmlformats-officedocument.drawingml.chart+xml"/>
  <Override PartName="/ppt/drawings/drawing2.xml" ContentType="application/vnd.openxmlformats-officedocument.drawingml.chartshapes+xml"/>
  <Override PartName="/ppt/notesSlides/notesSlide18.xml" ContentType="application/vnd.openxmlformats-officedocument.presentationml.notesSlide+xml"/>
  <Override PartName="/ppt/charts/chart6.xml" ContentType="application/vnd.openxmlformats-officedocument.drawingml.chart+xml"/>
  <Override PartName="/ppt/drawings/drawing3.xml" ContentType="application/vnd.openxmlformats-officedocument.drawingml.chartshapes+xml"/>
  <Override PartName="/ppt/notesSlides/notesSlide19.xml" ContentType="application/vnd.openxmlformats-officedocument.presentationml.notesSlide+xml"/>
  <Override PartName="/ppt/charts/chart7.xml" ContentType="application/vnd.openxmlformats-officedocument.drawingml.chart+xml"/>
  <Override PartName="/ppt/drawings/drawing4.xml" ContentType="application/vnd.openxmlformats-officedocument.drawingml.chartshapes+xml"/>
  <Override PartName="/ppt/notesSlides/notesSlide20.xml" ContentType="application/vnd.openxmlformats-officedocument.presentationml.notesSlide+xml"/>
  <Override PartName="/ppt/charts/chart8.xml" ContentType="application/vnd.openxmlformats-officedocument.drawingml.chart+xml"/>
  <Override PartName="/ppt/drawings/drawing5.xml" ContentType="application/vnd.openxmlformats-officedocument.drawingml.chartshape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9.xml" ContentType="application/vnd.openxmlformats-officedocument.drawingml.chart+xml"/>
  <Override PartName="/ppt/drawings/drawing6.xml" ContentType="application/vnd.openxmlformats-officedocument.drawingml.chartshapes+xml"/>
  <Override PartName="/ppt/notesSlides/notesSlide23.xml" ContentType="application/vnd.openxmlformats-officedocument.presentationml.notesSlide+xml"/>
  <Override PartName="/ppt/charts/chart10.xml" ContentType="application/vnd.openxmlformats-officedocument.drawingml.chart+xml"/>
  <Override PartName="/ppt/drawings/drawing7.xml" ContentType="application/vnd.openxmlformats-officedocument.drawingml.chartshapes+xml"/>
  <Override PartName="/ppt/notesSlides/notesSlide24.xml" ContentType="application/vnd.openxmlformats-officedocument.presentationml.notesSlide+xml"/>
  <Override PartName="/ppt/charts/chart11.xml" ContentType="application/vnd.openxmlformats-officedocument.drawingml.chart+xml"/>
  <Override PartName="/ppt/drawings/drawing8.xml" ContentType="application/vnd.openxmlformats-officedocument.drawingml.chartshapes+xml"/>
  <Override PartName="/ppt/notesSlides/notesSlide25.xml" ContentType="application/vnd.openxmlformats-officedocument.presentationml.notesSlide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drawings/drawing9.xml" ContentType="application/vnd.openxmlformats-officedocument.drawingml.chartshapes+xml"/>
  <Override PartName="/ppt/charts/chart14.xml" ContentType="application/vnd.openxmlformats-officedocument.drawingml.chart+xml"/>
  <Override PartName="/ppt/drawings/drawing10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64" r:id="rId1"/>
  </p:sldMasterIdLst>
  <p:notesMasterIdLst>
    <p:notesMasterId r:id="rId44"/>
  </p:notesMasterIdLst>
  <p:handoutMasterIdLst>
    <p:handoutMasterId r:id="rId45"/>
  </p:handoutMasterIdLst>
  <p:sldIdLst>
    <p:sldId id="256" r:id="rId2"/>
    <p:sldId id="295" r:id="rId3"/>
    <p:sldId id="294" r:id="rId4"/>
    <p:sldId id="379" r:id="rId5"/>
    <p:sldId id="297" r:id="rId6"/>
    <p:sldId id="310" r:id="rId7"/>
    <p:sldId id="347" r:id="rId8"/>
    <p:sldId id="351" r:id="rId9"/>
    <p:sldId id="353" r:id="rId10"/>
    <p:sldId id="355" r:id="rId11"/>
    <p:sldId id="348" r:id="rId12"/>
    <p:sldId id="356" r:id="rId13"/>
    <p:sldId id="385" r:id="rId14"/>
    <p:sldId id="344" r:id="rId15"/>
    <p:sldId id="362" r:id="rId16"/>
    <p:sldId id="359" r:id="rId17"/>
    <p:sldId id="360" r:id="rId18"/>
    <p:sldId id="284" r:id="rId19"/>
    <p:sldId id="315" r:id="rId20"/>
    <p:sldId id="386" r:id="rId21"/>
    <p:sldId id="372" r:id="rId22"/>
    <p:sldId id="387" r:id="rId23"/>
    <p:sldId id="324" r:id="rId24"/>
    <p:sldId id="368" r:id="rId25"/>
    <p:sldId id="369" r:id="rId26"/>
    <p:sldId id="330" r:id="rId27"/>
    <p:sldId id="382" r:id="rId28"/>
    <p:sldId id="331" r:id="rId29"/>
    <p:sldId id="332" r:id="rId30"/>
    <p:sldId id="335" r:id="rId31"/>
    <p:sldId id="376" r:id="rId32"/>
    <p:sldId id="293" r:id="rId33"/>
    <p:sldId id="384" r:id="rId34"/>
    <p:sldId id="292" r:id="rId35"/>
    <p:sldId id="311" r:id="rId36"/>
    <p:sldId id="317" r:id="rId37"/>
    <p:sldId id="363" r:id="rId38"/>
    <p:sldId id="364" r:id="rId39"/>
    <p:sldId id="365" r:id="rId40"/>
    <p:sldId id="366" r:id="rId41"/>
    <p:sldId id="374" r:id="rId42"/>
    <p:sldId id="32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3" autoAdjust="0"/>
    <p:restoredTop sz="92655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thesis\Figures\eval.xlsx" TargetMode="Externa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oleObject" Target="file:///E:\University%20of%20Toronto\masters\thesis\Figures\eval.xlsx" TargetMode="Externa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oleObject" Target="file:///E:\University%20of%20Toronto\masters\thesis\Figures\eval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thesis\Figures\eval.xlsx" TargetMode="Externa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9.xml"/><Relationship Id="rId1" Type="http://schemas.openxmlformats.org/officeDocument/2006/relationships/oleObject" Target="file:///E:\University%20of%20Toronto\masters\thesis\Figures\eval.xlsx" TargetMode="Externa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0.xml"/><Relationship Id="rId1" Type="http://schemas.openxmlformats.org/officeDocument/2006/relationships/oleObject" Target="file:///E:\University%20of%20Toronto\masters\thesis\Figures\ev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E:\University%20of%20Toronto\masters\thesis\Figures\eval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E:\University%20of%20Toronto\masters\thesis\Figures\eval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E:\University%20of%20Toronto\masters\thesis\Figures\eval.xlsx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E:\University%20of%20Toronto\masters\thesis\Figures\eval.xlsx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oleObject" Target="file:///E:\University%20of%20Toronto\masters\thesis\Figures\ev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Presentation!$B$138:$B$165</c:f>
              <c:numCache>
                <c:formatCode>General</c:formatCode>
                <c:ptCount val="28"/>
                <c:pt idx="0">
                  <c:v>259.60000000000002</c:v>
                </c:pt>
                <c:pt idx="1">
                  <c:v>258.3</c:v>
                </c:pt>
                <c:pt idx="2">
                  <c:v>255</c:v>
                </c:pt>
                <c:pt idx="3">
                  <c:v>254.2</c:v>
                </c:pt>
                <c:pt idx="4">
                  <c:v>255.8</c:v>
                </c:pt>
                <c:pt idx="5">
                  <c:v>248.94800000000001</c:v>
                </c:pt>
                <c:pt idx="6">
                  <c:v>238.3</c:v>
                </c:pt>
                <c:pt idx="7">
                  <c:v>235.7</c:v>
                </c:pt>
                <c:pt idx="8">
                  <c:v>228.4</c:v>
                </c:pt>
                <c:pt idx="9">
                  <c:v>219.6</c:v>
                </c:pt>
                <c:pt idx="10">
                  <c:v>217.9</c:v>
                </c:pt>
                <c:pt idx="11">
                  <c:v>197.11199999999999</c:v>
                </c:pt>
                <c:pt idx="12">
                  <c:v>252</c:v>
                </c:pt>
                <c:pt idx="13">
                  <c:v>243.5</c:v>
                </c:pt>
                <c:pt idx="14">
                  <c:v>234.9</c:v>
                </c:pt>
                <c:pt idx="15">
                  <c:v>229.7</c:v>
                </c:pt>
                <c:pt idx="16">
                  <c:v>217.2</c:v>
                </c:pt>
                <c:pt idx="17">
                  <c:v>200.99199999999999</c:v>
                </c:pt>
                <c:pt idx="18">
                  <c:v>262.48200000000003</c:v>
                </c:pt>
                <c:pt idx="19">
                  <c:v>235.84200000000001</c:v>
                </c:pt>
                <c:pt idx="20">
                  <c:v>227.55</c:v>
                </c:pt>
                <c:pt idx="21">
                  <c:v>213.74</c:v>
                </c:pt>
                <c:pt idx="22">
                  <c:v>206.97200000000001</c:v>
                </c:pt>
                <c:pt idx="23">
                  <c:v>165.018</c:v>
                </c:pt>
                <c:pt idx="24">
                  <c:v>221.874</c:v>
                </c:pt>
                <c:pt idx="25">
                  <c:v>270</c:v>
                </c:pt>
                <c:pt idx="26">
                  <c:v>223.66399999999999</c:v>
                </c:pt>
                <c:pt idx="27">
                  <c:v>270</c:v>
                </c:pt>
              </c:numCache>
            </c:numRef>
          </c:xVal>
          <c:yVal>
            <c:numRef>
              <c:f>Presentation!$C$138:$C$165</c:f>
              <c:numCache>
                <c:formatCode>General</c:formatCode>
                <c:ptCount val="28"/>
                <c:pt idx="0">
                  <c:v>12.6754</c:v>
                </c:pt>
                <c:pt idx="1">
                  <c:v>11.963800000000001</c:v>
                </c:pt>
                <c:pt idx="2">
                  <c:v>11.425000000000001</c:v>
                </c:pt>
                <c:pt idx="3">
                  <c:v>10.660500000000001</c:v>
                </c:pt>
                <c:pt idx="4">
                  <c:v>10.4094</c:v>
                </c:pt>
                <c:pt idx="5">
                  <c:v>9.8396000000000008</c:v>
                </c:pt>
                <c:pt idx="6">
                  <c:v>12.158200000000001</c:v>
                </c:pt>
                <c:pt idx="7">
                  <c:v>11.3308</c:v>
                </c:pt>
                <c:pt idx="8">
                  <c:v>10.7309</c:v>
                </c:pt>
                <c:pt idx="9">
                  <c:v>10.3986</c:v>
                </c:pt>
                <c:pt idx="10">
                  <c:v>10.1152</c:v>
                </c:pt>
                <c:pt idx="11">
                  <c:v>9.8455999999999992</c:v>
                </c:pt>
                <c:pt idx="12">
                  <c:v>19.036799999999999</c:v>
                </c:pt>
                <c:pt idx="13">
                  <c:v>16.407299999999999</c:v>
                </c:pt>
                <c:pt idx="14">
                  <c:v>16.189900000000002</c:v>
                </c:pt>
                <c:pt idx="15">
                  <c:v>15.980600000000001</c:v>
                </c:pt>
                <c:pt idx="16">
                  <c:v>15.837</c:v>
                </c:pt>
                <c:pt idx="17">
                  <c:v>15.635199999999999</c:v>
                </c:pt>
                <c:pt idx="18">
                  <c:v>17.368500000000001</c:v>
                </c:pt>
                <c:pt idx="19">
                  <c:v>15.7182</c:v>
                </c:pt>
                <c:pt idx="20">
                  <c:v>13.776199999999999</c:v>
                </c:pt>
                <c:pt idx="21">
                  <c:v>13.1859</c:v>
                </c:pt>
                <c:pt idx="22">
                  <c:v>12.6266</c:v>
                </c:pt>
                <c:pt idx="23">
                  <c:v>12.232200000000001</c:v>
                </c:pt>
                <c:pt idx="24">
                  <c:v>10.149900000000001</c:v>
                </c:pt>
                <c:pt idx="25">
                  <c:v>10.154400000000001</c:v>
                </c:pt>
                <c:pt idx="26">
                  <c:v>4.2553999999999998</c:v>
                </c:pt>
                <c:pt idx="27">
                  <c:v>4.2526999999999999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283904"/>
        <c:axId val="164285824"/>
      </c:scatterChart>
      <c:valAx>
        <c:axId val="164283904"/>
        <c:scaling>
          <c:orientation val="minMax"/>
          <c:min val="150"/>
        </c:scaling>
        <c:delete val="0"/>
        <c:axPos val="t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err="1" smtClean="0"/>
                  <a:t>Fmax</a:t>
                </a:r>
                <a:r>
                  <a:rPr lang="en-US" dirty="0" smtClean="0"/>
                  <a:t> (MHz)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4285824"/>
        <c:crosses val="autoZero"/>
        <c:crossBetween val="midCat"/>
      </c:valAx>
      <c:valAx>
        <c:axId val="164285824"/>
        <c:scaling>
          <c:orientation val="maxMin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MPKI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428390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317082239720035"/>
          <c:y val="5.780266355594442E-2"/>
          <c:w val="0.84971522309711278"/>
          <c:h val="0.739933119471177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fmax_IPS!$B$2</c:f>
              <c:strCache>
                <c:ptCount val="1"/>
                <c:pt idx="0">
                  <c:v>1KB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fmax_IPS!$B$3:$B$10</c:f>
              <c:numCache>
                <c:formatCode>General</c:formatCode>
                <c:ptCount val="8"/>
                <c:pt idx="0">
                  <c:v>259.60000000000002</c:v>
                </c:pt>
                <c:pt idx="1">
                  <c:v>238.3</c:v>
                </c:pt>
                <c:pt idx="2">
                  <c:v>252</c:v>
                </c:pt>
                <c:pt idx="3">
                  <c:v>262.48200000000003</c:v>
                </c:pt>
              </c:numCache>
            </c:numRef>
          </c:val>
        </c:ser>
        <c:ser>
          <c:idx val="1"/>
          <c:order val="1"/>
          <c:tx>
            <c:strRef>
              <c:f>fmax_IPS!$C$2</c:f>
              <c:strCache>
                <c:ptCount val="1"/>
                <c:pt idx="0">
                  <c:v>2KB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fmax_IPS!$C$3:$C$10</c:f>
              <c:numCache>
                <c:formatCode>General</c:formatCode>
                <c:ptCount val="8"/>
                <c:pt idx="0">
                  <c:v>258.3</c:v>
                </c:pt>
                <c:pt idx="1">
                  <c:v>235.7</c:v>
                </c:pt>
                <c:pt idx="2">
                  <c:v>243.5</c:v>
                </c:pt>
                <c:pt idx="3">
                  <c:v>235.84200000000001</c:v>
                </c:pt>
              </c:numCache>
            </c:numRef>
          </c:val>
        </c:ser>
        <c:ser>
          <c:idx val="2"/>
          <c:order val="2"/>
          <c:tx>
            <c:strRef>
              <c:f>fmax_IPS!$D$2</c:f>
              <c:strCache>
                <c:ptCount val="1"/>
                <c:pt idx="0">
                  <c:v>4KB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fmax_IPS!$D$3:$D$10</c:f>
              <c:numCache>
                <c:formatCode>General</c:formatCode>
                <c:ptCount val="8"/>
                <c:pt idx="0">
                  <c:v>255</c:v>
                </c:pt>
                <c:pt idx="1">
                  <c:v>228.4</c:v>
                </c:pt>
                <c:pt idx="2">
                  <c:v>234.9</c:v>
                </c:pt>
                <c:pt idx="3">
                  <c:v>227.55</c:v>
                </c:pt>
              </c:numCache>
            </c:numRef>
          </c:val>
        </c:ser>
        <c:ser>
          <c:idx val="3"/>
          <c:order val="3"/>
          <c:tx>
            <c:strRef>
              <c:f>fmax_IPS!$E$2</c:f>
              <c:strCache>
                <c:ptCount val="1"/>
                <c:pt idx="0">
                  <c:v>8KB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fmax_IPS!$E$3:$E$10</c:f>
              <c:numCache>
                <c:formatCode>General</c:formatCode>
                <c:ptCount val="8"/>
                <c:pt idx="0">
                  <c:v>254.2</c:v>
                </c:pt>
                <c:pt idx="1">
                  <c:v>219.6</c:v>
                </c:pt>
                <c:pt idx="2">
                  <c:v>229.7</c:v>
                </c:pt>
                <c:pt idx="3">
                  <c:v>213.74</c:v>
                </c:pt>
              </c:numCache>
            </c:numRef>
          </c:val>
        </c:ser>
        <c:ser>
          <c:idx val="4"/>
          <c:order val="4"/>
          <c:tx>
            <c:strRef>
              <c:f>fmax_IPS!$F$2</c:f>
              <c:strCache>
                <c:ptCount val="1"/>
                <c:pt idx="0">
                  <c:v>16KB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fmax_IPS!$F$3:$F$10</c:f>
              <c:numCache>
                <c:formatCode>General</c:formatCode>
                <c:ptCount val="8"/>
                <c:pt idx="0">
                  <c:v>255.8</c:v>
                </c:pt>
                <c:pt idx="1">
                  <c:v>217.9</c:v>
                </c:pt>
                <c:pt idx="2">
                  <c:v>217.2</c:v>
                </c:pt>
                <c:pt idx="3">
                  <c:v>206.97200000000001</c:v>
                </c:pt>
              </c:numCache>
            </c:numRef>
          </c:val>
        </c:ser>
        <c:ser>
          <c:idx val="5"/>
          <c:order val="5"/>
          <c:tx>
            <c:strRef>
              <c:f>fmax_IPS!$G$2</c:f>
              <c:strCache>
                <c:ptCount val="1"/>
                <c:pt idx="0">
                  <c:v>32KB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fmax_IPS!$G$3:$G$10</c:f>
              <c:numCache>
                <c:formatCode>General</c:formatCode>
                <c:ptCount val="8"/>
                <c:pt idx="0">
                  <c:v>248.94800000000001</c:v>
                </c:pt>
                <c:pt idx="1">
                  <c:v>197.11199999999999</c:v>
                </c:pt>
                <c:pt idx="2">
                  <c:v>200.99199999999999</c:v>
                </c:pt>
                <c:pt idx="3">
                  <c:v>165.018</c:v>
                </c:pt>
                <c:pt idx="4">
                  <c:v>221.874</c:v>
                </c:pt>
                <c:pt idx="5">
                  <c:v>270</c:v>
                </c:pt>
                <c:pt idx="6">
                  <c:v>223.66399999999999</c:v>
                </c:pt>
                <c:pt idx="7">
                  <c:v>270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8170496"/>
        <c:axId val="178184576"/>
      </c:barChart>
      <c:catAx>
        <c:axId val="1781704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78184576"/>
        <c:crosses val="autoZero"/>
        <c:auto val="1"/>
        <c:lblAlgn val="ctr"/>
        <c:lblOffset val="100"/>
        <c:noMultiLvlLbl val="0"/>
      </c:catAx>
      <c:valAx>
        <c:axId val="178184576"/>
        <c:scaling>
          <c:orientation val="minMax"/>
          <c:max val="280"/>
          <c:min val="1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FMax (MHz)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817049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6746965487620494"/>
          <c:y val="0"/>
          <c:w val="0.55218631162404253"/>
          <c:h val="0.11701837270341207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60367454068242"/>
          <c:y val="5.1337891974029569E-2"/>
          <c:w val="0.86729680664916886"/>
          <c:h val="0.718698024589031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fmax_IPS!$B$25</c:f>
              <c:strCache>
                <c:ptCount val="1"/>
                <c:pt idx="0">
                  <c:v>1KB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(fmax_IPS!$B$26:$B$29,fmax_IPS!$B$32:$B$33)</c:f>
              <c:numCache>
                <c:formatCode>General</c:formatCode>
                <c:ptCount val="6"/>
                <c:pt idx="0">
                  <c:v>84.499800000000008</c:v>
                </c:pt>
                <c:pt idx="1">
                  <c:v>77.900270000000006</c:v>
                </c:pt>
                <c:pt idx="2">
                  <c:v>81.547200000000004</c:v>
                </c:pt>
                <c:pt idx="3">
                  <c:v>84.7029414</c:v>
                </c:pt>
              </c:numCache>
            </c:numRef>
          </c:val>
        </c:ser>
        <c:ser>
          <c:idx val="1"/>
          <c:order val="1"/>
          <c:tx>
            <c:strRef>
              <c:f>fmax_IPS!$C$25</c:f>
              <c:strCache>
                <c:ptCount val="1"/>
                <c:pt idx="0">
                  <c:v>2KB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(fmax_IPS!$C$26:$C$29,fmax_IPS!$C$32:$C$33)</c:f>
              <c:numCache>
                <c:formatCode>General</c:formatCode>
                <c:ptCount val="6"/>
                <c:pt idx="0">
                  <c:v>84.179970000000012</c:v>
                </c:pt>
                <c:pt idx="1">
                  <c:v>77.215319999999991</c:v>
                </c:pt>
                <c:pt idx="2">
                  <c:v>79.015749999999997</c:v>
                </c:pt>
                <c:pt idx="3">
                  <c:v>76.342055400000007</c:v>
                </c:pt>
              </c:numCache>
            </c:numRef>
          </c:val>
        </c:ser>
        <c:ser>
          <c:idx val="2"/>
          <c:order val="2"/>
          <c:tx>
            <c:strRef>
              <c:f>fmax_IPS!$D$25</c:f>
              <c:strCache>
                <c:ptCount val="1"/>
                <c:pt idx="0">
                  <c:v>4KB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(fmax_IPS!$D$26:$D$29,fmax_IPS!$D$32:$D$33)</c:f>
              <c:numCache>
                <c:formatCode>General</c:formatCode>
                <c:ptCount val="6"/>
                <c:pt idx="0">
                  <c:v>83.231999999999999</c:v>
                </c:pt>
                <c:pt idx="1">
                  <c:v>74.915199999999999</c:v>
                </c:pt>
                <c:pt idx="2">
                  <c:v>76.272030000000001</c:v>
                </c:pt>
                <c:pt idx="3">
                  <c:v>73.976505000000003</c:v>
                </c:pt>
              </c:numCache>
            </c:numRef>
          </c:val>
        </c:ser>
        <c:ser>
          <c:idx val="3"/>
          <c:order val="3"/>
          <c:tx>
            <c:strRef>
              <c:f>fmax_IPS!$E$25</c:f>
              <c:strCache>
                <c:ptCount val="1"/>
                <c:pt idx="0">
                  <c:v>8KB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(fmax_IPS!$E$26:$E$29,fmax_IPS!$E$32:$E$33)</c:f>
              <c:numCache>
                <c:formatCode>General</c:formatCode>
                <c:ptCount val="6"/>
                <c:pt idx="0">
                  <c:v>83.097980000000007</c:v>
                </c:pt>
                <c:pt idx="1">
                  <c:v>72.094679999999997</c:v>
                </c:pt>
                <c:pt idx="2">
                  <c:v>74.606559999999988</c:v>
                </c:pt>
                <c:pt idx="3">
                  <c:v>69.721987999999996</c:v>
                </c:pt>
              </c:numCache>
            </c:numRef>
          </c:val>
        </c:ser>
        <c:ser>
          <c:idx val="4"/>
          <c:order val="4"/>
          <c:tx>
            <c:strRef>
              <c:f>fmax_IPS!$F$25</c:f>
              <c:strCache>
                <c:ptCount val="1"/>
                <c:pt idx="0">
                  <c:v>16KB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(fmax_IPS!$F$26:$F$29,fmax_IPS!$F$32:$F$33)</c:f>
              <c:numCache>
                <c:formatCode>General</c:formatCode>
                <c:ptCount val="6"/>
                <c:pt idx="0">
                  <c:v>83.697760000000002</c:v>
                </c:pt>
                <c:pt idx="1">
                  <c:v>71.558360000000008</c:v>
                </c:pt>
                <c:pt idx="2">
                  <c:v>70.546559999999985</c:v>
                </c:pt>
                <c:pt idx="3">
                  <c:v>67.721238400000004</c:v>
                </c:pt>
              </c:numCache>
            </c:numRef>
          </c:val>
        </c:ser>
        <c:ser>
          <c:idx val="5"/>
          <c:order val="5"/>
          <c:tx>
            <c:strRef>
              <c:f>fmax_IPS!$G$25</c:f>
              <c:strCache>
                <c:ptCount val="1"/>
                <c:pt idx="0">
                  <c:v>32KB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(fmax_IPS!$G$26:$G$29,fmax_IPS!$G$32:$G$33)</c:f>
              <c:numCache>
                <c:formatCode>General</c:formatCode>
                <c:ptCount val="6"/>
                <c:pt idx="0">
                  <c:v>81.555364800000007</c:v>
                </c:pt>
                <c:pt idx="1">
                  <c:v>64.771003199999996</c:v>
                </c:pt>
                <c:pt idx="2">
                  <c:v>65.322400000000002</c:v>
                </c:pt>
                <c:pt idx="3">
                  <c:v>53.993889599999996</c:v>
                </c:pt>
                <c:pt idx="4">
                  <c:v>74.041730559999991</c:v>
                </c:pt>
                <c:pt idx="5">
                  <c:v>88.943399999999997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axId val="178561024"/>
        <c:axId val="178562560"/>
      </c:barChart>
      <c:catAx>
        <c:axId val="178561024"/>
        <c:scaling>
          <c:orientation val="minMax"/>
        </c:scaling>
        <c:delete val="0"/>
        <c:axPos val="b"/>
        <c:majorTickMark val="out"/>
        <c:minorTickMark val="none"/>
        <c:tickLblPos val="nextTo"/>
        <c:crossAx val="178562560"/>
        <c:crosses val="autoZero"/>
        <c:auto val="1"/>
        <c:lblAlgn val="ctr"/>
        <c:lblOffset val="100"/>
        <c:noMultiLvlLbl val="0"/>
      </c:catAx>
      <c:valAx>
        <c:axId val="178562560"/>
        <c:scaling>
          <c:orientation val="minMax"/>
          <c:max val="90"/>
          <c:min val="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Million Instructions Per Second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856102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4637397727120816"/>
          <c:y val="4.4717093290168014E-2"/>
          <c:w val="0.58438592940918321"/>
          <c:h val="0.11363551595524245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051402048069874"/>
          <c:y val="1.8760365321272988E-2"/>
          <c:w val="0.74559085433507044"/>
          <c:h val="0.9433364397383546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Presentation!$B$74</c:f>
              <c:strCache>
                <c:ptCount val="1"/>
                <c:pt idx="0">
                  <c:v>Fmax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Presentation!$A$76:$A$78</c:f>
              <c:strCache>
                <c:ptCount val="3"/>
                <c:pt idx="0">
                  <c:v>gRselect</c:v>
                </c:pt>
                <c:pt idx="1">
                  <c:v>Perceptron</c:v>
                </c:pt>
                <c:pt idx="2">
                  <c:v>O-TAGE-SC</c:v>
                </c:pt>
              </c:strCache>
            </c:strRef>
          </c:cat>
          <c:val>
            <c:numRef>
              <c:f>Presentation!$B$76:$B$78</c:f>
              <c:numCache>
                <c:formatCode>0.0%</c:formatCode>
                <c:ptCount val="3"/>
                <c:pt idx="0">
                  <c:v>0.11588222652052438</c:v>
                </c:pt>
                <c:pt idx="1">
                  <c:v>0.12822695035461007</c:v>
                </c:pt>
                <c:pt idx="2">
                  <c:v>0.16054158607350089</c:v>
                </c:pt>
              </c:numCache>
            </c:numRef>
          </c:val>
        </c:ser>
        <c:ser>
          <c:idx val="1"/>
          <c:order val="1"/>
          <c:tx>
            <c:strRef>
              <c:f>Presentation!$C$74</c:f>
              <c:strCache>
                <c:ptCount val="1"/>
                <c:pt idx="0">
                  <c:v>IPC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Presentation!$A$76:$A$78</c:f>
              <c:strCache>
                <c:ptCount val="3"/>
                <c:pt idx="0">
                  <c:v>gRselect</c:v>
                </c:pt>
                <c:pt idx="1">
                  <c:v>Perceptron</c:v>
                </c:pt>
                <c:pt idx="2">
                  <c:v>O-TAGE-SC</c:v>
                </c:pt>
              </c:strCache>
            </c:strRef>
          </c:cat>
          <c:val>
            <c:numRef>
              <c:f>Presentation!$C$76:$C$78</c:f>
              <c:numCache>
                <c:formatCode>0.0%</c:formatCode>
                <c:ptCount val="3"/>
                <c:pt idx="0">
                  <c:v>-9.1324200913242004E-3</c:v>
                </c:pt>
                <c:pt idx="1">
                  <c:v>-1.765601217656021E-2</c:v>
                </c:pt>
                <c:pt idx="2">
                  <c:v>2.8006088280059238E-3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78593152"/>
        <c:axId val="178615424"/>
      </c:barChart>
      <c:catAx>
        <c:axId val="1785931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78615424"/>
        <c:crosses val="autoZero"/>
        <c:auto val="0"/>
        <c:lblAlgn val="ctr"/>
        <c:lblOffset val="600"/>
        <c:tickLblSkip val="1"/>
        <c:noMultiLvlLbl val="0"/>
      </c:catAx>
      <c:valAx>
        <c:axId val="178615424"/>
        <c:scaling>
          <c:orientation val="minMax"/>
          <c:min val="-2.0000000000000004E-2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78593152"/>
        <c:crosses val="autoZero"/>
        <c:crossBetween val="between"/>
      </c:valAx>
    </c:plotArea>
    <c:legend>
      <c:legendPos val="t"/>
      <c:layout/>
      <c:overlay val="1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32822830135925"/>
          <c:y val="7.1101277253560469E-2"/>
          <c:w val="0.79547131350849209"/>
          <c:h val="0.703575933567363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MPKI!$A$33</c:f>
              <c:strCache>
                <c:ptCount val="1"/>
                <c:pt idx="0">
                  <c:v>MPKI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MPKI!$B$32:$I$32</c:f>
              <c:numCache>
                <c:formatCode>General</c:formatCode>
                <c:ptCount val="8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1</c:v>
                </c:pt>
              </c:numCache>
            </c:numRef>
          </c:cat>
          <c:val>
            <c:numRef>
              <c:f>MPKI!$B$33:$I$33</c:f>
              <c:numCache>
                <c:formatCode>General</c:formatCode>
                <c:ptCount val="8"/>
                <c:pt idx="0">
                  <c:v>12.62656</c:v>
                </c:pt>
                <c:pt idx="1">
                  <c:v>12.428699999999999</c:v>
                </c:pt>
                <c:pt idx="2">
                  <c:v>12.247909999999999</c:v>
                </c:pt>
                <c:pt idx="3">
                  <c:v>12.650180000000001</c:v>
                </c:pt>
                <c:pt idx="4">
                  <c:v>12.770709999999999</c:v>
                </c:pt>
                <c:pt idx="5">
                  <c:v>12.75118</c:v>
                </c:pt>
                <c:pt idx="6">
                  <c:v>25.37932</c:v>
                </c:pt>
                <c:pt idx="7">
                  <c:v>61.291469999999997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8637824"/>
        <c:axId val="177955968"/>
      </c:barChart>
      <c:catAx>
        <c:axId val="178637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HOB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77955968"/>
        <c:crosses val="autoZero"/>
        <c:auto val="1"/>
        <c:lblAlgn val="ctr"/>
        <c:lblOffset val="100"/>
        <c:noMultiLvlLbl val="0"/>
      </c:catAx>
      <c:valAx>
        <c:axId val="1779559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MPKI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78637824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573319964185953"/>
          <c:y val="6.3075030750307501E-2"/>
          <c:w val="0.8286473487853725"/>
          <c:h val="0.735407114701068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IPC!$B$1</c:f>
              <c:strCache>
                <c:ptCount val="1"/>
                <c:pt idx="0">
                  <c:v>1KB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IPC!$B$2:$B$9</c:f>
              <c:numCache>
                <c:formatCode>General</c:formatCode>
                <c:ptCount val="8"/>
                <c:pt idx="0">
                  <c:v>0.32550000000000001</c:v>
                </c:pt>
                <c:pt idx="1">
                  <c:v>0.32690000000000002</c:v>
                </c:pt>
                <c:pt idx="2">
                  <c:v>0.3236</c:v>
                </c:pt>
                <c:pt idx="3">
                  <c:v>0.32269999999999999</c:v>
                </c:pt>
              </c:numCache>
            </c:numRef>
          </c:val>
        </c:ser>
        <c:ser>
          <c:idx val="1"/>
          <c:order val="1"/>
          <c:tx>
            <c:strRef>
              <c:f>IPC!$C$1</c:f>
              <c:strCache>
                <c:ptCount val="1"/>
                <c:pt idx="0">
                  <c:v>2KB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IPC!$C$2:$C$9</c:f>
              <c:numCache>
                <c:formatCode>General</c:formatCode>
                <c:ptCount val="8"/>
                <c:pt idx="0">
                  <c:v>0.32590000000000002</c:v>
                </c:pt>
                <c:pt idx="1">
                  <c:v>0.3276</c:v>
                </c:pt>
                <c:pt idx="2">
                  <c:v>0.32450000000000001</c:v>
                </c:pt>
                <c:pt idx="3">
                  <c:v>0.32369999999999999</c:v>
                </c:pt>
              </c:numCache>
            </c:numRef>
          </c:val>
        </c:ser>
        <c:ser>
          <c:idx val="2"/>
          <c:order val="2"/>
          <c:tx>
            <c:strRef>
              <c:f>IPC!$D$1</c:f>
              <c:strCache>
                <c:ptCount val="1"/>
                <c:pt idx="0">
                  <c:v>4KB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IPC!$D$2:$D$9</c:f>
              <c:numCache>
                <c:formatCode>General</c:formatCode>
                <c:ptCount val="8"/>
                <c:pt idx="0">
                  <c:v>0.32640000000000002</c:v>
                </c:pt>
                <c:pt idx="1">
                  <c:v>0.32800000000000001</c:v>
                </c:pt>
                <c:pt idx="2">
                  <c:v>0.32469999999999999</c:v>
                </c:pt>
                <c:pt idx="3">
                  <c:v>0.3251</c:v>
                </c:pt>
              </c:numCache>
            </c:numRef>
          </c:val>
        </c:ser>
        <c:ser>
          <c:idx val="3"/>
          <c:order val="3"/>
          <c:tx>
            <c:strRef>
              <c:f>IPC!$E$1</c:f>
              <c:strCache>
                <c:ptCount val="1"/>
                <c:pt idx="0">
                  <c:v>8KB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IPC!$E$2:$E$9</c:f>
              <c:numCache>
                <c:formatCode>General</c:formatCode>
                <c:ptCount val="8"/>
                <c:pt idx="0">
                  <c:v>0.32690000000000002</c:v>
                </c:pt>
                <c:pt idx="1">
                  <c:v>0.32829999999999998</c:v>
                </c:pt>
                <c:pt idx="2">
                  <c:v>0.32479999999999998</c:v>
                </c:pt>
                <c:pt idx="3">
                  <c:v>0.32619999999999999</c:v>
                </c:pt>
              </c:numCache>
            </c:numRef>
          </c:val>
        </c:ser>
        <c:ser>
          <c:idx val="4"/>
          <c:order val="4"/>
          <c:tx>
            <c:strRef>
              <c:f>IPC!$F$1</c:f>
              <c:strCache>
                <c:ptCount val="1"/>
                <c:pt idx="0">
                  <c:v>16KB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IPC!$F$2:$F$9</c:f>
              <c:numCache>
                <c:formatCode>General</c:formatCode>
                <c:ptCount val="8"/>
                <c:pt idx="0">
                  <c:v>0.32719999999999999</c:v>
                </c:pt>
                <c:pt idx="1">
                  <c:v>0.32840000000000003</c:v>
                </c:pt>
                <c:pt idx="2">
                  <c:v>0.32479999999999998</c:v>
                </c:pt>
                <c:pt idx="3">
                  <c:v>0.32719999999999999</c:v>
                </c:pt>
              </c:numCache>
            </c:numRef>
          </c:val>
        </c:ser>
        <c:ser>
          <c:idx val="5"/>
          <c:order val="5"/>
          <c:tx>
            <c:strRef>
              <c:f>IPC!$G$1</c:f>
              <c:strCache>
                <c:ptCount val="1"/>
                <c:pt idx="0">
                  <c:v>32KB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IPC!$G$2:$G$9</c:f>
              <c:numCache>
                <c:formatCode>General</c:formatCode>
                <c:ptCount val="8"/>
                <c:pt idx="0">
                  <c:v>0.3276</c:v>
                </c:pt>
                <c:pt idx="1">
                  <c:v>0.3286</c:v>
                </c:pt>
                <c:pt idx="2">
                  <c:v>0.32500000000000001</c:v>
                </c:pt>
                <c:pt idx="3">
                  <c:v>0.32719999999999999</c:v>
                </c:pt>
                <c:pt idx="4">
                  <c:v>0.3296</c:v>
                </c:pt>
                <c:pt idx="5">
                  <c:v>0.32668999999999998</c:v>
                </c:pt>
                <c:pt idx="6">
                  <c:v>0.33104</c:v>
                </c:pt>
                <c:pt idx="7">
                  <c:v>0.32941999999999999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8"/>
        <c:axId val="178011136"/>
        <c:axId val="178021120"/>
      </c:barChart>
      <c:catAx>
        <c:axId val="1780111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78021120"/>
        <c:crosses val="autoZero"/>
        <c:auto val="1"/>
        <c:lblAlgn val="ctr"/>
        <c:lblOffset val="100"/>
        <c:noMultiLvlLbl val="0"/>
      </c:catAx>
      <c:valAx>
        <c:axId val="178021120"/>
        <c:scaling>
          <c:orientation val="minMax"/>
          <c:min val="0.32200000000000012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IPC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8011136"/>
        <c:crosses val="autoZero"/>
        <c:crossBetween val="between"/>
        <c:majorUnit val="2.0000000000000009E-3"/>
      </c:valAx>
    </c:plotArea>
    <c:legend>
      <c:legendPos val="t"/>
      <c:layout>
        <c:manualLayout>
          <c:xMode val="edge"/>
          <c:yMode val="edge"/>
          <c:x val="0.24115728843637332"/>
          <c:y val="5.021239503733621E-2"/>
          <c:w val="0.56696015284477519"/>
          <c:h val="0.12747305110846388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Presentation!$B$68</c:f>
              <c:strCache>
                <c:ptCount val="1"/>
                <c:pt idx="0">
                  <c:v>Direct Branch</c:v>
                </c:pt>
              </c:strCache>
            </c:strRef>
          </c:tx>
          <c:invertIfNegative val="0"/>
          <c:cat>
            <c:strRef>
              <c:f>(Presentation!$C$67,Presentation!$J$67,Presentation!$K$67)</c:f>
              <c:strCache>
                <c:ptCount val="3"/>
                <c:pt idx="0">
                  <c:v>bzip2</c:v>
                </c:pt>
                <c:pt idx="1">
                  <c:v>xalanc</c:v>
                </c:pt>
                <c:pt idx="2">
                  <c:v>average</c:v>
                </c:pt>
              </c:strCache>
            </c:strRef>
          </c:cat>
          <c:val>
            <c:numRef>
              <c:f>(Presentation!$C$68,Presentation!$J$68,Presentation!$K$68)</c:f>
              <c:numCache>
                <c:formatCode>0.00%</c:formatCode>
                <c:ptCount val="3"/>
                <c:pt idx="0">
                  <c:v>0.99048553669729256</c:v>
                </c:pt>
                <c:pt idx="1">
                  <c:v>0.83985484771478747</c:v>
                </c:pt>
                <c:pt idx="2">
                  <c:v>0.93074144588879615</c:v>
                </c:pt>
              </c:numCache>
            </c:numRef>
          </c:val>
        </c:ser>
        <c:ser>
          <c:idx val="1"/>
          <c:order val="1"/>
          <c:tx>
            <c:strRef>
              <c:f>Presentation!$B$69</c:f>
              <c:strCache>
                <c:ptCount val="1"/>
                <c:pt idx="0">
                  <c:v>Indirect Branch</c:v>
                </c:pt>
              </c:strCache>
            </c:strRef>
          </c:tx>
          <c:invertIfNegative val="0"/>
          <c:cat>
            <c:strRef>
              <c:f>(Presentation!$C$67,Presentation!$J$67,Presentation!$K$67)</c:f>
              <c:strCache>
                <c:ptCount val="3"/>
                <c:pt idx="0">
                  <c:v>bzip2</c:v>
                </c:pt>
                <c:pt idx="1">
                  <c:v>xalanc</c:v>
                </c:pt>
                <c:pt idx="2">
                  <c:v>average</c:v>
                </c:pt>
              </c:strCache>
            </c:strRef>
          </c:cat>
          <c:val>
            <c:numRef>
              <c:f>(Presentation!$C$69,Presentation!$J$69,Presentation!$K$69)</c:f>
              <c:numCache>
                <c:formatCode>0.00%</c:formatCode>
                <c:ptCount val="3"/>
                <c:pt idx="0">
                  <c:v>9.5144633027073287E-3</c:v>
                </c:pt>
                <c:pt idx="1">
                  <c:v>0.16014515228521259</c:v>
                </c:pt>
                <c:pt idx="2">
                  <c:v>6.9258554111203768E-2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5971456"/>
        <c:axId val="165972992"/>
      </c:barChart>
      <c:catAx>
        <c:axId val="165971456"/>
        <c:scaling>
          <c:orientation val="minMax"/>
        </c:scaling>
        <c:delete val="0"/>
        <c:axPos val="b"/>
        <c:majorTickMark val="out"/>
        <c:minorTickMark val="none"/>
        <c:tickLblPos val="nextTo"/>
        <c:crossAx val="165972992"/>
        <c:crosses val="autoZero"/>
        <c:auto val="1"/>
        <c:lblAlgn val="ctr"/>
        <c:lblOffset val="100"/>
        <c:noMultiLvlLbl val="0"/>
      </c:catAx>
      <c:valAx>
        <c:axId val="165972992"/>
        <c:scaling>
          <c:orientation val="minMax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6597145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7.7119669094121032E-2"/>
          <c:y val="0.89399455648401094"/>
          <c:w val="0.89905110032708724"/>
          <c:h val="8.1203856214401765E-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Presentation!$B$75</c:f>
              <c:strCache>
                <c:ptCount val="1"/>
                <c:pt idx="0">
                  <c:v>Return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cat>
            <c:strRef>
              <c:f>(Presentation!$F$74,Presentation!$G$74,Presentation!$K$74)</c:f>
              <c:strCache>
                <c:ptCount val="3"/>
                <c:pt idx="0">
                  <c:v>libquantum</c:v>
                </c:pt>
                <c:pt idx="1">
                  <c:v>sjeng</c:v>
                </c:pt>
                <c:pt idx="2">
                  <c:v>average</c:v>
                </c:pt>
              </c:strCache>
            </c:strRef>
          </c:cat>
          <c:val>
            <c:numRef>
              <c:f>(Presentation!$F$75,Presentation!$G$75,Presentation!$K$75)</c:f>
              <c:numCache>
                <c:formatCode>0.00%</c:formatCode>
                <c:ptCount val="3"/>
                <c:pt idx="0">
                  <c:v>0.99924585462978366</c:v>
                </c:pt>
                <c:pt idx="1">
                  <c:v>0.62692797644019271</c:v>
                </c:pt>
                <c:pt idx="2" formatCode="0.0%">
                  <c:v>0.96907716715995851</c:v>
                </c:pt>
              </c:numCache>
            </c:numRef>
          </c:val>
        </c:ser>
        <c:ser>
          <c:idx val="1"/>
          <c:order val="1"/>
          <c:tx>
            <c:strRef>
              <c:f>Presentation!$B$76</c:f>
              <c:strCache>
                <c:ptCount val="1"/>
                <c:pt idx="0">
                  <c:v>Other indirect branches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cat>
            <c:strRef>
              <c:f>(Presentation!$F$74,Presentation!$G$74,Presentation!$K$74)</c:f>
              <c:strCache>
                <c:ptCount val="3"/>
                <c:pt idx="0">
                  <c:v>libquantum</c:v>
                </c:pt>
                <c:pt idx="1">
                  <c:v>sjeng</c:v>
                </c:pt>
                <c:pt idx="2">
                  <c:v>average</c:v>
                </c:pt>
              </c:strCache>
            </c:strRef>
          </c:cat>
          <c:val>
            <c:numRef>
              <c:f>(Presentation!$F$76,Presentation!$G$76,Presentation!$K$76)</c:f>
              <c:numCache>
                <c:formatCode>0.00%</c:formatCode>
                <c:ptCount val="3"/>
                <c:pt idx="0">
                  <c:v>7.5414537021637005E-4</c:v>
                </c:pt>
                <c:pt idx="1">
                  <c:v>0.37307202355980729</c:v>
                </c:pt>
                <c:pt idx="2">
                  <c:v>3.0922832840041492E-2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5985664"/>
        <c:axId val="165995648"/>
      </c:barChart>
      <c:catAx>
        <c:axId val="165985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65995648"/>
        <c:crosses val="autoZero"/>
        <c:auto val="1"/>
        <c:lblAlgn val="ctr"/>
        <c:lblOffset val="100"/>
        <c:noMultiLvlLbl val="0"/>
      </c:catAx>
      <c:valAx>
        <c:axId val="165995648"/>
        <c:scaling>
          <c:orientation val="minMax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6598566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775194018013935"/>
          <c:y val="0.89399455648401094"/>
          <c:w val="0.81815571165115153"/>
          <c:h val="8.1203856214401765E-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="t" anchorCtr="0"/>
          <a:lstStyle/>
          <a:p>
            <a:pPr>
              <a:defRPr/>
            </a:pPr>
            <a:r>
              <a:rPr lang="en-US" sz="2400" b="0" i="0" u="none" strike="noStrike" baseline="0" dirty="0" smtClean="0"/>
              <a:t>Reduction in</a:t>
            </a:r>
          </a:p>
          <a:p>
            <a:pPr>
              <a:defRPr/>
            </a:pPr>
            <a:r>
              <a:rPr lang="en-US" sz="2400" b="0" i="0" u="none" strike="noStrike" baseline="0" dirty="0" smtClean="0"/>
              <a:t>Target Address </a:t>
            </a:r>
            <a:r>
              <a:rPr lang="en-US" sz="2400" b="0" i="0" u="none" strike="noStrike" baseline="0" dirty="0" err="1" smtClean="0"/>
              <a:t>Misprediction</a:t>
            </a:r>
            <a:r>
              <a:rPr lang="en-US" sz="2400" b="0" i="0" u="none" strike="noStrike" baseline="0" dirty="0" smtClean="0"/>
              <a:t> over </a:t>
            </a:r>
            <a:r>
              <a:rPr lang="en-US" sz="2400" b="0" i="0" u="none" strike="noStrike" cap="small" baseline="0" dirty="0" smtClean="0"/>
              <a:t>Base</a:t>
            </a:r>
            <a:r>
              <a:rPr lang="en-US" sz="2400" b="0" i="0" u="none" strike="noStrike" baseline="0" dirty="0" smtClean="0"/>
              <a:t>.</a:t>
            </a:r>
            <a:endParaRPr lang="en-US" sz="2400" dirty="0"/>
          </a:p>
        </c:rich>
      </c:tx>
      <c:layout/>
      <c:overlay val="0"/>
      <c:spPr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1716476250524448"/>
          <c:y val="3.0103398369272935E-2"/>
          <c:w val="0.86753556526691056"/>
          <c:h val="0.85112393789759344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Presentation!$C$27:$F$27</c:f>
              <c:strCache>
                <c:ptCount val="4"/>
                <c:pt idx="0">
                  <c:v>FAC</c:v>
                </c:pt>
                <c:pt idx="1">
                  <c:v>BTB+FAC</c:v>
                </c:pt>
                <c:pt idx="2">
                  <c:v>FAC+RAS</c:v>
                </c:pt>
                <c:pt idx="3">
                  <c:v>BTB+FAC+RAS</c:v>
                </c:pt>
              </c:strCache>
            </c:strRef>
          </c:cat>
          <c:val>
            <c:numRef>
              <c:f>Presentation!$C$28:$F$28</c:f>
              <c:numCache>
                <c:formatCode>0.00%</c:formatCode>
                <c:ptCount val="4"/>
                <c:pt idx="0">
                  <c:v>0.84470000000000001</c:v>
                </c:pt>
                <c:pt idx="1">
                  <c:v>0.90159999999999996</c:v>
                </c:pt>
                <c:pt idx="2">
                  <c:v>0.93559999999999999</c:v>
                </c:pt>
                <c:pt idx="3">
                  <c:v>0.98588946947027678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7615232"/>
        <c:axId val="177616768"/>
      </c:barChart>
      <c:catAx>
        <c:axId val="1776152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77616768"/>
        <c:crosses val="autoZero"/>
        <c:auto val="1"/>
        <c:lblAlgn val="ctr"/>
        <c:lblOffset val="100"/>
        <c:noMultiLvlLbl val="0"/>
      </c:catAx>
      <c:valAx>
        <c:axId val="177616768"/>
        <c:scaling>
          <c:orientation val="minMax"/>
          <c:max val="1"/>
          <c:min val="0.7500000000000001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600" dirty="0" smtClean="0"/>
                  <a:t>Percentage Improvement</a:t>
                </a:r>
                <a:endParaRPr lang="en-US" sz="1600" dirty="0"/>
              </a:p>
            </c:rich>
          </c:tx>
          <c:layout>
            <c:manualLayout>
              <c:xMode val="edge"/>
              <c:yMode val="edge"/>
              <c:x val="4.5270626150735988E-2"/>
              <c:y val="0.24129387428266383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776152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242884856784205"/>
          <c:y val="6.1966977964963685E-2"/>
          <c:w val="0.76107555941100591"/>
          <c:h val="0.698200878959897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Presentation!$B$55</c:f>
              <c:strCache>
                <c:ptCount val="1"/>
                <c:pt idx="0">
                  <c:v>Fmax</c:v>
                </c:pt>
              </c:strCache>
            </c:strRef>
          </c:tx>
          <c:invertIfNegative val="0"/>
          <c:cat>
            <c:strRef>
              <c:f>Presentation!$A$56:$A$60</c:f>
              <c:strCache>
                <c:ptCount val="5"/>
                <c:pt idx="0">
                  <c:v>Base</c:v>
                </c:pt>
                <c:pt idx="1">
                  <c:v>FAC+RAS+ bimodal</c:v>
                </c:pt>
                <c:pt idx="2">
                  <c:v>FAC+RAS+ gselect</c:v>
                </c:pt>
                <c:pt idx="3">
                  <c:v>FAC+RAS+ gshare</c:v>
                </c:pt>
                <c:pt idx="4">
                  <c:v>FAC+RAS+ gRselect</c:v>
                </c:pt>
              </c:strCache>
            </c:strRef>
          </c:cat>
          <c:val>
            <c:numRef>
              <c:f>Presentation!$B$56:$B$60</c:f>
              <c:numCache>
                <c:formatCode>General</c:formatCode>
                <c:ptCount val="5"/>
                <c:pt idx="0">
                  <c:v>353.42</c:v>
                </c:pt>
                <c:pt idx="1">
                  <c:v>252.03</c:v>
                </c:pt>
                <c:pt idx="2">
                  <c:v>241.37</c:v>
                </c:pt>
                <c:pt idx="3">
                  <c:v>232.65</c:v>
                </c:pt>
                <c:pt idx="4">
                  <c:v>259.61</c:v>
                </c:pt>
              </c:numCache>
            </c:numRef>
          </c:val>
        </c:ser>
        <c:ser>
          <c:idx val="1"/>
          <c:order val="1"/>
          <c:tx>
            <c:strRef>
              <c:f>Presentation!$C$55</c:f>
              <c:strCache>
                <c:ptCount val="1"/>
                <c:pt idx="0">
                  <c:v>dumP</c:v>
                </c:pt>
              </c:strCache>
            </c:strRef>
          </c:tx>
          <c:invertIfNegative val="0"/>
          <c:cat>
            <c:strRef>
              <c:f>Presentation!$A$56:$A$60</c:f>
              <c:strCache>
                <c:ptCount val="5"/>
                <c:pt idx="0">
                  <c:v>Base</c:v>
                </c:pt>
                <c:pt idx="1">
                  <c:v>FAC+RAS+ bimodal</c:v>
                </c:pt>
                <c:pt idx="2">
                  <c:v>FAC+RAS+ gselect</c:v>
                </c:pt>
                <c:pt idx="3">
                  <c:v>FAC+RAS+ gshare</c:v>
                </c:pt>
                <c:pt idx="4">
                  <c:v>FAC+RAS+ gRselect</c:v>
                </c:pt>
              </c:strCache>
            </c:strRef>
          </c:cat>
          <c:val>
            <c:numRef>
              <c:f>Presentation!$C$56:$C$60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7686016"/>
        <c:axId val="177687552"/>
      </c:barChart>
      <c:barChart>
        <c:barDir val="col"/>
        <c:grouping val="clustered"/>
        <c:varyColors val="0"/>
        <c:ser>
          <c:idx val="2"/>
          <c:order val="2"/>
          <c:tx>
            <c:strRef>
              <c:f>Presentation!$D$55</c:f>
              <c:strCache>
                <c:ptCount val="1"/>
                <c:pt idx="0">
                  <c:v>dumS</c:v>
                </c:pt>
              </c:strCache>
            </c:strRef>
          </c:tx>
          <c:invertIfNegative val="0"/>
          <c:cat>
            <c:strRef>
              <c:f>Presentation!$A$56:$A$60</c:f>
              <c:strCache>
                <c:ptCount val="5"/>
                <c:pt idx="0">
                  <c:v>Base</c:v>
                </c:pt>
                <c:pt idx="1">
                  <c:v>FAC+RAS+ bimodal</c:v>
                </c:pt>
                <c:pt idx="2">
                  <c:v>FAC+RAS+ gselect</c:v>
                </c:pt>
                <c:pt idx="3">
                  <c:v>FAC+RAS+ gshare</c:v>
                </c:pt>
                <c:pt idx="4">
                  <c:v>FAC+RAS+ gRselect</c:v>
                </c:pt>
              </c:strCache>
            </c:strRef>
          </c:cat>
          <c:val>
            <c:numRef>
              <c:f>Presentation!$D$56:$D$60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3"/>
          <c:order val="3"/>
          <c:tx>
            <c:strRef>
              <c:f>Presentation!$E$55</c:f>
              <c:strCache>
                <c:ptCount val="1"/>
                <c:pt idx="0">
                  <c:v>IPC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Presentation!$A$56:$A$60</c:f>
              <c:strCache>
                <c:ptCount val="5"/>
                <c:pt idx="0">
                  <c:v>Base</c:v>
                </c:pt>
                <c:pt idx="1">
                  <c:v>FAC+RAS+ bimodal</c:v>
                </c:pt>
                <c:pt idx="2">
                  <c:v>FAC+RAS+ gselect</c:v>
                </c:pt>
                <c:pt idx="3">
                  <c:v>FAC+RAS+ gshare</c:v>
                </c:pt>
                <c:pt idx="4">
                  <c:v>FAC+RAS+ gRselect</c:v>
                </c:pt>
              </c:strCache>
            </c:strRef>
          </c:cat>
          <c:val>
            <c:numRef>
              <c:f>Presentation!$E$56:$E$60</c:f>
              <c:numCache>
                <c:formatCode>General</c:formatCode>
                <c:ptCount val="5"/>
                <c:pt idx="0">
                  <c:v>0.29039999999999999</c:v>
                </c:pt>
                <c:pt idx="1">
                  <c:v>0.32200000000000001</c:v>
                </c:pt>
                <c:pt idx="2">
                  <c:v>0.3266</c:v>
                </c:pt>
                <c:pt idx="3">
                  <c:v>0.32850000000000001</c:v>
                </c:pt>
                <c:pt idx="4">
                  <c:v>0.32550000000000001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7699840"/>
        <c:axId val="177697920"/>
      </c:barChart>
      <c:catAx>
        <c:axId val="177686016"/>
        <c:scaling>
          <c:orientation val="minMax"/>
        </c:scaling>
        <c:delete val="0"/>
        <c:axPos val="b"/>
        <c:majorTickMark val="out"/>
        <c:minorTickMark val="none"/>
        <c:tickLblPos val="nextTo"/>
        <c:crossAx val="177687552"/>
        <c:crosses val="autoZero"/>
        <c:auto val="1"/>
        <c:lblAlgn val="ctr"/>
        <c:lblOffset val="100"/>
        <c:noMultiLvlLbl val="0"/>
      </c:catAx>
      <c:valAx>
        <c:axId val="177687552"/>
        <c:scaling>
          <c:orientation val="minMax"/>
          <c:max val="360"/>
          <c:min val="2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b="1" i="0" baseline="0" dirty="0" smtClean="0">
                    <a:effectLst/>
                  </a:rPr>
                  <a:t>Maximum Frequency (MHz)</a:t>
                </a:r>
                <a:endParaRPr lang="en-US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77686016"/>
        <c:crosses val="autoZero"/>
        <c:crossBetween val="between"/>
      </c:valAx>
      <c:valAx>
        <c:axId val="177697920"/>
        <c:scaling>
          <c:orientation val="minMax"/>
          <c:max val="0.34000000000000008"/>
          <c:min val="0.26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b="1" i="0" baseline="0" dirty="0" smtClean="0">
                    <a:effectLst/>
                  </a:rPr>
                  <a:t>Instruction Per Cycle (IPC)</a:t>
                </a:r>
                <a:endParaRPr lang="en-US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77699840"/>
        <c:crosses val="max"/>
        <c:crossBetween val="between"/>
      </c:valAx>
      <c:catAx>
        <c:axId val="177699840"/>
        <c:scaling>
          <c:orientation val="minMax"/>
        </c:scaling>
        <c:delete val="1"/>
        <c:axPos val="b"/>
        <c:majorTickMark val="out"/>
        <c:minorTickMark val="none"/>
        <c:tickLblPos val="nextTo"/>
        <c:crossAx val="177697920"/>
        <c:crosses val="autoZero"/>
        <c:auto val="1"/>
        <c:lblAlgn val="ctr"/>
        <c:lblOffset val="100"/>
        <c:noMultiLvlLbl val="0"/>
      </c:catAx>
    </c:plotArea>
    <c:legend>
      <c:legendPos val="t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43500228232340526"/>
          <c:y val="4.6511627906976744E-2"/>
          <c:w val="0.17297455402820411"/>
          <c:h val="9.4405431463924147E-2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7346656257134388E-2"/>
          <c:y val="2.2013416156934421E-2"/>
          <c:w val="0.87133820308257381"/>
          <c:h val="0.871521589521731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Presentation!$B$176</c:f>
              <c:strCache>
                <c:ptCount val="1"/>
                <c:pt idx="0">
                  <c:v>Normalized IPC</c:v>
                </c:pt>
              </c:strCache>
            </c:strRef>
          </c:tx>
          <c:invertIfNegative val="0"/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Presentation!$B$177:$B$181</c:f>
              <c:numCache>
                <c:formatCode>0.00%</c:formatCode>
                <c:ptCount val="5"/>
                <c:pt idx="0" formatCode="General">
                  <c:v>1</c:v>
                </c:pt>
                <c:pt idx="1">
                  <c:v>1.0233883327048203</c:v>
                </c:pt>
                <c:pt idx="2">
                  <c:v>1.0987107841357386</c:v>
                </c:pt>
                <c:pt idx="3">
                  <c:v>1.1172072455724604</c:v>
                </c:pt>
                <c:pt idx="4">
                  <c:v>1.112153047874092</c:v>
                </c:pt>
              </c:numCache>
            </c:numRef>
          </c:val>
        </c:ser>
        <c:ser>
          <c:idx val="1"/>
          <c:order val="1"/>
          <c:tx>
            <c:strRef>
              <c:f>Presentation!$C$176</c:f>
              <c:strCache>
                <c:ptCount val="1"/>
                <c:pt idx="0">
                  <c:v>dumP</c:v>
                </c:pt>
              </c:strCache>
            </c:strRef>
          </c:tx>
          <c:invertIfNegative val="0"/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Presentation!$C$177:$C$181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5014528"/>
        <c:axId val="165483264"/>
      </c:barChart>
      <c:barChart>
        <c:barDir val="col"/>
        <c:grouping val="clustered"/>
        <c:varyColors val="0"/>
        <c:ser>
          <c:idx val="2"/>
          <c:order val="2"/>
          <c:tx>
            <c:strRef>
              <c:f>Presentation!$D$176</c:f>
              <c:strCache>
                <c:ptCount val="1"/>
                <c:pt idx="0">
                  <c:v>dumS</c:v>
                </c:pt>
              </c:strCache>
            </c:strRef>
          </c:tx>
          <c:invertIfNegative val="0"/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Presentation!$D$177:$D$181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3"/>
          <c:order val="3"/>
          <c:tx>
            <c:strRef>
              <c:f>Presentation!$E$176</c:f>
              <c:strCache>
                <c:ptCount val="1"/>
                <c:pt idx="0">
                  <c:v>MIPS</c:v>
                </c:pt>
              </c:strCache>
            </c:strRef>
          </c:tx>
          <c:spPr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c:spPr>
          <c:invertIfNegative val="0"/>
          <c:dLbls>
            <c:dLbl>
              <c:idx val="2"/>
              <c:layout>
                <c:manualLayout>
                  <c:x val="1.250000000000000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9.7222222222222224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Presentation!$E$177:$E$181</c:f>
              <c:numCache>
                <c:formatCode>0.00</c:formatCode>
                <c:ptCount val="5"/>
                <c:pt idx="0">
                  <c:v>78.400884791151853</c:v>
                </c:pt>
                <c:pt idx="1">
                  <c:v>81.844646552458173</c:v>
                </c:pt>
                <c:pt idx="2">
                  <c:v>81.131998562097181</c:v>
                </c:pt>
                <c:pt idx="3">
                  <c:v>76.203611968472103</c:v>
                </c:pt>
                <c:pt idx="4">
                  <c:v>84.918479491690462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5491456"/>
        <c:axId val="165485184"/>
      </c:barChart>
      <c:catAx>
        <c:axId val="1650145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65483264"/>
        <c:crosses val="autoZero"/>
        <c:auto val="1"/>
        <c:lblAlgn val="ctr"/>
        <c:lblOffset val="100"/>
        <c:noMultiLvlLbl val="0"/>
      </c:catAx>
      <c:valAx>
        <c:axId val="165483264"/>
        <c:scaling>
          <c:orientation val="minMax"/>
          <c:max val="1.1500000000000001"/>
          <c:min val="0.95000000000000007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/>
                  <a:t>IPC </a:t>
                </a:r>
                <a:r>
                  <a:rPr lang="en-US" sz="1800" dirty="0" smtClean="0"/>
                  <a:t>normalized to </a:t>
                </a:r>
                <a:r>
                  <a:rPr lang="en-US" sz="1800" dirty="0"/>
                  <a:t>base</a:t>
                </a:r>
              </a:p>
            </c:rich>
          </c:tx>
          <c:layout>
            <c:manualLayout>
              <c:xMode val="edge"/>
              <c:yMode val="edge"/>
              <c:x val="0"/>
              <c:y val="3.9778261393218939E-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 anchor="t" anchorCtr="0"/>
          <a:lstStyle/>
          <a:p>
            <a:pPr>
              <a:defRPr sz="1000"/>
            </a:pPr>
            <a:endParaRPr lang="en-US"/>
          </a:p>
        </c:txPr>
        <c:crossAx val="165014528"/>
        <c:crosses val="autoZero"/>
        <c:crossBetween val="between"/>
        <c:majorUnit val="5.000000000000001E-2"/>
      </c:valAx>
      <c:valAx>
        <c:axId val="165485184"/>
        <c:scaling>
          <c:orientation val="minMax"/>
          <c:min val="74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baseline="0" dirty="0" smtClean="0"/>
                  <a:t>Million Instructions Per Second</a:t>
                </a:r>
                <a:endParaRPr lang="en-US" sz="1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65491456"/>
        <c:crosses val="max"/>
        <c:crossBetween val="between"/>
      </c:valAx>
      <c:catAx>
        <c:axId val="165491456"/>
        <c:scaling>
          <c:orientation val="minMax"/>
        </c:scaling>
        <c:delete val="1"/>
        <c:axPos val="b"/>
        <c:majorTickMark val="out"/>
        <c:minorTickMark val="none"/>
        <c:tickLblPos val="nextTo"/>
        <c:crossAx val="165485184"/>
        <c:crosses val="autoZero"/>
        <c:auto val="1"/>
        <c:lblAlgn val="ctr"/>
        <c:lblOffset val="100"/>
        <c:noMultiLvlLbl val="0"/>
      </c:catAx>
    </c:plotArea>
    <c:legend>
      <c:legendPos val="t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35451990376202974"/>
          <c:y val="3.2602326702268238E-2"/>
          <c:w val="0.24462893700787403"/>
          <c:h val="6.2267662962965341E-2"/>
        </c:manualLayout>
      </c:layout>
      <c:overlay val="1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989315009774584"/>
          <c:y val="4.8446910045335245E-2"/>
          <c:w val="0.81584012504821168"/>
          <c:h val="0.7695277777777777"/>
        </c:manualLayout>
      </c:layout>
      <c:lineChart>
        <c:grouping val="standard"/>
        <c:varyColors val="0"/>
        <c:ser>
          <c:idx val="0"/>
          <c:order val="0"/>
          <c:tx>
            <c:strRef>
              <c:f>Presentation!$A$104</c:f>
              <c:strCache>
                <c:ptCount val="1"/>
                <c:pt idx="0">
                  <c:v>Base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Presentation!$B$103:$Q$103</c:f>
              <c:numCache>
                <c:formatCode>General</c:formatCode>
                <c:ptCount val="16"/>
                <c:pt idx="0">
                  <c:v>220</c:v>
                </c:pt>
                <c:pt idx="1">
                  <c:v>230</c:v>
                </c:pt>
                <c:pt idx="2">
                  <c:v>240</c:v>
                </c:pt>
                <c:pt idx="3">
                  <c:v>250</c:v>
                </c:pt>
                <c:pt idx="4">
                  <c:v>260</c:v>
                </c:pt>
                <c:pt idx="5">
                  <c:v>270</c:v>
                </c:pt>
                <c:pt idx="6">
                  <c:v>280</c:v>
                </c:pt>
                <c:pt idx="7">
                  <c:v>290</c:v>
                </c:pt>
                <c:pt idx="8">
                  <c:v>300</c:v>
                </c:pt>
                <c:pt idx="9">
                  <c:v>310</c:v>
                </c:pt>
                <c:pt idx="10">
                  <c:v>320</c:v>
                </c:pt>
                <c:pt idx="11">
                  <c:v>330</c:v>
                </c:pt>
                <c:pt idx="12">
                  <c:v>340</c:v>
                </c:pt>
                <c:pt idx="13">
                  <c:v>350</c:v>
                </c:pt>
                <c:pt idx="14">
                  <c:v>360</c:v>
                </c:pt>
                <c:pt idx="15">
                  <c:v>370</c:v>
                </c:pt>
              </c:numCache>
            </c:numRef>
          </c:cat>
          <c:val>
            <c:numRef>
              <c:f>Presentation!$B$104:$Q$104</c:f>
              <c:numCache>
                <c:formatCode>General</c:formatCode>
                <c:ptCount val="16"/>
                <c:pt idx="0">
                  <c:v>63.887999999999998</c:v>
                </c:pt>
                <c:pt idx="1">
                  <c:v>66.792000000000002</c:v>
                </c:pt>
                <c:pt idx="2">
                  <c:v>69.695999999999998</c:v>
                </c:pt>
                <c:pt idx="3">
                  <c:v>72.599999999999994</c:v>
                </c:pt>
                <c:pt idx="4">
                  <c:v>75.503999999999991</c:v>
                </c:pt>
                <c:pt idx="5">
                  <c:v>78.408000000000001</c:v>
                </c:pt>
                <c:pt idx="6">
                  <c:v>81.311999999999998</c:v>
                </c:pt>
                <c:pt idx="7">
                  <c:v>84.215999999999994</c:v>
                </c:pt>
                <c:pt idx="8">
                  <c:v>87.12</c:v>
                </c:pt>
                <c:pt idx="9">
                  <c:v>90.024000000000001</c:v>
                </c:pt>
                <c:pt idx="10">
                  <c:v>92.927999999999997</c:v>
                </c:pt>
                <c:pt idx="11">
                  <c:v>95.831999999999994</c:v>
                </c:pt>
                <c:pt idx="12">
                  <c:v>98.73599999999999</c:v>
                </c:pt>
                <c:pt idx="13">
                  <c:v>101.64</c:v>
                </c:pt>
                <c:pt idx="14">
                  <c:v>102.633168</c:v>
                </c:pt>
                <c:pt idx="15">
                  <c:v>102.633168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Presentation!$A$105</c:f>
              <c:strCache>
                <c:ptCount val="1"/>
                <c:pt idx="0">
                  <c:v>FAC+RAS+ bimodal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Presentation!$B$103:$Q$103</c:f>
              <c:numCache>
                <c:formatCode>General</c:formatCode>
                <c:ptCount val="16"/>
                <c:pt idx="0">
                  <c:v>220</c:v>
                </c:pt>
                <c:pt idx="1">
                  <c:v>230</c:v>
                </c:pt>
                <c:pt idx="2">
                  <c:v>240</c:v>
                </c:pt>
                <c:pt idx="3">
                  <c:v>250</c:v>
                </c:pt>
                <c:pt idx="4">
                  <c:v>260</c:v>
                </c:pt>
                <c:pt idx="5">
                  <c:v>270</c:v>
                </c:pt>
                <c:pt idx="6">
                  <c:v>280</c:v>
                </c:pt>
                <c:pt idx="7">
                  <c:v>290</c:v>
                </c:pt>
                <c:pt idx="8">
                  <c:v>300</c:v>
                </c:pt>
                <c:pt idx="9">
                  <c:v>310</c:v>
                </c:pt>
                <c:pt idx="10">
                  <c:v>320</c:v>
                </c:pt>
                <c:pt idx="11">
                  <c:v>330</c:v>
                </c:pt>
                <c:pt idx="12">
                  <c:v>340</c:v>
                </c:pt>
                <c:pt idx="13">
                  <c:v>350</c:v>
                </c:pt>
                <c:pt idx="14">
                  <c:v>360</c:v>
                </c:pt>
                <c:pt idx="15">
                  <c:v>370</c:v>
                </c:pt>
              </c:numCache>
            </c:numRef>
          </c:cat>
          <c:val>
            <c:numRef>
              <c:f>Presentation!$B$105:$Q$105</c:f>
              <c:numCache>
                <c:formatCode>General</c:formatCode>
                <c:ptCount val="16"/>
                <c:pt idx="0">
                  <c:v>70.84</c:v>
                </c:pt>
                <c:pt idx="1">
                  <c:v>74.06</c:v>
                </c:pt>
                <c:pt idx="2">
                  <c:v>77.28</c:v>
                </c:pt>
                <c:pt idx="3">
                  <c:v>80.5</c:v>
                </c:pt>
                <c:pt idx="4">
                  <c:v>81.153660000000002</c:v>
                </c:pt>
                <c:pt idx="5">
                  <c:v>81.153660000000002</c:v>
                </c:pt>
                <c:pt idx="6">
                  <c:v>81.153660000000002</c:v>
                </c:pt>
                <c:pt idx="7">
                  <c:v>81.153660000000002</c:v>
                </c:pt>
                <c:pt idx="8">
                  <c:v>81.153660000000002</c:v>
                </c:pt>
                <c:pt idx="9">
                  <c:v>81.153660000000002</c:v>
                </c:pt>
                <c:pt idx="10">
                  <c:v>81.153660000000002</c:v>
                </c:pt>
                <c:pt idx="11">
                  <c:v>81.153660000000002</c:v>
                </c:pt>
                <c:pt idx="12">
                  <c:v>81.153660000000002</c:v>
                </c:pt>
                <c:pt idx="13">
                  <c:v>81.153660000000002</c:v>
                </c:pt>
                <c:pt idx="14">
                  <c:v>81.153660000000002</c:v>
                </c:pt>
                <c:pt idx="15">
                  <c:v>81.153660000000002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Presentation!$A$106</c:f>
              <c:strCache>
                <c:ptCount val="1"/>
                <c:pt idx="0">
                  <c:v>FAC+RAS+ gselect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Presentation!$B$103:$Q$103</c:f>
              <c:numCache>
                <c:formatCode>General</c:formatCode>
                <c:ptCount val="16"/>
                <c:pt idx="0">
                  <c:v>220</c:v>
                </c:pt>
                <c:pt idx="1">
                  <c:v>230</c:v>
                </c:pt>
                <c:pt idx="2">
                  <c:v>240</c:v>
                </c:pt>
                <c:pt idx="3">
                  <c:v>250</c:v>
                </c:pt>
                <c:pt idx="4">
                  <c:v>260</c:v>
                </c:pt>
                <c:pt idx="5">
                  <c:v>270</c:v>
                </c:pt>
                <c:pt idx="6">
                  <c:v>280</c:v>
                </c:pt>
                <c:pt idx="7">
                  <c:v>290</c:v>
                </c:pt>
                <c:pt idx="8">
                  <c:v>300</c:v>
                </c:pt>
                <c:pt idx="9">
                  <c:v>310</c:v>
                </c:pt>
                <c:pt idx="10">
                  <c:v>320</c:v>
                </c:pt>
                <c:pt idx="11">
                  <c:v>330</c:v>
                </c:pt>
                <c:pt idx="12">
                  <c:v>340</c:v>
                </c:pt>
                <c:pt idx="13">
                  <c:v>350</c:v>
                </c:pt>
                <c:pt idx="14">
                  <c:v>360</c:v>
                </c:pt>
                <c:pt idx="15">
                  <c:v>370</c:v>
                </c:pt>
              </c:numCache>
            </c:numRef>
          </c:cat>
          <c:val>
            <c:numRef>
              <c:f>Presentation!$B$106:$Q$106</c:f>
              <c:numCache>
                <c:formatCode>General</c:formatCode>
                <c:ptCount val="16"/>
                <c:pt idx="0">
                  <c:v>71.852000000000004</c:v>
                </c:pt>
                <c:pt idx="1">
                  <c:v>75.117999999999995</c:v>
                </c:pt>
                <c:pt idx="2">
                  <c:v>78.384</c:v>
                </c:pt>
                <c:pt idx="3">
                  <c:v>78.831441999999996</c:v>
                </c:pt>
                <c:pt idx="4">
                  <c:v>78.831441999999996</c:v>
                </c:pt>
                <c:pt idx="5">
                  <c:v>78.831441999999996</c:v>
                </c:pt>
                <c:pt idx="6">
                  <c:v>78.831441999999996</c:v>
                </c:pt>
                <c:pt idx="7">
                  <c:v>78.831441999999996</c:v>
                </c:pt>
                <c:pt idx="8">
                  <c:v>78.831441999999996</c:v>
                </c:pt>
                <c:pt idx="9">
                  <c:v>78.831441999999996</c:v>
                </c:pt>
                <c:pt idx="10">
                  <c:v>78.831441999999996</c:v>
                </c:pt>
                <c:pt idx="11">
                  <c:v>78.831441999999996</c:v>
                </c:pt>
                <c:pt idx="12">
                  <c:v>78.831441999999996</c:v>
                </c:pt>
                <c:pt idx="13">
                  <c:v>78.831441999999996</c:v>
                </c:pt>
                <c:pt idx="14">
                  <c:v>78.831441999999996</c:v>
                </c:pt>
                <c:pt idx="15">
                  <c:v>78.831441999999996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Presentation!$A$107</c:f>
              <c:strCache>
                <c:ptCount val="1"/>
                <c:pt idx="0">
                  <c:v>FAC+RAS+ gshare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Presentation!$B$103:$Q$103</c:f>
              <c:numCache>
                <c:formatCode>General</c:formatCode>
                <c:ptCount val="16"/>
                <c:pt idx="0">
                  <c:v>220</c:v>
                </c:pt>
                <c:pt idx="1">
                  <c:v>230</c:v>
                </c:pt>
                <c:pt idx="2">
                  <c:v>240</c:v>
                </c:pt>
                <c:pt idx="3">
                  <c:v>250</c:v>
                </c:pt>
                <c:pt idx="4">
                  <c:v>260</c:v>
                </c:pt>
                <c:pt idx="5">
                  <c:v>270</c:v>
                </c:pt>
                <c:pt idx="6">
                  <c:v>280</c:v>
                </c:pt>
                <c:pt idx="7">
                  <c:v>290</c:v>
                </c:pt>
                <c:pt idx="8">
                  <c:v>300</c:v>
                </c:pt>
                <c:pt idx="9">
                  <c:v>310</c:v>
                </c:pt>
                <c:pt idx="10">
                  <c:v>320</c:v>
                </c:pt>
                <c:pt idx="11">
                  <c:v>330</c:v>
                </c:pt>
                <c:pt idx="12">
                  <c:v>340</c:v>
                </c:pt>
                <c:pt idx="13">
                  <c:v>350</c:v>
                </c:pt>
                <c:pt idx="14">
                  <c:v>360</c:v>
                </c:pt>
                <c:pt idx="15">
                  <c:v>370</c:v>
                </c:pt>
              </c:numCache>
            </c:numRef>
          </c:cat>
          <c:val>
            <c:numRef>
              <c:f>Presentation!$B$107:$Q$107</c:f>
              <c:numCache>
                <c:formatCode>General</c:formatCode>
                <c:ptCount val="16"/>
                <c:pt idx="0">
                  <c:v>72.27000000000001</c:v>
                </c:pt>
                <c:pt idx="1">
                  <c:v>75.555000000000007</c:v>
                </c:pt>
                <c:pt idx="2">
                  <c:v>76.425525000000007</c:v>
                </c:pt>
                <c:pt idx="3">
                  <c:v>76.425525000000007</c:v>
                </c:pt>
                <c:pt idx="4">
                  <c:v>76.425525000000007</c:v>
                </c:pt>
                <c:pt idx="5">
                  <c:v>76.425525000000007</c:v>
                </c:pt>
                <c:pt idx="6">
                  <c:v>76.425525000000007</c:v>
                </c:pt>
                <c:pt idx="7">
                  <c:v>76.425525000000007</c:v>
                </c:pt>
                <c:pt idx="8">
                  <c:v>76.425525000000007</c:v>
                </c:pt>
                <c:pt idx="9">
                  <c:v>76.425525000000007</c:v>
                </c:pt>
                <c:pt idx="10">
                  <c:v>76.425525000000007</c:v>
                </c:pt>
                <c:pt idx="11">
                  <c:v>76.425525000000007</c:v>
                </c:pt>
                <c:pt idx="12">
                  <c:v>76.425525000000007</c:v>
                </c:pt>
                <c:pt idx="13">
                  <c:v>76.425525000000007</c:v>
                </c:pt>
                <c:pt idx="14">
                  <c:v>76.425525000000007</c:v>
                </c:pt>
                <c:pt idx="15">
                  <c:v>76.425525000000007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Presentation!$A$108</c:f>
              <c:strCache>
                <c:ptCount val="1"/>
                <c:pt idx="0">
                  <c:v>FAC+RAS+ gRselect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Presentation!$B$103:$Q$103</c:f>
              <c:numCache>
                <c:formatCode>General</c:formatCode>
                <c:ptCount val="16"/>
                <c:pt idx="0">
                  <c:v>220</c:v>
                </c:pt>
                <c:pt idx="1">
                  <c:v>230</c:v>
                </c:pt>
                <c:pt idx="2">
                  <c:v>240</c:v>
                </c:pt>
                <c:pt idx="3">
                  <c:v>250</c:v>
                </c:pt>
                <c:pt idx="4">
                  <c:v>260</c:v>
                </c:pt>
                <c:pt idx="5">
                  <c:v>270</c:v>
                </c:pt>
                <c:pt idx="6">
                  <c:v>280</c:v>
                </c:pt>
                <c:pt idx="7">
                  <c:v>290</c:v>
                </c:pt>
                <c:pt idx="8">
                  <c:v>300</c:v>
                </c:pt>
                <c:pt idx="9">
                  <c:v>310</c:v>
                </c:pt>
                <c:pt idx="10">
                  <c:v>320</c:v>
                </c:pt>
                <c:pt idx="11">
                  <c:v>330</c:v>
                </c:pt>
                <c:pt idx="12">
                  <c:v>340</c:v>
                </c:pt>
                <c:pt idx="13">
                  <c:v>350</c:v>
                </c:pt>
                <c:pt idx="14">
                  <c:v>360</c:v>
                </c:pt>
                <c:pt idx="15">
                  <c:v>370</c:v>
                </c:pt>
              </c:numCache>
            </c:numRef>
          </c:cat>
          <c:val>
            <c:numRef>
              <c:f>Presentation!$B$108:$Q$108</c:f>
              <c:numCache>
                <c:formatCode>General</c:formatCode>
                <c:ptCount val="16"/>
                <c:pt idx="0">
                  <c:v>71.61</c:v>
                </c:pt>
                <c:pt idx="1">
                  <c:v>74.865000000000009</c:v>
                </c:pt>
                <c:pt idx="2">
                  <c:v>78.12</c:v>
                </c:pt>
                <c:pt idx="3">
                  <c:v>81.375</c:v>
                </c:pt>
                <c:pt idx="4">
                  <c:v>84.503055000000003</c:v>
                </c:pt>
                <c:pt idx="5">
                  <c:v>84.503055000000003</c:v>
                </c:pt>
                <c:pt idx="6">
                  <c:v>84.503055000000003</c:v>
                </c:pt>
                <c:pt idx="7">
                  <c:v>84.503055000000003</c:v>
                </c:pt>
                <c:pt idx="8">
                  <c:v>84.503055000000003</c:v>
                </c:pt>
                <c:pt idx="9">
                  <c:v>84.503055000000003</c:v>
                </c:pt>
                <c:pt idx="10">
                  <c:v>84.503055000000003</c:v>
                </c:pt>
                <c:pt idx="11">
                  <c:v>84.503055000000003</c:v>
                </c:pt>
                <c:pt idx="12">
                  <c:v>84.503055000000003</c:v>
                </c:pt>
                <c:pt idx="13">
                  <c:v>84.503055000000003</c:v>
                </c:pt>
                <c:pt idx="14">
                  <c:v>84.503055000000003</c:v>
                </c:pt>
                <c:pt idx="15">
                  <c:v>84.503055000000003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117952"/>
        <c:axId val="165119872"/>
      </c:lineChart>
      <c:catAx>
        <c:axId val="1651179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 smtClean="0"/>
                  <a:t>Processor Operating Frequency</a:t>
                </a:r>
                <a:endParaRPr lang="en-US" sz="2400" dirty="0"/>
              </a:p>
            </c:rich>
          </c:tx>
          <c:layout>
            <c:manualLayout>
              <c:xMode val="edge"/>
              <c:yMode val="edge"/>
              <c:x val="0.32331142126162771"/>
              <c:y val="0.9019582239720036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65119872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165119872"/>
        <c:scaling>
          <c:orientation val="minMax"/>
          <c:min val="6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000" dirty="0" smtClean="0"/>
                  <a:t>Million Instructions Per Second</a:t>
                </a:r>
                <a:endParaRPr lang="en-US" sz="20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5117952"/>
        <c:crosses val="autoZero"/>
        <c:crossBetween val="midCat"/>
      </c:valAx>
    </c:plotArea>
    <c:legend>
      <c:legendPos val="t"/>
      <c:layout>
        <c:manualLayout>
          <c:xMode val="edge"/>
          <c:yMode val="edge"/>
          <c:x val="0.15775270824309864"/>
          <c:y val="5.4545454545454543E-2"/>
          <c:w val="0.68171855168517703"/>
          <c:h val="0.15002887139107612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124467396120938"/>
          <c:y val="4.1691056910569103E-2"/>
          <c:w val="0.80494580222926682"/>
          <c:h val="0.85882926829268291"/>
        </c:manualLayout>
      </c:layout>
      <c:lineChart>
        <c:grouping val="standard"/>
        <c:varyColors val="0"/>
        <c:ser>
          <c:idx val="0"/>
          <c:order val="0"/>
          <c:tx>
            <c:strRef>
              <c:f>Presentation!$A$4</c:f>
              <c:strCache>
                <c:ptCount val="1"/>
                <c:pt idx="0">
                  <c:v>GRselect</c:v>
                </c:pt>
              </c:strCache>
            </c:strRef>
          </c:tx>
          <c:cat>
            <c:strRef>
              <c:f>Presentation!$B$3:$G$3</c:f>
              <c:strCache>
                <c:ptCount val="6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</c:strCache>
            </c:strRef>
          </c:cat>
          <c:val>
            <c:numRef>
              <c:f>Presentation!$B$4:$G$4</c:f>
              <c:numCache>
                <c:formatCode>General</c:formatCode>
                <c:ptCount val="6"/>
                <c:pt idx="0">
                  <c:v>12.6754</c:v>
                </c:pt>
                <c:pt idx="1">
                  <c:v>11.963800000000001</c:v>
                </c:pt>
                <c:pt idx="2">
                  <c:v>11.425000000000001</c:v>
                </c:pt>
                <c:pt idx="3">
                  <c:v>10.660500000000001</c:v>
                </c:pt>
                <c:pt idx="4">
                  <c:v>10.4094</c:v>
                </c:pt>
                <c:pt idx="5">
                  <c:v>9.8396000000000008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Presentation!$A$5</c:f>
              <c:strCache>
                <c:ptCount val="1"/>
                <c:pt idx="0">
                  <c:v>GShare</c:v>
                </c:pt>
              </c:strCache>
            </c:strRef>
          </c:tx>
          <c:cat>
            <c:strRef>
              <c:f>Presentation!$B$3:$G$3</c:f>
              <c:strCache>
                <c:ptCount val="6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</c:strCache>
            </c:strRef>
          </c:cat>
          <c:val>
            <c:numRef>
              <c:f>Presentation!$B$5:$G$5</c:f>
              <c:numCache>
                <c:formatCode>General</c:formatCode>
                <c:ptCount val="6"/>
                <c:pt idx="0">
                  <c:v>12.158200000000001</c:v>
                </c:pt>
                <c:pt idx="1">
                  <c:v>11.3308</c:v>
                </c:pt>
                <c:pt idx="2">
                  <c:v>10.7309</c:v>
                </c:pt>
                <c:pt idx="3">
                  <c:v>10.3986</c:v>
                </c:pt>
                <c:pt idx="4">
                  <c:v>10.1152</c:v>
                </c:pt>
                <c:pt idx="5">
                  <c:v>9.8455999999999992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Presentation!$A$6</c:f>
              <c:strCache>
                <c:ptCount val="1"/>
                <c:pt idx="0">
                  <c:v>Bimodal</c:v>
                </c:pt>
              </c:strCache>
            </c:strRef>
          </c:tx>
          <c:cat>
            <c:strRef>
              <c:f>Presentation!$B$3:$G$3</c:f>
              <c:strCache>
                <c:ptCount val="6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</c:strCache>
            </c:strRef>
          </c:cat>
          <c:val>
            <c:numRef>
              <c:f>Presentation!$B$6:$G$6</c:f>
              <c:numCache>
                <c:formatCode>General</c:formatCode>
                <c:ptCount val="6"/>
                <c:pt idx="0">
                  <c:v>19.036799999999999</c:v>
                </c:pt>
                <c:pt idx="1">
                  <c:v>16.407299999999999</c:v>
                </c:pt>
                <c:pt idx="2">
                  <c:v>16.189900000000002</c:v>
                </c:pt>
                <c:pt idx="3">
                  <c:v>15.980600000000001</c:v>
                </c:pt>
                <c:pt idx="4">
                  <c:v>15.837</c:v>
                </c:pt>
                <c:pt idx="5">
                  <c:v>15.635199999999999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039488"/>
        <c:axId val="165041280"/>
      </c:lineChart>
      <c:catAx>
        <c:axId val="1650394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65041280"/>
        <c:crosses val="autoZero"/>
        <c:auto val="1"/>
        <c:lblAlgn val="ctr"/>
        <c:lblOffset val="100"/>
        <c:noMultiLvlLbl val="0"/>
      </c:catAx>
      <c:valAx>
        <c:axId val="165041280"/>
        <c:scaling>
          <c:orientation val="minMax"/>
          <c:max val="2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MPKI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6503948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742695593901826"/>
          <c:y val="4.2270626497774737E-2"/>
          <c:w val="0.53523570917271701"/>
          <c:h val="6.2685871583125274E-2"/>
        </c:manualLayout>
      </c:layout>
      <c:overlay val="1"/>
      <c:txPr>
        <a:bodyPr/>
        <a:lstStyle/>
        <a:p>
          <a:pPr>
            <a:defRPr sz="1200"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935618341824919"/>
          <c:y val="5.4961175909611533E-2"/>
          <c:w val="0.87678477690288714"/>
          <c:h val="0.751429612770341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MPKI!$B$2</c:f>
              <c:strCache>
                <c:ptCount val="1"/>
                <c:pt idx="0">
                  <c:v>1KB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MPKI!$B$3:$B$10</c:f>
              <c:numCache>
                <c:formatCode>General</c:formatCode>
                <c:ptCount val="8"/>
                <c:pt idx="0">
                  <c:v>12.6754</c:v>
                </c:pt>
                <c:pt idx="1">
                  <c:v>12.158200000000001</c:v>
                </c:pt>
                <c:pt idx="2">
                  <c:v>19.036799999999999</c:v>
                </c:pt>
                <c:pt idx="3">
                  <c:v>17.368500000000001</c:v>
                </c:pt>
              </c:numCache>
            </c:numRef>
          </c:val>
        </c:ser>
        <c:ser>
          <c:idx val="1"/>
          <c:order val="1"/>
          <c:tx>
            <c:strRef>
              <c:f>MPKI!$C$2</c:f>
              <c:strCache>
                <c:ptCount val="1"/>
                <c:pt idx="0">
                  <c:v>2KB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MPKI!$C$3:$C$10</c:f>
              <c:numCache>
                <c:formatCode>General</c:formatCode>
                <c:ptCount val="8"/>
                <c:pt idx="0">
                  <c:v>11.963800000000001</c:v>
                </c:pt>
                <c:pt idx="1">
                  <c:v>11.3308</c:v>
                </c:pt>
                <c:pt idx="2">
                  <c:v>16.407299999999999</c:v>
                </c:pt>
                <c:pt idx="3">
                  <c:v>15.7182</c:v>
                </c:pt>
              </c:numCache>
            </c:numRef>
          </c:val>
        </c:ser>
        <c:ser>
          <c:idx val="2"/>
          <c:order val="2"/>
          <c:tx>
            <c:strRef>
              <c:f>MPKI!$D$2</c:f>
              <c:strCache>
                <c:ptCount val="1"/>
                <c:pt idx="0">
                  <c:v>4KB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MPKI!$D$3:$D$10</c:f>
              <c:numCache>
                <c:formatCode>General</c:formatCode>
                <c:ptCount val="8"/>
                <c:pt idx="0">
                  <c:v>11.425000000000001</c:v>
                </c:pt>
                <c:pt idx="1">
                  <c:v>10.7309</c:v>
                </c:pt>
                <c:pt idx="2">
                  <c:v>16.189900000000002</c:v>
                </c:pt>
                <c:pt idx="3">
                  <c:v>13.776199999999999</c:v>
                </c:pt>
              </c:numCache>
            </c:numRef>
          </c:val>
        </c:ser>
        <c:ser>
          <c:idx val="3"/>
          <c:order val="3"/>
          <c:tx>
            <c:strRef>
              <c:f>MPKI!$E$2</c:f>
              <c:strCache>
                <c:ptCount val="1"/>
                <c:pt idx="0">
                  <c:v>8KB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MPKI!$E$3:$E$10</c:f>
              <c:numCache>
                <c:formatCode>General</c:formatCode>
                <c:ptCount val="8"/>
                <c:pt idx="0">
                  <c:v>10.660500000000001</c:v>
                </c:pt>
                <c:pt idx="1">
                  <c:v>10.3986</c:v>
                </c:pt>
                <c:pt idx="2">
                  <c:v>15.980600000000001</c:v>
                </c:pt>
                <c:pt idx="3">
                  <c:v>13.1859</c:v>
                </c:pt>
              </c:numCache>
            </c:numRef>
          </c:val>
        </c:ser>
        <c:ser>
          <c:idx val="4"/>
          <c:order val="4"/>
          <c:tx>
            <c:strRef>
              <c:f>MPKI!$F$2</c:f>
              <c:strCache>
                <c:ptCount val="1"/>
                <c:pt idx="0">
                  <c:v>16KB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MPKI!$F$3:$F$10</c:f>
              <c:numCache>
                <c:formatCode>General</c:formatCode>
                <c:ptCount val="8"/>
                <c:pt idx="0">
                  <c:v>10.4094</c:v>
                </c:pt>
                <c:pt idx="1">
                  <c:v>10.1152</c:v>
                </c:pt>
                <c:pt idx="2">
                  <c:v>15.837</c:v>
                </c:pt>
                <c:pt idx="3">
                  <c:v>12.6266</c:v>
                </c:pt>
              </c:numCache>
            </c:numRef>
          </c:val>
        </c:ser>
        <c:ser>
          <c:idx val="5"/>
          <c:order val="5"/>
          <c:tx>
            <c:strRef>
              <c:f>MPKI!$G$2</c:f>
              <c:strCache>
                <c:ptCount val="1"/>
                <c:pt idx="0">
                  <c:v>32KB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MPKI!$G$3:$G$10</c:f>
              <c:numCache>
                <c:formatCode>General</c:formatCode>
                <c:ptCount val="8"/>
                <c:pt idx="0">
                  <c:v>9.8396000000000008</c:v>
                </c:pt>
                <c:pt idx="1">
                  <c:v>9.8455999999999992</c:v>
                </c:pt>
                <c:pt idx="2">
                  <c:v>15.635199999999999</c:v>
                </c:pt>
                <c:pt idx="3">
                  <c:v>12.232200000000001</c:v>
                </c:pt>
                <c:pt idx="4">
                  <c:v>10.149900000000001</c:v>
                </c:pt>
                <c:pt idx="5">
                  <c:v>10.154400000000001</c:v>
                </c:pt>
                <c:pt idx="6">
                  <c:v>4.2553999999999998</c:v>
                </c:pt>
                <c:pt idx="7">
                  <c:v>4.2526999999999999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5184640"/>
        <c:axId val="165186176"/>
      </c:barChart>
      <c:catAx>
        <c:axId val="1651846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65186176"/>
        <c:crosses val="autoZero"/>
        <c:auto val="1"/>
        <c:lblAlgn val="ctr"/>
        <c:lblOffset val="100"/>
        <c:noMultiLvlLbl val="0"/>
      </c:catAx>
      <c:valAx>
        <c:axId val="1651861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MPKI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518464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54238462379702523"/>
          <c:y val="4.5606975184439971E-2"/>
          <c:w val="0.45761547755202381"/>
          <c:h val="0.11833327893934073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0.02253</cdr:x>
      <cdr:y>0.45226</cdr:y>
    </cdr:from>
    <cdr:to>
      <cdr:x>0.02257</cdr:x>
      <cdr:y>0.64227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H="1" flipV="1">
          <a:off x="205740" y="2118360"/>
          <a:ext cx="365" cy="889985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</cdr:x>
      <cdr:y>0.29283</cdr:y>
    </cdr:from>
    <cdr:to>
      <cdr:x>0.04173</cdr:x>
      <cdr:y>0.45057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0" y="1371599"/>
          <a:ext cx="380999" cy="7388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0.00378</cdr:x>
      <cdr:y>0.15094</cdr:y>
    </cdr:from>
    <cdr:to>
      <cdr:x>0.0537</cdr:x>
      <cdr:y>0.36956</cdr:y>
    </cdr:to>
    <cdr:sp macro="" textlink="">
      <cdr:nvSpPr>
        <cdr:cNvPr id="4" name="TextBox 1"/>
        <cdr:cNvSpPr txBox="1"/>
      </cdr:nvSpPr>
      <cdr:spPr>
        <a:xfrm xmlns:a="http://schemas.openxmlformats.org/drawingml/2006/main" rot="10800000">
          <a:off x="34636" y="609600"/>
          <a:ext cx="457575" cy="882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  <cdr:relSizeAnchor xmlns:cdr="http://schemas.openxmlformats.org/drawingml/2006/chartDrawing">
    <cdr:from>
      <cdr:x>0.02872</cdr:x>
      <cdr:y>0.37736</cdr:y>
    </cdr:from>
    <cdr:to>
      <cdr:x>0.02875</cdr:x>
      <cdr:y>0.64068</cdr:y>
    </cdr:to>
    <cdr:cxnSp macro="">
      <cdr:nvCxnSpPr>
        <cdr:cNvPr id="5" name="Straight Arrow Connector 4"/>
        <cdr:cNvCxnSpPr/>
      </cdr:nvCxnSpPr>
      <cdr:spPr>
        <a:xfrm xmlns:a="http://schemas.openxmlformats.org/drawingml/2006/main" flipH="1" flipV="1">
          <a:off x="263236" y="1524000"/>
          <a:ext cx="275" cy="1063444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0.02339</cdr:x>
      <cdr:y>0.34535</cdr:y>
    </cdr:from>
    <cdr:to>
      <cdr:x>0.02343</cdr:x>
      <cdr:y>0.58369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H="1" flipV="1">
          <a:off x="210312" y="1289465"/>
          <a:ext cx="365" cy="889931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1.11215E-7</cdr:x>
      <cdr:y>0.12245</cdr:y>
    </cdr:from>
    <cdr:to>
      <cdr:x>0.06732</cdr:x>
      <cdr:y>0.32033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1" y="457200"/>
          <a:ext cx="605333" cy="7388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  <cdr:relSizeAnchor xmlns:cdr="http://schemas.openxmlformats.org/drawingml/2006/chartDrawing">
    <cdr:from>
      <cdr:x>0.97729</cdr:x>
      <cdr:y>0.3558</cdr:y>
    </cdr:from>
    <cdr:to>
      <cdr:x>0.97735</cdr:x>
      <cdr:y>0.59414</cdr:y>
    </cdr:to>
    <cdr:cxnSp macro="">
      <cdr:nvCxnSpPr>
        <cdr:cNvPr id="4" name="Straight Arrow Connector 3"/>
        <cdr:cNvCxnSpPr/>
      </cdr:nvCxnSpPr>
      <cdr:spPr>
        <a:xfrm xmlns:a="http://schemas.openxmlformats.org/drawingml/2006/main" flipH="1" flipV="1">
          <a:off x="8787442" y="1328468"/>
          <a:ext cx="457" cy="889931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2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0.95809</cdr:x>
      <cdr:y>0.14689</cdr:y>
    </cdr:from>
    <cdr:to>
      <cdr:x>1</cdr:x>
      <cdr:y>0.34477</cdr:y>
    </cdr:to>
    <cdr:sp macro="" textlink="">
      <cdr:nvSpPr>
        <cdr:cNvPr id="5" name="TextBox 2"/>
        <cdr:cNvSpPr txBox="1"/>
      </cdr:nvSpPr>
      <cdr:spPr>
        <a:xfrm xmlns:a="http://schemas.openxmlformats.org/drawingml/2006/main" rot="10800000">
          <a:off x="8786155" y="548453"/>
          <a:ext cx="376824" cy="7388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0.50703</cdr:y>
    </cdr:from>
    <cdr:to>
      <cdr:x>0.04196</cdr:x>
      <cdr:y>0.66509</cdr:y>
    </cdr:to>
    <cdr:sp macro="" textlink="">
      <cdr:nvSpPr>
        <cdr:cNvPr id="2" name="TextBox 1"/>
        <cdr:cNvSpPr txBox="1"/>
      </cdr:nvSpPr>
      <cdr:spPr>
        <a:xfrm xmlns:a="http://schemas.openxmlformats.org/drawingml/2006/main" rot="10800000">
          <a:off x="-76198" y="2370125"/>
          <a:ext cx="381001" cy="7388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0.02854</cdr:x>
      <cdr:y>0.3198</cdr:y>
    </cdr:from>
    <cdr:to>
      <cdr:x>0.02858</cdr:x>
      <cdr:y>0.53214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H="1" flipV="1">
          <a:off x="261114" y="1340268"/>
          <a:ext cx="359" cy="889914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2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0.00555</cdr:x>
      <cdr:y>0.12121</cdr:y>
    </cdr:from>
    <cdr:to>
      <cdr:x>0.07171</cdr:x>
      <cdr:y>0.29751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50801" y="508004"/>
          <a:ext cx="605314" cy="7388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0.06383</cdr:x>
      <cdr:y>0.32609</cdr:y>
    </cdr:from>
    <cdr:to>
      <cdr:x>0.06383</cdr:x>
      <cdr:y>0.54933</cdr:y>
    </cdr:to>
    <cdr:cxnSp macro="">
      <cdr:nvCxnSpPr>
        <cdr:cNvPr id="2" name="Straight Arrow Connector 1"/>
        <cdr:cNvCxnSpPr/>
      </cdr:nvCxnSpPr>
      <cdr:spPr>
        <a:xfrm xmlns:a="http://schemas.openxmlformats.org/drawingml/2006/main">
          <a:off x="457200" y="1143000"/>
          <a:ext cx="0" cy="782501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0.03191</cdr:x>
      <cdr:y>0.52174</cdr:y>
    </cdr:from>
    <cdr:to>
      <cdr:x>0.0986</cdr:x>
      <cdr:y>0.7125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228600" y="1828800"/>
          <a:ext cx="477687" cy="6686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0.02521</cdr:x>
      <cdr:y>0.18</cdr:y>
    </cdr:from>
    <cdr:to>
      <cdr:x>0.02521</cdr:x>
      <cdr:y>0.52281</cdr:y>
    </cdr:to>
    <cdr:cxnSp macro="">
      <cdr:nvCxnSpPr>
        <cdr:cNvPr id="3" name="Straight Arrow Connector 2"/>
        <cdr:cNvCxnSpPr/>
      </cdr:nvCxnSpPr>
      <cdr:spPr>
        <a:xfrm xmlns:a="http://schemas.openxmlformats.org/drawingml/2006/main">
          <a:off x="228600" y="685800"/>
          <a:ext cx="0" cy="1306106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1.1028E-7</cdr:x>
      <cdr:y>0.4</cdr:y>
    </cdr:from>
    <cdr:to>
      <cdr:x>0.04928</cdr:x>
      <cdr:y>0.69293</cdr:y>
    </cdr:to>
    <cdr:sp macro="" textlink="">
      <cdr:nvSpPr>
        <cdr:cNvPr id="6" name="TextBox 5"/>
        <cdr:cNvSpPr txBox="1"/>
      </cdr:nvSpPr>
      <cdr:spPr>
        <a:xfrm xmlns:a="http://schemas.openxmlformats.org/drawingml/2006/main" rot="10800000">
          <a:off x="1" y="1524000"/>
          <a:ext cx="446861" cy="11160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eaVert" wrap="square" rtlCol="0"/>
        <a:lstStyle xmlns:a="http://schemas.openxmlformats.org/drawingml/2006/main"/>
        <a:p xmlns:a="http://schemas.openxmlformats.org/drawingml/2006/main"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0.03333</cdr:x>
      <cdr:y>0.28302</cdr:y>
    </cdr:from>
    <cdr:to>
      <cdr:x>0.03356</cdr:x>
      <cdr:y>0.54533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H="1" flipV="1">
          <a:off x="304800" y="1143000"/>
          <a:ext cx="2103" cy="1059365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0.00833</cdr:x>
      <cdr:y>0.03774</cdr:y>
    </cdr:from>
    <cdr:to>
      <cdr:x>0.06303</cdr:x>
      <cdr:y>0.25717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76200" y="152400"/>
          <a:ext cx="500177" cy="8861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0.02399</cdr:x>
      <cdr:y>0.38991</cdr:y>
    </cdr:from>
    <cdr:to>
      <cdr:x>0.02422</cdr:x>
      <cdr:y>0.62289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H="1" flipV="1">
          <a:off x="219365" y="1574687"/>
          <a:ext cx="2104" cy="940913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1.09361E-7</cdr:x>
      <cdr:y>0.18868</cdr:y>
    </cdr:from>
    <cdr:to>
      <cdr:x>0.05147</cdr:x>
      <cdr:y>0.38356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1" y="762000"/>
          <a:ext cx="470642" cy="7870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0.07216</cdr:x>
      <cdr:y>0.27083</cdr:y>
    </cdr:from>
    <cdr:to>
      <cdr:x>0.07216</cdr:x>
      <cdr:y>0.58193</cdr:y>
    </cdr:to>
    <cdr:cxnSp macro="">
      <cdr:nvCxnSpPr>
        <cdr:cNvPr id="2" name="Straight Arrow Connector 1"/>
        <cdr:cNvCxnSpPr/>
      </cdr:nvCxnSpPr>
      <cdr:spPr>
        <a:xfrm xmlns:a="http://schemas.openxmlformats.org/drawingml/2006/main">
          <a:off x="533400" y="990600"/>
          <a:ext cx="0" cy="1137879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0.04124</cdr:x>
      <cdr:y>0.58333</cdr:y>
    </cdr:from>
    <cdr:to>
      <cdr:x>0.09908</cdr:x>
      <cdr:y>0.76759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304800" y="2133600"/>
          <a:ext cx="427544" cy="6739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C0D47-2225-4D24-AA75-D9B7C8AFF227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24FA4-0DFC-471F-9B81-590B0D3CB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003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8A4DD-8282-4F46-9AB5-3F09F8B0021F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82FF3-8861-42DC-B9A0-B5ACDDF9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860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83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Will show this structure is not good on FPGA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4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8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Discovered that it’s better to replace the BTB and with address</a:t>
            </a:r>
            <a:r>
              <a:rPr lang="en-US" baseline="0" dirty="0" smtClean="0"/>
              <a:t> calculation</a:t>
            </a:r>
          </a:p>
          <a:p>
            <a:r>
              <a:rPr lang="en-US" baseline="0" dirty="0" smtClean="0"/>
              <a:t>Impractical on ASIC, </a:t>
            </a:r>
            <a:r>
              <a:rPr lang="en-US" dirty="0" smtClean="0"/>
              <a:t>3 Cycles</a:t>
            </a:r>
            <a:r>
              <a:rPr lang="en-US" baseline="0" dirty="0" smtClean="0"/>
              <a:t> to access </a:t>
            </a:r>
            <a:r>
              <a:rPr lang="en-US" baseline="0" dirty="0" err="1" smtClean="0"/>
              <a:t>iCache</a:t>
            </a:r>
            <a:r>
              <a:rPr lang="en-US" baseline="0" dirty="0" smtClean="0"/>
              <a:t>, won’t even see </a:t>
            </a:r>
            <a:r>
              <a:rPr lang="en-US" baseline="0" dirty="0" err="1" smtClean="0"/>
              <a:t>insn</a:t>
            </a:r>
            <a:r>
              <a:rPr lang="en-US" baseline="0" dirty="0" smtClean="0"/>
              <a:t> in 1 </a:t>
            </a:r>
            <a:r>
              <a:rPr lang="en-US" baseline="0" dirty="0" err="1" smtClean="0"/>
              <a:t>cycel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85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Vertical axis:</a:t>
            </a:r>
            <a:r>
              <a:rPr lang="en-US" baseline="0" dirty="0" smtClean="0"/>
              <a:t> percentage of instructions, horizontal axis: benchmarks, best worst average</a:t>
            </a:r>
            <a:endParaRPr lang="en-US" dirty="0" smtClean="0"/>
          </a:p>
          <a:p>
            <a:r>
              <a:rPr lang="en-US" dirty="0" smtClean="0"/>
              <a:t>Eliminate</a:t>
            </a:r>
            <a:r>
              <a:rPr lang="en-US" baseline="0" dirty="0" smtClean="0"/>
              <a:t> BTB -&gt; lose coverage</a:t>
            </a:r>
          </a:p>
          <a:p>
            <a:r>
              <a:rPr lang="en-US" baseline="0" dirty="0" smtClean="0"/>
              <a:t>Studied histogram to show the impact is minimal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36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Vertical axis:</a:t>
            </a:r>
            <a:r>
              <a:rPr lang="en-US" baseline="0" dirty="0" smtClean="0"/>
              <a:t> percentage improvement, horizontal axis: target predictors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FAC+RAS</a:t>
            </a:r>
            <a:r>
              <a:rPr lang="en-US" baseline="0" dirty="0" smtClean="0"/>
              <a:t> is better than BTB+FAC</a:t>
            </a:r>
          </a:p>
          <a:p>
            <a:r>
              <a:rPr lang="en-US" baseline="0" dirty="0" smtClean="0"/>
              <a:t>Including BTB+FAC+RAS only improves ~5% -&gt; little impact on target accuracy, so use FAC+RAS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10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0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Straight forward implementation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gshare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gselect</a:t>
            </a:r>
            <a:r>
              <a:rPr lang="en-US" baseline="0" dirty="0" smtClean="0"/>
              <a:t> is slow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81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Vertical axis: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fmax</a:t>
            </a:r>
            <a:r>
              <a:rPr lang="en-US" baseline="0" dirty="0" smtClean="0"/>
              <a:t> and IPC, horizontal axis: various predictors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Base is fast but capped at 270MHz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4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Vertical axis:</a:t>
            </a:r>
            <a:r>
              <a:rPr lang="en-US" baseline="0" dirty="0" smtClean="0"/>
              <a:t> IPC normalized to base, MIPS, horizontal axis: predictors</a:t>
            </a:r>
            <a:endParaRPr lang="en-US" dirty="0" smtClean="0"/>
          </a:p>
          <a:p>
            <a:r>
              <a:rPr lang="en-US" dirty="0" smtClean="0"/>
              <a:t>MIPS on the same ISA,</a:t>
            </a:r>
            <a:r>
              <a:rPr lang="en-US" baseline="0" dirty="0" smtClean="0"/>
              <a:t> so it’s 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28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study, the </a:t>
            </a:r>
            <a:r>
              <a:rPr lang="en-US" baseline="0" dirty="0" err="1" smtClean="0"/>
              <a:t>fmax</a:t>
            </a:r>
            <a:r>
              <a:rPr lang="en-US" baseline="0" dirty="0" smtClean="0"/>
              <a:t> of Base is capped </a:t>
            </a:r>
            <a:r>
              <a:rPr lang="en-US" baseline="0" smtClean="0"/>
              <a:t>at 270MHz.</a:t>
            </a:r>
          </a:p>
          <a:p>
            <a:r>
              <a:rPr lang="en-US" baseline="0" smtClean="0"/>
              <a:t>Processor faster -&gt; Base </a:t>
            </a:r>
            <a:r>
              <a:rPr lang="en-US" baseline="0" dirty="0" smtClean="0"/>
              <a:t>can improve while the other predictors stay the same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Vertical axis:</a:t>
            </a:r>
            <a:r>
              <a:rPr lang="en-US" baseline="0" dirty="0" smtClean="0"/>
              <a:t> IPS, horizontal axis: </a:t>
            </a:r>
            <a:r>
              <a:rPr lang="en-US" baseline="0" dirty="0" err="1" smtClean="0"/>
              <a:t>fmax</a:t>
            </a:r>
            <a:r>
              <a:rPr lang="en-US" baseline="0" dirty="0" smtClean="0"/>
              <a:t> of the processor</a:t>
            </a:r>
            <a:endParaRPr lang="en-US" dirty="0" smtClean="0"/>
          </a:p>
          <a:p>
            <a:r>
              <a:rPr lang="en-US" dirty="0" smtClean="0"/>
              <a:t>When the</a:t>
            </a:r>
            <a:r>
              <a:rPr lang="en-US" baseline="0" dirty="0" smtClean="0"/>
              <a:t> processor operates at 293MHz or faster, Base outperforms </a:t>
            </a:r>
            <a:r>
              <a:rPr lang="en-US" baseline="0" dirty="0" err="1" smtClean="0"/>
              <a:t>FAC+RAS+gRselect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3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Wrong prediction: penalty to squash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92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Vertical axis:</a:t>
            </a:r>
            <a:r>
              <a:rPr lang="en-US" baseline="0" dirty="0" smtClean="0"/>
              <a:t> MPKI, horizontal axis: predictor sizes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30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47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Vertical axis:</a:t>
            </a:r>
            <a:r>
              <a:rPr lang="en-US" baseline="0" dirty="0" smtClean="0"/>
              <a:t> MPKI, horizontal axis: predictors</a:t>
            </a:r>
            <a:endParaRPr lang="en-US" dirty="0" smtClean="0"/>
          </a:p>
          <a:p>
            <a:r>
              <a:rPr lang="en-US" dirty="0" smtClean="0"/>
              <a:t>All predictors gets more accurate as they</a:t>
            </a:r>
            <a:r>
              <a:rPr lang="en-US" baseline="0" dirty="0" smtClean="0"/>
              <a:t> scale</a:t>
            </a:r>
          </a:p>
          <a:p>
            <a:r>
              <a:rPr lang="en-US" baseline="0" dirty="0" smtClean="0"/>
              <a:t>TAGE-SC variations are 2.3x more accurate than the 32KB </a:t>
            </a:r>
            <a:r>
              <a:rPr lang="en-US" baseline="0" dirty="0" err="1" smtClean="0"/>
              <a:t>gshare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39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Vertical axis: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fmax</a:t>
            </a:r>
            <a:r>
              <a:rPr lang="en-US" baseline="0" dirty="0" smtClean="0"/>
              <a:t>, horizontal axis: predictors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O-TAGE-SC is capped at 270MHz</a:t>
            </a:r>
          </a:p>
          <a:p>
            <a:r>
              <a:rPr lang="en-US" dirty="0" smtClean="0"/>
              <a:t>Other predictors slows down</a:t>
            </a:r>
            <a:r>
              <a:rPr lang="en-US" baseline="0" dirty="0" smtClean="0"/>
              <a:t> as they scale, </a:t>
            </a:r>
            <a:r>
              <a:rPr lang="en-US" baseline="0" dirty="0" err="1" smtClean="0"/>
              <a:t>gRselect</a:t>
            </a:r>
            <a:r>
              <a:rPr lang="en-US" baseline="0" dirty="0" smtClean="0"/>
              <a:t> suffers less because of its critical path is different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93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Vertical axis:</a:t>
            </a:r>
            <a:r>
              <a:rPr lang="en-US" baseline="0" dirty="0" smtClean="0"/>
              <a:t> IPS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O-TAGE-SC is the best because it’s both the fastest and the most accurate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Followed by 1KB perceptron and </a:t>
            </a:r>
            <a:r>
              <a:rPr lang="en-US" baseline="0" smtClean="0"/>
              <a:t>1KB Grselect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Single-cycle TAGE-SC is too slow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49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Vertical axis:</a:t>
            </a:r>
            <a:r>
              <a:rPr lang="en-US" baseline="0" dirty="0" smtClean="0"/>
              <a:t> IPS improvement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Blue bar: contribution from </a:t>
            </a:r>
            <a:r>
              <a:rPr lang="en-US" baseline="0" dirty="0" err="1" smtClean="0"/>
              <a:t>fmax</a:t>
            </a:r>
            <a:r>
              <a:rPr lang="en-US" baseline="0" dirty="0" smtClean="0"/>
              <a:t>, red bar: contribution from IPC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major IPS gain comes from </a:t>
            </a:r>
            <a:r>
              <a:rPr lang="en-US" baseline="0" dirty="0" err="1" smtClean="0"/>
              <a:t>fmax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Even O-TAGE-SC is 2.3x more accurate, it’s only 0.3% better in IPC, most because of the small pipeline so the ultimate gain is limited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29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latency gap between accessing on-chip memory and logic is much smaller relative to ASIC.</a:t>
            </a:r>
          </a:p>
          <a:p>
            <a:r>
              <a:rPr lang="en-US" baseline="0" dirty="0" smtClean="0"/>
              <a:t>Need to re-evaluate tradeoffs.</a:t>
            </a:r>
          </a:p>
          <a:p>
            <a:r>
              <a:rPr lang="en-US" baseline="0" dirty="0" smtClean="0"/>
              <a:t>This work proposes FPGA-friendly branch predictors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3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Points: designs</a:t>
            </a:r>
            <a:endParaRPr lang="en-US" dirty="0" smtClean="0"/>
          </a:p>
          <a:p>
            <a:r>
              <a:rPr lang="en-US" dirty="0" smtClean="0"/>
              <a:t>Vertical</a:t>
            </a:r>
            <a:r>
              <a:rPr lang="en-US" baseline="0" dirty="0" smtClean="0"/>
              <a:t> axis: MPKI, horizontal axis: </a:t>
            </a:r>
            <a:r>
              <a:rPr lang="en-US" baseline="0" dirty="0" err="1" smtClean="0"/>
              <a:t>Fmax</a:t>
            </a:r>
            <a:endParaRPr lang="en-US" baseline="0" dirty="0" smtClean="0"/>
          </a:p>
          <a:p>
            <a:r>
              <a:rPr lang="en-US" baseline="0" dirty="0" smtClean="0"/>
              <a:t>Contribution: Propose O-TAGE-SC and </a:t>
            </a:r>
            <a:r>
              <a:rPr lang="en-US" baseline="0" dirty="0" err="1" smtClean="0"/>
              <a:t>gRselect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69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 provide</a:t>
            </a:r>
            <a:r>
              <a:rPr lang="en-US" baseline="0" dirty="0" smtClean="0"/>
              <a:t> next pc</a:t>
            </a:r>
          </a:p>
          <a:p>
            <a:r>
              <a:rPr lang="en-US" baseline="0" dirty="0" smtClean="0"/>
              <a:t>5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59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have DIR table, indexing is different</a:t>
            </a:r>
          </a:p>
          <a:p>
            <a:r>
              <a:rPr lang="en-US" dirty="0" smtClean="0"/>
              <a:t>Bimodal</a:t>
            </a:r>
            <a:r>
              <a:rPr lang="en-US" baseline="0" dirty="0" smtClean="0"/>
              <a:t> captures </a:t>
            </a:r>
            <a:r>
              <a:rPr lang="en-US" dirty="0" smtClean="0"/>
              <a:t>temporal</a:t>
            </a:r>
            <a:r>
              <a:rPr lang="en-US" baseline="0" dirty="0" smtClean="0"/>
              <a:t> bias: no correlation between branches</a:t>
            </a:r>
          </a:p>
          <a:p>
            <a:r>
              <a:rPr lang="en-US" baseline="0" dirty="0" err="1" smtClean="0"/>
              <a:t>Gshare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Gselect</a:t>
            </a:r>
            <a:r>
              <a:rPr lang="en-US" baseline="0" dirty="0" smtClean="0"/>
              <a:t> uses GHR, which stores preceding branch results, to finds correlations between branch outcomes and global branch history patterns</a:t>
            </a:r>
          </a:p>
          <a:p>
            <a:r>
              <a:rPr lang="en-US" baseline="0" dirty="0" err="1" smtClean="0"/>
              <a:t>Gshare</a:t>
            </a:r>
            <a:r>
              <a:rPr lang="en-US" baseline="0" dirty="0" smtClean="0"/>
              <a:t> XOR while </a:t>
            </a:r>
            <a:r>
              <a:rPr lang="en-US" baseline="0" dirty="0" err="1" smtClean="0"/>
              <a:t>Gselect</a:t>
            </a:r>
            <a:r>
              <a:rPr lang="en-US" baseline="0" dirty="0" smtClean="0"/>
              <a:t> concatenate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35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How it works: </a:t>
            </a:r>
            <a:r>
              <a:rPr lang="en-US" dirty="0" smtClean="0"/>
              <a:t>Perceptron uses weight vectors to represent</a:t>
            </a:r>
            <a:r>
              <a:rPr lang="en-US" baseline="0" dirty="0" smtClean="0"/>
              <a:t> correlations</a:t>
            </a:r>
          </a:p>
          <a:p>
            <a:r>
              <a:rPr lang="en-US" baseline="0" dirty="0" smtClean="0"/>
              <a:t>Idea: a branch may not necessarily correlate with all previous branches</a:t>
            </a:r>
            <a:endParaRPr lang="en-US" dirty="0" smtClean="0"/>
          </a:p>
          <a:p>
            <a:r>
              <a:rPr lang="en-US" baseline="0" dirty="0" smtClean="0"/>
              <a:t>Branches that are not correlated will contribute little to the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04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different history length</a:t>
            </a:r>
            <a:r>
              <a:rPr lang="en-US" baseline="0" dirty="0" smtClean="0"/>
              <a:t> to determine h</a:t>
            </a:r>
            <a:r>
              <a:rPr lang="en-US" dirty="0" smtClean="0"/>
              <a:t>ow far</a:t>
            </a:r>
            <a:r>
              <a:rPr lang="en-US" baseline="0" dirty="0" smtClean="0"/>
              <a:t> back should we look for correlations</a:t>
            </a:r>
          </a:p>
          <a:p>
            <a:r>
              <a:rPr lang="en-US" baseline="0" dirty="0" smtClean="0"/>
              <a:t>Most accurate but requires many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70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propose target address pre-calculation, specifically for soft-processors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90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0FE-7BC7-4052-8407-2780FEB38175}" type="datetime1">
              <a:rPr lang="en-US" smtClean="0"/>
              <a:t>9/4/2014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A139B4D5-54D5-4D1C-912C-119F062E93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97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A984-A100-4BA6-9409-1901E229EE15}" type="datetime1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53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BEC5-EEAC-46E6-A2C4-457F5421477D}" type="datetime1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38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080" y="0"/>
            <a:ext cx="9160079" cy="838200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0806-4781-41C6-94C8-64F6476CE849}" type="datetime1">
              <a:rPr lang="en-US" smtClean="0"/>
              <a:t>9/4/2014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39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BFCA-51BA-40E8-B0FF-AA5D7031B1B6}" type="datetime1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3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A612-9A5F-4584-8C7E-1723F50BB37E}" type="datetime1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15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361"/>
            <a:ext cx="9144000" cy="867561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5822-3DBE-4EE9-B7C1-26253DEDC190}" type="datetime1">
              <a:rPr lang="en-US" smtClean="0"/>
              <a:t>9/4/2014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09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0" y="0"/>
            <a:ext cx="9137009" cy="914400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4457-DF5A-4C8A-9C71-44BE4950CA4A}" type="datetime1">
              <a:rPr lang="en-US" smtClean="0"/>
              <a:t>9/4/2014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38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2CD6-3275-4AA9-997D-62071C1C106A}" type="datetime1">
              <a:rPr lang="en-US" smtClean="0"/>
              <a:t>9/4/2014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79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3772-EA69-4CBA-B44A-BD763740D1C7}" type="datetime1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03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1248-72E8-4743-B1F9-F0B12CE94A2F}" type="datetime1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38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5AD09-3214-495C-88DE-49DF2E1AF1A5}" type="datetime1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A139B4D5-54D5-4D1C-912C-119F062E93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2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chart" Target="../charts/char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High-Performance Branch Predictors For Soft Processors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153400" cy="1752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Di Wu</a:t>
            </a:r>
          </a:p>
          <a:p>
            <a:r>
              <a:rPr lang="en-US" sz="3000" dirty="0" err="1" smtClean="0"/>
              <a:t>M.A.Sc</a:t>
            </a:r>
            <a:r>
              <a:rPr lang="en-US" sz="3000" dirty="0" smtClean="0"/>
              <a:t>. Defense</a:t>
            </a:r>
          </a:p>
          <a:p>
            <a:r>
              <a:rPr lang="en-US" sz="3000" dirty="0" smtClean="0"/>
              <a:t>September 8, 2014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0245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 #2: Target Predictor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Target Buffer (BTB)</a:t>
            </a:r>
          </a:p>
          <a:p>
            <a:pPr lvl="1"/>
            <a:r>
              <a:rPr lang="en-US" dirty="0" smtClean="0"/>
              <a:t>Can be used for all branches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Return Address Stack (RAS)</a:t>
            </a:r>
          </a:p>
          <a:p>
            <a:pPr lvl="1"/>
            <a:r>
              <a:rPr lang="en-US" dirty="0" smtClean="0"/>
              <a:t>Uses calls to predict targets of returns</a:t>
            </a:r>
          </a:p>
          <a:p>
            <a:pPr lvl="1"/>
            <a:endParaRPr lang="en-US" dirty="0"/>
          </a:p>
          <a:p>
            <a:r>
              <a:rPr lang="en-US" b="1" dirty="0" smtClean="0"/>
              <a:t>Target Address Pre-calculation</a:t>
            </a:r>
          </a:p>
          <a:p>
            <a:pPr lvl="1"/>
            <a:r>
              <a:rPr lang="en-US" dirty="0" smtClean="0"/>
              <a:t>Calculate address after fetching, FPGA-specific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ASIC-like Branch Predictor for </a:t>
            </a:r>
            <a:r>
              <a:rPr lang="en-US" dirty="0" err="1" smtClean="0"/>
              <a:t>Nios</a:t>
            </a:r>
            <a:r>
              <a:rPr lang="en-US" dirty="0" smtClean="0"/>
              <a:t> II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10</a:t>
            </a:fld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85800" y="1533434"/>
            <a:ext cx="1117282" cy="346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803082" y="1682697"/>
            <a:ext cx="84518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235208" y="1879510"/>
            <a:ext cx="0" cy="30165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640656" y="2258583"/>
            <a:ext cx="1308418" cy="11143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BTB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244441" y="4884196"/>
            <a:ext cx="205814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280446" y="4648200"/>
            <a:ext cx="438150" cy="4958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1" name="Text Box 37"/>
          <p:cNvSpPr txBox="1"/>
          <p:nvPr/>
        </p:nvSpPr>
        <p:spPr>
          <a:xfrm>
            <a:off x="3215277" y="4649430"/>
            <a:ext cx="600710" cy="4750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>
                <a:effectLst/>
                <a:ea typeface="宋体"/>
                <a:cs typeface="Times New Roman"/>
              </a:rPr>
              <a:t>+4</a:t>
            </a:r>
            <a:endParaRPr lang="en-US">
              <a:effectLst/>
              <a:ea typeface="宋体"/>
              <a:cs typeface="Times New Roman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412521" y="2231487"/>
            <a:ext cx="0" cy="5416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708117" y="4896101"/>
            <a:ext cx="234724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065838" y="3962400"/>
            <a:ext cx="0" cy="9337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47"/>
          <p:cNvSpPr txBox="1"/>
          <p:nvPr/>
        </p:nvSpPr>
        <p:spPr>
          <a:xfrm>
            <a:off x="6356674" y="3603550"/>
            <a:ext cx="1055847" cy="4730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PC + 4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065838" y="3962400"/>
            <a:ext cx="119809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647926" y="1472724"/>
            <a:ext cx="1322705" cy="4403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宋体"/>
                <a:cs typeface="Times New Roman"/>
              </a:rPr>
              <a:t>DIR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sp>
        <p:nvSpPr>
          <p:cNvPr id="59" name="Trapezoid 58"/>
          <p:cNvSpPr/>
          <p:nvPr/>
        </p:nvSpPr>
        <p:spPr>
          <a:xfrm rot="5400000">
            <a:off x="6658359" y="3239214"/>
            <a:ext cx="1508324" cy="297182"/>
          </a:xfrm>
          <a:prstGeom prst="trapezoid">
            <a:avLst>
              <a:gd name="adj" fmla="val 890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7561113" y="3276600"/>
            <a:ext cx="14160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640656" y="3672130"/>
            <a:ext cx="1294129" cy="8089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RAS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949074" y="2815774"/>
            <a:ext cx="33148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934785" y="4077299"/>
            <a:ext cx="144525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380038" y="3505200"/>
            <a:ext cx="0" cy="5816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380038" y="3505200"/>
            <a:ext cx="18975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551303" y="1980820"/>
            <a:ext cx="1647190" cy="2506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宋体"/>
                <a:cs typeface="Times New Roman"/>
              </a:rPr>
              <a:t>Selection Logic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7412521" y="1682697"/>
            <a:ext cx="0" cy="289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412066" y="2102432"/>
            <a:ext cx="1709738" cy="3136067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427015" y="1229293"/>
            <a:ext cx="1709738" cy="751907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506630" y="5315188"/>
            <a:ext cx="15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REQ#2: Target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3970631" y="1692910"/>
            <a:ext cx="34418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374265" y="849868"/>
            <a:ext cx="18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REQ#1: Direction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3" name="Text Box 56"/>
          <p:cNvSpPr txBox="1"/>
          <p:nvPr/>
        </p:nvSpPr>
        <p:spPr>
          <a:xfrm>
            <a:off x="7561113" y="2850544"/>
            <a:ext cx="1568450" cy="4730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Next PC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253014" y="2667000"/>
            <a:ext cx="139525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Branch Prediction Overview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Branch Target Predictors</a:t>
            </a:r>
          </a:p>
          <a:p>
            <a:r>
              <a:rPr lang="en-US" dirty="0" smtClean="0"/>
              <a:t>Branch Direction Predictors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Address Pre-calculation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1533434"/>
            <a:ext cx="1117282" cy="346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03082" y="1682697"/>
            <a:ext cx="84518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35208" y="1879510"/>
            <a:ext cx="0" cy="30165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640656" y="2258583"/>
            <a:ext cx="1308418" cy="11143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BTB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53014" y="2667000"/>
            <a:ext cx="139525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244441" y="4884196"/>
            <a:ext cx="205814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0446" y="4648200"/>
            <a:ext cx="438150" cy="4958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Text Box 37"/>
          <p:cNvSpPr txBox="1"/>
          <p:nvPr/>
        </p:nvSpPr>
        <p:spPr>
          <a:xfrm>
            <a:off x="3215277" y="4649430"/>
            <a:ext cx="600710" cy="4750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>
                <a:effectLst/>
                <a:ea typeface="宋体"/>
                <a:cs typeface="Times New Roman"/>
              </a:rPr>
              <a:t>+4</a:t>
            </a:r>
            <a:endParaRPr lang="en-US">
              <a:effectLst/>
              <a:ea typeface="宋体"/>
              <a:cs typeface="Times New Roman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412521" y="2231487"/>
            <a:ext cx="0" cy="5416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08117" y="4896101"/>
            <a:ext cx="234724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65838" y="3962400"/>
            <a:ext cx="0" cy="9337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47"/>
          <p:cNvSpPr txBox="1"/>
          <p:nvPr/>
        </p:nvSpPr>
        <p:spPr>
          <a:xfrm>
            <a:off x="6356674" y="3603550"/>
            <a:ext cx="1055847" cy="4730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PC + 4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065838" y="3962400"/>
            <a:ext cx="119809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647926" y="1472724"/>
            <a:ext cx="1322705" cy="4403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宋体"/>
                <a:cs typeface="Times New Roman"/>
              </a:rPr>
              <a:t>DIR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sp>
        <p:nvSpPr>
          <p:cNvPr id="21" name="Trapezoid 20"/>
          <p:cNvSpPr/>
          <p:nvPr/>
        </p:nvSpPr>
        <p:spPr>
          <a:xfrm rot="5400000">
            <a:off x="6658359" y="3239214"/>
            <a:ext cx="1508324" cy="297182"/>
          </a:xfrm>
          <a:prstGeom prst="trapezoid">
            <a:avLst>
              <a:gd name="adj" fmla="val 890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7561113" y="3276600"/>
            <a:ext cx="14160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56"/>
          <p:cNvSpPr txBox="1"/>
          <p:nvPr/>
        </p:nvSpPr>
        <p:spPr>
          <a:xfrm>
            <a:off x="7561113" y="2850544"/>
            <a:ext cx="1568450" cy="4730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Next PC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40656" y="3672130"/>
            <a:ext cx="1294129" cy="8089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RAS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949074" y="2815774"/>
            <a:ext cx="33148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934785" y="4077299"/>
            <a:ext cx="144525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380038" y="3505200"/>
            <a:ext cx="0" cy="5816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380038" y="3505200"/>
            <a:ext cx="18975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551303" y="1980820"/>
            <a:ext cx="1647190" cy="2506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宋体"/>
                <a:cs typeface="Times New Roman"/>
              </a:rPr>
              <a:t>Selection Logic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7412521" y="1682697"/>
            <a:ext cx="0" cy="289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970631" y="1692910"/>
            <a:ext cx="34418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1376388" y="2251163"/>
            <a:ext cx="4414812" cy="1129222"/>
            <a:chOff x="1376388" y="5195787"/>
            <a:chExt cx="4414812" cy="1129222"/>
          </a:xfrm>
        </p:grpSpPr>
        <p:sp>
          <p:nvSpPr>
            <p:cNvPr id="37" name="Rectangle 36"/>
            <p:cNvSpPr/>
            <p:nvPr/>
          </p:nvSpPr>
          <p:spPr>
            <a:xfrm>
              <a:off x="1376388" y="5870153"/>
              <a:ext cx="762000" cy="30826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insn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45444" y="5195787"/>
              <a:ext cx="1066800" cy="112922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Pre-decode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02088" y="5225647"/>
              <a:ext cx="941674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400" dirty="0" smtClean="0"/>
                <a:t>Branch Type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30419" y="5195787"/>
              <a:ext cx="1160781" cy="112922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82758" rIns="91440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Target Address Pre-</a:t>
              </a:r>
              <a:r>
                <a:rPr lang="en-US" b="1" dirty="0" err="1" smtClean="0">
                  <a:solidFill>
                    <a:schemeClr val="tx1"/>
                  </a:solidFill>
                </a:rPr>
                <a:t>calcuation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57600" y="5769322"/>
              <a:ext cx="951512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400" dirty="0" smtClean="0"/>
                <a:t>IMM16/26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708117" y="6066824"/>
              <a:ext cx="93564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3717319" y="5533424"/>
              <a:ext cx="9264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2138388" y="6024284"/>
              <a:ext cx="507056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>
            <a:stCxn id="43" idx="3"/>
          </p:cNvCxnSpPr>
          <p:nvPr/>
        </p:nvCxnSpPr>
        <p:spPr>
          <a:xfrm>
            <a:off x="5791200" y="2815774"/>
            <a:ext cx="147273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09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Full Address Calculation (</a:t>
            </a:r>
            <a:r>
              <a:rPr lang="en-US" dirty="0" smtClean="0">
                <a:solidFill>
                  <a:srgbClr val="FF0000"/>
                </a:solidFill>
              </a:rPr>
              <a:t>FAC</a:t>
            </a:r>
            <a:r>
              <a:rPr lang="en-US" dirty="0" smtClean="0"/>
              <a:t>): IMM26/IMM16 </a:t>
            </a:r>
          </a:p>
          <a:p>
            <a:r>
              <a:rPr lang="en-US" dirty="0" smtClean="0"/>
              <a:t>Partial Address Calculation (</a:t>
            </a:r>
            <a:r>
              <a:rPr lang="en-US" dirty="0" smtClean="0">
                <a:solidFill>
                  <a:srgbClr val="FF0000"/>
                </a:solidFill>
              </a:rPr>
              <a:t>PAC</a:t>
            </a:r>
            <a:r>
              <a:rPr lang="en-US" dirty="0" smtClean="0"/>
              <a:t>): IMM16 only</a:t>
            </a:r>
          </a:p>
          <a:p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412066" y="2102432"/>
            <a:ext cx="3944608" cy="3136067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658849" y="4868259"/>
            <a:ext cx="170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Target Predictor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37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3" grpId="0" uiExpand="1" build="p"/>
      <p:bldP spid="41" grpId="0" animBg="1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the BTB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6200" y="4876800"/>
            <a:ext cx="4419600" cy="464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ym typeface="Wingdings" pitchFamily="2" charset="2"/>
              </a:rPr>
              <a:t>93% of all branches are direct branches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800600" y="4884594"/>
            <a:ext cx="4191000" cy="608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ym typeface="Wingdings" pitchFamily="2" charset="2"/>
              </a:rPr>
              <a:t>97% of indirect branches are returns</a:t>
            </a: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3883445"/>
              </p:ext>
            </p:extLst>
          </p:nvPr>
        </p:nvGraphicFramePr>
        <p:xfrm>
          <a:off x="0" y="1143000"/>
          <a:ext cx="3813048" cy="3584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0816097"/>
              </p:ext>
            </p:extLst>
          </p:nvPr>
        </p:nvGraphicFramePr>
        <p:xfrm>
          <a:off x="4648200" y="1143000"/>
          <a:ext cx="3813048" cy="3584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958334"/>
            <a:ext cx="5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36420" y="958334"/>
            <a:ext cx="70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04159" y="95833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62600" y="958334"/>
            <a:ext cx="5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84620" y="958334"/>
            <a:ext cx="70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67600" y="95833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90600" y="5638800"/>
            <a:ext cx="7186342" cy="4643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  <a:sym typeface="Wingdings" pitchFamily="2" charset="2"/>
              </a:rPr>
              <a:t>FAC+RAS: cover over 99% of all branches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429000" y="1352312"/>
            <a:ext cx="1295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29000" y="1524000"/>
            <a:ext cx="1371600" cy="2362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07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11" grpId="0"/>
      <p:bldP spid="12" grpId="0"/>
      <p:bldP spid="15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 don’t need a BTB</a:t>
            </a:r>
            <a:endParaRPr lang="en-US" sz="36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14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5410200"/>
            <a:ext cx="8382000" cy="1066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BTB+FAC+RAS vs. FAC+RAS: ~5% target accuracy improvement</a:t>
            </a:r>
          </a:p>
          <a:p>
            <a:r>
              <a:rPr lang="en-US" sz="2400" dirty="0" smtClean="0"/>
              <a:t>But direction accuracy suffers</a:t>
            </a:r>
            <a:endParaRPr lang="en-US" sz="2400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666730"/>
              </p:ext>
            </p:extLst>
          </p:nvPr>
        </p:nvGraphicFramePr>
        <p:xfrm>
          <a:off x="76200" y="914401"/>
          <a:ext cx="8915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5334000" y="1905000"/>
            <a:ext cx="1295400" cy="3048000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0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Branch Prediction Overview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Branch Target Predictors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Branch Direction Predictors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1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Direction Predictors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Altera’s </a:t>
            </a:r>
            <a:r>
              <a:rPr lang="en-US" dirty="0" err="1" smtClean="0"/>
              <a:t>Nios</a:t>
            </a:r>
            <a:r>
              <a:rPr lang="en-US" dirty="0" smtClean="0"/>
              <a:t> II-f branch predictor: one BRAM</a:t>
            </a:r>
          </a:p>
          <a:p>
            <a:pPr lvl="1"/>
            <a:r>
              <a:rPr lang="en-US" dirty="0" smtClean="0"/>
              <a:t>Balances area vs. performance?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Two approaches: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Minimalistic:</a:t>
            </a:r>
            <a:r>
              <a:rPr lang="en-US" dirty="0" smtClean="0"/>
              <a:t> One BRAM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Unrestricted:</a:t>
            </a:r>
            <a:r>
              <a:rPr lang="en-US" dirty="0" smtClean="0"/>
              <a:t> as many as justified</a:t>
            </a:r>
          </a:p>
        </p:txBody>
      </p:sp>
    </p:spTree>
    <p:extLst>
      <p:ext uri="{BB962C8B-B14F-4D97-AF65-F5344CB8AC3E}">
        <p14:creationId xmlns:p14="http://schemas.microsoft.com/office/powerpoint/2010/main" val="56326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676400" y="430880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2" idx="4"/>
          </p:cNvCxnSpPr>
          <p:nvPr/>
        </p:nvCxnSpPr>
        <p:spPr>
          <a:xfrm flipV="1">
            <a:off x="2057400" y="3435826"/>
            <a:ext cx="0" cy="9331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Minimalistic: </a:t>
            </a:r>
            <a:r>
              <a:rPr lang="en-US" sz="3600" dirty="0" err="1" smtClean="0"/>
              <a:t>Gshare</a:t>
            </a:r>
            <a:r>
              <a:rPr lang="en-US" sz="3600" dirty="0" smtClean="0"/>
              <a:t>/</a:t>
            </a:r>
            <a:r>
              <a:rPr lang="en-US" sz="3600" dirty="0" err="1" smtClean="0"/>
              <a:t>Gselect</a:t>
            </a:r>
            <a:r>
              <a:rPr lang="en-US" sz="3600" dirty="0" smtClean="0"/>
              <a:t> Critical Path</a:t>
            </a:r>
            <a:endParaRPr lang="en-US" sz="3600" dirty="0"/>
          </a:p>
        </p:txBody>
      </p:sp>
      <p:sp>
        <p:nvSpPr>
          <p:cNvPr id="8" name="Flowchart: Process 7"/>
          <p:cNvSpPr/>
          <p:nvPr/>
        </p:nvSpPr>
        <p:spPr>
          <a:xfrm>
            <a:off x="2874512" y="2349406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2874512" y="2576869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2874512" y="2810256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2874512" y="3040895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2874512" y="3268358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2874512" y="3496958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2874512" y="4136149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2874512" y="4364749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2874512" y="3725557"/>
            <a:ext cx="417110" cy="410591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08631" y="3806355"/>
            <a:ext cx="461665" cy="52489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76400" y="4379170"/>
            <a:ext cx="7620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57400" y="1905000"/>
            <a:ext cx="0" cy="95363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758002" y="2858636"/>
            <a:ext cx="598796" cy="57719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899598" y="29836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56798" y="3156331"/>
            <a:ext cx="51771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91622" y="3156331"/>
            <a:ext cx="51771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/>
          <p:cNvSpPr/>
          <p:nvPr/>
        </p:nvSpPr>
        <p:spPr>
          <a:xfrm>
            <a:off x="3792403" y="3039758"/>
            <a:ext cx="1714500" cy="2286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94677" y="296256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Selection Logic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506903" y="3156331"/>
            <a:ext cx="4321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927146" y="3149188"/>
            <a:ext cx="0" cy="5692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rapezoid 33"/>
          <p:cNvSpPr/>
          <p:nvPr/>
        </p:nvSpPr>
        <p:spPr>
          <a:xfrm rot="5400000">
            <a:off x="5317545" y="4048337"/>
            <a:ext cx="1219200" cy="329803"/>
          </a:xfrm>
          <a:prstGeom prst="trapezoid">
            <a:avLst>
              <a:gd name="adj" fmla="val 804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5100851" y="3807703"/>
            <a:ext cx="6651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00851" y="4050960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100851" y="4593349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33835" y="4203804"/>
            <a:ext cx="461665" cy="3303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3957851" y="3603639"/>
            <a:ext cx="1133475" cy="12192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57851" y="3718414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r>
              <a:rPr lang="en-US" dirty="0" smtClean="0"/>
              <a:t>Predictor/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alculator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6092047" y="4228755"/>
            <a:ext cx="13710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463051" y="1905000"/>
            <a:ext cx="0" cy="23237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3364" y="3799938"/>
            <a:ext cx="150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PC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2057400" y="1905000"/>
            <a:ext cx="540565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49671" y="4630752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gRselect</a:t>
            </a:r>
            <a:r>
              <a:rPr lang="en-US" dirty="0" smtClean="0">
                <a:latin typeface="+mn-lt"/>
              </a:rPr>
              <a:t>: Breaking the Critical Path</a:t>
            </a:r>
            <a:endParaRPr lang="en-US" dirty="0">
              <a:latin typeface="+mn-lt"/>
            </a:endParaRPr>
          </a:p>
        </p:txBody>
      </p:sp>
      <p:sp>
        <p:nvSpPr>
          <p:cNvPr id="72" name="Flowchart: Process 71"/>
          <p:cNvSpPr/>
          <p:nvPr/>
        </p:nvSpPr>
        <p:spPr>
          <a:xfrm>
            <a:off x="692774" y="2742477"/>
            <a:ext cx="7620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96930" y="267132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454774" y="2865877"/>
            <a:ext cx="51771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Process 79"/>
          <p:cNvSpPr/>
          <p:nvPr/>
        </p:nvSpPr>
        <p:spPr>
          <a:xfrm>
            <a:off x="5493374" y="3522818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495648" y="344562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Selection Logic</a:t>
            </a:r>
            <a:endParaRPr lang="en-US" dirty="0"/>
          </a:p>
        </p:txBody>
      </p:sp>
      <p:sp>
        <p:nvSpPr>
          <p:cNvPr id="84" name="Trapezoid 83"/>
          <p:cNvSpPr/>
          <p:nvPr/>
        </p:nvSpPr>
        <p:spPr>
          <a:xfrm rot="5400000">
            <a:off x="5710068" y="4483298"/>
            <a:ext cx="1219200" cy="329803"/>
          </a:xfrm>
          <a:prstGeom prst="trapezoid">
            <a:avLst>
              <a:gd name="adj" fmla="val 804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5493374" y="4242664"/>
            <a:ext cx="6651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493374" y="4485921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493374" y="5028310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726358" y="4638765"/>
            <a:ext cx="461665" cy="3303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9" name="Flowchart: Process 88"/>
          <p:cNvSpPr/>
          <p:nvPr/>
        </p:nvSpPr>
        <p:spPr>
          <a:xfrm>
            <a:off x="4350374" y="4038600"/>
            <a:ext cx="1133475" cy="12192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350374" y="4153375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r>
              <a:rPr lang="en-US" dirty="0" smtClean="0"/>
              <a:t>Predictor/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alculator</a:t>
            </a:r>
            <a:endParaRPr lang="en-US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6484570" y="4663716"/>
            <a:ext cx="1389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505887" y="4234899"/>
            <a:ext cx="150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PC</a:t>
            </a:r>
            <a:endParaRPr lang="en-US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4862374" y="2957206"/>
            <a:ext cx="14629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Process 95"/>
          <p:cNvSpPr/>
          <p:nvPr/>
        </p:nvSpPr>
        <p:spPr>
          <a:xfrm>
            <a:off x="1942008" y="2208760"/>
            <a:ext cx="1585188" cy="12192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949628" y="2235257"/>
            <a:ext cx="157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gRselect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1949628" y="2754837"/>
            <a:ext cx="1577568" cy="2134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   16 DIR entries</a:t>
            </a:r>
            <a:endParaRPr lang="en-US" sz="16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3515947" y="2889861"/>
            <a:ext cx="4973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8468" y="2779399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163"/>
          <p:cNvSpPr txBox="1"/>
          <p:nvPr/>
        </p:nvSpPr>
        <p:spPr>
          <a:xfrm>
            <a:off x="3512174" y="2474821"/>
            <a:ext cx="630184" cy="38117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ea typeface="宋体"/>
                <a:cs typeface="Times New Roman"/>
              </a:rPr>
              <a:t>32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H="1" flipV="1">
            <a:off x="4013297" y="2362374"/>
            <a:ext cx="536" cy="9859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4228912" y="2282618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013833" y="2362373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167"/>
          <p:cNvSpPr txBox="1"/>
          <p:nvPr/>
        </p:nvSpPr>
        <p:spPr>
          <a:xfrm>
            <a:off x="4085913" y="1981199"/>
            <a:ext cx="553513" cy="38117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ea typeface="宋体"/>
                <a:cs typeface="Times New Roman"/>
              </a:rPr>
              <a:t>2</a:t>
            </a: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4228912" y="2514599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013833" y="2594354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4228786" y="2743199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013706" y="2822953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4228786" y="3268581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013706" y="3348336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rapezoid 113"/>
          <p:cNvSpPr/>
          <p:nvPr/>
        </p:nvSpPr>
        <p:spPr>
          <a:xfrm rot="5400000">
            <a:off x="4041524" y="2705010"/>
            <a:ext cx="1352804" cy="286360"/>
          </a:xfrm>
          <a:prstGeom prst="trapezoid">
            <a:avLst>
              <a:gd name="adj" fmla="val 890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88479" tIns="144239" rIns="288479" bIns="1442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effectLst/>
                <a:ea typeface="Times New Roman"/>
                <a:cs typeface="Times New Roman"/>
              </a:rPr>
              <a:t> </a:t>
            </a:r>
            <a:endParaRPr lang="en-US" sz="1100" dirty="0">
              <a:effectLst/>
              <a:ea typeface="宋体"/>
              <a:cs typeface="Times New Roman"/>
            </a:endParaRPr>
          </a:p>
        </p:txBody>
      </p:sp>
      <p:sp>
        <p:nvSpPr>
          <p:cNvPr id="115" name="Text Box 180"/>
          <p:cNvSpPr txBox="1"/>
          <p:nvPr/>
        </p:nvSpPr>
        <p:spPr>
          <a:xfrm>
            <a:off x="4085913" y="2952256"/>
            <a:ext cx="602345" cy="46884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 smtClean="0">
                <a:effectLst/>
                <a:ea typeface="宋体"/>
                <a:cs typeface="Times New Roman"/>
              </a:rPr>
              <a:t>…</a:t>
            </a:r>
            <a:endParaRPr lang="en-US" sz="1600" dirty="0">
              <a:effectLst/>
              <a:ea typeface="宋体"/>
              <a:cs typeface="Times New Roman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6325347" y="3749640"/>
            <a:ext cx="0" cy="4413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325347" y="2952256"/>
            <a:ext cx="0" cy="5648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7170072" y="2160049"/>
            <a:ext cx="1364328" cy="3996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7" name="Text Box 4"/>
          <p:cNvSpPr txBox="1"/>
          <p:nvPr/>
        </p:nvSpPr>
        <p:spPr>
          <a:xfrm>
            <a:off x="7796680" y="2126629"/>
            <a:ext cx="695540" cy="46653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ea typeface="宋体"/>
                <a:cs typeface="Times New Roman"/>
              </a:rPr>
              <a:t>PC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408254" y="2160049"/>
            <a:ext cx="321724" cy="391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7569116" y="1676399"/>
            <a:ext cx="2577" cy="4793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717926" y="1676399"/>
            <a:ext cx="28601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4726481" y="1676399"/>
            <a:ext cx="0" cy="6189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7861761" y="2559746"/>
            <a:ext cx="0" cy="21051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9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 Box 19"/>
          <p:cNvSpPr txBox="1">
            <a:spLocks noChangeArrowheads="1"/>
          </p:cNvSpPr>
          <p:nvPr/>
        </p:nvSpPr>
        <p:spPr bwMode="auto">
          <a:xfrm>
            <a:off x="1752600" y="4589782"/>
            <a:ext cx="3353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Fetch and execute speculatively</a:t>
            </a:r>
            <a:endParaRPr lang="en-US" sz="18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Branch Prediction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5712" y="2510365"/>
            <a:ext cx="1329267" cy="80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4329" y="2120315"/>
            <a:ext cx="30862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+mn-lt"/>
              </a:rPr>
              <a:t>Without a Branch Predictor</a:t>
            </a:r>
            <a:endParaRPr lang="en-US" b="1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44978" y="2510366"/>
            <a:ext cx="3275947" cy="80434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3060712" y="2585760"/>
            <a:ext cx="596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stall</a:t>
            </a:r>
            <a:endParaRPr lang="en-US" sz="1600" dirty="0">
              <a:latin typeface="+mn-lt"/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354329" y="3005588"/>
            <a:ext cx="40727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+mn-lt"/>
              </a:rPr>
              <a:t>Branch Predictor: Correct prediction </a:t>
            </a:r>
            <a:endParaRPr lang="en-US" b="1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15712" y="3429000"/>
            <a:ext cx="1329267" cy="80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1768699" y="3501629"/>
            <a:ext cx="3353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Fetch and execute speculatively</a:t>
            </a:r>
            <a:endParaRPr lang="en-US" sz="1800" dirty="0">
              <a:latin typeface="+mn-lt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739899" y="4555127"/>
            <a:ext cx="3286104" cy="0"/>
          </a:xfrm>
          <a:prstGeom prst="straightConnector1">
            <a:avLst/>
          </a:prstGeom>
          <a:ln w="50800" cap="flat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356709" y="4114800"/>
            <a:ext cx="42494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+mn-lt"/>
              </a:rPr>
              <a:t>Branch Predictor: Incorrect prediction </a:t>
            </a:r>
            <a:endParaRPr lang="en-US" b="1" dirty="0">
              <a:latin typeface="+mn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15711" y="4514910"/>
            <a:ext cx="1329267" cy="80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4093826" y="5276994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+mn-lt"/>
              </a:rPr>
              <a:t>Branch resolved</a:t>
            </a:r>
            <a:endParaRPr lang="en-US" sz="1800" b="1" dirty="0">
              <a:latin typeface="+mn-lt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027636" y="4511831"/>
            <a:ext cx="760389" cy="77951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Box 19"/>
          <p:cNvSpPr txBox="1">
            <a:spLocks noChangeArrowheads="1"/>
          </p:cNvSpPr>
          <p:nvPr/>
        </p:nvSpPr>
        <p:spPr bwMode="auto">
          <a:xfrm>
            <a:off x="4972261" y="4602905"/>
            <a:ext cx="871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Squash</a:t>
            </a:r>
            <a:endParaRPr lang="en-US" sz="1800" dirty="0">
              <a:latin typeface="+mn-lt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023306" y="2510367"/>
            <a:ext cx="3511094" cy="804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744681" y="3429000"/>
            <a:ext cx="3545477" cy="807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5791200" y="4510197"/>
            <a:ext cx="3293533" cy="82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 Box 19"/>
          <p:cNvSpPr txBox="1">
            <a:spLocks noChangeArrowheads="1"/>
          </p:cNvSpPr>
          <p:nvPr/>
        </p:nvSpPr>
        <p:spPr bwMode="auto">
          <a:xfrm>
            <a:off x="37855" y="3509725"/>
            <a:ext cx="16629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Guess Next PC</a:t>
            </a:r>
            <a:endParaRPr lang="en-US" sz="1800" dirty="0">
              <a:latin typeface="+mn-lt"/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 flipV="1">
            <a:off x="1509169" y="3501630"/>
            <a:ext cx="227781" cy="184665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 Box 19"/>
          <p:cNvSpPr txBox="1">
            <a:spLocks noChangeArrowheads="1"/>
          </p:cNvSpPr>
          <p:nvPr/>
        </p:nvSpPr>
        <p:spPr bwMode="auto">
          <a:xfrm>
            <a:off x="37855" y="4594384"/>
            <a:ext cx="16629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Guess Next PC</a:t>
            </a:r>
            <a:endParaRPr lang="en-US" sz="1800" dirty="0">
              <a:latin typeface="+mn-lt"/>
            </a:endParaRPr>
          </a:p>
        </p:txBody>
      </p:sp>
      <p:cxnSp>
        <p:nvCxnSpPr>
          <p:cNvPr id="141" name="Straight Arrow Connector 140"/>
          <p:cNvCxnSpPr/>
          <p:nvPr/>
        </p:nvCxnSpPr>
        <p:spPr>
          <a:xfrm flipV="1">
            <a:off x="1509169" y="4586289"/>
            <a:ext cx="227781" cy="184665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026003" y="1846747"/>
            <a:ext cx="0" cy="332595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457200" y="2590800"/>
            <a:ext cx="8648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Branch</a:t>
            </a:r>
            <a:endParaRPr lang="en-US" sz="1800" dirty="0">
              <a:latin typeface="+mn-lt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289527" y="2782228"/>
            <a:ext cx="4559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731963" y="2600044"/>
            <a:ext cx="1" cy="1821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46416" y="1664731"/>
            <a:ext cx="8216584" cy="1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4551386" y="1295400"/>
            <a:ext cx="952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Time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744626" y="3428881"/>
            <a:ext cx="3545532" cy="804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2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2" grpId="0" animBg="1"/>
      <p:bldP spid="15" grpId="0"/>
      <p:bldP spid="17" grpId="0" animBg="1"/>
      <p:bldP spid="34" grpId="0"/>
      <p:bldP spid="41" grpId="0"/>
      <p:bldP spid="61" grpId="0" animBg="1"/>
      <p:bldP spid="66" grpId="0"/>
      <p:bldP spid="77" grpId="0"/>
      <p:bldP spid="78" grpId="0" animBg="1"/>
      <p:bldP spid="83" grpId="0"/>
      <p:bldP spid="88" grpId="0" animBg="1"/>
      <p:bldP spid="90" grpId="0"/>
      <p:bldP spid="102" grpId="0" animBg="1"/>
      <p:bldP spid="103" grpId="0" animBg="1"/>
      <p:bldP spid="115" grpId="0" animBg="1"/>
      <p:bldP spid="133" grpId="0"/>
      <p:bldP spid="140" grpId="0"/>
      <p:bldP spid="35" grpId="0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Minimalistic: </a:t>
            </a:r>
            <a:r>
              <a:rPr lang="en-US" dirty="0" err="1" smtClean="0"/>
              <a:t>Fmax</a:t>
            </a:r>
            <a:r>
              <a:rPr lang="en-US" dirty="0" smtClean="0"/>
              <a:t> </a:t>
            </a:r>
            <a:r>
              <a:rPr lang="en-US" dirty="0"/>
              <a:t>vs. </a:t>
            </a:r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632663"/>
              </p:ext>
            </p:extLst>
          </p:nvPr>
        </p:nvGraphicFramePr>
        <p:xfrm>
          <a:off x="0" y="914400"/>
          <a:ext cx="89916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ctangle 8"/>
          <p:cNvSpPr/>
          <p:nvPr/>
        </p:nvSpPr>
        <p:spPr>
          <a:xfrm>
            <a:off x="1136877" y="4572000"/>
            <a:ext cx="960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Fast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Inaccurate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0" y="4572000"/>
            <a:ext cx="1242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Slowest</a:t>
            </a:r>
          </a:p>
          <a:p>
            <a:pPr algn="ctr"/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Most accurate</a:t>
            </a: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57848" y="4572000"/>
            <a:ext cx="1192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Slow</a:t>
            </a:r>
          </a:p>
          <a:p>
            <a:pPr algn="ctr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Very accurate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00898" y="4572000"/>
            <a:ext cx="1213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u="sng" dirty="0" smtClean="0">
                <a:solidFill>
                  <a:schemeClr val="accent3">
                    <a:lumMod val="75000"/>
                  </a:schemeClr>
                </a:solidFill>
              </a:rPr>
              <a:t>Fast</a:t>
            </a:r>
          </a:p>
          <a:p>
            <a:pPr algn="ctr"/>
            <a:r>
              <a:rPr lang="en-US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Very Accurate</a:t>
            </a:r>
            <a:endParaRPr lang="en-US" sz="14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67000" y="4566458"/>
            <a:ext cx="8372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slow</a:t>
            </a:r>
          </a:p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ccurate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66800" y="5562600"/>
            <a:ext cx="55096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283536" y="5254823"/>
            <a:ext cx="695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Slower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96170" y="5566756"/>
            <a:ext cx="1282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More Accurate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33400" y="2597989"/>
            <a:ext cx="74676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363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8999"/>
              </p:ext>
            </p:extLst>
          </p:nvPr>
        </p:nvGraphicFramePr>
        <p:xfrm>
          <a:off x="76199" y="914400"/>
          <a:ext cx="9080139" cy="4674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and IPS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7000" y="5586923"/>
            <a:ext cx="3626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FAC+RAS w/ </a:t>
            </a:r>
            <a:r>
              <a:rPr lang="en-US" sz="2000" b="1" dirty="0" err="1" smtClean="0"/>
              <a:t>gRselect</a:t>
            </a:r>
            <a:r>
              <a:rPr lang="en-US" sz="2000" b="1" dirty="0" smtClean="0"/>
              <a:t> is best</a:t>
            </a:r>
            <a:endParaRPr lang="en-US" sz="20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8600" y="4038600"/>
            <a:ext cx="0" cy="11430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3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>
                                            <p:graphicEl>
                                              <a:chart seriesIdx="3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graphicEl>
                                              <a:chart seriesIdx="3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>
                                            <p:graphicEl>
                                              <a:chart seriesIdx="3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graphicEl>
                                              <a:chart seriesIdx="3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>
                                            <p:graphicEl>
                                              <a:chart seriesIdx="3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seriesEl" animBg="0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Fmax</a:t>
            </a:r>
            <a:r>
              <a:rPr lang="en-US" dirty="0" smtClean="0"/>
              <a:t> sensitivity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954819"/>
              </p:ext>
            </p:extLst>
          </p:nvPr>
        </p:nvGraphicFramePr>
        <p:xfrm>
          <a:off x="-5752" y="914400"/>
          <a:ext cx="9149751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4953000" y="2743200"/>
            <a:ext cx="0" cy="190500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" y="5586923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cap="small" dirty="0" smtClean="0"/>
              <a:t>Base</a:t>
            </a:r>
            <a:r>
              <a:rPr lang="en-US" sz="2000" b="1" dirty="0" smtClean="0"/>
              <a:t> outperforms </a:t>
            </a:r>
            <a:r>
              <a:rPr lang="en-US" sz="2000" b="1" dirty="0" err="1" smtClean="0"/>
              <a:t>FAC+RAS+gRselect</a:t>
            </a:r>
            <a:r>
              <a:rPr lang="en-US" sz="2000" b="1" dirty="0" smtClean="0"/>
              <a:t> when the processor runs above 293MHz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8954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Relaxing the Storage Constraint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846876"/>
              </p:ext>
            </p:extLst>
          </p:nvPr>
        </p:nvGraphicFramePr>
        <p:xfrm>
          <a:off x="685800" y="990600"/>
          <a:ext cx="7162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1828800" y="2743200"/>
            <a:ext cx="6096000" cy="0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28700" y="4693921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Accuracy saturates with increasing predictor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Consider more advanced branch prediction schemes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32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9067800" cy="4983163"/>
          </a:xfrm>
        </p:spPr>
        <p:txBody>
          <a:bodyPr/>
          <a:lstStyle/>
          <a:p>
            <a:r>
              <a:rPr lang="en-US" dirty="0" smtClean="0"/>
              <a:t>Optimizations to improve maximum frequency</a:t>
            </a:r>
          </a:p>
          <a:p>
            <a:pPr lvl="1"/>
            <a:r>
              <a:rPr lang="en-US" dirty="0" smtClean="0"/>
              <a:t>Complement table</a:t>
            </a:r>
          </a:p>
          <a:p>
            <a:pPr lvl="1"/>
            <a:r>
              <a:rPr lang="en-US" dirty="0" smtClean="0"/>
              <a:t>Low Order Bit (LOB) elimination</a:t>
            </a:r>
          </a:p>
          <a:p>
            <a:pPr lvl="1"/>
            <a:r>
              <a:rPr lang="en-US" dirty="0" smtClean="0"/>
              <a:t>Weight arrangement</a:t>
            </a:r>
          </a:p>
          <a:p>
            <a:pPr lvl="1"/>
            <a:r>
              <a:rPr lang="en-US" dirty="0" smtClean="0"/>
              <a:t>Wallace tree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Overall 17.5% faster than the naïve implementation</a:t>
            </a:r>
          </a:p>
          <a:p>
            <a:r>
              <a:rPr lang="en-US" dirty="0" smtClean="0"/>
              <a:t>Still not the best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Cycle 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24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58528" y="1752600"/>
            <a:ext cx="38585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00636" y="3197848"/>
            <a:ext cx="0" cy="393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132158" y="1221571"/>
            <a:ext cx="0" cy="2885754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60558" y="12192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037621" y="1776635"/>
            <a:ext cx="53340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828660" y="2131048"/>
            <a:ext cx="1196340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Single-Cycle TAGE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31218" y="1221571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Decode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454717" y="3591512"/>
            <a:ext cx="945919" cy="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58528" y="1752600"/>
            <a:ext cx="0" cy="18389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450908" y="2670329"/>
            <a:ext cx="38585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97618" y="1499635"/>
            <a:ext cx="746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Next PC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3836280" y="1568561"/>
            <a:ext cx="1196340" cy="4161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iCache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2286000" y="4572000"/>
            <a:ext cx="4906479" cy="1524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Original TAGE by </a:t>
            </a:r>
            <a:r>
              <a:rPr lang="en-US" sz="2800" dirty="0" err="1" smtClean="0"/>
              <a:t>Seznec</a:t>
            </a:r>
            <a:endParaRPr lang="en-US" sz="2800" dirty="0" smtClean="0"/>
          </a:p>
          <a:p>
            <a:r>
              <a:rPr lang="en-US" sz="2800" dirty="0" smtClean="0"/>
              <a:t>Too slow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336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25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974072" y="2196453"/>
            <a:ext cx="1806418" cy="19433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74073" y="1436132"/>
            <a:ext cx="739140" cy="6919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iCache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66452" y="10668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17273" y="1066800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Decode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713212" y="1782122"/>
            <a:ext cx="53340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343643" y="2768193"/>
            <a:ext cx="169116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p:sp>
        <p:nvSpPr>
          <p:cNvPr id="30" name="Rounded Rectangle 29"/>
          <p:cNvSpPr/>
          <p:nvPr/>
        </p:nvSpPr>
        <p:spPr>
          <a:xfrm>
            <a:off x="4877280" y="2768193"/>
            <a:ext cx="839153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/>
              <a:t>Tagged </a:t>
            </a:r>
            <a:r>
              <a:rPr lang="en-US" sz="1200" dirty="0" err="1"/>
              <a:t>Componets</a:t>
            </a:r>
            <a:endParaRPr lang="en-US" sz="1200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094690" y="3474575"/>
            <a:ext cx="0" cy="38316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96857" y="3386683"/>
            <a:ext cx="0" cy="471052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678582" y="1773504"/>
            <a:ext cx="30311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678582" y="2768193"/>
            <a:ext cx="29549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243030" y="3959525"/>
            <a:ext cx="17131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957531" y="3857735"/>
            <a:ext cx="518160" cy="20358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!=</a:t>
            </a:r>
            <a:endParaRPr lang="en-US" sz="1200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4799413" y="1154511"/>
            <a:ext cx="0" cy="3188889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781147" y="3474575"/>
            <a:ext cx="13135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99413" y="2204074"/>
            <a:ext cx="981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O-TAGE</a:t>
            </a:r>
            <a:endParaRPr lang="en-US" sz="14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4441537" y="3386683"/>
            <a:ext cx="0" cy="878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784570" y="3241251"/>
            <a:ext cx="1" cy="233324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3584889" y="3253998"/>
            <a:ext cx="0" cy="41215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apezoid 51"/>
          <p:cNvSpPr/>
          <p:nvPr/>
        </p:nvSpPr>
        <p:spPr>
          <a:xfrm>
            <a:off x="3443575" y="3091179"/>
            <a:ext cx="470015" cy="153888"/>
          </a:xfrm>
          <a:prstGeom prst="trapezoid">
            <a:avLst>
              <a:gd name="adj" fmla="val 6879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3588222" y="3655805"/>
            <a:ext cx="17017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243030" y="3168123"/>
            <a:ext cx="0" cy="7914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243030" y="3168123"/>
            <a:ext cx="258602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243030" y="3959525"/>
            <a:ext cx="853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Override</a:t>
            </a:r>
            <a:endParaRPr lang="en-US" sz="1400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3678840" y="1773504"/>
            <a:ext cx="0" cy="13090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255367" y="1505123"/>
            <a:ext cx="746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Next PC</a:t>
            </a:r>
            <a:endParaRPr lang="en-US" sz="1200" dirty="0"/>
          </a:p>
        </p:txBody>
      </p: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712712" y="4419600"/>
            <a:ext cx="8001000" cy="1828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Overrides too frequently</a:t>
            </a:r>
          </a:p>
          <a:p>
            <a:pPr lvl="1"/>
            <a:r>
              <a:rPr lang="en-US" sz="2400" dirty="0" smtClean="0"/>
              <a:t>Correct override: gain </a:t>
            </a:r>
            <a:r>
              <a:rPr lang="en-US" sz="2400" b="1" u="sng" dirty="0" smtClean="0"/>
              <a:t>one</a:t>
            </a:r>
            <a:r>
              <a:rPr lang="en-US" sz="2400" dirty="0" smtClean="0"/>
              <a:t> cycle vs. </a:t>
            </a:r>
            <a:r>
              <a:rPr lang="en-US" sz="2400" dirty="0" err="1" smtClean="0"/>
              <a:t>mispredicting</a:t>
            </a:r>
            <a:endParaRPr lang="en-US" sz="2400" dirty="0" smtClean="0"/>
          </a:p>
          <a:p>
            <a:pPr lvl="1"/>
            <a:r>
              <a:rPr lang="en-US" sz="2400" dirty="0" smtClean="0"/>
              <a:t>Incorrect override: lose </a:t>
            </a:r>
            <a:r>
              <a:rPr lang="en-US" sz="2400" b="1" u="sng" dirty="0" smtClean="0"/>
              <a:t>two</a:t>
            </a:r>
            <a:r>
              <a:rPr lang="en-US" sz="2400" dirty="0" smtClean="0"/>
              <a:t> cycles</a:t>
            </a:r>
          </a:p>
          <a:p>
            <a:r>
              <a:rPr lang="en-US" sz="2800" dirty="0" smtClean="0"/>
              <a:t>Need to be careful with overrides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577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TAGE + Statistical Corrector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26</a:t>
            </a:fld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708767" y="2044053"/>
            <a:ext cx="1806418" cy="19433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08768" y="1283732"/>
            <a:ext cx="739140" cy="6919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iCache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01147" y="9144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581972" y="914400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Decode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447907" y="1629722"/>
            <a:ext cx="53340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4078338" y="2371953"/>
            <a:ext cx="169116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p:sp>
        <p:nvSpPr>
          <p:cNvPr id="66" name="Rounded Rectangle 65"/>
          <p:cNvSpPr/>
          <p:nvPr/>
        </p:nvSpPr>
        <p:spPr>
          <a:xfrm>
            <a:off x="4611975" y="2371953"/>
            <a:ext cx="839153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/>
              <a:t>Tagged Componets</a:t>
            </a:r>
            <a:endParaRPr lang="en-US" sz="1200" baseline="-250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4829385" y="3078335"/>
            <a:ext cx="0" cy="38316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31552" y="2990443"/>
            <a:ext cx="0" cy="471052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404707" y="1638340"/>
            <a:ext cx="31168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413277" y="2371953"/>
            <a:ext cx="29549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977725" y="3636225"/>
            <a:ext cx="16292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34108" y="1002111"/>
            <a:ext cx="0" cy="3188889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15842" y="3078335"/>
            <a:ext cx="13135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534108" y="2051674"/>
            <a:ext cx="981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O-TAGE-SC</a:t>
            </a:r>
            <a:endParaRPr lang="en-US" sz="140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4176232" y="2990443"/>
            <a:ext cx="0" cy="878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3519265" y="2845011"/>
            <a:ext cx="1" cy="233324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3319584" y="2857758"/>
            <a:ext cx="0" cy="41215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rapezoid 79"/>
          <p:cNvSpPr/>
          <p:nvPr/>
        </p:nvSpPr>
        <p:spPr>
          <a:xfrm>
            <a:off x="3178270" y="2694939"/>
            <a:ext cx="470015" cy="153888"/>
          </a:xfrm>
          <a:prstGeom prst="trapezoid">
            <a:avLst>
              <a:gd name="adj" fmla="val 6879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3322917" y="3259565"/>
            <a:ext cx="17017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977725" y="2771883"/>
            <a:ext cx="0" cy="8545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2977725" y="2771883"/>
            <a:ext cx="258602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977725" y="3605883"/>
            <a:ext cx="853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Override</a:t>
            </a:r>
            <a:endParaRPr lang="en-US" sz="1400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3404707" y="1638340"/>
            <a:ext cx="0" cy="1068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893909" y="1352723"/>
            <a:ext cx="746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Next PC</a:t>
            </a:r>
            <a:endParaRPr lang="en-US" sz="1200" dirty="0"/>
          </a:p>
        </p:txBody>
      </p:sp>
      <p:sp>
        <p:nvSpPr>
          <p:cNvPr id="89" name="Rounded Rectangle 88"/>
          <p:cNvSpPr/>
          <p:nvPr/>
        </p:nvSpPr>
        <p:spPr>
          <a:xfrm>
            <a:off x="4611975" y="3442465"/>
            <a:ext cx="839153" cy="3875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Statistical Corrector</a:t>
            </a:r>
            <a:endParaRPr lang="en-US" sz="1200" dirty="0"/>
          </a:p>
        </p:txBody>
      </p: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1676400" y="4267200"/>
            <a:ext cx="6781800" cy="2329132"/>
          </a:xfrm>
        </p:spPr>
        <p:txBody>
          <a:bodyPr>
            <a:noAutofit/>
          </a:bodyPr>
          <a:lstStyle/>
          <a:p>
            <a:r>
              <a:rPr lang="en-US" sz="2800" dirty="0" smtClean="0"/>
              <a:t>Statistical Corrector</a:t>
            </a:r>
          </a:p>
          <a:p>
            <a:pPr lvl="1"/>
            <a:r>
              <a:rPr lang="en-US" sz="2400" dirty="0" smtClean="0"/>
              <a:t>Table: maps well onto BRAM</a:t>
            </a:r>
          </a:p>
          <a:p>
            <a:pPr lvl="1"/>
            <a:r>
              <a:rPr lang="en-US" sz="2400" dirty="0" smtClean="0"/>
              <a:t>Saturating counters: 10-bit wide</a:t>
            </a:r>
          </a:p>
          <a:p>
            <a:pPr lvl="2"/>
            <a:r>
              <a:rPr lang="en-US" sz="1800" dirty="0" smtClean="0"/>
              <a:t>Must see 1K correct overrides before overriding</a:t>
            </a:r>
          </a:p>
          <a:p>
            <a:pPr lvl="2"/>
            <a:r>
              <a:rPr lang="en-US" sz="1800" dirty="0" smtClean="0"/>
              <a:t>Reset on incorrect override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2387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vs</a:t>
            </a:r>
            <a:r>
              <a:rPr lang="en-US" smtClean="0"/>
              <a:t>. Predictor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06888"/>
              </p:ext>
            </p:extLst>
          </p:nvPr>
        </p:nvGraphicFramePr>
        <p:xfrm>
          <a:off x="0" y="1143000"/>
          <a:ext cx="9067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" y="5220834"/>
            <a:ext cx="8904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TAGE-SC variations are ~2.3x more accurate than the best </a:t>
            </a:r>
            <a:r>
              <a:rPr lang="en-US" sz="2000" b="1" dirty="0" err="1" smtClean="0"/>
              <a:t>gRselect</a:t>
            </a:r>
            <a:r>
              <a:rPr lang="en-US" sz="2000" b="1" dirty="0" smtClean="0"/>
              <a:t> and </a:t>
            </a:r>
            <a:r>
              <a:rPr lang="en-US" sz="2000" b="1" dirty="0" err="1" smtClean="0"/>
              <a:t>gshare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243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Fmax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445336"/>
              </p:ext>
            </p:extLst>
          </p:nvPr>
        </p:nvGraphicFramePr>
        <p:xfrm>
          <a:off x="0" y="914400"/>
          <a:ext cx="9144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09800" y="5046492"/>
            <a:ext cx="505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O-TAGE variations are capped at 270 MHz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779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Branch Predictors on FPGAs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752600"/>
            <a:ext cx="1371600" cy="152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0" y="219143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iCache</a:t>
            </a:r>
            <a:endParaRPr lang="en-US" dirty="0" smtClean="0"/>
          </a:p>
          <a:p>
            <a:pPr algn="ctr"/>
            <a:r>
              <a:rPr lang="en-US" dirty="0"/>
              <a:t>(</a:t>
            </a:r>
            <a:r>
              <a:rPr lang="en-US" dirty="0" smtClean="0"/>
              <a:t>BRAM)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86000" y="3657600"/>
            <a:ext cx="1371600" cy="152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01240" y="3819435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 Table</a:t>
            </a:r>
          </a:p>
          <a:p>
            <a:pPr algn="ctr"/>
            <a:r>
              <a:rPr lang="en-US" dirty="0"/>
              <a:t>(</a:t>
            </a:r>
            <a:r>
              <a:rPr lang="en-US" dirty="0" smtClean="0"/>
              <a:t>BRAM)</a:t>
            </a:r>
            <a:endParaRPr lang="en-US" dirty="0"/>
          </a:p>
        </p:txBody>
      </p:sp>
      <p:sp>
        <p:nvSpPr>
          <p:cNvPr id="19" name="Cloud 18"/>
          <p:cNvSpPr/>
          <p:nvPr/>
        </p:nvSpPr>
        <p:spPr>
          <a:xfrm>
            <a:off x="4114800" y="2588167"/>
            <a:ext cx="2362200" cy="1562100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84700" y="288667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 Logic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905000" y="1339334"/>
            <a:ext cx="0" cy="452806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086600" y="1349232"/>
            <a:ext cx="0" cy="4594368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81200" y="116456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Stage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86600" y="1219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Decode Stage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6781800" y="3335868"/>
            <a:ext cx="0" cy="23128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1600200" y="5638800"/>
            <a:ext cx="5194300" cy="98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612105" y="2438400"/>
            <a:ext cx="0" cy="32123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70500" y="526023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PC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3657600" y="4728865"/>
            <a:ext cx="457200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078778" y="4432304"/>
            <a:ext cx="171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Faster relative to ASIC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660900" y="1493327"/>
            <a:ext cx="1892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Slower relative to ASIC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5638800" y="2201213"/>
            <a:ext cx="0" cy="35783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3657600" y="2514600"/>
            <a:ext cx="762000" cy="3231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657600" y="3819435"/>
            <a:ext cx="609600" cy="4030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600199" y="24384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00200" y="42672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477000" y="3335868"/>
            <a:ext cx="102146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4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2521668"/>
              </p:ext>
            </p:extLst>
          </p:nvPr>
        </p:nvGraphicFramePr>
        <p:xfrm>
          <a:off x="0" y="838200"/>
          <a:ext cx="9144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0200" y="5046492"/>
            <a:ext cx="6633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O-TAGE-SC delivers </a:t>
            </a:r>
            <a:r>
              <a:rPr lang="en-US" sz="2000" b="1" dirty="0"/>
              <a:t>5.2% higher IPS than the 1KB </a:t>
            </a:r>
            <a:r>
              <a:rPr lang="en-US" sz="2000" b="1" dirty="0" err="1"/>
              <a:t>gRselect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3279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IPS Improvement Over 1KB </a:t>
            </a:r>
            <a:r>
              <a:rPr lang="en-US" sz="3600" dirty="0" err="1" smtClean="0"/>
              <a:t>Gshare</a:t>
            </a:r>
            <a:r>
              <a:rPr lang="en-US" sz="3600" dirty="0" smtClean="0"/>
              <a:t> </a:t>
            </a:r>
            <a:r>
              <a:rPr lang="en-US" sz="3600" dirty="0"/>
              <a:t>B</a:t>
            </a:r>
            <a:r>
              <a:rPr lang="en-US" sz="3600" dirty="0" smtClean="0"/>
              <a:t>reakdown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120761"/>
              </p:ext>
            </p:extLst>
          </p:nvPr>
        </p:nvGraphicFramePr>
        <p:xfrm>
          <a:off x="2090737" y="940593"/>
          <a:ext cx="4962526" cy="4241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3373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best performing minimalistic branch predictor is FAC+RAS with </a:t>
            </a:r>
            <a:r>
              <a:rPr lang="en-US" dirty="0" err="1" smtClean="0"/>
              <a:t>gRselect</a:t>
            </a:r>
            <a:endParaRPr lang="en-US" dirty="0" smtClean="0"/>
          </a:p>
          <a:p>
            <a:r>
              <a:rPr lang="en-US" dirty="0" smtClean="0"/>
              <a:t>TAGE is best used as an overriding predictor, and O-TAGE-SC is 5.2% better than the best </a:t>
            </a:r>
            <a:r>
              <a:rPr lang="en-US" dirty="0" err="1" smtClean="0"/>
              <a:t>gRselect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1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9831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Di Wu</a:t>
            </a:r>
            <a:r>
              <a:rPr lang="en-US" dirty="0"/>
              <a:t>, </a:t>
            </a:r>
            <a:r>
              <a:rPr lang="en-US" dirty="0" err="1"/>
              <a:t>Kaveh</a:t>
            </a:r>
            <a:r>
              <a:rPr lang="en-US" dirty="0"/>
              <a:t> </a:t>
            </a:r>
            <a:r>
              <a:rPr lang="en-US" dirty="0" err="1"/>
              <a:t>Aasaraai</a:t>
            </a:r>
            <a:r>
              <a:rPr lang="en-US" dirty="0"/>
              <a:t> and Andreas </a:t>
            </a:r>
            <a:r>
              <a:rPr lang="en-US" dirty="0" err="1"/>
              <a:t>Moshovos</a:t>
            </a:r>
            <a:r>
              <a:rPr lang="en-US" dirty="0"/>
              <a:t>, "</a:t>
            </a:r>
            <a:r>
              <a:rPr lang="en-US" i="1" dirty="0"/>
              <a:t>Low-cost, High-performance Branch Predictors for Soft Processors</a:t>
            </a:r>
            <a:r>
              <a:rPr lang="en-US" dirty="0"/>
              <a:t>", </a:t>
            </a:r>
            <a:r>
              <a:rPr lang="en-US" b="1" dirty="0"/>
              <a:t>FPL’13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Di </a:t>
            </a:r>
            <a:r>
              <a:rPr lang="en-US" b="1" dirty="0"/>
              <a:t>Wu</a:t>
            </a:r>
            <a:r>
              <a:rPr lang="en-US" dirty="0"/>
              <a:t> and Andreas </a:t>
            </a:r>
            <a:r>
              <a:rPr lang="en-US" dirty="0" err="1"/>
              <a:t>Moshovos</a:t>
            </a:r>
            <a:r>
              <a:rPr lang="en-US" dirty="0"/>
              <a:t>, "</a:t>
            </a:r>
            <a:r>
              <a:rPr lang="en-US" i="1" dirty="0"/>
              <a:t>Image Signal Processors for FPGAs</a:t>
            </a:r>
            <a:r>
              <a:rPr lang="en-US" dirty="0"/>
              <a:t>“ (poster), </a:t>
            </a:r>
            <a:r>
              <a:rPr lang="en-US" b="1" dirty="0"/>
              <a:t>FCCM’14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Goran </a:t>
            </a:r>
            <a:r>
              <a:rPr lang="en-US" dirty="0" err="1"/>
              <a:t>Narancic</a:t>
            </a:r>
            <a:r>
              <a:rPr lang="en-US" dirty="0"/>
              <a:t>, Patrick Judd, </a:t>
            </a:r>
            <a:r>
              <a:rPr lang="en-US" b="1" dirty="0"/>
              <a:t>Di Wu</a:t>
            </a:r>
            <a:r>
              <a:rPr lang="en-US" dirty="0"/>
              <a:t>, Islam Atta, Michel El </a:t>
            </a:r>
            <a:r>
              <a:rPr lang="en-US" dirty="0" err="1"/>
              <a:t>Nacouzi</a:t>
            </a:r>
            <a:r>
              <a:rPr lang="en-US" dirty="0"/>
              <a:t>, Jason </a:t>
            </a:r>
            <a:r>
              <a:rPr lang="en-US" dirty="0" err="1"/>
              <a:t>Zebchuk</a:t>
            </a:r>
            <a:r>
              <a:rPr lang="en-US" dirty="0"/>
              <a:t>, Natalie Enright </a:t>
            </a:r>
            <a:r>
              <a:rPr lang="en-US" dirty="0" err="1"/>
              <a:t>Jerger</a:t>
            </a:r>
            <a:r>
              <a:rPr lang="en-US" dirty="0"/>
              <a:t>, </a:t>
            </a:r>
            <a:r>
              <a:rPr lang="en-US" dirty="0" err="1"/>
              <a:t>Serag</a:t>
            </a:r>
            <a:r>
              <a:rPr lang="en-US" dirty="0"/>
              <a:t> </a:t>
            </a:r>
            <a:r>
              <a:rPr lang="en-US" dirty="0" err="1"/>
              <a:t>Gadelrab</a:t>
            </a:r>
            <a:r>
              <a:rPr lang="en-US" dirty="0"/>
              <a:t>, </a:t>
            </a:r>
            <a:r>
              <a:rPr lang="en-US" dirty="0" err="1"/>
              <a:t>Kyros</a:t>
            </a:r>
            <a:r>
              <a:rPr lang="en-US" dirty="0"/>
              <a:t> </a:t>
            </a:r>
            <a:r>
              <a:rPr lang="en-US" dirty="0" err="1"/>
              <a:t>Kutulakos</a:t>
            </a:r>
            <a:r>
              <a:rPr lang="en-US" dirty="0"/>
              <a:t>, Andreas </a:t>
            </a:r>
            <a:r>
              <a:rPr lang="en-US" dirty="0" err="1"/>
              <a:t>Moshovos</a:t>
            </a:r>
            <a:r>
              <a:rPr lang="en-US" dirty="0"/>
              <a:t> and Jorge </a:t>
            </a:r>
            <a:r>
              <a:rPr lang="en-US" dirty="0" err="1"/>
              <a:t>Albericio</a:t>
            </a:r>
            <a:r>
              <a:rPr lang="en-US" dirty="0"/>
              <a:t>. “</a:t>
            </a:r>
            <a:r>
              <a:rPr lang="en-US" i="1" dirty="0"/>
              <a:t>Evaluating Memory System Behavior of </a:t>
            </a:r>
            <a:r>
              <a:rPr lang="en-US" i="1" dirty="0" err="1"/>
              <a:t>SmartphoneWorkloads</a:t>
            </a:r>
            <a:r>
              <a:rPr lang="en-US" i="1" dirty="0"/>
              <a:t>.</a:t>
            </a:r>
            <a:r>
              <a:rPr lang="en-US" dirty="0"/>
              <a:t>” </a:t>
            </a:r>
            <a:r>
              <a:rPr lang="en-US" dirty="0" smtClean="0"/>
              <a:t> </a:t>
            </a:r>
            <a:r>
              <a:rPr lang="en-US" b="1" dirty="0" smtClean="0"/>
              <a:t>SAMOS'14</a:t>
            </a:r>
          </a:p>
          <a:p>
            <a:endParaRPr lang="en-US" dirty="0" smtClean="0"/>
          </a:p>
          <a:p>
            <a:r>
              <a:rPr lang="en-US" dirty="0" smtClean="0"/>
              <a:t>Di Wu and Andreas </a:t>
            </a:r>
            <a:r>
              <a:rPr lang="en-US" dirty="0" err="1" smtClean="0"/>
              <a:t>Moshovos</a:t>
            </a:r>
            <a:r>
              <a:rPr lang="en-US" dirty="0" smtClean="0"/>
              <a:t>, “Advanced Branch Predictors for Soft Processors”, </a:t>
            </a:r>
            <a:r>
              <a:rPr lang="en-US" b="1" dirty="0" smtClean="0"/>
              <a:t>submitted to ReConfig’14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6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5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FAC+RAS with </a:t>
            </a:r>
            <a:r>
              <a:rPr lang="en-US" dirty="0" err="1" smtClean="0"/>
              <a:t>gRselect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93312" y="1066800"/>
            <a:ext cx="7412488" cy="4954872"/>
            <a:chOff x="893312" y="1066800"/>
            <a:chExt cx="7412488" cy="4954872"/>
          </a:xfrm>
        </p:grpSpPr>
        <p:sp>
          <p:nvSpPr>
            <p:cNvPr id="156" name="Rectangle 155"/>
            <p:cNvSpPr/>
            <p:nvPr/>
          </p:nvSpPr>
          <p:spPr>
            <a:xfrm>
              <a:off x="1454609" y="5294929"/>
              <a:ext cx="1364328" cy="3996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893312" y="1741025"/>
              <a:ext cx="970220" cy="3996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Text Box 4"/>
            <p:cNvSpPr txBox="1"/>
            <p:nvPr/>
          </p:nvSpPr>
          <p:spPr>
            <a:xfrm>
              <a:off x="2081217" y="5261509"/>
              <a:ext cx="695540" cy="46653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>
                  <a:effectLst/>
                  <a:latin typeface="Arial"/>
                  <a:ea typeface="宋体"/>
                  <a:cs typeface="Times New Roman"/>
                </a:rPr>
                <a:t>PC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59" name="Text Box 128"/>
            <p:cNvSpPr txBox="1"/>
            <p:nvPr/>
          </p:nvSpPr>
          <p:spPr>
            <a:xfrm>
              <a:off x="933472" y="1725391"/>
              <a:ext cx="1112564" cy="46653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>
                  <a:effectLst/>
                  <a:latin typeface="Arial"/>
                  <a:ea typeface="宋体"/>
                  <a:cs typeface="Times New Roman"/>
                </a:rPr>
                <a:t>GHR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340110" y="3763800"/>
              <a:ext cx="1364328" cy="117914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1" name="Text Box 130"/>
            <p:cNvSpPr txBox="1"/>
            <p:nvPr/>
          </p:nvSpPr>
          <p:spPr>
            <a:xfrm>
              <a:off x="2429753" y="3949944"/>
              <a:ext cx="1173084" cy="46653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 err="1" smtClean="0">
                  <a:effectLst/>
                  <a:latin typeface="Arial"/>
                  <a:ea typeface="宋体"/>
                  <a:cs typeface="Times New Roman"/>
                </a:rPr>
                <a:t>iCache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62" name="Straight Arrow Connector 161"/>
            <p:cNvCxnSpPr/>
            <p:nvPr/>
          </p:nvCxnSpPr>
          <p:spPr>
            <a:xfrm flipV="1">
              <a:off x="933472" y="4284047"/>
              <a:ext cx="1406615" cy="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/>
            <p:cNvSpPr/>
            <p:nvPr/>
          </p:nvSpPr>
          <p:spPr>
            <a:xfrm>
              <a:off x="2286000" y="1491782"/>
              <a:ext cx="2288560" cy="112389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64" name="Straight Arrow Connector 163"/>
            <p:cNvCxnSpPr/>
            <p:nvPr/>
          </p:nvCxnSpPr>
          <p:spPr>
            <a:xfrm>
              <a:off x="1863532" y="1983949"/>
              <a:ext cx="42246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/>
            <p:cNvSpPr/>
            <p:nvPr/>
          </p:nvSpPr>
          <p:spPr>
            <a:xfrm>
              <a:off x="2286001" y="1865067"/>
              <a:ext cx="2288560" cy="213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16, 2-bit sat. counters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" name="Text Box 136"/>
            <p:cNvSpPr txBox="1"/>
            <p:nvPr/>
          </p:nvSpPr>
          <p:spPr>
            <a:xfrm>
              <a:off x="2818938" y="1424629"/>
              <a:ext cx="1417239" cy="46653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 err="1">
                  <a:effectLst/>
                  <a:latin typeface="Arial"/>
                  <a:ea typeface="宋体"/>
                  <a:cs typeface="Times New Roman"/>
                </a:rPr>
                <a:t>gRselect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4578334" y="1975462"/>
              <a:ext cx="4973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1541808" y="5299718"/>
              <a:ext cx="321724" cy="39122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69" name="Straight Connector 168"/>
            <p:cNvCxnSpPr/>
            <p:nvPr/>
          </p:nvCxnSpPr>
          <p:spPr>
            <a:xfrm flipH="1">
              <a:off x="933472" y="4284674"/>
              <a:ext cx="3" cy="16951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4800855" y="1865000"/>
              <a:ext cx="133758" cy="213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 Box 163"/>
            <p:cNvSpPr txBox="1"/>
            <p:nvPr/>
          </p:nvSpPr>
          <p:spPr>
            <a:xfrm>
              <a:off x="4574561" y="1560422"/>
              <a:ext cx="630184" cy="38117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latin typeface="Arial"/>
                  <a:ea typeface="宋体"/>
                  <a:cs typeface="Times New Roman"/>
                </a:rPr>
                <a:t>32</a:t>
              </a:r>
              <a:endParaRPr lang="en-US" sz="1600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72" name="Straight Connector 171"/>
            <p:cNvCxnSpPr/>
            <p:nvPr/>
          </p:nvCxnSpPr>
          <p:spPr>
            <a:xfrm flipV="1">
              <a:off x="5075684" y="1447974"/>
              <a:ext cx="0" cy="158845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>
              <a:off x="5291299" y="1368219"/>
              <a:ext cx="133758" cy="213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5076220" y="1447974"/>
              <a:ext cx="5628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 Box 167"/>
            <p:cNvSpPr txBox="1"/>
            <p:nvPr/>
          </p:nvSpPr>
          <p:spPr>
            <a:xfrm>
              <a:off x="5148300" y="1066800"/>
              <a:ext cx="553513" cy="38117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latin typeface="Arial"/>
                  <a:ea typeface="宋体"/>
                  <a:cs typeface="Times New Roman"/>
                </a:rPr>
                <a:t>2</a:t>
              </a:r>
              <a:endParaRPr lang="en-US" sz="1600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76" name="Straight Connector 175"/>
            <p:cNvCxnSpPr/>
            <p:nvPr/>
          </p:nvCxnSpPr>
          <p:spPr>
            <a:xfrm flipH="1">
              <a:off x="5291299" y="1728163"/>
              <a:ext cx="133758" cy="213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5076220" y="1807918"/>
              <a:ext cx="5628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5291173" y="2112147"/>
              <a:ext cx="133758" cy="213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076093" y="2191901"/>
              <a:ext cx="5628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5291173" y="2956898"/>
              <a:ext cx="133758" cy="213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5076093" y="3036653"/>
              <a:ext cx="5628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rapezoid 181"/>
            <p:cNvSpPr/>
            <p:nvPr/>
          </p:nvSpPr>
          <p:spPr>
            <a:xfrm rot="5400000">
              <a:off x="4710233" y="2077687"/>
              <a:ext cx="2140159" cy="286360"/>
            </a:xfrm>
            <a:prstGeom prst="trapezoid">
              <a:avLst>
                <a:gd name="adj" fmla="val 8902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479" tIns="144239" rIns="288479" bIns="1442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 dirty="0">
                  <a:effectLst/>
                  <a:latin typeface="Arial"/>
                  <a:ea typeface="Times New Roman"/>
                  <a:cs typeface="Times New Roman"/>
                </a:rPr>
                <a:t> </a:t>
              </a:r>
              <a:endParaRPr lang="en-US" sz="11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83" name="Text Box 180"/>
            <p:cNvSpPr txBox="1"/>
            <p:nvPr/>
          </p:nvSpPr>
          <p:spPr>
            <a:xfrm>
              <a:off x="5177967" y="2381258"/>
              <a:ext cx="602345" cy="46884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eaVert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smtClean="0">
                  <a:effectLst/>
                  <a:latin typeface="Arial"/>
                  <a:ea typeface="宋体"/>
                  <a:cs typeface="Times New Roman"/>
                </a:rPr>
                <a:t>…</a:t>
              </a:r>
              <a:endParaRPr lang="en-US" sz="1600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1702671" y="3548732"/>
              <a:ext cx="0" cy="17464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1702665" y="3548166"/>
              <a:ext cx="411636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 flipH="1" flipV="1">
              <a:off x="5815504" y="3135774"/>
              <a:ext cx="3582" cy="4129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5923460" y="2214758"/>
              <a:ext cx="113886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Rectangle 187"/>
            <p:cNvSpPr/>
            <p:nvPr/>
          </p:nvSpPr>
          <p:spPr>
            <a:xfrm>
              <a:off x="4193167" y="3750382"/>
              <a:ext cx="1257741" cy="117738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Target </a:t>
              </a:r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redictor/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Calculator</a:t>
              </a:r>
              <a:endPara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9" name="Straight Arrow Connector 188"/>
            <p:cNvCxnSpPr/>
            <p:nvPr/>
          </p:nvCxnSpPr>
          <p:spPr>
            <a:xfrm>
              <a:off x="3704412" y="4284250"/>
              <a:ext cx="4887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5450908" y="4258897"/>
              <a:ext cx="145269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rapezoid 190"/>
            <p:cNvSpPr/>
            <p:nvPr/>
          </p:nvSpPr>
          <p:spPr>
            <a:xfrm rot="5400000">
              <a:off x="6260771" y="4519309"/>
              <a:ext cx="1571941" cy="286360"/>
            </a:xfrm>
            <a:prstGeom prst="trapezoid">
              <a:avLst>
                <a:gd name="adj" fmla="val 8902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479" tIns="144239" rIns="288479" bIns="1442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>
                  <a:effectLst/>
                  <a:latin typeface="Arial"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92" name="Straight Arrow Connector 191"/>
            <p:cNvCxnSpPr/>
            <p:nvPr/>
          </p:nvCxnSpPr>
          <p:spPr>
            <a:xfrm>
              <a:off x="5450908" y="4572137"/>
              <a:ext cx="145265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4190193" y="5311731"/>
              <a:ext cx="518995" cy="5353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479" tIns="144239" rIns="288479" bIns="1442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b="1">
                  <a:effectLst/>
                  <a:latin typeface="Arial"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宋体"/>
                <a:cs typeface="Times New Roman"/>
              </a:endParaRPr>
            </a:p>
          </p:txBody>
        </p:sp>
        <p:sp>
          <p:nvSpPr>
            <p:cNvPr id="194" name="Text Box 37"/>
            <p:cNvSpPr txBox="1"/>
            <p:nvPr/>
          </p:nvSpPr>
          <p:spPr>
            <a:xfrm>
              <a:off x="4058532" y="5311731"/>
              <a:ext cx="898424" cy="576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288479" tIns="144239" rIns="288479" bIns="14423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latin typeface="Arial"/>
                  <a:ea typeface="宋体"/>
                </a:rPr>
                <a:t>+4</a:t>
              </a:r>
              <a:endParaRPr lang="en-US" sz="1600" dirty="0">
                <a:effectLst/>
                <a:latin typeface="Times New Roman"/>
                <a:ea typeface="宋体"/>
              </a:endParaRPr>
            </a:p>
          </p:txBody>
        </p:sp>
        <p:cxnSp>
          <p:nvCxnSpPr>
            <p:cNvPr id="195" name="Straight Connector 194"/>
            <p:cNvCxnSpPr/>
            <p:nvPr/>
          </p:nvCxnSpPr>
          <p:spPr>
            <a:xfrm>
              <a:off x="4709141" y="5576823"/>
              <a:ext cx="49563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5204773" y="5025144"/>
              <a:ext cx="0" cy="5511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204745" y="5025144"/>
              <a:ext cx="16987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>
              <a:off x="7062356" y="3490432"/>
              <a:ext cx="0" cy="5199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189886" y="4628116"/>
              <a:ext cx="9972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H="1">
              <a:off x="8187203" y="4618590"/>
              <a:ext cx="101" cy="13617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933472" y="5976706"/>
              <a:ext cx="7253748" cy="30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 flipV="1">
              <a:off x="2340110" y="5690937"/>
              <a:ext cx="0" cy="2857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 Box 223"/>
            <p:cNvSpPr txBox="1"/>
            <p:nvPr/>
          </p:nvSpPr>
          <p:spPr>
            <a:xfrm>
              <a:off x="6440033" y="5576575"/>
              <a:ext cx="1865767" cy="44509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>
                  <a:effectLst/>
                  <a:latin typeface="Arial"/>
                  <a:ea typeface="宋体"/>
                  <a:cs typeface="Times New Roman"/>
                </a:rPr>
                <a:t>Predicted PC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204" name="Straight Arrow Connector 203"/>
            <p:cNvCxnSpPr/>
            <p:nvPr/>
          </p:nvCxnSpPr>
          <p:spPr>
            <a:xfrm flipV="1">
              <a:off x="2818924" y="5576573"/>
              <a:ext cx="1366817" cy="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204"/>
            <p:cNvSpPr/>
            <p:nvPr/>
          </p:nvSpPr>
          <p:spPr>
            <a:xfrm>
              <a:off x="6333920" y="3137445"/>
              <a:ext cx="1573373" cy="3380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dirty="0">
                  <a:solidFill>
                    <a:srgbClr val="000000"/>
                  </a:solidFill>
                  <a:effectLst/>
                  <a:latin typeface="Arial"/>
                  <a:ea typeface="宋体"/>
                  <a:cs typeface="Times New Roman"/>
                </a:rPr>
                <a:t>Selection Logic</a:t>
              </a:r>
              <a:endParaRPr lang="en-US" sz="1400" dirty="0">
                <a:effectLst/>
                <a:latin typeface="Times New Roman"/>
                <a:ea typeface="宋体"/>
              </a:endParaRPr>
            </a:p>
          </p:txBody>
        </p:sp>
        <p:cxnSp>
          <p:nvCxnSpPr>
            <p:cNvPr id="206" name="Straight Connector 205"/>
            <p:cNvCxnSpPr/>
            <p:nvPr/>
          </p:nvCxnSpPr>
          <p:spPr>
            <a:xfrm>
              <a:off x="2818924" y="5366212"/>
              <a:ext cx="108729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3906145" y="4510276"/>
              <a:ext cx="55" cy="8556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>
              <a:off x="3906165" y="4512384"/>
              <a:ext cx="27961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7062190" y="2214691"/>
              <a:ext cx="0" cy="9227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8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“Multiplication”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35537" y="1308380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02137" y="1477661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40537" y="1467825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83337" y="1477659"/>
            <a:ext cx="269473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50647" y="212001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296939" y="1766856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440537" y="1646940"/>
            <a:ext cx="47159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12129" y="1646940"/>
            <a:ext cx="1" cy="2201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550180" y="1870044"/>
            <a:ext cx="723899" cy="282033"/>
          </a:xfrm>
          <a:prstGeom prst="roundRect">
            <a:avLst>
              <a:gd name="adj" fmla="val 3828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400" dirty="0" smtClean="0"/>
              <a:t>negate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12129" y="2149133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apezoid 14"/>
          <p:cNvSpPr/>
          <p:nvPr/>
        </p:nvSpPr>
        <p:spPr>
          <a:xfrm rot="10800000">
            <a:off x="3246649" y="2544460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3935837" y="213300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032353" y="2635888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73139" y="245122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676333" y="2727316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78067" y="1477661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78067" y="1656776"/>
            <a:ext cx="47159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149659" y="1656776"/>
            <a:ext cx="1" cy="2201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787710" y="1879880"/>
            <a:ext cx="723899" cy="282033"/>
          </a:xfrm>
          <a:prstGeom prst="roundRect">
            <a:avLst>
              <a:gd name="adj" fmla="val 3828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400" dirty="0" smtClean="0"/>
              <a:t>negate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149659" y="2158969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rapezoid 24"/>
          <p:cNvSpPr/>
          <p:nvPr/>
        </p:nvSpPr>
        <p:spPr>
          <a:xfrm rot="10800000">
            <a:off x="5484179" y="2554296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6173367" y="214284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269883" y="2645724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10669" y="2461058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913863" y="2737152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87636" y="213300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274079" y="3122644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baseline="-250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1535537" y="3441980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02137" y="3611261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40537" y="3601425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983337" y="3611259"/>
            <a:ext cx="269473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50647" y="425361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296939" y="3900456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912129" y="4110770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zoid 38"/>
          <p:cNvSpPr/>
          <p:nvPr/>
        </p:nvSpPr>
        <p:spPr>
          <a:xfrm rot="10800000">
            <a:off x="3246649" y="4678060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3935837" y="426660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032353" y="4769488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73139" y="458482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6333" y="4860916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678067" y="3611261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149660" y="4110772"/>
            <a:ext cx="0" cy="5771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apezoid 45"/>
          <p:cNvSpPr/>
          <p:nvPr/>
        </p:nvSpPr>
        <p:spPr>
          <a:xfrm rot="10800000">
            <a:off x="5484179" y="4687896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6173367" y="427644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6269883" y="4779324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610669" y="4594658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913863" y="4870752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87636" y="426660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4274079" y="5256244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baseline="-25000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1535537" y="3873211"/>
            <a:ext cx="1447800" cy="533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Complement 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1230737" y="3601425"/>
            <a:ext cx="0" cy="538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230737" y="4130487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983337" y="4110770"/>
            <a:ext cx="316632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27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Order Bit Elimination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532339"/>
              </p:ext>
            </p:extLst>
          </p:nvPr>
        </p:nvGraphicFramePr>
        <p:xfrm>
          <a:off x="609600" y="1021080"/>
          <a:ext cx="7391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464820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Using 3 bits at prediction time improves maximum frequency by 14.6% with negligible accuracy reduction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416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2162810" y="2485052"/>
            <a:ext cx="6752590" cy="4302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Perceptron Predictor Structure on FPGA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800" y="1372651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2400" y="1541932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90800" y="1532096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33600" y="1541930"/>
            <a:ext cx="438785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162810" y="2184286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810" y="2184286"/>
                <a:ext cx="499533" cy="362984"/>
              </a:xfrm>
              <a:prstGeom prst="rect">
                <a:avLst/>
              </a:prstGeom>
              <a:blipFill rotWithShape="1">
                <a:blip r:embed="rId2"/>
                <a:stretch>
                  <a:fillRect r="-365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115983" y="2341612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580467" y="2036521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rapezoid 20"/>
          <p:cNvSpPr/>
          <p:nvPr/>
        </p:nvSpPr>
        <p:spPr>
          <a:xfrm rot="10800000">
            <a:off x="2396912" y="2608730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027672" y="2700159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180597" y="2546268"/>
                <a:ext cx="1186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97" y="2546268"/>
                <a:ext cx="1186930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3589443" y="3037759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85800" y="1803882"/>
            <a:ext cx="1447800" cy="533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Complement 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381000" y="1532096"/>
            <a:ext cx="0" cy="538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1000" y="2061158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133600" y="2038981"/>
            <a:ext cx="6377517" cy="24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895600" y="1532093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81625" y="2184286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625" y="2184286"/>
                <a:ext cx="499533" cy="362984"/>
              </a:xfrm>
              <a:prstGeom prst="rect">
                <a:avLst/>
              </a:prstGeom>
              <a:blipFill rotWithShape="1">
                <a:blip r:embed="rId4"/>
                <a:stretch>
                  <a:fillRect r="-365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 flipH="1">
            <a:off x="4885267" y="2041443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004628" y="2189471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628" y="2189471"/>
                <a:ext cx="499533" cy="362984"/>
              </a:xfrm>
              <a:prstGeom prst="rect">
                <a:avLst/>
              </a:prstGeom>
              <a:blipFill rotWithShape="1">
                <a:blip r:embed="rId5"/>
                <a:stretch>
                  <a:fillRect r="-3292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rapezoid 33"/>
          <p:cNvSpPr/>
          <p:nvPr/>
        </p:nvSpPr>
        <p:spPr>
          <a:xfrm rot="10800000">
            <a:off x="4381504" y="2608730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886200" y="3037759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866217" y="2184286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217" y="2184286"/>
                <a:ext cx="499533" cy="362984"/>
              </a:xfrm>
              <a:prstGeom prst="rect">
                <a:avLst/>
              </a:prstGeom>
              <a:blipFill rotWithShape="1">
                <a:blip r:embed="rId6"/>
                <a:stretch>
                  <a:fillRect r="-3414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>
            <a:off x="4147817" y="2700157"/>
            <a:ext cx="3056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760556" y="2791585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760556" y="3050101"/>
            <a:ext cx="820844" cy="21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743454" y="2780942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86200" y="3050101"/>
            <a:ext cx="8608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rapezoid 41"/>
          <p:cNvSpPr/>
          <p:nvPr/>
        </p:nvSpPr>
        <p:spPr>
          <a:xfrm rot="10800000">
            <a:off x="3387512" y="3341509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038600" y="3445995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348583" y="3261329"/>
                <a:ext cx="394871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583" y="3261329"/>
                <a:ext cx="394871" cy="362984"/>
              </a:xfrm>
              <a:prstGeom prst="rect">
                <a:avLst/>
              </a:prstGeom>
              <a:blipFill rotWithShape="1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3752849" y="3524365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216650" y="1537754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636683" y="2188942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683" y="2188942"/>
                <a:ext cx="499533" cy="362984"/>
              </a:xfrm>
              <a:prstGeom prst="rect">
                <a:avLst/>
              </a:prstGeom>
              <a:blipFill rotWithShape="1">
                <a:blip r:embed="rId8"/>
                <a:stretch>
                  <a:fillRect r="-2682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flipH="1">
            <a:off x="8206317" y="2042179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rapezoid 48"/>
          <p:cNvSpPr/>
          <p:nvPr/>
        </p:nvSpPr>
        <p:spPr>
          <a:xfrm rot="10800000">
            <a:off x="6022762" y="2614388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653522" y="2705817"/>
            <a:ext cx="20447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756922" y="2546267"/>
                <a:ext cx="1186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922" y="2546267"/>
                <a:ext cx="1186930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>
            <a:off x="7215293" y="3043417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521450" y="1537751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507475" y="2189944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75" y="2189944"/>
                <a:ext cx="499533" cy="362984"/>
              </a:xfrm>
              <a:prstGeom prst="rect">
                <a:avLst/>
              </a:prstGeom>
              <a:blipFill rotWithShape="1">
                <a:blip r:embed="rId10"/>
                <a:stretch>
                  <a:fillRect r="-365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H="1">
            <a:off x="8511117" y="2047101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426959" y="2195129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959" y="2195129"/>
                <a:ext cx="499533" cy="362984"/>
              </a:xfrm>
              <a:prstGeom prst="rect">
                <a:avLst/>
              </a:prstGeom>
              <a:blipFill rotWithShape="1">
                <a:blip r:embed="rId11"/>
                <a:stretch>
                  <a:fillRect r="-62195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rapezoid 56"/>
          <p:cNvSpPr/>
          <p:nvPr/>
        </p:nvSpPr>
        <p:spPr>
          <a:xfrm rot="10800000">
            <a:off x="8007354" y="2614388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512050" y="3043417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492067" y="2189944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067" y="2189944"/>
                <a:ext cx="499533" cy="362984"/>
              </a:xfrm>
              <a:prstGeom prst="rect">
                <a:avLst/>
              </a:prstGeom>
              <a:blipFill rotWithShape="1">
                <a:blip r:embed="rId12"/>
                <a:stretch>
                  <a:fillRect r="-3414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/>
          <p:nvPr/>
        </p:nvCxnSpPr>
        <p:spPr>
          <a:xfrm flipV="1">
            <a:off x="7835900" y="2705815"/>
            <a:ext cx="243417" cy="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386406" y="2797243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386406" y="3055759"/>
            <a:ext cx="820844" cy="21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8369304" y="2786600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12050" y="3055759"/>
            <a:ext cx="8608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apezoid 64"/>
          <p:cNvSpPr/>
          <p:nvPr/>
        </p:nvSpPr>
        <p:spPr>
          <a:xfrm rot="10800000">
            <a:off x="7013362" y="3347167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7664450" y="3451653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974433" y="3266987"/>
                <a:ext cx="394871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433" y="3266987"/>
                <a:ext cx="394871" cy="362984"/>
              </a:xfrm>
              <a:prstGeom prst="rect">
                <a:avLst/>
              </a:prstGeom>
              <a:blipFill rotWithShape="1">
                <a:blip r:embed="rId13"/>
                <a:stretch>
                  <a:fillRect r="-52308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>
            <a:off x="7378699" y="3530023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rapezoid 99"/>
          <p:cNvSpPr/>
          <p:nvPr/>
        </p:nvSpPr>
        <p:spPr>
          <a:xfrm rot="10800000">
            <a:off x="3393862" y="3833772"/>
            <a:ext cx="4532630" cy="358278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992399" y="3828115"/>
            <a:ext cx="15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Wallace Tree</a:t>
            </a:r>
            <a:endParaRPr lang="en-US" baseline="-25000" dirty="0" smtClean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5782865" y="4192050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600200" y="2705815"/>
            <a:ext cx="4953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0" y="2376621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Replace a layer of adders with </a:t>
            </a:r>
            <a:r>
              <a:rPr lang="en-US" dirty="0" err="1" smtClean="0"/>
              <a:t>muxes</a:t>
            </a:r>
            <a:endParaRPr lang="en-US" baseline="-25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8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8" grpId="0"/>
      <p:bldP spid="23" grpId="0"/>
      <p:bldP spid="31" grpId="0"/>
      <p:bldP spid="33" grpId="0"/>
      <p:bldP spid="36" grpId="0"/>
      <p:bldP spid="44" grpId="0"/>
      <p:bldP spid="1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837396"/>
              </p:ext>
            </p:extLst>
          </p:nvPr>
        </p:nvGraphicFramePr>
        <p:xfrm>
          <a:off x="0" y="685800"/>
          <a:ext cx="91440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6985010" y="4038623"/>
            <a:ext cx="254020" cy="22856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Box 2"/>
          <p:cNvSpPr txBox="1"/>
          <p:nvPr/>
        </p:nvSpPr>
        <p:spPr>
          <a:xfrm>
            <a:off x="7315200" y="3962400"/>
            <a:ext cx="1371600" cy="38101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1KB </a:t>
            </a:r>
            <a:r>
              <a:rPr lang="en-US" sz="1600" b="1" dirty="0" err="1" smtClean="0"/>
              <a:t>gRselect</a:t>
            </a:r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7543830" y="2286000"/>
            <a:ext cx="304770" cy="304792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Box 2"/>
          <p:cNvSpPr txBox="1"/>
          <p:nvPr/>
        </p:nvSpPr>
        <p:spPr>
          <a:xfrm>
            <a:off x="7848600" y="2286000"/>
            <a:ext cx="1219260" cy="38101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O-TAGE-SC</a:t>
            </a:r>
            <a:endParaRPr lang="en-US" sz="1600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012183" y="2221751"/>
            <a:ext cx="4419570" cy="28194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"/>
          <p:cNvSpPr txBox="1"/>
          <p:nvPr/>
        </p:nvSpPr>
        <p:spPr>
          <a:xfrm rot="19604082">
            <a:off x="6294410" y="1816842"/>
            <a:ext cx="837407" cy="30479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better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136462" y="4926872"/>
            <a:ext cx="254020" cy="22856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TextBox 2"/>
          <p:cNvSpPr txBox="1"/>
          <p:nvPr/>
        </p:nvSpPr>
        <p:spPr>
          <a:xfrm>
            <a:off x="7466652" y="4850649"/>
            <a:ext cx="1524948" cy="38101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1KB Perceptron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3818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2" grpId="0"/>
      <p:bldP spid="13" grpId="0" animBg="1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Perceptron Predictor Structure on FPGA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84310" y="2467568"/>
            <a:ext cx="2171222" cy="9906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rapezoid 6"/>
          <p:cNvSpPr/>
          <p:nvPr/>
        </p:nvSpPr>
        <p:spPr>
          <a:xfrm rot="10800000">
            <a:off x="6020623" y="2637651"/>
            <a:ext cx="1989508" cy="439516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885139" y="2779303"/>
            <a:ext cx="29750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055532" y="2618262"/>
                <a:ext cx="1162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532" y="2618262"/>
                <a:ext cx="1162529" cy="307777"/>
              </a:xfrm>
              <a:prstGeom prst="rect">
                <a:avLst/>
              </a:prstGeom>
              <a:blipFill rotWithShape="1"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7719088" y="2980351"/>
            <a:ext cx="4919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168665" y="2819309"/>
                <a:ext cx="3294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665" y="2819309"/>
                <a:ext cx="329455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889383" y="308883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6-LUT</a:t>
            </a:r>
            <a:endParaRPr lang="en-US" baseline="-25000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107685" y="3077168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07661" y="2467568"/>
            <a:ext cx="2044594" cy="9906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3661" y="1389714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0261" y="1558995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88661" y="1549159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31461" y="1558993"/>
            <a:ext cx="443973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160671" y="2010579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671" y="2010579"/>
                <a:ext cx="499533" cy="362984"/>
              </a:xfrm>
              <a:prstGeom prst="rect">
                <a:avLst/>
              </a:prstGeom>
              <a:blipFill rotWithShape="1">
                <a:blip r:embed="rId4"/>
                <a:stretch>
                  <a:fillRect r="-4878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074903" y="2505411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473322" y="2070363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83661" y="1820945"/>
            <a:ext cx="1447800" cy="533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Complement 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78861" y="1549159"/>
            <a:ext cx="0" cy="538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8861" y="2078221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31461" y="2058504"/>
            <a:ext cx="5702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69661" y="1554814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569172" y="2010368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172" y="2010368"/>
                <a:ext cx="499533" cy="362984"/>
              </a:xfrm>
              <a:prstGeom prst="rect">
                <a:avLst/>
              </a:prstGeom>
              <a:blipFill rotWithShape="1">
                <a:blip r:embed="rId5"/>
                <a:stretch>
                  <a:fillRect r="-4878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>
            <a:off x="3960260" y="2061561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897483" y="2032543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483" y="2032543"/>
                <a:ext cx="499533" cy="362984"/>
              </a:xfrm>
              <a:prstGeom prst="rect">
                <a:avLst/>
              </a:prstGeom>
              <a:blipFill rotWithShape="1">
                <a:blip r:embed="rId6"/>
                <a:stretch>
                  <a:fillRect r="-3414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384528" y="2032543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528" y="2032543"/>
                <a:ext cx="499533" cy="362984"/>
              </a:xfrm>
              <a:prstGeom prst="rect">
                <a:avLst/>
              </a:prstGeom>
              <a:blipFill rotWithShape="1">
                <a:blip r:embed="rId7"/>
                <a:stretch>
                  <a:fillRect r="-3414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6214511" y="1554817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24806" y="2010368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806" y="2010368"/>
                <a:ext cx="499533" cy="362984"/>
              </a:xfrm>
              <a:prstGeom prst="rect">
                <a:avLst/>
              </a:prstGeom>
              <a:blipFill rotWithShape="1">
                <a:blip r:embed="rId8"/>
                <a:stretch>
                  <a:fillRect r="-26829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7294009" y="2059242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571191" y="1551095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134077" y="2011837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077" y="2011837"/>
                <a:ext cx="499533" cy="362984"/>
              </a:xfrm>
              <a:prstGeom prst="rect">
                <a:avLst/>
              </a:prstGeom>
              <a:blipFill rotWithShape="1">
                <a:blip r:embed="rId9"/>
                <a:stretch>
                  <a:fillRect r="-365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H="1">
            <a:off x="7833760" y="2064164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533702" y="2016555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702" y="2016555"/>
                <a:ext cx="499533" cy="362984"/>
              </a:xfrm>
              <a:prstGeom prst="rect">
                <a:avLst/>
              </a:prstGeom>
              <a:blipFill rotWithShape="1">
                <a:blip r:embed="rId10"/>
                <a:stretch>
                  <a:fillRect r="-60976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45328" y="2011370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328" y="2011370"/>
                <a:ext cx="499533" cy="362984"/>
              </a:xfrm>
              <a:prstGeom prst="rect">
                <a:avLst/>
              </a:prstGeom>
              <a:blipFill rotWithShape="1">
                <a:blip r:embed="rId11"/>
                <a:stretch>
                  <a:fillRect r="-34568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rapezoid 38"/>
          <p:cNvSpPr/>
          <p:nvPr/>
        </p:nvSpPr>
        <p:spPr>
          <a:xfrm rot="10800000">
            <a:off x="2401964" y="2637651"/>
            <a:ext cx="1804890" cy="439516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4081862" y="2779303"/>
            <a:ext cx="29750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252255" y="2618262"/>
                <a:ext cx="9882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255" y="2618262"/>
                <a:ext cx="988269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H="1">
            <a:off x="3915811" y="2980351"/>
            <a:ext cx="4919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365388" y="2819309"/>
                <a:ext cx="3294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388" y="2819309"/>
                <a:ext cx="329455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2207661" y="30771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6-LUT</a:t>
            </a:r>
            <a:endParaRPr lang="en-US" baseline="-25000" dirty="0" smtClean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304408" y="3077168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apezoid 45"/>
          <p:cNvSpPr/>
          <p:nvPr/>
        </p:nvSpPr>
        <p:spPr>
          <a:xfrm rot="10800000">
            <a:off x="2932831" y="3686768"/>
            <a:ext cx="4532630" cy="358278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4425714" y="3675715"/>
            <a:ext cx="15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Wallace Tree</a:t>
            </a:r>
            <a:endParaRPr lang="en-US" baseline="-25000" dirty="0" smtClean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216180" y="4039650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18938" y="5251719"/>
            <a:ext cx="4585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Reduces one layer of logic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199922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3113774"/>
              </p:ext>
            </p:extLst>
          </p:nvPr>
        </p:nvGraphicFramePr>
        <p:xfrm>
          <a:off x="0" y="838200"/>
          <a:ext cx="9166167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81200" y="5046492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O-TAGE-SC is within </a:t>
            </a:r>
            <a:r>
              <a:rPr lang="en-US" sz="2000" b="1" dirty="0" smtClean="0"/>
              <a:t>0.5% of </a:t>
            </a:r>
            <a:r>
              <a:rPr lang="en-US" sz="2000" b="1" dirty="0"/>
              <a:t>the single-cycle TAGE-SC</a:t>
            </a:r>
          </a:p>
        </p:txBody>
      </p:sp>
    </p:spTree>
    <p:extLst>
      <p:ext uri="{BB962C8B-B14F-4D97-AF65-F5344CB8AC3E}">
        <p14:creationId xmlns:p14="http://schemas.microsoft.com/office/powerpoint/2010/main" val="311842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zip2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obmk</a:t>
            </a:r>
            <a:endParaRPr lang="en-US" dirty="0" smtClean="0"/>
          </a:p>
          <a:p>
            <a:r>
              <a:rPr lang="en-US" dirty="0" err="1"/>
              <a:t>h</a:t>
            </a:r>
            <a:r>
              <a:rPr lang="en-US" dirty="0" err="1" smtClean="0"/>
              <a:t>mmer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jeng</a:t>
            </a:r>
            <a:endParaRPr lang="en-US" dirty="0" smtClean="0"/>
          </a:p>
          <a:p>
            <a:r>
              <a:rPr lang="en-US" dirty="0" err="1"/>
              <a:t>l</a:t>
            </a:r>
            <a:r>
              <a:rPr lang="en-US" dirty="0" err="1" smtClean="0"/>
              <a:t>ibquantum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264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star</a:t>
            </a:r>
            <a:endParaRPr lang="en-US" dirty="0" smtClean="0"/>
          </a:p>
          <a:p>
            <a:r>
              <a:rPr lang="en-US" dirty="0" err="1" smtClean="0"/>
              <a:t>xalanc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Branch Prediction Overview</a:t>
            </a:r>
          </a:p>
          <a:p>
            <a:r>
              <a:rPr lang="en-US" dirty="0" smtClean="0"/>
              <a:t>Branch Target Predictors</a:t>
            </a:r>
          </a:p>
          <a:p>
            <a:r>
              <a:rPr lang="en-US" dirty="0" smtClean="0"/>
              <a:t>Branch Direction Predictors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Prediction Overview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1752600"/>
            <a:ext cx="1371600" cy="152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0" y="21914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iCache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286000" y="3657600"/>
            <a:ext cx="1371600" cy="152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0" y="3957935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</a:t>
            </a:r>
          </a:p>
          <a:p>
            <a:pPr algn="ctr"/>
            <a:r>
              <a:rPr lang="en-US" dirty="0" smtClean="0"/>
              <a:t>Table</a:t>
            </a:r>
          </a:p>
        </p:txBody>
      </p:sp>
      <p:sp>
        <p:nvSpPr>
          <p:cNvPr id="12" name="Cloud 11"/>
          <p:cNvSpPr/>
          <p:nvPr/>
        </p:nvSpPr>
        <p:spPr>
          <a:xfrm>
            <a:off x="4114800" y="2588167"/>
            <a:ext cx="2362200" cy="1562100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84700" y="2907552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 Logic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905000" y="1339334"/>
            <a:ext cx="0" cy="452806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86600" y="1349232"/>
            <a:ext cx="0" cy="4594368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81200" y="116456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Stage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86600" y="1219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Decode Stage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781800" y="3335868"/>
            <a:ext cx="0" cy="23128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1600200" y="5638800"/>
            <a:ext cx="5194300" cy="98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612105" y="2438400"/>
            <a:ext cx="0" cy="32123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70500" y="526023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PC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657601" y="2514600"/>
            <a:ext cx="762000" cy="3231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657601" y="3819435"/>
            <a:ext cx="609600" cy="4030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600200" y="24384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600201" y="42672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77001" y="3335868"/>
            <a:ext cx="102146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33600" y="3362918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b="1" dirty="0" smtClean="0"/>
              <a:t>REQ1:</a:t>
            </a:r>
            <a:r>
              <a:rPr lang="en-US" sz="2400" dirty="0" smtClean="0"/>
              <a:t> Guess the </a:t>
            </a:r>
            <a:r>
              <a:rPr lang="en-US" sz="2400" b="1" dirty="0" smtClean="0">
                <a:solidFill>
                  <a:srgbClr val="FF0000"/>
                </a:solidFill>
              </a:rPr>
              <a:t>direction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of a branch</a:t>
            </a:r>
            <a:endParaRPr lang="en-US" sz="2400" b="1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2400" b="1" dirty="0" smtClean="0"/>
              <a:t>REQ2:</a:t>
            </a:r>
            <a:r>
              <a:rPr lang="en-US" sz="2400" dirty="0" smtClean="0"/>
              <a:t> Guess </a:t>
            </a:r>
            <a:r>
              <a:rPr lang="en-US" sz="2400" dirty="0"/>
              <a:t>its </a:t>
            </a:r>
            <a:r>
              <a:rPr lang="en-US" sz="2400" b="1" dirty="0" smtClean="0">
                <a:solidFill>
                  <a:srgbClr val="FF0000"/>
                </a:solidFill>
              </a:rPr>
              <a:t>target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(Next PC)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Fetch instructions from there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Execute Speculatively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V</a:t>
            </a:r>
            <a:r>
              <a:rPr lang="en-US" sz="2400" dirty="0" smtClean="0"/>
              <a:t>erify </a:t>
            </a:r>
            <a:r>
              <a:rPr lang="en-US" sz="2400" dirty="0"/>
              <a:t>if </a:t>
            </a:r>
            <a:r>
              <a:rPr lang="en-US" sz="2400" dirty="0" smtClean="0"/>
              <a:t>the prediction </a:t>
            </a:r>
            <a:r>
              <a:rPr lang="en-US" sz="2400" dirty="0"/>
              <a:t>was </a:t>
            </a:r>
            <a:r>
              <a:rPr lang="en-US" sz="2400" dirty="0" smtClean="0"/>
              <a:t>correct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-0.09306 -0.18009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3" y="-9005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09584 -0.18009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-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2" grpId="0" animBg="1"/>
      <p:bldP spid="13" grpId="0"/>
      <p:bldP spid="16" grpId="0"/>
      <p:bldP spid="17" grpId="0"/>
      <p:bldP spid="26" grpId="0"/>
      <p:bldP spid="26" grpId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 #1. Direction Prediction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495300" y="2276755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5300" y="220638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1420504" y="2276755"/>
            <a:ext cx="510654" cy="2286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529419" y="3002930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529419" y="3230393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529419" y="3466955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529419" y="3694419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529419" y="392188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529419" y="415048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529419" y="4789673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529419" y="5018273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29419" y="4379081"/>
            <a:ext cx="417110" cy="4105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3538" y="4459879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1" name="Elbow Connector 20"/>
          <p:cNvCxnSpPr>
            <a:stCxn id="7" idx="2"/>
            <a:endCxn id="11" idx="3"/>
          </p:cNvCxnSpPr>
          <p:nvPr/>
        </p:nvCxnSpPr>
        <p:spPr>
          <a:xfrm rot="5400000">
            <a:off x="773230" y="2678654"/>
            <a:ext cx="1075900" cy="72930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5300" y="1295401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bimodal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3352800" y="2276754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352800" y="22063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4278004" y="2276754"/>
            <a:ext cx="510654" cy="2286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>
            <a:off x="3429000" y="3002929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3429000" y="323039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>
            <a:off x="3429000" y="3466954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3429000" y="3694418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3429000" y="39218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3429000" y="41504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3429000" y="47896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3429000" y="50182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>
            <a:off x="3429000" y="4379080"/>
            <a:ext cx="417110" cy="4105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463119" y="4459878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76600" y="1295400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itchFamily="34" charset="0"/>
                <a:cs typeface="Arial" pitchFamily="34" charset="0"/>
              </a:rPr>
              <a:t>g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share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Flowchart: Process 52"/>
          <p:cNvSpPr/>
          <p:nvPr/>
        </p:nvSpPr>
        <p:spPr>
          <a:xfrm>
            <a:off x="4366933" y="5622039"/>
            <a:ext cx="734486" cy="22860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359797" y="555167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652749" y="2505355"/>
            <a:ext cx="0" cy="9536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4"/>
          </p:cNvCxnSpPr>
          <p:nvPr/>
        </p:nvCxnSpPr>
        <p:spPr>
          <a:xfrm flipV="1">
            <a:off x="4652749" y="4036181"/>
            <a:ext cx="0" cy="15858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353351" y="3458991"/>
            <a:ext cx="598796" cy="5771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343400" y="35629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XOR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3849220" y="3747586"/>
            <a:ext cx="51771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Process 70"/>
          <p:cNvSpPr/>
          <p:nvPr/>
        </p:nvSpPr>
        <p:spPr>
          <a:xfrm>
            <a:off x="6477000" y="2276754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477000" y="22063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73" name="Flowchart: Process 72"/>
          <p:cNvSpPr/>
          <p:nvPr/>
        </p:nvSpPr>
        <p:spPr>
          <a:xfrm>
            <a:off x="7402204" y="2276754"/>
            <a:ext cx="510654" cy="2286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Process 73"/>
          <p:cNvSpPr/>
          <p:nvPr/>
        </p:nvSpPr>
        <p:spPr>
          <a:xfrm>
            <a:off x="6248400" y="3002929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Process 74"/>
          <p:cNvSpPr/>
          <p:nvPr/>
        </p:nvSpPr>
        <p:spPr>
          <a:xfrm>
            <a:off x="6248400" y="323039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Process 75"/>
          <p:cNvSpPr/>
          <p:nvPr/>
        </p:nvSpPr>
        <p:spPr>
          <a:xfrm>
            <a:off x="6248400" y="3466954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Process 76"/>
          <p:cNvSpPr/>
          <p:nvPr/>
        </p:nvSpPr>
        <p:spPr>
          <a:xfrm>
            <a:off x="6248400" y="3694418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Process 77"/>
          <p:cNvSpPr/>
          <p:nvPr/>
        </p:nvSpPr>
        <p:spPr>
          <a:xfrm>
            <a:off x="6248400" y="39218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Process 78"/>
          <p:cNvSpPr/>
          <p:nvPr/>
        </p:nvSpPr>
        <p:spPr>
          <a:xfrm>
            <a:off x="6248400" y="41504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Process 79"/>
          <p:cNvSpPr/>
          <p:nvPr/>
        </p:nvSpPr>
        <p:spPr>
          <a:xfrm>
            <a:off x="6248400" y="47896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Process 80"/>
          <p:cNvSpPr/>
          <p:nvPr/>
        </p:nvSpPr>
        <p:spPr>
          <a:xfrm>
            <a:off x="6248400" y="50182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Process 81"/>
          <p:cNvSpPr/>
          <p:nvPr/>
        </p:nvSpPr>
        <p:spPr>
          <a:xfrm>
            <a:off x="6248400" y="4379080"/>
            <a:ext cx="417110" cy="4105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282519" y="4459878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324600" y="1295400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itchFamily="34" charset="0"/>
                <a:cs typeface="Arial" pitchFamily="34" charset="0"/>
              </a:rPr>
              <a:t>g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select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772400" y="2505355"/>
            <a:ext cx="0" cy="9536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7810500" y="4024636"/>
            <a:ext cx="0" cy="15858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7172750" y="3458991"/>
            <a:ext cx="1285449" cy="5771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162800" y="356292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Concatenate</a:t>
            </a:r>
            <a:endParaRPr lang="en-US" dirty="0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6668620" y="3747586"/>
            <a:ext cx="51771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8931" y="5252707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048000" y="5252707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83216" y="5252707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92" name="Flowchart: Process 91"/>
          <p:cNvSpPr/>
          <p:nvPr/>
        </p:nvSpPr>
        <p:spPr>
          <a:xfrm>
            <a:off x="7465291" y="5616340"/>
            <a:ext cx="734486" cy="22860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7458155" y="554597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92149" y="6276042"/>
            <a:ext cx="443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Correlation with preceding branch outcomes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50043" y="6276042"/>
            <a:ext cx="172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Temporal bias</a:t>
            </a:r>
            <a:endParaRPr lang="en-US" b="1" dirty="0"/>
          </a:p>
        </p:txBody>
      </p:sp>
      <p:sp>
        <p:nvSpPr>
          <p:cNvPr id="94" name="Left Brace 93"/>
          <p:cNvSpPr/>
          <p:nvPr/>
        </p:nvSpPr>
        <p:spPr>
          <a:xfrm rot="16200000">
            <a:off x="1210065" y="5230238"/>
            <a:ext cx="202229" cy="1722271"/>
          </a:xfrm>
          <a:prstGeom prst="leftBrace">
            <a:avLst>
              <a:gd name="adj1" fmla="val 4907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Left Brace 84"/>
          <p:cNvSpPr/>
          <p:nvPr/>
        </p:nvSpPr>
        <p:spPr>
          <a:xfrm rot="16200000">
            <a:off x="5708726" y="3681060"/>
            <a:ext cx="202229" cy="4820629"/>
          </a:xfrm>
          <a:prstGeom prst="leftBrace">
            <a:avLst>
              <a:gd name="adj1" fmla="val 4907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3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Process 27"/>
          <p:cNvSpPr/>
          <p:nvPr/>
        </p:nvSpPr>
        <p:spPr>
          <a:xfrm>
            <a:off x="4772197" y="2811548"/>
            <a:ext cx="405265" cy="36423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6971890" y="2824209"/>
            <a:ext cx="405265" cy="36423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</a:t>
            </a:r>
            <a:r>
              <a:rPr lang="en-US" dirty="0" smtClean="0"/>
              <a:t>Prediction: Perceptron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47998" y="1959788"/>
            <a:ext cx="2133600" cy="22717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47998" y="2264588"/>
            <a:ext cx="21336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eight vector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0898" y="159045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 Table</a:t>
            </a:r>
            <a:endParaRPr lang="en-US" dirty="0"/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1114598" y="2416988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0"/>
          </p:cNvCxnSpPr>
          <p:nvPr/>
        </p:nvCxnSpPr>
        <p:spPr>
          <a:xfrm>
            <a:off x="4323465" y="2416988"/>
            <a:ext cx="0" cy="358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</p:cNvCxnSpPr>
          <p:nvPr/>
        </p:nvCxnSpPr>
        <p:spPr>
          <a:xfrm>
            <a:off x="3781598" y="2416988"/>
            <a:ext cx="2743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1985" y="2437123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4107565" y="2775221"/>
            <a:ext cx="431800" cy="4318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3" name="Straight Arrow Connector 12"/>
          <p:cNvCxnSpPr>
            <a:endCxn id="12" idx="6"/>
          </p:cNvCxnSpPr>
          <p:nvPr/>
        </p:nvCxnSpPr>
        <p:spPr>
          <a:xfrm flipH="1">
            <a:off x="4539365" y="2991121"/>
            <a:ext cx="2328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2197" y="280645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 smtClean="0"/>
              <a:t>0</a:t>
            </a:r>
          </a:p>
        </p:txBody>
      </p:sp>
      <p:cxnSp>
        <p:nvCxnSpPr>
          <p:cNvPr id="15" name="Straight Arrow Connector 14"/>
          <p:cNvCxnSpPr>
            <a:stCxn id="12" idx="4"/>
          </p:cNvCxnSpPr>
          <p:nvPr/>
        </p:nvCxnSpPr>
        <p:spPr>
          <a:xfrm>
            <a:off x="4323465" y="3207021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8" idx="0"/>
          </p:cNvCxnSpPr>
          <p:nvPr/>
        </p:nvCxnSpPr>
        <p:spPr>
          <a:xfrm>
            <a:off x="6524798" y="2416988"/>
            <a:ext cx="0" cy="358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43318" y="2437123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h</a:t>
            </a:r>
            <a:endParaRPr lang="en-US" baseline="-25000" dirty="0" smtClean="0"/>
          </a:p>
        </p:txBody>
      </p:sp>
      <p:sp>
        <p:nvSpPr>
          <p:cNvPr id="18" name="Oval 17"/>
          <p:cNvSpPr/>
          <p:nvPr/>
        </p:nvSpPr>
        <p:spPr>
          <a:xfrm>
            <a:off x="6308898" y="2775221"/>
            <a:ext cx="431800" cy="4318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9" name="Straight Arrow Connector 18"/>
          <p:cNvCxnSpPr>
            <a:endCxn id="18" idx="6"/>
          </p:cNvCxnSpPr>
          <p:nvPr/>
        </p:nvCxnSpPr>
        <p:spPr>
          <a:xfrm flipH="1">
            <a:off x="6740698" y="2991121"/>
            <a:ext cx="2328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73530" y="280645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</a:t>
            </a:r>
            <a:r>
              <a:rPr lang="en-US" baseline="-25000" dirty="0" err="1" smtClean="0"/>
              <a:t>h</a:t>
            </a:r>
            <a:endParaRPr lang="en-US" baseline="-25000" dirty="0" smtClean="0"/>
          </a:p>
        </p:txBody>
      </p:sp>
      <p:cxnSp>
        <p:nvCxnSpPr>
          <p:cNvPr id="21" name="Straight Arrow Connector 20"/>
          <p:cNvCxnSpPr>
            <a:stCxn id="18" idx="4"/>
          </p:cNvCxnSpPr>
          <p:nvPr/>
        </p:nvCxnSpPr>
        <p:spPr>
          <a:xfrm>
            <a:off x="6524798" y="3207021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47363" y="2636911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sp>
        <p:nvSpPr>
          <p:cNvPr id="23" name="Trapezoid 22"/>
          <p:cNvSpPr/>
          <p:nvPr/>
        </p:nvSpPr>
        <p:spPr>
          <a:xfrm rot="10800000">
            <a:off x="3982679" y="3528754"/>
            <a:ext cx="2990852" cy="381000"/>
          </a:xfrm>
          <a:prstGeom prst="trapezoid">
            <a:avLst>
              <a:gd name="adj" fmla="val 100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+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95039" y="3909755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19684" y="5105400"/>
            <a:ext cx="527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Correlation with relevant preceding branch outcomes</a:t>
            </a:r>
            <a:endParaRPr lang="en-US" b="1" dirty="0"/>
          </a:p>
        </p:txBody>
      </p:sp>
      <p:sp>
        <p:nvSpPr>
          <p:cNvPr id="30" name="Left Brace 29"/>
          <p:cNvSpPr/>
          <p:nvPr/>
        </p:nvSpPr>
        <p:spPr>
          <a:xfrm rot="16200000">
            <a:off x="4434634" y="1945634"/>
            <a:ext cx="244237" cy="5832620"/>
          </a:xfrm>
          <a:prstGeom prst="leftBrace">
            <a:avLst>
              <a:gd name="adj1" fmla="val 4907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6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</a:t>
            </a:r>
            <a:r>
              <a:rPr lang="en-US" dirty="0" smtClean="0"/>
              <a:t>Prediction: 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1242679"/>
            <a:ext cx="1181100" cy="12559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7" name="Rounded Rectangle 26"/>
          <p:cNvSpPr/>
          <p:nvPr/>
        </p:nvSpPr>
        <p:spPr>
          <a:xfrm>
            <a:off x="1390650" y="280477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hit?</a:t>
            </a:r>
            <a:endParaRPr lang="en-US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676400" y="2491228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76400" y="3033379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307306" y="3361990"/>
            <a:ext cx="3690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apezoid 30"/>
          <p:cNvSpPr/>
          <p:nvPr/>
        </p:nvSpPr>
        <p:spPr>
          <a:xfrm rot="10800000">
            <a:off x="609600" y="3257216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66762" y="2491228"/>
            <a:ext cx="0" cy="7659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219200" y="2491228"/>
            <a:ext cx="0" cy="7659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971800" y="1242679"/>
            <a:ext cx="1181100" cy="12559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3295650" y="280477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hit?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581400" y="2491228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581400" y="3033379"/>
            <a:ext cx="0" cy="1064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240880" y="4097798"/>
            <a:ext cx="350045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124200" y="2491228"/>
            <a:ext cx="0" cy="14946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76800" y="1242678"/>
            <a:ext cx="1181100" cy="12559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200650" y="2804778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hit?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5486400" y="2491227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486400" y="3033378"/>
            <a:ext cx="0" cy="17954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029200" y="2491227"/>
            <a:ext cx="0" cy="2223315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781800" y="1242678"/>
            <a:ext cx="1181100" cy="12559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7105650" y="2804778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hit?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7391400" y="2491227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391400" y="3033378"/>
            <a:ext cx="29926" cy="25298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934200" y="2491227"/>
            <a:ext cx="0" cy="295769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rapezoid 108"/>
          <p:cNvSpPr/>
          <p:nvPr/>
        </p:nvSpPr>
        <p:spPr>
          <a:xfrm rot="10800000">
            <a:off x="2536587" y="3985879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990598" y="3757279"/>
            <a:ext cx="17716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998656" y="3485816"/>
            <a:ext cx="0" cy="271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2762250" y="3757279"/>
            <a:ext cx="0" cy="228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rapezoid 112"/>
          <p:cNvSpPr/>
          <p:nvPr/>
        </p:nvSpPr>
        <p:spPr>
          <a:xfrm rot="10800000">
            <a:off x="4454525" y="4714542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2908536" y="4485942"/>
            <a:ext cx="17716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916594" y="4214479"/>
            <a:ext cx="0" cy="271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680188" y="4485942"/>
            <a:ext cx="0" cy="228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5150643" y="4828841"/>
            <a:ext cx="350045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rapezoid 117"/>
          <p:cNvSpPr/>
          <p:nvPr/>
        </p:nvSpPr>
        <p:spPr>
          <a:xfrm rot="10800000">
            <a:off x="6375163" y="5448918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4829174" y="5220318"/>
            <a:ext cx="17716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837232" y="4948855"/>
            <a:ext cx="0" cy="271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6600826" y="5220318"/>
            <a:ext cx="0" cy="228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7071281" y="5563217"/>
            <a:ext cx="350045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6764219" y="5677519"/>
            <a:ext cx="0" cy="30777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542079" y="5677519"/>
            <a:ext cx="104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Prediction</a:t>
            </a:r>
            <a:endParaRPr 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249338" y="6320704"/>
            <a:ext cx="456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How far back should we look for correlations?</a:t>
            </a:r>
            <a:endParaRPr lang="en-US" b="1" dirty="0"/>
          </a:p>
        </p:txBody>
      </p:sp>
      <p:sp>
        <p:nvSpPr>
          <p:cNvPr id="126" name="Rounded Rectangle 125"/>
          <p:cNvSpPr/>
          <p:nvPr/>
        </p:nvSpPr>
        <p:spPr>
          <a:xfrm>
            <a:off x="1490662" y="899765"/>
            <a:ext cx="333376" cy="2286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Hist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3328312" y="899765"/>
            <a:ext cx="525226" cy="2286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Hist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5108970" y="920252"/>
            <a:ext cx="758429" cy="2286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Hist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6781800" y="920252"/>
            <a:ext cx="1181100" cy="2286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Hist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09600" y="1242679"/>
            <a:ext cx="304800" cy="12559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0</a:t>
            </a:r>
          </a:p>
        </p:txBody>
      </p:sp>
      <p:sp>
        <p:nvSpPr>
          <p:cNvPr id="50" name="Left Brace 49"/>
          <p:cNvSpPr/>
          <p:nvPr/>
        </p:nvSpPr>
        <p:spPr>
          <a:xfrm rot="16200000">
            <a:off x="4164133" y="2492701"/>
            <a:ext cx="244236" cy="7353302"/>
          </a:xfrm>
          <a:prstGeom prst="leftBrace">
            <a:avLst>
              <a:gd name="adj1" fmla="val 4907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6281</TotalTime>
  <Words>1743</Words>
  <Application>Microsoft Office PowerPoint</Application>
  <PresentationFormat>On-screen Show (4:3)</PresentationFormat>
  <Paragraphs>521</Paragraphs>
  <Slides>42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High-Performance Branch Predictors For Soft Processors</vt:lpstr>
      <vt:lpstr>Why Branch Prediction</vt:lpstr>
      <vt:lpstr>Branch Predictors on FPGAs</vt:lpstr>
      <vt:lpstr>This Work</vt:lpstr>
      <vt:lpstr>Road Map</vt:lpstr>
      <vt:lpstr>Branch Prediction Overview</vt:lpstr>
      <vt:lpstr>REQ #1. Direction Prediction</vt:lpstr>
      <vt:lpstr>Direction Prediction: Perceptron</vt:lpstr>
      <vt:lpstr>Direction Prediction: TAGE</vt:lpstr>
      <vt:lpstr>REQ #2: Target Predictor</vt:lpstr>
      <vt:lpstr>ASIC-like Branch Predictor for Nios II</vt:lpstr>
      <vt:lpstr>Road Map</vt:lpstr>
      <vt:lpstr>Target Address Pre-calculation</vt:lpstr>
      <vt:lpstr>Eliminating the BTB</vt:lpstr>
      <vt:lpstr>We don’t need a BTB</vt:lpstr>
      <vt:lpstr>Road Map</vt:lpstr>
      <vt:lpstr>Branch Direction Predictors</vt:lpstr>
      <vt:lpstr>Minimalistic: Gshare/Gselect Critical Path</vt:lpstr>
      <vt:lpstr>gRselect: Breaking the Critical Path</vt:lpstr>
      <vt:lpstr>Minimalistic: Fmax vs. IPC</vt:lpstr>
      <vt:lpstr>IPC and IPS</vt:lpstr>
      <vt:lpstr>Fmax sensitivity</vt:lpstr>
      <vt:lpstr>Relaxing the Storage Constraint</vt:lpstr>
      <vt:lpstr>Perceptron</vt:lpstr>
      <vt:lpstr>Single Cycle TAGE</vt:lpstr>
      <vt:lpstr>Overriding TAGE</vt:lpstr>
      <vt:lpstr>Overriding TAGE + Statistical Corrector</vt:lpstr>
      <vt:lpstr>Accuracy vs. Predictor Size</vt:lpstr>
      <vt:lpstr>Fmax</vt:lpstr>
      <vt:lpstr>IPS</vt:lpstr>
      <vt:lpstr>IPS Improvement Over 1KB Gshare Breakdown</vt:lpstr>
      <vt:lpstr>Conclusion</vt:lpstr>
      <vt:lpstr>Publications</vt:lpstr>
      <vt:lpstr>Thank you!</vt:lpstr>
      <vt:lpstr>Backup Slides</vt:lpstr>
      <vt:lpstr>FAC+RAS with gRselect</vt:lpstr>
      <vt:lpstr>“Multiplication”</vt:lpstr>
      <vt:lpstr>Low Order Bit Elimination</vt:lpstr>
      <vt:lpstr>Perceptron Predictor Structure on FPGA</vt:lpstr>
      <vt:lpstr>Perceptron Predictor Structure on FPGA</vt:lpstr>
      <vt:lpstr>IPC</vt:lpstr>
      <vt:lpstr>List of Benchmarks</vt:lpstr>
    </vt:vector>
  </TitlesOfParts>
  <Company>UofT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Low-cost, High-performance Branch Predictors For Soft Processors</dc:title>
  <dc:creator>Di Wu</dc:creator>
  <cp:lastModifiedBy>Di Wu</cp:lastModifiedBy>
  <cp:revision>1626</cp:revision>
  <dcterms:created xsi:type="dcterms:W3CDTF">2013-08-13T15:40:45Z</dcterms:created>
  <dcterms:modified xsi:type="dcterms:W3CDTF">2014-09-04T17:20:55Z</dcterms:modified>
</cp:coreProperties>
</file>