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drawings/drawing5.xml" ContentType="application/vnd.openxmlformats-officedocument.drawingml.chartshapes+xml"/>
  <Override PartName="/ppt/charts/chart9.xml" ContentType="application/vnd.openxmlformats-officedocument.drawingml.chart+xml"/>
  <Override PartName="/ppt/drawings/drawing6.xml" ContentType="application/vnd.openxmlformats-officedocument.drawingml.chartshapes+xml"/>
  <Override PartName="/ppt/charts/chart10.xml" ContentType="application/vnd.openxmlformats-officedocument.drawingml.chart+xml"/>
  <Override PartName="/ppt/drawings/drawing7.xml" ContentType="application/vnd.openxmlformats-officedocument.drawingml.chartshapes+xml"/>
  <Override PartName="/ppt/charts/chart11.xml" ContentType="application/vnd.openxmlformats-officedocument.drawingml.chart+xml"/>
  <Override PartName="/ppt/drawings/drawing8.xml" ContentType="application/vnd.openxmlformats-officedocument.drawingml.chartshapes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9.xml" ContentType="application/vnd.openxmlformats-officedocument.drawingml.chartshapes+xml"/>
  <Override PartName="/ppt/charts/chart14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5" r:id="rId3"/>
    <p:sldId id="294" r:id="rId4"/>
    <p:sldId id="379" r:id="rId5"/>
    <p:sldId id="388" r:id="rId6"/>
    <p:sldId id="297" r:id="rId7"/>
    <p:sldId id="310" r:id="rId8"/>
    <p:sldId id="347" r:id="rId9"/>
    <p:sldId id="351" r:id="rId10"/>
    <p:sldId id="353" r:id="rId11"/>
    <p:sldId id="355" r:id="rId12"/>
    <p:sldId id="348" r:id="rId13"/>
    <p:sldId id="356" r:id="rId14"/>
    <p:sldId id="385" r:id="rId15"/>
    <p:sldId id="344" r:id="rId16"/>
    <p:sldId id="362" r:id="rId17"/>
    <p:sldId id="359" r:id="rId18"/>
    <p:sldId id="360" r:id="rId19"/>
    <p:sldId id="284" r:id="rId20"/>
    <p:sldId id="315" r:id="rId21"/>
    <p:sldId id="386" r:id="rId22"/>
    <p:sldId id="372" r:id="rId23"/>
    <p:sldId id="387" r:id="rId24"/>
    <p:sldId id="324" r:id="rId25"/>
    <p:sldId id="368" r:id="rId26"/>
    <p:sldId id="369" r:id="rId27"/>
    <p:sldId id="330" r:id="rId28"/>
    <p:sldId id="382" r:id="rId29"/>
    <p:sldId id="331" r:id="rId30"/>
    <p:sldId id="332" r:id="rId31"/>
    <p:sldId id="335" r:id="rId32"/>
    <p:sldId id="376" r:id="rId33"/>
    <p:sldId id="293" r:id="rId34"/>
    <p:sldId id="384" r:id="rId35"/>
    <p:sldId id="292" r:id="rId36"/>
    <p:sldId id="311" r:id="rId37"/>
    <p:sldId id="317" r:id="rId38"/>
    <p:sldId id="363" r:id="rId39"/>
    <p:sldId id="364" r:id="rId40"/>
    <p:sldId id="365" r:id="rId41"/>
    <p:sldId id="366" r:id="rId42"/>
    <p:sldId id="374" r:id="rId43"/>
    <p:sldId id="32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2655" autoAdjust="0"/>
  </p:normalViewPr>
  <p:slideViewPr>
    <p:cSldViewPr>
      <p:cViewPr varScale="1">
        <p:scale>
          <a:sx n="110" d="100"/>
          <a:sy n="110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thesis\Figures\ev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thesis\Figures\ev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thesis\Figures\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Presentation!$B$138:$B$165</c:f>
              <c:numCache>
                <c:formatCode>General</c:formatCode>
                <c:ptCount val="28"/>
                <c:pt idx="0">
                  <c:v>259.60000000000002</c:v>
                </c:pt>
                <c:pt idx="1">
                  <c:v>258.3</c:v>
                </c:pt>
                <c:pt idx="2">
                  <c:v>255</c:v>
                </c:pt>
                <c:pt idx="3">
                  <c:v>254.2</c:v>
                </c:pt>
                <c:pt idx="4">
                  <c:v>255.8</c:v>
                </c:pt>
                <c:pt idx="5">
                  <c:v>248.94800000000001</c:v>
                </c:pt>
                <c:pt idx="6">
                  <c:v>238.3</c:v>
                </c:pt>
                <c:pt idx="7">
                  <c:v>235.7</c:v>
                </c:pt>
                <c:pt idx="8">
                  <c:v>228.4</c:v>
                </c:pt>
                <c:pt idx="9">
                  <c:v>219.6</c:v>
                </c:pt>
                <c:pt idx="10">
                  <c:v>217.9</c:v>
                </c:pt>
                <c:pt idx="11">
                  <c:v>197.11199999999999</c:v>
                </c:pt>
                <c:pt idx="12">
                  <c:v>252</c:v>
                </c:pt>
                <c:pt idx="13">
                  <c:v>243.5</c:v>
                </c:pt>
                <c:pt idx="14">
                  <c:v>234.9</c:v>
                </c:pt>
                <c:pt idx="15">
                  <c:v>229.7</c:v>
                </c:pt>
                <c:pt idx="16">
                  <c:v>217.2</c:v>
                </c:pt>
                <c:pt idx="17">
                  <c:v>200.99199999999999</c:v>
                </c:pt>
                <c:pt idx="18">
                  <c:v>262.48200000000003</c:v>
                </c:pt>
                <c:pt idx="19">
                  <c:v>235.84200000000001</c:v>
                </c:pt>
                <c:pt idx="20">
                  <c:v>227.55</c:v>
                </c:pt>
                <c:pt idx="21">
                  <c:v>213.74</c:v>
                </c:pt>
                <c:pt idx="22">
                  <c:v>206.97200000000001</c:v>
                </c:pt>
                <c:pt idx="23">
                  <c:v>165.018</c:v>
                </c:pt>
                <c:pt idx="24">
                  <c:v>221.874</c:v>
                </c:pt>
                <c:pt idx="25">
                  <c:v>270</c:v>
                </c:pt>
                <c:pt idx="26">
                  <c:v>223.66399999999999</c:v>
                </c:pt>
                <c:pt idx="27">
                  <c:v>270</c:v>
                </c:pt>
              </c:numCache>
            </c:numRef>
          </c:xVal>
          <c:yVal>
            <c:numRef>
              <c:f>Presentation!$C$138:$C$165</c:f>
              <c:numCache>
                <c:formatCode>General</c:formatCode>
                <c:ptCount val="28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  <c:pt idx="6">
                  <c:v>12.158200000000001</c:v>
                </c:pt>
                <c:pt idx="7">
                  <c:v>11.3308</c:v>
                </c:pt>
                <c:pt idx="8">
                  <c:v>10.7309</c:v>
                </c:pt>
                <c:pt idx="9">
                  <c:v>10.3986</c:v>
                </c:pt>
                <c:pt idx="10">
                  <c:v>10.1152</c:v>
                </c:pt>
                <c:pt idx="11">
                  <c:v>9.8455999999999992</c:v>
                </c:pt>
                <c:pt idx="12">
                  <c:v>19.036799999999999</c:v>
                </c:pt>
                <c:pt idx="13">
                  <c:v>16.407299999999999</c:v>
                </c:pt>
                <c:pt idx="14">
                  <c:v>16.189900000000002</c:v>
                </c:pt>
                <c:pt idx="15">
                  <c:v>15.980600000000001</c:v>
                </c:pt>
                <c:pt idx="16">
                  <c:v>15.837</c:v>
                </c:pt>
                <c:pt idx="17">
                  <c:v>15.635199999999999</c:v>
                </c:pt>
                <c:pt idx="18">
                  <c:v>17.368500000000001</c:v>
                </c:pt>
                <c:pt idx="19">
                  <c:v>15.7182</c:v>
                </c:pt>
                <c:pt idx="20">
                  <c:v>13.776199999999999</c:v>
                </c:pt>
                <c:pt idx="21">
                  <c:v>13.1859</c:v>
                </c:pt>
                <c:pt idx="22">
                  <c:v>12.6266</c:v>
                </c:pt>
                <c:pt idx="23">
                  <c:v>12.232200000000001</c:v>
                </c:pt>
                <c:pt idx="24">
                  <c:v>10.149900000000001</c:v>
                </c:pt>
                <c:pt idx="25">
                  <c:v>10.154400000000001</c:v>
                </c:pt>
                <c:pt idx="26">
                  <c:v>4.2553999999999998</c:v>
                </c:pt>
                <c:pt idx="27">
                  <c:v>4.2526999999999999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41536"/>
        <c:axId val="112643456"/>
      </c:scatterChart>
      <c:valAx>
        <c:axId val="112641536"/>
        <c:scaling>
          <c:orientation val="minMax"/>
          <c:min val="15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Fmax</a:t>
                </a:r>
                <a:r>
                  <a:rPr lang="en-US" dirty="0" smtClean="0"/>
                  <a:t>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643456"/>
        <c:crosses val="autoZero"/>
        <c:crossBetween val="midCat"/>
      </c:valAx>
      <c:valAx>
        <c:axId val="112643456"/>
        <c:scaling>
          <c:orientation val="maxMin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MPKI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641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7352704"/>
        <c:axId val="117366784"/>
      </c:barChart>
      <c:catAx>
        <c:axId val="117352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7366784"/>
        <c:crosses val="autoZero"/>
        <c:auto val="1"/>
        <c:lblAlgn val="ctr"/>
        <c:lblOffset val="100"/>
        <c:noMultiLvlLbl val="0"/>
      </c:catAx>
      <c:valAx>
        <c:axId val="117366784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3527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17667328"/>
        <c:axId val="117668864"/>
      </c:barChart>
      <c:catAx>
        <c:axId val="117667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668864"/>
        <c:crosses val="autoZero"/>
        <c:auto val="1"/>
        <c:lblAlgn val="ctr"/>
        <c:lblOffset val="100"/>
        <c:noMultiLvlLbl val="0"/>
      </c:catAx>
      <c:valAx>
        <c:axId val="117668864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6673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051402048069874"/>
          <c:y val="1.8760365321272988E-2"/>
          <c:w val="0.74559085433507044"/>
          <c:h val="0.943336439738354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Presentation!$B$74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Presentation!$B$76:$B$78</c:f>
              <c:numCache>
                <c:formatCode>0.0%</c:formatCode>
                <c:ptCount val="3"/>
                <c:pt idx="0">
                  <c:v>0.11588222652052438</c:v>
                </c:pt>
                <c:pt idx="1">
                  <c:v>0.12822695035461007</c:v>
                </c:pt>
                <c:pt idx="2">
                  <c:v>0.16054158607350089</c:v>
                </c:pt>
              </c:numCache>
            </c:numRef>
          </c:val>
        </c:ser>
        <c:ser>
          <c:idx val="1"/>
          <c:order val="1"/>
          <c:tx>
            <c:strRef>
              <c:f>Presentation!$C$74</c:f>
              <c:strCache>
                <c:ptCount val="1"/>
                <c:pt idx="0">
                  <c:v>IPC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Presentation!$A$76:$A$78</c:f>
              <c:strCache>
                <c:ptCount val="3"/>
                <c:pt idx="0">
                  <c:v>gRselect</c:v>
                </c:pt>
                <c:pt idx="1">
                  <c:v>Perceptron</c:v>
                </c:pt>
                <c:pt idx="2">
                  <c:v>O-TAGE-SC</c:v>
                </c:pt>
              </c:strCache>
            </c:strRef>
          </c:cat>
          <c:val>
            <c:numRef>
              <c:f>Presentation!$C$76:$C$78</c:f>
              <c:numCache>
                <c:formatCode>0.0%</c:formatCode>
                <c:ptCount val="3"/>
                <c:pt idx="0">
                  <c:v>-9.1324200913242004E-3</c:v>
                </c:pt>
                <c:pt idx="1">
                  <c:v>-1.765601217656021E-2</c:v>
                </c:pt>
                <c:pt idx="2">
                  <c:v>2.8006088280059238E-3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7722112"/>
        <c:axId val="117732096"/>
      </c:barChart>
      <c:catAx>
        <c:axId val="117722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7732096"/>
        <c:crosses val="autoZero"/>
        <c:auto val="0"/>
        <c:lblAlgn val="ctr"/>
        <c:lblOffset val="600"/>
        <c:tickLblSkip val="1"/>
        <c:noMultiLvlLbl val="0"/>
      </c:catAx>
      <c:valAx>
        <c:axId val="117732096"/>
        <c:scaling>
          <c:orientation val="minMax"/>
          <c:min val="-2.0000000000000004E-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7722112"/>
        <c:crosses val="autoZero"/>
        <c:crossBetween val="between"/>
      </c:valAx>
    </c:plotArea>
    <c:legend>
      <c:legendPos val="t"/>
      <c:layout/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41056"/>
        <c:axId val="117742976"/>
      </c:barChart>
      <c:catAx>
        <c:axId val="117741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7742976"/>
        <c:crosses val="autoZero"/>
        <c:auto val="1"/>
        <c:lblAlgn val="ctr"/>
        <c:lblOffset val="100"/>
        <c:noMultiLvlLbl val="0"/>
      </c:catAx>
      <c:valAx>
        <c:axId val="117742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77410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19404032"/>
        <c:axId val="119405568"/>
      </c:barChart>
      <c:catAx>
        <c:axId val="119404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9405568"/>
        <c:crosses val="autoZero"/>
        <c:auto val="1"/>
        <c:lblAlgn val="ctr"/>
        <c:lblOffset val="100"/>
        <c:noMultiLvlLbl val="0"/>
      </c:catAx>
      <c:valAx>
        <c:axId val="119405568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404032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576768"/>
        <c:axId val="114603136"/>
      </c:barChart>
      <c:catAx>
        <c:axId val="114576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14603136"/>
        <c:crosses val="autoZero"/>
        <c:auto val="1"/>
        <c:lblAlgn val="ctr"/>
        <c:lblOffset val="100"/>
        <c:noMultiLvlLbl val="0"/>
      </c:catAx>
      <c:valAx>
        <c:axId val="11460313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45767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7119669094121032E-2"/>
          <c:y val="0.89399455648401094"/>
          <c:w val="0.89905110032708724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607040"/>
        <c:axId val="115608576"/>
      </c:barChart>
      <c:catAx>
        <c:axId val="11560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5608576"/>
        <c:crosses val="autoZero"/>
        <c:auto val="1"/>
        <c:lblAlgn val="ctr"/>
        <c:lblOffset val="100"/>
        <c:noMultiLvlLbl val="0"/>
      </c:catAx>
      <c:valAx>
        <c:axId val="11560857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5607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>
              <a:defRPr/>
            </a:pPr>
            <a:r>
              <a:rPr lang="en-US" sz="2400" b="0" i="0" u="none" strike="noStrike" baseline="0" dirty="0" smtClean="0"/>
              <a:t>Reduction in</a:t>
            </a:r>
          </a:p>
          <a:p>
            <a:pPr>
              <a:defRPr/>
            </a:pPr>
            <a:r>
              <a:rPr lang="en-US" sz="2400" b="0" i="0" u="none" strike="noStrike" baseline="0" dirty="0" smtClean="0"/>
              <a:t>target address </a:t>
            </a:r>
            <a:r>
              <a:rPr lang="en-US" sz="2400" b="0" i="0" u="none" strike="noStrike" baseline="0" dirty="0" err="1" smtClean="0"/>
              <a:t>Misprediction</a:t>
            </a:r>
            <a:r>
              <a:rPr lang="en-US" sz="2400" b="0" i="0" u="none" strike="noStrike" baseline="0" dirty="0" smtClean="0"/>
              <a:t> over </a:t>
            </a:r>
            <a:r>
              <a:rPr lang="en-US" sz="2400" b="0" i="0" u="none" strike="noStrike" cap="small" baseline="0" dirty="0" smtClean="0"/>
              <a:t>Base</a:t>
            </a:r>
            <a:r>
              <a:rPr lang="en-US" sz="2400" b="0" i="0" u="none" strike="noStrike" baseline="0" dirty="0" smtClean="0"/>
              <a:t>.</a:t>
            </a:r>
            <a:endParaRPr lang="en-US" sz="2400" dirty="0"/>
          </a:p>
        </c:rich>
      </c:tx>
      <c:layout/>
      <c:overlay val="0"/>
      <c:spPr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716476250524448"/>
          <c:y val="3.0103398369272935E-2"/>
          <c:w val="0.86753556526691056"/>
          <c:h val="0.8511239378975934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Presentation!$C$27:$F$27</c:f>
              <c:strCache>
                <c:ptCount val="4"/>
                <c:pt idx="0">
                  <c:v>FAC</c:v>
                </c:pt>
                <c:pt idx="1">
                  <c:v>BTB+FAC</c:v>
                </c:pt>
                <c:pt idx="2">
                  <c:v>FAC+RAS</c:v>
                </c:pt>
                <c:pt idx="3">
                  <c:v>BTB+FAC+RAS</c:v>
                </c:pt>
              </c:strCache>
            </c:strRef>
          </c:cat>
          <c:val>
            <c:numRef>
              <c:f>Presentation!$C$28:$F$28</c:f>
              <c:numCache>
                <c:formatCode>0.00%</c:formatCode>
                <c:ptCount val="4"/>
                <c:pt idx="0">
                  <c:v>0.84470000000000001</c:v>
                </c:pt>
                <c:pt idx="1">
                  <c:v>0.90159999999999996</c:v>
                </c:pt>
                <c:pt idx="2">
                  <c:v>0.93559999999999999</c:v>
                </c:pt>
                <c:pt idx="3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020544"/>
        <c:axId val="115022080"/>
      </c:barChart>
      <c:catAx>
        <c:axId val="115020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5022080"/>
        <c:crosses val="autoZero"/>
        <c:auto val="1"/>
        <c:lblAlgn val="ctr"/>
        <c:lblOffset val="100"/>
        <c:noMultiLvlLbl val="0"/>
      </c:catAx>
      <c:valAx>
        <c:axId val="115022080"/>
        <c:scaling>
          <c:orientation val="minMax"/>
          <c:max val="1"/>
          <c:min val="0.750000000000000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Percentage Improvement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4.5270626150735988E-2"/>
              <c:y val="0.2412938742826638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15020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42884856784205"/>
          <c:y val="6.1966977964963685E-2"/>
          <c:w val="0.76107555941100591"/>
          <c:h val="0.69820087895989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Presentation!$B$56:$B$60</c:f>
              <c:numCache>
                <c:formatCode>General</c:formatCode>
                <c:ptCount val="5"/>
                <c:pt idx="0">
                  <c:v>353.42</c:v>
                </c:pt>
                <c:pt idx="1">
                  <c:v>252.03</c:v>
                </c:pt>
                <c:pt idx="2">
                  <c:v>241.37</c:v>
                </c:pt>
                <c:pt idx="3">
                  <c:v>232.65</c:v>
                </c:pt>
                <c:pt idx="4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Presentation!$C$56:$C$60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077504"/>
        <c:axId val="115079040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Presentation!$D$56:$D$60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Presentation!$A$56:$A$60</c:f>
              <c:strCache>
                <c:ptCount val="5"/>
                <c:pt idx="0">
                  <c:v>Base</c:v>
                </c:pt>
                <c:pt idx="1">
                  <c:v>FAC+RAS+ bimodal</c:v>
                </c:pt>
                <c:pt idx="2">
                  <c:v>FAC+RAS+ gselect</c:v>
                </c:pt>
                <c:pt idx="3">
                  <c:v>FAC+RAS+ gshare</c:v>
                </c:pt>
                <c:pt idx="4">
                  <c:v>FAC+RAS+ gRselect</c:v>
                </c:pt>
              </c:strCache>
            </c:strRef>
          </c:cat>
          <c:val>
            <c:numRef>
              <c:f>Presentation!$E$56:$E$60</c:f>
              <c:numCache>
                <c:formatCode>General</c:formatCode>
                <c:ptCount val="5"/>
                <c:pt idx="0">
                  <c:v>0.29039999999999999</c:v>
                </c:pt>
                <c:pt idx="1">
                  <c:v>0.32200000000000001</c:v>
                </c:pt>
                <c:pt idx="2">
                  <c:v>0.3266</c:v>
                </c:pt>
                <c:pt idx="3">
                  <c:v>0.32850000000000001</c:v>
                </c:pt>
                <c:pt idx="4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148672"/>
        <c:axId val="115146752"/>
      </c:barChart>
      <c:catAx>
        <c:axId val="11507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15079040"/>
        <c:crosses val="autoZero"/>
        <c:auto val="1"/>
        <c:lblAlgn val="ctr"/>
        <c:lblOffset val="100"/>
        <c:noMultiLvlLbl val="0"/>
      </c:catAx>
      <c:valAx>
        <c:axId val="115079040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Maximum Frequency (MHz)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5077504"/>
        <c:crosses val="autoZero"/>
        <c:crossBetween val="between"/>
      </c:valAx>
      <c:valAx>
        <c:axId val="115146752"/>
        <c:scaling>
          <c:orientation val="minMax"/>
          <c:max val="0.34000000000000008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 dirty="0" smtClean="0">
                    <a:effectLst/>
                  </a:rPr>
                  <a:t>Instruction Per Cycle (IPC)</a:t>
                </a:r>
                <a:endParaRPr lang="en-US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5148672"/>
        <c:crosses val="max"/>
        <c:crossBetween val="between"/>
      </c:valAx>
      <c:catAx>
        <c:axId val="115148672"/>
        <c:scaling>
          <c:orientation val="minMax"/>
        </c:scaling>
        <c:delete val="1"/>
        <c:axPos val="b"/>
        <c:majorTickMark val="out"/>
        <c:minorTickMark val="none"/>
        <c:tickLblPos val="nextTo"/>
        <c:crossAx val="115146752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43500228232340526"/>
          <c:y val="4.6511627906976744E-2"/>
          <c:w val="0.17297455402820411"/>
          <c:h val="9.4405431463924147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7346656257134388E-2"/>
          <c:y val="2.2013416156934421E-2"/>
          <c:w val="0.87133820308257381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700480"/>
        <c:axId val="115702016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710208"/>
        <c:axId val="115708288"/>
      </c:barChart>
      <c:catAx>
        <c:axId val="115700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5702016"/>
        <c:crosses val="autoZero"/>
        <c:auto val="1"/>
        <c:lblAlgn val="ctr"/>
        <c:lblOffset val="100"/>
        <c:noMultiLvlLbl val="0"/>
      </c:catAx>
      <c:valAx>
        <c:axId val="115702016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0"/>
              <c:y val="3.9778261393218939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15700480"/>
        <c:crosses val="autoZero"/>
        <c:crossBetween val="between"/>
        <c:majorUnit val="5.000000000000001E-2"/>
      </c:valAx>
      <c:valAx>
        <c:axId val="115708288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5710208"/>
        <c:crosses val="max"/>
        <c:crossBetween val="between"/>
      </c:valAx>
      <c:catAx>
        <c:axId val="115710208"/>
        <c:scaling>
          <c:orientation val="minMax"/>
        </c:scaling>
        <c:delete val="1"/>
        <c:axPos val="b"/>
        <c:majorTickMark val="out"/>
        <c:minorTickMark val="none"/>
        <c:tickLblPos val="nextTo"/>
        <c:crossAx val="115708288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89315009774584"/>
          <c:y val="4.8446910045335245E-2"/>
          <c:w val="0.81584012504821168"/>
          <c:h val="0.7695277777777777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Presentation!$A$104</c:f>
              <c:strCache>
                <c:ptCount val="1"/>
                <c:pt idx="0">
                  <c:v>Base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Presentation!$B$104:$Q$104</c:f>
              <c:numCache>
                <c:formatCode>General</c:formatCode>
                <c:ptCount val="16"/>
                <c:pt idx="0">
                  <c:v>63.887999999999998</c:v>
                </c:pt>
                <c:pt idx="1">
                  <c:v>66.792000000000002</c:v>
                </c:pt>
                <c:pt idx="2">
                  <c:v>69.695999999999998</c:v>
                </c:pt>
                <c:pt idx="3">
                  <c:v>72.599999999999994</c:v>
                </c:pt>
                <c:pt idx="4">
                  <c:v>75.503999999999991</c:v>
                </c:pt>
                <c:pt idx="5">
                  <c:v>78.408000000000001</c:v>
                </c:pt>
                <c:pt idx="6">
                  <c:v>81.311999999999998</c:v>
                </c:pt>
                <c:pt idx="7">
                  <c:v>84.215999999999994</c:v>
                </c:pt>
                <c:pt idx="8">
                  <c:v>87.12</c:v>
                </c:pt>
                <c:pt idx="9">
                  <c:v>90.024000000000001</c:v>
                </c:pt>
                <c:pt idx="10">
                  <c:v>92.927999999999997</c:v>
                </c:pt>
                <c:pt idx="11">
                  <c:v>95.831999999999994</c:v>
                </c:pt>
                <c:pt idx="12">
                  <c:v>98.73599999999999</c:v>
                </c:pt>
                <c:pt idx="13">
                  <c:v>101.64</c:v>
                </c:pt>
                <c:pt idx="14">
                  <c:v>102.633168</c:v>
                </c:pt>
                <c:pt idx="15">
                  <c:v>102.633168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Presentation!$A$105</c:f>
              <c:strCache>
                <c:ptCount val="1"/>
                <c:pt idx="0">
                  <c:v>FAC+RAS+ bimodal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Presentation!$B$105:$Q$105</c:f>
              <c:numCache>
                <c:formatCode>General</c:formatCode>
                <c:ptCount val="16"/>
                <c:pt idx="0">
                  <c:v>70.84</c:v>
                </c:pt>
                <c:pt idx="1">
                  <c:v>74.06</c:v>
                </c:pt>
                <c:pt idx="2">
                  <c:v>77.28</c:v>
                </c:pt>
                <c:pt idx="3">
                  <c:v>80.5</c:v>
                </c:pt>
                <c:pt idx="4">
                  <c:v>81.153660000000002</c:v>
                </c:pt>
                <c:pt idx="5">
                  <c:v>81.153660000000002</c:v>
                </c:pt>
                <c:pt idx="6">
                  <c:v>81.153660000000002</c:v>
                </c:pt>
                <c:pt idx="7">
                  <c:v>81.153660000000002</c:v>
                </c:pt>
                <c:pt idx="8">
                  <c:v>81.153660000000002</c:v>
                </c:pt>
                <c:pt idx="9">
                  <c:v>81.153660000000002</c:v>
                </c:pt>
                <c:pt idx="10">
                  <c:v>81.153660000000002</c:v>
                </c:pt>
                <c:pt idx="11">
                  <c:v>81.153660000000002</c:v>
                </c:pt>
                <c:pt idx="12">
                  <c:v>81.153660000000002</c:v>
                </c:pt>
                <c:pt idx="13">
                  <c:v>81.153660000000002</c:v>
                </c:pt>
                <c:pt idx="14">
                  <c:v>81.153660000000002</c:v>
                </c:pt>
                <c:pt idx="15">
                  <c:v>81.153660000000002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Presentation!$A$106</c:f>
              <c:strCache>
                <c:ptCount val="1"/>
                <c:pt idx="0">
                  <c:v>FAC+RAS+ gselect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Presentation!$B$106:$Q$106</c:f>
              <c:numCache>
                <c:formatCode>General</c:formatCode>
                <c:ptCount val="16"/>
                <c:pt idx="0">
                  <c:v>71.852000000000004</c:v>
                </c:pt>
                <c:pt idx="1">
                  <c:v>75.117999999999995</c:v>
                </c:pt>
                <c:pt idx="2">
                  <c:v>78.384</c:v>
                </c:pt>
                <c:pt idx="3">
                  <c:v>78.831441999999996</c:v>
                </c:pt>
                <c:pt idx="4">
                  <c:v>78.831441999999996</c:v>
                </c:pt>
                <c:pt idx="5">
                  <c:v>78.831441999999996</c:v>
                </c:pt>
                <c:pt idx="6">
                  <c:v>78.831441999999996</c:v>
                </c:pt>
                <c:pt idx="7">
                  <c:v>78.831441999999996</c:v>
                </c:pt>
                <c:pt idx="8">
                  <c:v>78.831441999999996</c:v>
                </c:pt>
                <c:pt idx="9">
                  <c:v>78.831441999999996</c:v>
                </c:pt>
                <c:pt idx="10">
                  <c:v>78.831441999999996</c:v>
                </c:pt>
                <c:pt idx="11">
                  <c:v>78.831441999999996</c:v>
                </c:pt>
                <c:pt idx="12">
                  <c:v>78.831441999999996</c:v>
                </c:pt>
                <c:pt idx="13">
                  <c:v>78.831441999999996</c:v>
                </c:pt>
                <c:pt idx="14">
                  <c:v>78.831441999999996</c:v>
                </c:pt>
                <c:pt idx="15">
                  <c:v>78.831441999999996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Presentation!$A$107</c:f>
              <c:strCache>
                <c:ptCount val="1"/>
                <c:pt idx="0">
                  <c:v>FAC+RAS+ gshare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Presentation!$B$107:$Q$107</c:f>
              <c:numCache>
                <c:formatCode>General</c:formatCode>
                <c:ptCount val="16"/>
                <c:pt idx="0">
                  <c:v>72.27000000000001</c:v>
                </c:pt>
                <c:pt idx="1">
                  <c:v>75.555000000000007</c:v>
                </c:pt>
                <c:pt idx="2">
                  <c:v>76.425525000000007</c:v>
                </c:pt>
                <c:pt idx="3">
                  <c:v>76.425525000000007</c:v>
                </c:pt>
                <c:pt idx="4">
                  <c:v>76.425525000000007</c:v>
                </c:pt>
                <c:pt idx="5">
                  <c:v>76.425525000000007</c:v>
                </c:pt>
                <c:pt idx="6">
                  <c:v>76.425525000000007</c:v>
                </c:pt>
                <c:pt idx="7">
                  <c:v>76.425525000000007</c:v>
                </c:pt>
                <c:pt idx="8">
                  <c:v>76.425525000000007</c:v>
                </c:pt>
                <c:pt idx="9">
                  <c:v>76.425525000000007</c:v>
                </c:pt>
                <c:pt idx="10">
                  <c:v>76.425525000000007</c:v>
                </c:pt>
                <c:pt idx="11">
                  <c:v>76.425525000000007</c:v>
                </c:pt>
                <c:pt idx="12">
                  <c:v>76.425525000000007</c:v>
                </c:pt>
                <c:pt idx="13">
                  <c:v>76.425525000000007</c:v>
                </c:pt>
                <c:pt idx="14">
                  <c:v>76.425525000000007</c:v>
                </c:pt>
                <c:pt idx="15">
                  <c:v>76.425525000000007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Presentation!$A$108</c:f>
              <c:strCache>
                <c:ptCount val="1"/>
                <c:pt idx="0">
                  <c:v>FAC+RAS+ gRselect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Presentation!$B$103:$Q$103</c:f>
              <c:numCache>
                <c:formatCode>General</c:formatCode>
                <c:ptCount val="16"/>
                <c:pt idx="0">
                  <c:v>220</c:v>
                </c:pt>
                <c:pt idx="1">
                  <c:v>230</c:v>
                </c:pt>
                <c:pt idx="2">
                  <c:v>240</c:v>
                </c:pt>
                <c:pt idx="3">
                  <c:v>250</c:v>
                </c:pt>
                <c:pt idx="4">
                  <c:v>260</c:v>
                </c:pt>
                <c:pt idx="5">
                  <c:v>270</c:v>
                </c:pt>
                <c:pt idx="6">
                  <c:v>280</c:v>
                </c:pt>
                <c:pt idx="7">
                  <c:v>290</c:v>
                </c:pt>
                <c:pt idx="8">
                  <c:v>300</c:v>
                </c:pt>
                <c:pt idx="9">
                  <c:v>310</c:v>
                </c:pt>
                <c:pt idx="10">
                  <c:v>320</c:v>
                </c:pt>
                <c:pt idx="11">
                  <c:v>330</c:v>
                </c:pt>
                <c:pt idx="12">
                  <c:v>340</c:v>
                </c:pt>
                <c:pt idx="13">
                  <c:v>350</c:v>
                </c:pt>
                <c:pt idx="14">
                  <c:v>360</c:v>
                </c:pt>
                <c:pt idx="15">
                  <c:v>370</c:v>
                </c:pt>
              </c:numCache>
            </c:numRef>
          </c:cat>
          <c:val>
            <c:numRef>
              <c:f>Presentation!$B$108:$Q$108</c:f>
              <c:numCache>
                <c:formatCode>General</c:formatCode>
                <c:ptCount val="16"/>
                <c:pt idx="0">
                  <c:v>71.61</c:v>
                </c:pt>
                <c:pt idx="1">
                  <c:v>74.865000000000009</c:v>
                </c:pt>
                <c:pt idx="2">
                  <c:v>78.12</c:v>
                </c:pt>
                <c:pt idx="3">
                  <c:v>81.375</c:v>
                </c:pt>
                <c:pt idx="4">
                  <c:v>84.503055000000003</c:v>
                </c:pt>
                <c:pt idx="5">
                  <c:v>84.503055000000003</c:v>
                </c:pt>
                <c:pt idx="6">
                  <c:v>84.503055000000003</c:v>
                </c:pt>
                <c:pt idx="7">
                  <c:v>84.503055000000003</c:v>
                </c:pt>
                <c:pt idx="8">
                  <c:v>84.503055000000003</c:v>
                </c:pt>
                <c:pt idx="9">
                  <c:v>84.503055000000003</c:v>
                </c:pt>
                <c:pt idx="10">
                  <c:v>84.503055000000003</c:v>
                </c:pt>
                <c:pt idx="11">
                  <c:v>84.503055000000003</c:v>
                </c:pt>
                <c:pt idx="12">
                  <c:v>84.503055000000003</c:v>
                </c:pt>
                <c:pt idx="13">
                  <c:v>84.503055000000003</c:v>
                </c:pt>
                <c:pt idx="14">
                  <c:v>84.503055000000003</c:v>
                </c:pt>
                <c:pt idx="15">
                  <c:v>84.503055000000003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271168"/>
        <c:axId val="115273088"/>
      </c:lineChart>
      <c:catAx>
        <c:axId val="115271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Processor Operating Frequency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2331142126162771"/>
              <c:y val="0.9019582239720036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15273088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15273088"/>
        <c:scaling>
          <c:orientation val="minMax"/>
          <c:min val="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/>
                  <a:t>Million Instructions Per Second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52711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5775270824309864"/>
          <c:y val="5.4545454545454543E-2"/>
          <c:w val="0.68171855168517703"/>
          <c:h val="0.1500288713910761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36864"/>
        <c:axId val="117238400"/>
      </c:lineChart>
      <c:catAx>
        <c:axId val="117236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7238400"/>
        <c:crosses val="autoZero"/>
        <c:auto val="1"/>
        <c:lblAlgn val="ctr"/>
        <c:lblOffset val="100"/>
        <c:noMultiLvlLbl val="0"/>
      </c:catAx>
      <c:valAx>
        <c:axId val="117238400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7236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7302784"/>
        <c:axId val="117304320"/>
      </c:barChart>
      <c:catAx>
        <c:axId val="117302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7304320"/>
        <c:crosses val="autoZero"/>
        <c:auto val="1"/>
        <c:lblAlgn val="ctr"/>
        <c:lblOffset val="100"/>
        <c:noMultiLvlLbl val="0"/>
      </c:catAx>
      <c:valAx>
        <c:axId val="117304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3027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0.02253</cdr:x>
      <cdr:y>0.45226</cdr:y>
    </cdr:from>
    <cdr:to>
      <cdr:x>0.02257</cdr:x>
      <cdr:y>0.64227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05740" y="2118360"/>
          <a:ext cx="365" cy="88998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0.29283</cdr:y>
    </cdr:from>
    <cdr:to>
      <cdr:x>0.04173</cdr:x>
      <cdr:y>0.45057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1371599"/>
          <a:ext cx="380999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0.02339</cdr:x>
      <cdr:y>0.34535</cdr:y>
    </cdr:from>
    <cdr:to>
      <cdr:x>0.02343</cdr:x>
      <cdr:y>0.58369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0312" y="1289465"/>
          <a:ext cx="365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1.11215E-7</cdr:x>
      <cdr:y>0.12245</cdr:y>
    </cdr:from>
    <cdr:to>
      <cdr:x>0.06732</cdr:x>
      <cdr:y>0.32033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457200"/>
          <a:ext cx="605333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0.97729</cdr:x>
      <cdr:y>0.3558</cdr:y>
    </cdr:from>
    <cdr:to>
      <cdr:x>0.97735</cdr:x>
      <cdr:y>0.59414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787442" y="1328468"/>
          <a:ext cx="457" cy="88993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0.95809</cdr:x>
      <cdr:y>0.14689</cdr:y>
    </cdr:from>
    <cdr:to>
      <cdr:x>1</cdr:x>
      <cdr:y>0.34477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86155" y="548453"/>
          <a:ext cx="376824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0.50703</cdr:y>
    </cdr:from>
    <cdr:to>
      <cdr:x>0.04196</cdr:x>
      <cdr:y>0.66509</cdr:y>
    </cdr:to>
    <cdr:sp macro="" textlink="">
      <cdr:nvSpPr>
        <cdr:cNvPr id="2" name="TextBox 1"/>
        <cdr:cNvSpPr txBox="1"/>
      </cdr:nvSpPr>
      <cdr:spPr>
        <a:xfrm xmlns:a="http://schemas.openxmlformats.org/drawingml/2006/main" rot="10800000">
          <a:off x="-76198" y="2370125"/>
          <a:ext cx="381001" cy="7388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0.02854</cdr:x>
      <cdr:y>0.3198</cdr:y>
    </cdr:from>
    <cdr:to>
      <cdr:x>0.02858</cdr:x>
      <cdr:y>0.53214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61114" y="1340268"/>
          <a:ext cx="359" cy="8899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0.00555</cdr:x>
      <cdr:y>0.12121</cdr:y>
    </cdr:from>
    <cdr:to>
      <cdr:x>0.07171</cdr:x>
      <cdr:y>0.29751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1" y="508004"/>
          <a:ext cx="605314" cy="7388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Bimodal</a:t>
            </a:r>
            <a:r>
              <a:rPr lang="en-US" baseline="0" dirty="0" smtClean="0"/>
              <a:t> captures </a:t>
            </a:r>
            <a:r>
              <a:rPr lang="en-US" dirty="0" smtClean="0"/>
              <a:t>temporal</a:t>
            </a:r>
            <a:r>
              <a:rPr lang="en-US" baseline="0" dirty="0" smtClean="0"/>
              <a:t> bias</a:t>
            </a:r>
          </a:p>
          <a:p>
            <a:r>
              <a:rPr lang="en-US" baseline="0" dirty="0" err="1" smtClean="0"/>
              <a:t>Gshare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Gselect</a:t>
            </a:r>
            <a:r>
              <a:rPr lang="en-US" baseline="0" dirty="0" smtClean="0"/>
              <a:t> finds correlations between branch outcomes and global branch history patterns, in another word, it correlates with everyone.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correlates with some branches, not everyone.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far</a:t>
            </a:r>
            <a:r>
              <a:rPr lang="en-US" baseline="0" dirty="0" smtClean="0"/>
              <a:t> back should we look for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Cycles</a:t>
            </a:r>
            <a:r>
              <a:rPr lang="en-US" baseline="0" dirty="0" smtClean="0"/>
              <a:t> to access </a:t>
            </a:r>
            <a:r>
              <a:rPr lang="en-US" baseline="0" dirty="0" err="1" smtClean="0"/>
              <a:t>iCache</a:t>
            </a:r>
            <a:r>
              <a:rPr lang="en-US" baseline="0" dirty="0" smtClean="0"/>
              <a:t>, won’t even see </a:t>
            </a:r>
            <a:r>
              <a:rPr lang="en-US" baseline="0" dirty="0" err="1" smtClean="0"/>
              <a:t>insn</a:t>
            </a:r>
            <a:r>
              <a:rPr lang="en-US" baseline="0" dirty="0" smtClean="0"/>
              <a:t> in 1 </a:t>
            </a:r>
            <a:r>
              <a:rPr lang="en-US" baseline="0" dirty="0" err="1" smtClean="0"/>
              <a:t>cycel</a:t>
            </a:r>
            <a:r>
              <a:rPr lang="en-US" baseline="0" dirty="0" smtClean="0"/>
              <a:t>. But FPGA runs at 300MHz, so it’s possible to pre-calculate.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MIPS on the same ISA,</a:t>
            </a:r>
            <a:r>
              <a:rPr lang="en-US" baseline="0" dirty="0" smtClean="0"/>
              <a:t> so it’s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8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</a:t>
            </a:r>
            <a:r>
              <a:rPr lang="en-US" baseline="0" dirty="0" smtClean="0"/>
              <a:t> processor operates at 293MHz or faster, Base outperforms </a:t>
            </a:r>
            <a:r>
              <a:rPr lang="en-US" baseline="0" dirty="0" err="1" smtClean="0"/>
              <a:t>FAC+RAS+gRselect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.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409714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1390650" y="2971814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hit?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2658263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200414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3529025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3424251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2658263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2658263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71800" y="1409714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295650" y="2971814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2658263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200414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264833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2658263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76800" y="1409713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200650" y="2971813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2658262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200413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2658262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81800" y="1409713"/>
            <a:ext cx="11811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7105650" y="2971813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hit?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2658262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200413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2658262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rapezoid 108"/>
          <p:cNvSpPr/>
          <p:nvPr/>
        </p:nvSpPr>
        <p:spPr>
          <a:xfrm rot="10800000">
            <a:off x="2536587" y="4152914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3924314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3652851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3924314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4881577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4652977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4381514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4652977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4995876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5615953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5387353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115890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5387353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5730252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5844554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5844554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23632" y="6136038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far back should we look for correlations?</a:t>
            </a:r>
            <a:endParaRPr lang="en-US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490662" y="1066800"/>
            <a:ext cx="33337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328312" y="1066800"/>
            <a:ext cx="525226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108970" y="1087287"/>
            <a:ext cx="758429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781800" y="1087287"/>
            <a:ext cx="1181100" cy="2286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Hist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" y="1409714"/>
            <a:ext cx="304800" cy="12559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r>
              <a:rPr lang="en-US" dirty="0" smtClean="0"/>
              <a:t>Calculate address after fetching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ASIC-like Branch Predictor for NIOS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59" name="Trapezoid 58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12066" y="2102432"/>
            <a:ext cx="1709738" cy="313606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27015" y="1229293"/>
            <a:ext cx="1709738" cy="751907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6630" y="531518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REQ#2: Target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74265" y="849868"/>
            <a:ext cx="18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REQ#1: Direction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33434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3082" y="168269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35208" y="1879510"/>
            <a:ext cx="0" cy="3016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40656" y="2258583"/>
            <a:ext cx="1308418" cy="1114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BTB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3014" y="2667000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4441" y="4884196"/>
            <a:ext cx="20581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0446" y="4648200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37"/>
          <p:cNvSpPr txBox="1"/>
          <p:nvPr/>
        </p:nvSpPr>
        <p:spPr>
          <a:xfrm>
            <a:off x="3215277" y="4649430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12521" y="2231487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8117" y="4896101"/>
            <a:ext cx="23472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5838" y="3962400"/>
            <a:ext cx="0" cy="93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7"/>
          <p:cNvSpPr txBox="1"/>
          <p:nvPr/>
        </p:nvSpPr>
        <p:spPr>
          <a:xfrm>
            <a:off x="6356674" y="3603550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65838" y="3962400"/>
            <a:ext cx="11980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7926" y="1472724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1" name="Trapezoid 20"/>
          <p:cNvSpPr/>
          <p:nvPr/>
        </p:nvSpPr>
        <p:spPr>
          <a:xfrm rot="5400000">
            <a:off x="6658359" y="3239214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61113" y="3276600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6"/>
          <p:cNvSpPr txBox="1"/>
          <p:nvPr/>
        </p:nvSpPr>
        <p:spPr>
          <a:xfrm>
            <a:off x="7561113" y="2850544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0656" y="3672130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49074" y="2815774"/>
            <a:ext cx="3314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34785" y="4077299"/>
            <a:ext cx="144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80038" y="3505200"/>
            <a:ext cx="0" cy="5816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80038" y="3505200"/>
            <a:ext cx="18975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51303" y="1980820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412521" y="1682697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70631" y="1692910"/>
            <a:ext cx="34418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376388" y="2251163"/>
            <a:ext cx="4414812" cy="1129222"/>
            <a:chOff x="1376388" y="5195787"/>
            <a:chExt cx="4414812" cy="1129222"/>
          </a:xfrm>
        </p:grpSpPr>
        <p:sp>
          <p:nvSpPr>
            <p:cNvPr id="37" name="Rectangle 36"/>
            <p:cNvSpPr/>
            <p:nvPr/>
          </p:nvSpPr>
          <p:spPr>
            <a:xfrm>
              <a:off x="1376388" y="5870153"/>
              <a:ext cx="762000" cy="3082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insn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45444" y="5195787"/>
              <a:ext cx="1066800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Pre-decode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2088" y="5225647"/>
              <a:ext cx="9416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 smtClean="0"/>
                <a:t>Branch Type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0419" y="5195787"/>
              <a:ext cx="1160781" cy="11292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82758" rIns="91440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Target Address Pre-</a:t>
              </a:r>
              <a:r>
                <a:rPr lang="en-US" b="1" dirty="0" err="1" smtClean="0">
                  <a:solidFill>
                    <a:schemeClr val="tx1"/>
                  </a:solidFill>
                </a:rPr>
                <a:t>calcuation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7600" y="5769322"/>
              <a:ext cx="95151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 smtClean="0"/>
                <a:t>IMM16/26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708117" y="6066824"/>
              <a:ext cx="9356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717319" y="5533424"/>
              <a:ext cx="9264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138388" y="6024284"/>
              <a:ext cx="50705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5791200" y="2815774"/>
            <a:ext cx="14727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4876800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4884594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883445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816097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64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4159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958334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4620" y="958334"/>
            <a:ext cx="7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958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90600" y="5638800"/>
            <a:ext cx="7186342" cy="46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FAC+RAS: cover over 99% of all branches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1352312"/>
            <a:ext cx="1295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1524000"/>
            <a:ext cx="1371600" cy="2362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don’t need a BTB</a:t>
            </a:r>
            <a:endParaRPr lang="en-US" sz="36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5410200"/>
            <a:ext cx="7848600" cy="914400"/>
          </a:xfrm>
        </p:spPr>
        <p:txBody>
          <a:bodyPr>
            <a:noAutofit/>
          </a:bodyPr>
          <a:lstStyle/>
          <a:p>
            <a:r>
              <a:rPr lang="en-US" sz="2100" dirty="0" smtClean="0"/>
              <a:t>BTB+FAC+RAS vs. FAC+RAS: ~5% target accuracy improvement</a:t>
            </a:r>
          </a:p>
          <a:p>
            <a:r>
              <a:rPr lang="en-US" sz="2100" dirty="0" smtClean="0"/>
              <a:t>But direction accuracy suffers</a:t>
            </a:r>
            <a:endParaRPr lang="en-US" sz="21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607505"/>
              </p:ext>
            </p:extLst>
          </p:nvPr>
        </p:nvGraphicFramePr>
        <p:xfrm>
          <a:off x="76200" y="914401"/>
          <a:ext cx="8915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0" y="1905000"/>
            <a:ext cx="1295400" cy="3048000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branch predictor: one BRAM</a:t>
            </a:r>
          </a:p>
          <a:p>
            <a:pPr lvl="1"/>
            <a:r>
              <a:rPr lang="en-US" dirty="0" smtClean="0"/>
              <a:t>Balances area vs. performance?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Minimalistic:</a:t>
            </a:r>
            <a:r>
              <a:rPr lang="en-US" dirty="0" smtClean="0"/>
              <a:t>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Unrestricted:</a:t>
            </a:r>
            <a:r>
              <a:rPr lang="en-US" dirty="0" smtClean="0"/>
              <a:t> as many as justified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Minimalistic: </a:t>
            </a:r>
            <a:r>
              <a:rPr lang="en-US" sz="3600" dirty="0" err="1" smtClean="0"/>
              <a:t>Gshare</a:t>
            </a:r>
            <a:r>
              <a:rPr lang="en-US" sz="3600" dirty="0" smtClean="0"/>
              <a:t>/</a:t>
            </a:r>
            <a:r>
              <a:rPr lang="en-US" sz="3600" dirty="0" err="1" smtClean="0"/>
              <a:t>Gselect</a:t>
            </a:r>
            <a:r>
              <a:rPr lang="en-US" sz="3600" dirty="0" smtClean="0"/>
              <a:t> Critical Path</a:t>
            </a:r>
            <a:endParaRPr lang="en-US" sz="3600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+mn-lt"/>
              </a:rPr>
              <a:t>Branch resolved</a:t>
            </a:r>
            <a:endParaRPr lang="en-US" sz="1800" b="1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gRselect</a:t>
            </a:r>
            <a:r>
              <a:rPr lang="en-US" dirty="0" smtClean="0">
                <a:latin typeface="+mn-lt"/>
              </a:rPr>
              <a:t>: Breaking the Critical Path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Minimalistic: </a:t>
            </a:r>
            <a:r>
              <a:rPr lang="en-US" dirty="0" err="1" smtClean="0"/>
              <a:t>Fmax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32663"/>
              </p:ext>
            </p:extLst>
          </p:nvPr>
        </p:nvGraphicFramePr>
        <p:xfrm>
          <a:off x="0" y="914400"/>
          <a:ext cx="8991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1136877" y="4572000"/>
            <a:ext cx="960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Inaccurate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572000"/>
            <a:ext cx="1242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Most accurate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7848" y="4572000"/>
            <a:ext cx="119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00898" y="4572000"/>
            <a:ext cx="121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u="sng" dirty="0" smtClean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US" sz="1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Accurate</a:t>
            </a:r>
            <a:endParaRPr lang="en-US" sz="1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566458"/>
            <a:ext cx="837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slow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ccurate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5562600"/>
            <a:ext cx="5782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83536" y="5254823"/>
            <a:ext cx="69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6170" y="5566756"/>
            <a:ext cx="1282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More Accurate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" y="2597989"/>
            <a:ext cx="74676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63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950876"/>
              </p:ext>
            </p:extLst>
          </p:nvPr>
        </p:nvGraphicFramePr>
        <p:xfrm>
          <a:off x="76199" y="914400"/>
          <a:ext cx="9080139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362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FAC+RAS w/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is best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8600" y="4038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r>
              <a:rPr lang="en-US" dirty="0" smtClean="0"/>
              <a:t>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954819"/>
              </p:ext>
            </p:extLst>
          </p:nvPr>
        </p:nvGraphicFramePr>
        <p:xfrm>
          <a:off x="-5752" y="914400"/>
          <a:ext cx="914975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953000" y="2743200"/>
            <a:ext cx="0" cy="19050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5586923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small" dirty="0" smtClean="0"/>
              <a:t>Base</a:t>
            </a:r>
            <a:r>
              <a:rPr lang="en-US" sz="2000" b="1" dirty="0" smtClean="0"/>
              <a:t> outperforms </a:t>
            </a:r>
            <a:r>
              <a:rPr lang="en-US" sz="2000" b="1" dirty="0" err="1" smtClean="0"/>
              <a:t>FAC+RAS+gRselect</a:t>
            </a:r>
            <a:r>
              <a:rPr lang="en-US" sz="2000" b="1" dirty="0" smtClean="0"/>
              <a:t> when the processor runs above 293MHz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95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the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4983163"/>
          </a:xfrm>
        </p:spPr>
        <p:txBody>
          <a:bodyPr/>
          <a:lstStyle/>
          <a:p>
            <a:r>
              <a:rPr lang="en-US" dirty="0" smtClean="0"/>
              <a:t>Optimizations to improve maximum frequency</a:t>
            </a:r>
          </a:p>
          <a:p>
            <a:pPr lvl="1"/>
            <a:r>
              <a:rPr lang="en-US" dirty="0" smtClean="0"/>
              <a:t>Complement table</a:t>
            </a:r>
          </a:p>
          <a:p>
            <a:pPr lvl="1"/>
            <a:r>
              <a:rPr lang="en-US" dirty="0" smtClean="0"/>
              <a:t>Low Order Bit (LOB) elimination</a:t>
            </a:r>
          </a:p>
          <a:p>
            <a:pPr lvl="1"/>
            <a:r>
              <a:rPr lang="en-US" dirty="0" smtClean="0"/>
              <a:t>Weight arrangement</a:t>
            </a:r>
          </a:p>
          <a:p>
            <a:pPr lvl="1"/>
            <a:r>
              <a:rPr lang="en-US" dirty="0" smtClean="0"/>
              <a:t>Wallace tree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Overall 17.5% faster than the naïve implementation</a:t>
            </a:r>
          </a:p>
          <a:p>
            <a:r>
              <a:rPr lang="en-US" dirty="0" smtClean="0"/>
              <a:t>Still not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28" y="2171984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00636" y="3617232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32158" y="1640955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0558" y="163858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7621" y="2196019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8660" y="2550432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218" y="1640955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454717" y="4010896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8528" y="2171984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50908" y="3089713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97618" y="1919019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836280" y="1987945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789721" y="4572000"/>
            <a:ext cx="3687279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Original TAGE by </a:t>
            </a:r>
            <a:r>
              <a:rPr lang="en-US" sz="2400" dirty="0" err="1" smtClean="0"/>
              <a:t>Seznec</a:t>
            </a:r>
            <a:endParaRPr lang="en-US" sz="2400" dirty="0" smtClean="0"/>
          </a:p>
          <a:p>
            <a:r>
              <a:rPr lang="en-US" sz="2400" dirty="0" smtClean="0"/>
              <a:t>Too slow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74072" y="2441292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74073" y="1680971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6452" y="131163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17273" y="1311639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3212" y="2026961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343643" y="3013032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77280" y="3013032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94690" y="3719414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96857" y="3631522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78582" y="2018343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78582" y="3013032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43030" y="4204364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57531" y="4102574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99413" y="1399350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81147" y="3719414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9413" y="2448913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441537" y="3631522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784570" y="3486090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584889" y="3498837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3443575" y="3336018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588222" y="3900644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43030" y="3412962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43030" y="3412962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43030" y="4204364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3678840" y="2018343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55367" y="1749962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831945" y="4724400"/>
            <a:ext cx="62484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Overrides too frequently</a:t>
            </a:r>
          </a:p>
          <a:p>
            <a:pPr lvl="1"/>
            <a:r>
              <a:rPr lang="en-US" sz="2000" dirty="0" smtClean="0"/>
              <a:t>Correct override: gain </a:t>
            </a:r>
            <a:r>
              <a:rPr lang="en-US" sz="2000" b="1" u="sng" dirty="0" smtClean="0"/>
              <a:t>one</a:t>
            </a:r>
            <a:r>
              <a:rPr lang="en-US" sz="2000" dirty="0" smtClean="0"/>
              <a:t> cycle vs. </a:t>
            </a:r>
            <a:r>
              <a:rPr lang="en-US" sz="2000" dirty="0" err="1" smtClean="0"/>
              <a:t>mispredicting</a:t>
            </a:r>
            <a:endParaRPr lang="en-US" sz="2000" dirty="0" smtClean="0"/>
          </a:p>
          <a:p>
            <a:pPr lvl="1"/>
            <a:r>
              <a:rPr lang="en-US" sz="2000" dirty="0" smtClean="0"/>
              <a:t>Incorrect override: lose </a:t>
            </a:r>
            <a:r>
              <a:rPr lang="en-US" sz="2000" b="1" u="sng" dirty="0" smtClean="0"/>
              <a:t>two</a:t>
            </a:r>
            <a:r>
              <a:rPr lang="en-US" sz="2000" dirty="0" smtClean="0"/>
              <a:t> cycles</a:t>
            </a:r>
          </a:p>
          <a:p>
            <a:r>
              <a:rPr lang="en-US" sz="2400" dirty="0" smtClean="0"/>
              <a:t>Need to be careful with overrides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 + Statistical Corrector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708767" y="2473166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8768" y="1712845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1147" y="134351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1972" y="1343513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447907" y="20588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78338" y="2801066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1975" y="2801066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829385" y="3507448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31552" y="3419556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404707" y="2067453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13277" y="2801066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77725" y="4065338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34108" y="1431224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5842" y="3507448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34108" y="2480787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76232" y="3419556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19265" y="3274124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319584" y="3286871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/>
          <p:cNvSpPr/>
          <p:nvPr/>
        </p:nvSpPr>
        <p:spPr>
          <a:xfrm>
            <a:off x="3178270" y="3124052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322917" y="3688678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7725" y="3200996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977725" y="3200996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7725" y="4034996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404707" y="2067453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93909" y="1781836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611975" y="3871578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1992349" y="4616468"/>
            <a:ext cx="5674072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Statistical Corrector</a:t>
            </a:r>
          </a:p>
          <a:p>
            <a:pPr lvl="1"/>
            <a:r>
              <a:rPr lang="en-US" sz="2000" dirty="0" smtClean="0"/>
              <a:t>Table: maps well onto BRAM</a:t>
            </a:r>
          </a:p>
          <a:p>
            <a:pPr lvl="1"/>
            <a:r>
              <a:rPr lang="en-US" sz="2000" dirty="0" smtClean="0"/>
              <a:t>Saturating counters: 10 bit</a:t>
            </a:r>
          </a:p>
          <a:p>
            <a:pPr lvl="2"/>
            <a:r>
              <a:rPr lang="en-US" sz="1600" dirty="0" smtClean="0"/>
              <a:t>Must see 1K correct overrides before overriding</a:t>
            </a:r>
          </a:p>
          <a:p>
            <a:pPr lvl="2"/>
            <a:r>
              <a:rPr lang="en-US" sz="1600" dirty="0" smtClean="0"/>
              <a:t>Reset on incorrect override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BRAM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IPS Improvement Over 1KB </a:t>
            </a:r>
            <a:r>
              <a:rPr lang="en-US" sz="3600" dirty="0" err="1" smtClean="0"/>
              <a:t>Gshare</a:t>
            </a:r>
            <a:r>
              <a:rPr lang="en-US" sz="3600" dirty="0" smtClean="0"/>
              <a:t> </a:t>
            </a:r>
            <a:r>
              <a:rPr lang="en-US" sz="3600" dirty="0"/>
              <a:t>B</a:t>
            </a:r>
            <a:r>
              <a:rPr lang="en-US" sz="3600" dirty="0" smtClean="0"/>
              <a:t>reakdown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20761"/>
              </p:ext>
            </p:extLst>
          </p:nvPr>
        </p:nvGraphicFramePr>
        <p:xfrm>
          <a:off x="2090737" y="940593"/>
          <a:ext cx="4962526" cy="424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7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Di Wu</a:t>
            </a:r>
            <a:r>
              <a:rPr lang="en-US" dirty="0"/>
              <a:t>, </a:t>
            </a:r>
            <a:r>
              <a:rPr lang="en-US" dirty="0" err="1"/>
              <a:t>Kaveh</a:t>
            </a:r>
            <a:r>
              <a:rPr lang="en-US" dirty="0"/>
              <a:t> </a:t>
            </a:r>
            <a:r>
              <a:rPr lang="en-US" dirty="0" err="1"/>
              <a:t>Aasaraai</a:t>
            </a:r>
            <a:r>
              <a:rPr lang="en-US" dirty="0"/>
              <a:t> 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Low-cost, High-performance Branch Predictors for Soft Processors</a:t>
            </a:r>
            <a:r>
              <a:rPr lang="en-US" dirty="0"/>
              <a:t>", </a:t>
            </a:r>
            <a:r>
              <a:rPr lang="en-US" b="1" dirty="0"/>
              <a:t>FPL’13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Di </a:t>
            </a:r>
            <a:r>
              <a:rPr lang="en-US" b="1" dirty="0"/>
              <a:t>Wu</a:t>
            </a:r>
            <a:r>
              <a:rPr lang="en-US" dirty="0"/>
              <a:t> and Andreas </a:t>
            </a:r>
            <a:r>
              <a:rPr lang="en-US" dirty="0" err="1"/>
              <a:t>Moshovos</a:t>
            </a:r>
            <a:r>
              <a:rPr lang="en-US" dirty="0"/>
              <a:t>, "</a:t>
            </a:r>
            <a:r>
              <a:rPr lang="en-US" i="1" dirty="0"/>
              <a:t>Image Signal Processors for FPGAs</a:t>
            </a:r>
            <a:r>
              <a:rPr lang="en-US" dirty="0"/>
              <a:t>“ (poster), </a:t>
            </a:r>
            <a:r>
              <a:rPr lang="en-US" b="1" dirty="0"/>
              <a:t>FCCM’14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Goran </a:t>
            </a:r>
            <a:r>
              <a:rPr lang="en-US" dirty="0" err="1"/>
              <a:t>Narancic</a:t>
            </a:r>
            <a:r>
              <a:rPr lang="en-US" dirty="0"/>
              <a:t>, Patrick Judd, </a:t>
            </a:r>
            <a:r>
              <a:rPr lang="en-US" b="1" dirty="0"/>
              <a:t>Di Wu</a:t>
            </a:r>
            <a:r>
              <a:rPr lang="en-US" dirty="0"/>
              <a:t>, Islam Atta, Michel El </a:t>
            </a:r>
            <a:r>
              <a:rPr lang="en-US" dirty="0" err="1"/>
              <a:t>Nacouzi</a:t>
            </a:r>
            <a:r>
              <a:rPr lang="en-US" dirty="0"/>
              <a:t>, Jason </a:t>
            </a:r>
            <a:r>
              <a:rPr lang="en-US" dirty="0" err="1"/>
              <a:t>Zebchuk</a:t>
            </a:r>
            <a:r>
              <a:rPr lang="en-US" dirty="0"/>
              <a:t>, Natalie Enright </a:t>
            </a:r>
            <a:r>
              <a:rPr lang="en-US" dirty="0" err="1"/>
              <a:t>Jerger</a:t>
            </a:r>
            <a:r>
              <a:rPr lang="en-US" dirty="0"/>
              <a:t>, </a:t>
            </a:r>
            <a:r>
              <a:rPr lang="en-US" dirty="0" err="1"/>
              <a:t>Serag</a:t>
            </a:r>
            <a:r>
              <a:rPr lang="en-US" dirty="0"/>
              <a:t> </a:t>
            </a:r>
            <a:r>
              <a:rPr lang="en-US" dirty="0" err="1"/>
              <a:t>Gadelrab</a:t>
            </a:r>
            <a:r>
              <a:rPr lang="en-US" dirty="0"/>
              <a:t>, </a:t>
            </a:r>
            <a:r>
              <a:rPr lang="en-US" dirty="0" err="1"/>
              <a:t>Kyros</a:t>
            </a:r>
            <a:r>
              <a:rPr lang="en-US" dirty="0"/>
              <a:t> </a:t>
            </a:r>
            <a:r>
              <a:rPr lang="en-US" dirty="0" err="1"/>
              <a:t>Kutulakos</a:t>
            </a:r>
            <a:r>
              <a:rPr lang="en-US" dirty="0"/>
              <a:t>, Andreas </a:t>
            </a:r>
            <a:r>
              <a:rPr lang="en-US" dirty="0" err="1"/>
              <a:t>Moshovos</a:t>
            </a:r>
            <a:r>
              <a:rPr lang="en-US" dirty="0"/>
              <a:t> and Jorge </a:t>
            </a:r>
            <a:r>
              <a:rPr lang="en-US" dirty="0" err="1"/>
              <a:t>Albericio</a:t>
            </a:r>
            <a:r>
              <a:rPr lang="en-US" dirty="0"/>
              <a:t>. “</a:t>
            </a:r>
            <a:r>
              <a:rPr lang="en-US" i="1" dirty="0"/>
              <a:t>Evaluating Memory System Behavior of </a:t>
            </a:r>
            <a:r>
              <a:rPr lang="en-US" i="1" dirty="0" err="1"/>
              <a:t>SmartphoneWorkloads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b="1" dirty="0" smtClean="0"/>
              <a:t>SAMOS'14</a:t>
            </a:r>
          </a:p>
          <a:p>
            <a:endParaRPr lang="en-US" dirty="0" smtClean="0"/>
          </a:p>
          <a:p>
            <a:r>
              <a:rPr lang="en-US" dirty="0" smtClean="0"/>
              <a:t>Di Wu and Andreas </a:t>
            </a:r>
            <a:r>
              <a:rPr lang="en-US" dirty="0" err="1" smtClean="0"/>
              <a:t>Moshovos</a:t>
            </a:r>
            <a:r>
              <a:rPr lang="en-US" dirty="0" smtClean="0"/>
              <a:t>, “Advanced Branch Predictors for Soft Processors”, </a:t>
            </a:r>
            <a:r>
              <a:rPr lang="en-US" b="1" dirty="0" smtClean="0"/>
              <a:t>submitted to ReConfig’14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3312" y="1066800"/>
            <a:ext cx="7412488" cy="4954872"/>
            <a:chOff x="893312" y="1066800"/>
            <a:chExt cx="7412488" cy="4954872"/>
          </a:xfrm>
        </p:grpSpPr>
        <p:sp>
          <p:nvSpPr>
            <p:cNvPr id="156" name="Rectangle 155"/>
            <p:cNvSpPr/>
            <p:nvPr/>
          </p:nvSpPr>
          <p:spPr>
            <a:xfrm>
              <a:off x="1454609" y="5294929"/>
              <a:ext cx="1364328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93312" y="1741025"/>
              <a:ext cx="970220" cy="399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2081217" y="5261509"/>
              <a:ext cx="695540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933472" y="1725391"/>
              <a:ext cx="1112564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40110" y="3763800"/>
              <a:ext cx="1364328" cy="11791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429753" y="3949944"/>
              <a:ext cx="1173084" cy="4665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933472" y="4284047"/>
              <a:ext cx="1406615" cy="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286000" y="1491782"/>
              <a:ext cx="2288560" cy="11238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863532" y="1983949"/>
              <a:ext cx="4224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286001" y="1865067"/>
              <a:ext cx="2288560" cy="213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18938" y="1424629"/>
              <a:ext cx="1417239" cy="466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4578334" y="1975462"/>
              <a:ext cx="4973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541808" y="5299718"/>
              <a:ext cx="321724" cy="391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933472" y="4284674"/>
              <a:ext cx="3" cy="1695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00855" y="1865000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4574561" y="1560422"/>
              <a:ext cx="630184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075684" y="1447974"/>
              <a:ext cx="0" cy="15884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291299" y="1368219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76220" y="1447974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148300" y="1066800"/>
              <a:ext cx="553513" cy="38117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5291299" y="1728163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076220" y="1807918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291173" y="2112147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076093" y="2191901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291173" y="2956898"/>
              <a:ext cx="133758" cy="21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076093" y="3036653"/>
              <a:ext cx="5628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4710233" y="2077687"/>
              <a:ext cx="2140159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177967" y="2381258"/>
              <a:ext cx="602345" cy="46884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702671" y="3548732"/>
              <a:ext cx="0" cy="17464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702665" y="3548166"/>
              <a:ext cx="41163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5815504" y="3135774"/>
              <a:ext cx="3582" cy="412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923460" y="2214758"/>
              <a:ext cx="11388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193167" y="3750382"/>
              <a:ext cx="1257741" cy="117738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704412" y="4284250"/>
              <a:ext cx="48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5450908" y="4258897"/>
              <a:ext cx="1452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6260771" y="4519309"/>
              <a:ext cx="1571941" cy="286360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5450908" y="4572137"/>
              <a:ext cx="14526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190193" y="5311731"/>
              <a:ext cx="518995" cy="535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058532" y="5311731"/>
              <a:ext cx="898424" cy="576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4709141" y="5576823"/>
              <a:ext cx="4956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204773" y="5025144"/>
              <a:ext cx="0" cy="551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04745" y="5025144"/>
              <a:ext cx="16987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7062356" y="3490432"/>
              <a:ext cx="0" cy="5199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189886" y="4628116"/>
              <a:ext cx="9972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8187203" y="4618590"/>
              <a:ext cx="101" cy="13617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33472" y="5976706"/>
              <a:ext cx="7253748" cy="3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340110" y="5690937"/>
              <a:ext cx="0" cy="285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6440033" y="5576575"/>
              <a:ext cx="1865767" cy="4450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18924" y="5576573"/>
              <a:ext cx="1366817" cy="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6333920" y="3137445"/>
              <a:ext cx="1573373" cy="338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18924" y="5366212"/>
              <a:ext cx="108729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906145" y="4510276"/>
              <a:ext cx="55" cy="855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3906165" y="4512384"/>
              <a:ext cx="279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062190" y="2214691"/>
              <a:ext cx="0" cy="922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32339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Prediction: Target Address Pre-calculation</a:t>
            </a:r>
          </a:p>
          <a:p>
            <a:r>
              <a:rPr lang="en-US" dirty="0" smtClean="0"/>
              <a:t>Minimalistic branch predictor: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Overriding predictor: O-TAGE-SC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9992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13774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31184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Fmax</a:t>
            </a:r>
            <a:r>
              <a:rPr lang="en-US" dirty="0" smtClean="0"/>
              <a:t> vs.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54262"/>
              </p:ext>
            </p:extLst>
          </p:nvPr>
        </p:nvGraphicFramePr>
        <p:xfrm>
          <a:off x="0" y="8382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6985010" y="4183831"/>
            <a:ext cx="254020" cy="2285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2"/>
          <p:cNvSpPr txBox="1"/>
          <p:nvPr/>
        </p:nvSpPr>
        <p:spPr>
          <a:xfrm>
            <a:off x="7315200" y="4107608"/>
            <a:ext cx="137160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1KB </a:t>
            </a:r>
            <a:r>
              <a:rPr lang="en-US" sz="1600" b="1" dirty="0" err="1" smtClean="0"/>
              <a:t>gRselect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7543830" y="2438400"/>
            <a:ext cx="304770" cy="30479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Box 2"/>
          <p:cNvSpPr txBox="1"/>
          <p:nvPr/>
        </p:nvSpPr>
        <p:spPr>
          <a:xfrm>
            <a:off x="7848600" y="2438400"/>
            <a:ext cx="1219260" cy="38101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O-TAGE-SC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12183" y="2221751"/>
            <a:ext cx="4419570" cy="2819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 rot="19604082">
            <a:off x="6294410" y="1816842"/>
            <a:ext cx="837407" cy="30479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better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26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 Overview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2149" y="6276042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preceding branch outcomes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0043" y="6276042"/>
            <a:ext cx="17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Temporal bias</a:t>
            </a:r>
            <a:endParaRPr lang="en-US" b="1" dirty="0"/>
          </a:p>
        </p:txBody>
      </p:sp>
      <p:sp>
        <p:nvSpPr>
          <p:cNvPr id="94" name="Left Brace 93"/>
          <p:cNvSpPr/>
          <p:nvPr/>
        </p:nvSpPr>
        <p:spPr>
          <a:xfrm rot="16200000">
            <a:off x="1210065" y="5230238"/>
            <a:ext cx="202229" cy="1722271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/>
          <p:cNvSpPr/>
          <p:nvPr/>
        </p:nvSpPr>
        <p:spPr>
          <a:xfrm rot="16200000">
            <a:off x="5708726" y="3681060"/>
            <a:ext cx="202229" cy="4820629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772197" y="2811548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6971890" y="2824209"/>
            <a:ext cx="405265" cy="36423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</a:t>
            </a:r>
            <a:r>
              <a:rPr lang="en-US" dirty="0" smtClean="0"/>
              <a:t>Prediction: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684" y="5105400"/>
            <a:ext cx="52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Correlation with relevant preceding branch outcomes</a:t>
            </a:r>
            <a:endParaRPr lang="en-US" b="1" dirty="0"/>
          </a:p>
        </p:txBody>
      </p:sp>
      <p:sp>
        <p:nvSpPr>
          <p:cNvPr id="30" name="Left Brace 29"/>
          <p:cNvSpPr/>
          <p:nvPr/>
        </p:nvSpPr>
        <p:spPr>
          <a:xfrm rot="16200000">
            <a:off x="4434634" y="1945634"/>
            <a:ext cx="244237" cy="5832620"/>
          </a:xfrm>
          <a:prstGeom prst="leftBrace">
            <a:avLst>
              <a:gd name="adj1" fmla="val 490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1306</Words>
  <Application>Microsoft Office PowerPoint</Application>
  <PresentationFormat>On-screen Show (4:3)</PresentationFormat>
  <Paragraphs>460</Paragraphs>
  <Slides>43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High-Performance Branch Predictors For Soft Processors</vt:lpstr>
      <vt:lpstr>Why Branch Prediction</vt:lpstr>
      <vt:lpstr>Branch Predictors on FPGAs</vt:lpstr>
      <vt:lpstr>This Work</vt:lpstr>
      <vt:lpstr>Fmax vs. Accuracy</vt:lpstr>
      <vt:lpstr>Road Map</vt:lpstr>
      <vt:lpstr>Branch Prediction Overview</vt:lpstr>
      <vt:lpstr>REQ #1. Direction Prediction</vt:lpstr>
      <vt:lpstr>Direction Prediction: Perceptron</vt:lpstr>
      <vt:lpstr>Direction Prediction: TAGE</vt:lpstr>
      <vt:lpstr>REQ #2: Target Predictor</vt:lpstr>
      <vt:lpstr>ASIC-like Branch Predictor for NIOS II</vt:lpstr>
      <vt:lpstr>Road Map</vt:lpstr>
      <vt:lpstr>PowerPoint Presentation</vt:lpstr>
      <vt:lpstr>Eliminating the BTB</vt:lpstr>
      <vt:lpstr>We don’t need a BTB</vt:lpstr>
      <vt:lpstr>Road Map</vt:lpstr>
      <vt:lpstr>Branch Direction Predictors</vt:lpstr>
      <vt:lpstr>Minimalistic: Gshare/Gselect Critical Path</vt:lpstr>
      <vt:lpstr>gRselect: Breaking the Critical Path</vt:lpstr>
      <vt:lpstr>Minimalistic: Fmax vs. IPC</vt:lpstr>
      <vt:lpstr>IPC and MIPS</vt:lpstr>
      <vt:lpstr>Fmax sensitivity</vt:lpstr>
      <vt:lpstr>Relaxing the Storage Constraint</vt:lpstr>
      <vt:lpstr>Perceptron</vt:lpstr>
      <vt:lpstr>Single Cycle TAGE</vt:lpstr>
      <vt:lpstr>Overriding TAGE</vt:lpstr>
      <vt:lpstr>Overriding TAGE + Statistical Corrector</vt:lpstr>
      <vt:lpstr>Accuracy vs. BRAM capacity</vt:lpstr>
      <vt:lpstr>Fmax</vt:lpstr>
      <vt:lpstr>IPS</vt:lpstr>
      <vt:lpstr>IPS Improvement Over 1KB Gshare Breakdown</vt:lpstr>
      <vt:lpstr>Conclusion</vt:lpstr>
      <vt:lpstr>Publications</vt:lpstr>
      <vt:lpstr>Thank you!</vt:lpstr>
      <vt:lpstr>Backup Slides</vt:lpstr>
      <vt:lpstr>FAC+RAS with gRselect</vt:lpstr>
      <vt:lpstr>“Multiplication”</vt:lpstr>
      <vt:lpstr>Low Order Bit Elimination</vt:lpstr>
      <vt:lpstr>Perceptron Predictor Structure on FPGA</vt:lpstr>
      <vt:lpstr>Perceptron Predictor Structure on FPGA</vt:lpstr>
      <vt:lpstr>IPC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1515</cp:revision>
  <dcterms:created xsi:type="dcterms:W3CDTF">2013-08-13T15:40:45Z</dcterms:created>
  <dcterms:modified xsi:type="dcterms:W3CDTF">2014-09-03T03:43:19Z</dcterms:modified>
</cp:coreProperties>
</file>