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drawings/drawing1.xml" ContentType="application/vnd.openxmlformats-officedocument.drawingml.chartshapes+xml"/>
  <Override PartName="/ppt/charts/chart4.xml" ContentType="application/vnd.openxmlformats-officedocument.drawingml.chart+xml"/>
  <Override PartName="/ppt/drawings/drawing2.xml" ContentType="application/vnd.openxmlformats-officedocument.drawingml.chartshapes+xml"/>
  <Override PartName="/ppt/charts/chart5.xml" ContentType="application/vnd.openxmlformats-officedocument.drawingml.chart+xml"/>
  <Override PartName="/ppt/drawings/drawing3.xml" ContentType="application/vnd.openxmlformats-officedocument.drawingml.chartshapes+xml"/>
  <Override PartName="/ppt/charts/chart6.xml" ContentType="application/vnd.openxmlformats-officedocument.drawingml.chart+xml"/>
  <Override PartName="/ppt/drawings/drawing4.xml" ContentType="application/vnd.openxmlformats-officedocument.drawingml.chartshapes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drawings/drawing5.xml" ContentType="application/vnd.openxmlformats-officedocument.drawingml.chartshapes+xml"/>
  <Override PartName="/ppt/charts/chart10.xml" ContentType="application/vnd.openxmlformats-officedocument.drawingml.chart+xml"/>
  <Override PartName="/ppt/drawings/drawing6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864" r:id="rId1"/>
  </p:sldMasterIdLst>
  <p:notesMasterIdLst>
    <p:notesMasterId r:id="rId44"/>
  </p:notesMasterIdLst>
  <p:handoutMasterIdLst>
    <p:handoutMasterId r:id="rId45"/>
  </p:handoutMasterIdLst>
  <p:sldIdLst>
    <p:sldId id="256" r:id="rId2"/>
    <p:sldId id="295" r:id="rId3"/>
    <p:sldId id="294" r:id="rId4"/>
    <p:sldId id="296" r:id="rId5"/>
    <p:sldId id="297" r:id="rId6"/>
    <p:sldId id="298" r:id="rId7"/>
    <p:sldId id="310" r:id="rId8"/>
    <p:sldId id="289" r:id="rId9"/>
    <p:sldId id="261" r:id="rId10"/>
    <p:sldId id="277" r:id="rId11"/>
    <p:sldId id="303" r:id="rId12"/>
    <p:sldId id="264" r:id="rId13"/>
    <p:sldId id="263" r:id="rId14"/>
    <p:sldId id="274" r:id="rId15"/>
    <p:sldId id="305" r:id="rId16"/>
    <p:sldId id="266" r:id="rId17"/>
    <p:sldId id="284" r:id="rId18"/>
    <p:sldId id="315" r:id="rId19"/>
    <p:sldId id="324" r:id="rId20"/>
    <p:sldId id="322" r:id="rId21"/>
    <p:sldId id="325" r:id="rId22"/>
    <p:sldId id="327" r:id="rId23"/>
    <p:sldId id="326" r:id="rId24"/>
    <p:sldId id="328" r:id="rId25"/>
    <p:sldId id="323" r:id="rId26"/>
    <p:sldId id="330" r:id="rId27"/>
    <p:sldId id="278" r:id="rId28"/>
    <p:sldId id="279" r:id="rId29"/>
    <p:sldId id="306" r:id="rId30"/>
    <p:sldId id="307" r:id="rId31"/>
    <p:sldId id="318" r:id="rId32"/>
    <p:sldId id="334" r:id="rId33"/>
    <p:sldId id="331" r:id="rId34"/>
    <p:sldId id="332" r:id="rId35"/>
    <p:sldId id="333" r:id="rId36"/>
    <p:sldId id="293" r:id="rId37"/>
    <p:sldId id="292" r:id="rId38"/>
    <p:sldId id="311" r:id="rId39"/>
    <p:sldId id="317" r:id="rId40"/>
    <p:sldId id="319" r:id="rId41"/>
    <p:sldId id="320" r:id="rId42"/>
    <p:sldId id="321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82" autoAdjust="0"/>
    <p:restoredTop sz="97288" autoAdjust="0"/>
  </p:normalViewPr>
  <p:slideViewPr>
    <p:cSldViewPr>
      <p:cViewPr varScale="1">
        <p:scale>
          <a:sx n="115" d="100"/>
          <a:sy n="115" d="100"/>
        </p:scale>
        <p:origin x="-86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384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University%20of%20Toronto\masters\My%20paper\FPL-2013\Branch%20predictor%20Study.xlsx" TargetMode="External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6.xml"/><Relationship Id="rId1" Type="http://schemas.openxmlformats.org/officeDocument/2006/relationships/oleObject" Target="file:///E:\University%20of%20Toronto\masters\thesis\Figures\eval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University%20of%20Toronto\masters\My%20paper\FPL-2013\Branch%20predictor%20Study.xlsx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E:\University%20of%20Toronto\masters\thesis\Figures\eval.xlsx" TargetMode="Externa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E:\University%20of%20Toronto\masters\thesis\Figures\eval.xlsx" TargetMode="Externa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oleObject" Target="file:///E:\University%20of%20Toronto\masters\My%20paper\FPL-2013\Branch%20predictor%20Study.xlsx" TargetMode="Externa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4.xml"/><Relationship Id="rId1" Type="http://schemas.openxmlformats.org/officeDocument/2006/relationships/oleObject" Target="file:///E:\University%20of%20Toronto\masters\My%20paper\FPL-2013\Branch%20predictor%20Study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University%20of%20Toronto\masters\My%20paper\FPL-2013\Branch%20predictor%20Study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University%20of%20Toronto\masters\My%20paper\FPL-2013\Branch%20predictor%20Study.xlsx" TargetMode="Externa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5.xml"/><Relationship Id="rId1" Type="http://schemas.openxmlformats.org/officeDocument/2006/relationships/oleObject" Target="file:///E:\University%20of%20Toronto\masters\thesis\Figures\eva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Presentation!$B$68</c:f>
              <c:strCache>
                <c:ptCount val="1"/>
                <c:pt idx="0">
                  <c:v>Direct Branch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(Presentation!$C$67,Presentation!$J$67,Presentation!$K$67)</c:f>
              <c:strCache>
                <c:ptCount val="3"/>
                <c:pt idx="0">
                  <c:v>bzip2</c:v>
                </c:pt>
                <c:pt idx="1">
                  <c:v>xalanc</c:v>
                </c:pt>
                <c:pt idx="2">
                  <c:v>average</c:v>
                </c:pt>
              </c:strCache>
            </c:strRef>
          </c:cat>
          <c:val>
            <c:numRef>
              <c:f>(Presentation!$C$68,Presentation!$J$68,Presentation!$K$68)</c:f>
              <c:numCache>
                <c:formatCode>0.00%</c:formatCode>
                <c:ptCount val="3"/>
                <c:pt idx="0">
                  <c:v>0.99048553669729256</c:v>
                </c:pt>
                <c:pt idx="1">
                  <c:v>0.83985484771478747</c:v>
                </c:pt>
                <c:pt idx="2">
                  <c:v>0.93074144588879615</c:v>
                </c:pt>
              </c:numCache>
            </c:numRef>
          </c:val>
        </c:ser>
        <c:ser>
          <c:idx val="1"/>
          <c:order val="1"/>
          <c:tx>
            <c:strRef>
              <c:f>Presentation!$B$69</c:f>
              <c:strCache>
                <c:ptCount val="1"/>
                <c:pt idx="0">
                  <c:v>Indirect Branch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(Presentation!$C$67,Presentation!$J$67,Presentation!$K$67)</c:f>
              <c:strCache>
                <c:ptCount val="3"/>
                <c:pt idx="0">
                  <c:v>bzip2</c:v>
                </c:pt>
                <c:pt idx="1">
                  <c:v>xalanc</c:v>
                </c:pt>
                <c:pt idx="2">
                  <c:v>average</c:v>
                </c:pt>
              </c:strCache>
            </c:strRef>
          </c:cat>
          <c:val>
            <c:numRef>
              <c:f>(Presentation!$C$69,Presentation!$J$69,Presentation!$K$69)</c:f>
              <c:numCache>
                <c:formatCode>0.00%</c:formatCode>
                <c:ptCount val="3"/>
                <c:pt idx="0">
                  <c:v>9.5144633027073287E-3</c:v>
                </c:pt>
                <c:pt idx="1">
                  <c:v>0.16014515228521259</c:v>
                </c:pt>
                <c:pt idx="2">
                  <c:v>6.9258554111203768E-2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81105408"/>
        <c:axId val="181106944"/>
      </c:barChart>
      <c:catAx>
        <c:axId val="18110540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81106944"/>
        <c:crosses val="autoZero"/>
        <c:auto val="1"/>
        <c:lblAlgn val="ctr"/>
        <c:lblOffset val="100"/>
        <c:noMultiLvlLbl val="0"/>
      </c:catAx>
      <c:valAx>
        <c:axId val="181106944"/>
        <c:scaling>
          <c:orientation val="minMax"/>
          <c:min val="0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81105408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19702374583273013"/>
          <c:y val="0.89399455648401094"/>
          <c:w val="0.77914702358847832"/>
          <c:h val="8.1203856214401765E-2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317082239720035"/>
          <c:y val="5.780266355594442E-2"/>
          <c:w val="0.84971522309711278"/>
          <c:h val="0.739933119471177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fmax_IPS!$B$2</c:f>
              <c:strCache>
                <c:ptCount val="1"/>
                <c:pt idx="0">
                  <c:v>1KB</c:v>
                </c:pt>
              </c:strCache>
            </c:strRef>
          </c:tx>
          <c:invertIfNegative val="0"/>
          <c:cat>
            <c:strRef>
              <c:f>fmax_IPS!$A$3:$A$10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fmax_IPS!$B$3:$B$10</c:f>
              <c:numCache>
                <c:formatCode>General</c:formatCode>
                <c:ptCount val="8"/>
                <c:pt idx="0">
                  <c:v>259.60000000000002</c:v>
                </c:pt>
                <c:pt idx="1">
                  <c:v>238.3</c:v>
                </c:pt>
                <c:pt idx="2">
                  <c:v>252</c:v>
                </c:pt>
                <c:pt idx="3">
                  <c:v>262.48200000000003</c:v>
                </c:pt>
              </c:numCache>
            </c:numRef>
          </c:val>
        </c:ser>
        <c:ser>
          <c:idx val="1"/>
          <c:order val="1"/>
          <c:tx>
            <c:strRef>
              <c:f>fmax_IPS!$C$2</c:f>
              <c:strCache>
                <c:ptCount val="1"/>
                <c:pt idx="0">
                  <c:v>2KB</c:v>
                </c:pt>
              </c:strCache>
            </c:strRef>
          </c:tx>
          <c:invertIfNegative val="0"/>
          <c:cat>
            <c:strRef>
              <c:f>fmax_IPS!$A$3:$A$10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fmax_IPS!$C$3:$C$10</c:f>
              <c:numCache>
                <c:formatCode>General</c:formatCode>
                <c:ptCount val="8"/>
                <c:pt idx="0">
                  <c:v>258.3</c:v>
                </c:pt>
                <c:pt idx="1">
                  <c:v>235.7</c:v>
                </c:pt>
                <c:pt idx="2">
                  <c:v>243.5</c:v>
                </c:pt>
                <c:pt idx="3">
                  <c:v>235.84200000000001</c:v>
                </c:pt>
              </c:numCache>
            </c:numRef>
          </c:val>
        </c:ser>
        <c:ser>
          <c:idx val="2"/>
          <c:order val="2"/>
          <c:tx>
            <c:strRef>
              <c:f>fmax_IPS!$D$2</c:f>
              <c:strCache>
                <c:ptCount val="1"/>
                <c:pt idx="0">
                  <c:v>4KB</c:v>
                </c:pt>
              </c:strCache>
            </c:strRef>
          </c:tx>
          <c:invertIfNegative val="0"/>
          <c:cat>
            <c:strRef>
              <c:f>fmax_IPS!$A$3:$A$10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fmax_IPS!$D$3:$D$10</c:f>
              <c:numCache>
                <c:formatCode>General</c:formatCode>
                <c:ptCount val="8"/>
                <c:pt idx="0">
                  <c:v>255</c:v>
                </c:pt>
                <c:pt idx="1">
                  <c:v>228.4</c:v>
                </c:pt>
                <c:pt idx="2">
                  <c:v>234.9</c:v>
                </c:pt>
                <c:pt idx="3">
                  <c:v>227.55</c:v>
                </c:pt>
              </c:numCache>
            </c:numRef>
          </c:val>
        </c:ser>
        <c:ser>
          <c:idx val="3"/>
          <c:order val="3"/>
          <c:tx>
            <c:strRef>
              <c:f>fmax_IPS!$E$2</c:f>
              <c:strCache>
                <c:ptCount val="1"/>
                <c:pt idx="0">
                  <c:v>8KB</c:v>
                </c:pt>
              </c:strCache>
            </c:strRef>
          </c:tx>
          <c:invertIfNegative val="0"/>
          <c:cat>
            <c:strRef>
              <c:f>fmax_IPS!$A$3:$A$10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fmax_IPS!$E$3:$E$10</c:f>
              <c:numCache>
                <c:formatCode>General</c:formatCode>
                <c:ptCount val="8"/>
                <c:pt idx="0">
                  <c:v>254.2</c:v>
                </c:pt>
                <c:pt idx="1">
                  <c:v>219.6</c:v>
                </c:pt>
                <c:pt idx="2">
                  <c:v>229.7</c:v>
                </c:pt>
                <c:pt idx="3">
                  <c:v>213.74</c:v>
                </c:pt>
              </c:numCache>
            </c:numRef>
          </c:val>
        </c:ser>
        <c:ser>
          <c:idx val="4"/>
          <c:order val="4"/>
          <c:tx>
            <c:strRef>
              <c:f>fmax_IPS!$F$2</c:f>
              <c:strCache>
                <c:ptCount val="1"/>
                <c:pt idx="0">
                  <c:v>16KB</c:v>
                </c:pt>
              </c:strCache>
            </c:strRef>
          </c:tx>
          <c:invertIfNegative val="0"/>
          <c:cat>
            <c:strRef>
              <c:f>fmax_IPS!$A$3:$A$10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fmax_IPS!$F$3:$F$10</c:f>
              <c:numCache>
                <c:formatCode>General</c:formatCode>
                <c:ptCount val="8"/>
                <c:pt idx="0">
                  <c:v>255.8</c:v>
                </c:pt>
                <c:pt idx="1">
                  <c:v>217.9</c:v>
                </c:pt>
                <c:pt idx="2">
                  <c:v>217.2</c:v>
                </c:pt>
                <c:pt idx="3">
                  <c:v>206.97200000000001</c:v>
                </c:pt>
              </c:numCache>
            </c:numRef>
          </c:val>
        </c:ser>
        <c:ser>
          <c:idx val="5"/>
          <c:order val="5"/>
          <c:tx>
            <c:strRef>
              <c:f>fmax_IPS!$G$2</c:f>
              <c:strCache>
                <c:ptCount val="1"/>
                <c:pt idx="0">
                  <c:v>32KB</c:v>
                </c:pt>
              </c:strCache>
            </c:strRef>
          </c:tx>
          <c:invertIfNegative val="0"/>
          <c:cat>
            <c:strRef>
              <c:f>fmax_IPS!$A$3:$A$10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fmax_IPS!$G$3:$G$10</c:f>
              <c:numCache>
                <c:formatCode>General</c:formatCode>
                <c:ptCount val="8"/>
                <c:pt idx="0">
                  <c:v>248.94800000000001</c:v>
                </c:pt>
                <c:pt idx="1">
                  <c:v>197.11199999999999</c:v>
                </c:pt>
                <c:pt idx="2">
                  <c:v>200.99199999999999</c:v>
                </c:pt>
                <c:pt idx="3">
                  <c:v>165.018</c:v>
                </c:pt>
                <c:pt idx="4">
                  <c:v>221.874</c:v>
                </c:pt>
                <c:pt idx="5">
                  <c:v>270</c:v>
                </c:pt>
                <c:pt idx="6">
                  <c:v>223.66399999999999</c:v>
                </c:pt>
                <c:pt idx="7">
                  <c:v>270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23400576"/>
        <c:axId val="123402112"/>
      </c:barChart>
      <c:catAx>
        <c:axId val="12340057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23402112"/>
        <c:crosses val="autoZero"/>
        <c:auto val="1"/>
        <c:lblAlgn val="ctr"/>
        <c:lblOffset val="100"/>
        <c:noMultiLvlLbl val="0"/>
      </c:catAx>
      <c:valAx>
        <c:axId val="123402112"/>
        <c:scaling>
          <c:orientation val="minMax"/>
          <c:max val="280"/>
          <c:min val="15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FMax (MHz)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23400576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26746965487620494"/>
          <c:y val="0"/>
          <c:w val="0.55218631162404253"/>
          <c:h val="0.11701837270341207"/>
        </c:manualLayout>
      </c:layout>
      <c:overlay val="1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Presentation!$B$75</c:f>
              <c:strCache>
                <c:ptCount val="1"/>
                <c:pt idx="0">
                  <c:v>Return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(Presentation!$F$74,Presentation!$G$74,Presentation!$K$74)</c:f>
              <c:strCache>
                <c:ptCount val="3"/>
                <c:pt idx="0">
                  <c:v>libquantum</c:v>
                </c:pt>
                <c:pt idx="1">
                  <c:v>sjeng</c:v>
                </c:pt>
                <c:pt idx="2">
                  <c:v>average</c:v>
                </c:pt>
              </c:strCache>
            </c:strRef>
          </c:cat>
          <c:val>
            <c:numRef>
              <c:f>(Presentation!$F$75,Presentation!$G$75,Presentation!$K$75)</c:f>
              <c:numCache>
                <c:formatCode>0.00%</c:formatCode>
                <c:ptCount val="3"/>
                <c:pt idx="0">
                  <c:v>0.99924585462978366</c:v>
                </c:pt>
                <c:pt idx="1">
                  <c:v>0.62692797644019271</c:v>
                </c:pt>
                <c:pt idx="2" formatCode="0.0%">
                  <c:v>0.96907716715995851</c:v>
                </c:pt>
              </c:numCache>
            </c:numRef>
          </c:val>
        </c:ser>
        <c:ser>
          <c:idx val="1"/>
          <c:order val="1"/>
          <c:tx>
            <c:strRef>
              <c:f>Presentation!$B$76</c:f>
              <c:strCache>
                <c:ptCount val="1"/>
                <c:pt idx="0">
                  <c:v>Other indirect branches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51000"/>
                    <a:satMod val="130000"/>
                  </a:schemeClr>
                </a:gs>
                <a:gs pos="80000">
                  <a:schemeClr val="accent4">
                    <a:shade val="93000"/>
                    <a:satMod val="130000"/>
                  </a:schemeClr>
                </a:gs>
                <a:gs pos="100000">
                  <a:schemeClr val="accent4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(Presentation!$F$74,Presentation!$G$74,Presentation!$K$74)</c:f>
              <c:strCache>
                <c:ptCount val="3"/>
                <c:pt idx="0">
                  <c:v>libquantum</c:v>
                </c:pt>
                <c:pt idx="1">
                  <c:v>sjeng</c:v>
                </c:pt>
                <c:pt idx="2">
                  <c:v>average</c:v>
                </c:pt>
              </c:strCache>
            </c:strRef>
          </c:cat>
          <c:val>
            <c:numRef>
              <c:f>(Presentation!$F$76,Presentation!$G$76,Presentation!$K$76)</c:f>
              <c:numCache>
                <c:formatCode>0.00%</c:formatCode>
                <c:ptCount val="3"/>
                <c:pt idx="0">
                  <c:v>7.5414537021637005E-4</c:v>
                </c:pt>
                <c:pt idx="1">
                  <c:v>0.37307202355980729</c:v>
                </c:pt>
                <c:pt idx="2">
                  <c:v>3.0922832840041492E-2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81136000"/>
        <c:axId val="181137792"/>
      </c:barChart>
      <c:catAx>
        <c:axId val="1811360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81137792"/>
        <c:crosses val="autoZero"/>
        <c:auto val="1"/>
        <c:lblAlgn val="ctr"/>
        <c:lblOffset val="100"/>
        <c:noMultiLvlLbl val="0"/>
      </c:catAx>
      <c:valAx>
        <c:axId val="181137792"/>
        <c:scaling>
          <c:orientation val="minMax"/>
          <c:min val="0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81136000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1775194018013935"/>
          <c:y val="0.89399455648401094"/>
          <c:w val="0.81815571165115153"/>
          <c:h val="8.1203856214401765E-2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7124467396120938"/>
          <c:y val="4.1691056910569103E-2"/>
          <c:w val="0.80494580222926682"/>
          <c:h val="0.85882926829268291"/>
        </c:manualLayout>
      </c:layout>
      <c:lineChart>
        <c:grouping val="standard"/>
        <c:varyColors val="0"/>
        <c:ser>
          <c:idx val="0"/>
          <c:order val="0"/>
          <c:tx>
            <c:strRef>
              <c:f>Presentation!$A$4</c:f>
              <c:strCache>
                <c:ptCount val="1"/>
                <c:pt idx="0">
                  <c:v>GRselect</c:v>
                </c:pt>
              </c:strCache>
            </c:strRef>
          </c:tx>
          <c:cat>
            <c:strRef>
              <c:f>Presentation!$B$3:$G$3</c:f>
              <c:strCache>
                <c:ptCount val="6"/>
                <c:pt idx="0">
                  <c:v>1KB</c:v>
                </c:pt>
                <c:pt idx="1">
                  <c:v>2KB</c:v>
                </c:pt>
                <c:pt idx="2">
                  <c:v>4KB</c:v>
                </c:pt>
                <c:pt idx="3">
                  <c:v>8KB</c:v>
                </c:pt>
                <c:pt idx="4">
                  <c:v>16KB</c:v>
                </c:pt>
                <c:pt idx="5">
                  <c:v>32KB</c:v>
                </c:pt>
              </c:strCache>
            </c:strRef>
          </c:cat>
          <c:val>
            <c:numRef>
              <c:f>Presentation!$B$4:$G$4</c:f>
              <c:numCache>
                <c:formatCode>General</c:formatCode>
                <c:ptCount val="6"/>
                <c:pt idx="0">
                  <c:v>12.6754</c:v>
                </c:pt>
                <c:pt idx="1">
                  <c:v>11.963800000000001</c:v>
                </c:pt>
                <c:pt idx="2">
                  <c:v>11.425000000000001</c:v>
                </c:pt>
                <c:pt idx="3">
                  <c:v>10.660500000000001</c:v>
                </c:pt>
                <c:pt idx="4">
                  <c:v>10.4094</c:v>
                </c:pt>
                <c:pt idx="5">
                  <c:v>9.8396000000000008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Presentation!$A$5</c:f>
              <c:strCache>
                <c:ptCount val="1"/>
                <c:pt idx="0">
                  <c:v>GShare</c:v>
                </c:pt>
              </c:strCache>
            </c:strRef>
          </c:tx>
          <c:cat>
            <c:strRef>
              <c:f>Presentation!$B$3:$G$3</c:f>
              <c:strCache>
                <c:ptCount val="6"/>
                <c:pt idx="0">
                  <c:v>1KB</c:v>
                </c:pt>
                <c:pt idx="1">
                  <c:v>2KB</c:v>
                </c:pt>
                <c:pt idx="2">
                  <c:v>4KB</c:v>
                </c:pt>
                <c:pt idx="3">
                  <c:v>8KB</c:v>
                </c:pt>
                <c:pt idx="4">
                  <c:v>16KB</c:v>
                </c:pt>
                <c:pt idx="5">
                  <c:v>32KB</c:v>
                </c:pt>
              </c:strCache>
            </c:strRef>
          </c:cat>
          <c:val>
            <c:numRef>
              <c:f>Presentation!$B$5:$G$5</c:f>
              <c:numCache>
                <c:formatCode>General</c:formatCode>
                <c:ptCount val="6"/>
                <c:pt idx="0">
                  <c:v>12.158200000000001</c:v>
                </c:pt>
                <c:pt idx="1">
                  <c:v>11.3308</c:v>
                </c:pt>
                <c:pt idx="2">
                  <c:v>10.7309</c:v>
                </c:pt>
                <c:pt idx="3">
                  <c:v>10.3986</c:v>
                </c:pt>
                <c:pt idx="4">
                  <c:v>10.1152</c:v>
                </c:pt>
                <c:pt idx="5">
                  <c:v>9.8455999999999992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Presentation!$A$6</c:f>
              <c:strCache>
                <c:ptCount val="1"/>
                <c:pt idx="0">
                  <c:v>Bimodal</c:v>
                </c:pt>
              </c:strCache>
            </c:strRef>
          </c:tx>
          <c:cat>
            <c:strRef>
              <c:f>Presentation!$B$3:$G$3</c:f>
              <c:strCache>
                <c:ptCount val="6"/>
                <c:pt idx="0">
                  <c:v>1KB</c:v>
                </c:pt>
                <c:pt idx="1">
                  <c:v>2KB</c:v>
                </c:pt>
                <c:pt idx="2">
                  <c:v>4KB</c:v>
                </c:pt>
                <c:pt idx="3">
                  <c:v>8KB</c:v>
                </c:pt>
                <c:pt idx="4">
                  <c:v>16KB</c:v>
                </c:pt>
                <c:pt idx="5">
                  <c:v>32KB</c:v>
                </c:pt>
              </c:strCache>
            </c:strRef>
          </c:cat>
          <c:val>
            <c:numRef>
              <c:f>Presentation!$B$6:$G$6</c:f>
              <c:numCache>
                <c:formatCode>General</c:formatCode>
                <c:ptCount val="6"/>
                <c:pt idx="0">
                  <c:v>19.036799999999999</c:v>
                </c:pt>
                <c:pt idx="1">
                  <c:v>16.407299999999999</c:v>
                </c:pt>
                <c:pt idx="2">
                  <c:v>16.189900000000002</c:v>
                </c:pt>
                <c:pt idx="3">
                  <c:v>15.980600000000001</c:v>
                </c:pt>
                <c:pt idx="4">
                  <c:v>15.837</c:v>
                </c:pt>
                <c:pt idx="5">
                  <c:v>15.635199999999999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6514048"/>
        <c:axId val="207119104"/>
      </c:lineChart>
      <c:catAx>
        <c:axId val="20651404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07119104"/>
        <c:crosses val="autoZero"/>
        <c:auto val="1"/>
        <c:lblAlgn val="ctr"/>
        <c:lblOffset val="100"/>
        <c:noMultiLvlLbl val="0"/>
      </c:catAx>
      <c:valAx>
        <c:axId val="207119104"/>
        <c:scaling>
          <c:orientation val="minMax"/>
          <c:max val="2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400">
                    <a:latin typeface="Arial" panose="020B0604020202020204" pitchFamily="34" charset="0"/>
                    <a:cs typeface="Arial" panose="020B0604020202020204" pitchFamily="34" charset="0"/>
                  </a:rPr>
                  <a:t>MPKI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06514048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2742695593901826"/>
          <c:y val="4.2270626497774737E-2"/>
          <c:w val="0.53523570917271701"/>
          <c:h val="6.2685871583125274E-2"/>
        </c:manualLayout>
      </c:layout>
      <c:overlay val="1"/>
      <c:txPr>
        <a:bodyPr/>
        <a:lstStyle/>
        <a:p>
          <a:pPr>
            <a:defRPr sz="1200">
              <a:latin typeface="Arial" panose="020B0604020202020204" pitchFamily="34" charset="0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932822830135925"/>
          <c:y val="7.1101277253560469E-2"/>
          <c:w val="0.79547131350849209"/>
          <c:h val="0.7035759335673635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MPKI!$A$33</c:f>
              <c:strCache>
                <c:ptCount val="1"/>
                <c:pt idx="0">
                  <c:v>MPKI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numRef>
              <c:f>MPKI!$B$32:$I$32</c:f>
              <c:numCache>
                <c:formatCode>General</c:formatCode>
                <c:ptCount val="8"/>
                <c:pt idx="0">
                  <c:v>8</c:v>
                </c:pt>
                <c:pt idx="1">
                  <c:v>7</c:v>
                </c:pt>
                <c:pt idx="2">
                  <c:v>6</c:v>
                </c:pt>
                <c:pt idx="3">
                  <c:v>5</c:v>
                </c:pt>
                <c:pt idx="4">
                  <c:v>4</c:v>
                </c:pt>
                <c:pt idx="5">
                  <c:v>3</c:v>
                </c:pt>
                <c:pt idx="6">
                  <c:v>2</c:v>
                </c:pt>
                <c:pt idx="7">
                  <c:v>1</c:v>
                </c:pt>
              </c:numCache>
            </c:numRef>
          </c:cat>
          <c:val>
            <c:numRef>
              <c:f>MPKI!$B$33:$I$33</c:f>
              <c:numCache>
                <c:formatCode>General</c:formatCode>
                <c:ptCount val="8"/>
                <c:pt idx="0">
                  <c:v>12.62656</c:v>
                </c:pt>
                <c:pt idx="1">
                  <c:v>12.428699999999999</c:v>
                </c:pt>
                <c:pt idx="2">
                  <c:v>12.247909999999999</c:v>
                </c:pt>
                <c:pt idx="3">
                  <c:v>12.650180000000001</c:v>
                </c:pt>
                <c:pt idx="4">
                  <c:v>12.770709999999999</c:v>
                </c:pt>
                <c:pt idx="5">
                  <c:v>12.75118</c:v>
                </c:pt>
                <c:pt idx="6">
                  <c:v>25.37932</c:v>
                </c:pt>
                <c:pt idx="7">
                  <c:v>61.291469999999997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6558464"/>
        <c:axId val="116585216"/>
      </c:barChart>
      <c:catAx>
        <c:axId val="11655846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r>
                  <a:rPr lang="en-US" sz="1800">
                    <a:latin typeface="Arial" panose="020B0604020202020204" pitchFamily="34" charset="0"/>
                    <a:cs typeface="Arial" panose="020B0604020202020204" pitchFamily="34" charset="0"/>
                  </a:rPr>
                  <a:t>HOB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16585216"/>
        <c:crosses val="autoZero"/>
        <c:auto val="1"/>
        <c:lblAlgn val="ctr"/>
        <c:lblOffset val="100"/>
        <c:noMultiLvlLbl val="0"/>
      </c:catAx>
      <c:valAx>
        <c:axId val="11658521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MPKI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16558464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  <c:userShapes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7121251237037993"/>
          <c:y val="3.9780186023856738E-2"/>
          <c:w val="0.81110828480094765"/>
          <c:h val="0.85271619269702348"/>
        </c:manualLayout>
      </c:layout>
      <c:barChart>
        <c:barDir val="col"/>
        <c:grouping val="clustered"/>
        <c:varyColors val="0"/>
        <c:ser>
          <c:idx val="0"/>
          <c:order val="0"/>
          <c:invertIfNegative val="0"/>
          <c:dLbls>
            <c:txPr>
              <a:bodyPr/>
              <a:lstStyle/>
              <a:p>
                <a:pPr>
                  <a:defRPr sz="1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(Presentation!$A$113,Presentation!$A$116,Presentation!$A$118,Presentation!$A$120)</c:f>
              <c:strCache>
                <c:ptCount val="4"/>
                <c:pt idx="0">
                  <c:v>bimodal-4096</c:v>
                </c:pt>
                <c:pt idx="1">
                  <c:v>gshare-4096</c:v>
                </c:pt>
                <c:pt idx="2">
                  <c:v>gselect-4096</c:v>
                </c:pt>
                <c:pt idx="3">
                  <c:v>gRselect-4096</c:v>
                </c:pt>
              </c:strCache>
            </c:strRef>
          </c:cat>
          <c:val>
            <c:numRef>
              <c:f>(Presentation!$B$113,Presentation!$B$116,Presentation!$B$118,Presentation!$B$120)</c:f>
              <c:numCache>
                <c:formatCode>0%</c:formatCode>
                <c:ptCount val="4"/>
                <c:pt idx="0">
                  <c:v>0.25</c:v>
                </c:pt>
                <c:pt idx="1">
                  <c:v>0.82</c:v>
                </c:pt>
                <c:pt idx="2">
                  <c:v>0.8</c:v>
                </c:pt>
                <c:pt idx="3">
                  <c:v>0.79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1696768"/>
        <c:axId val="181698560"/>
      </c:barChart>
      <c:catAx>
        <c:axId val="18169676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181698560"/>
        <c:crosses val="autoZero"/>
        <c:auto val="1"/>
        <c:lblAlgn val="ctr"/>
        <c:lblOffset val="100"/>
        <c:noMultiLvlLbl val="0"/>
      </c:catAx>
      <c:valAx>
        <c:axId val="181698560"/>
        <c:scaling>
          <c:orientation val="minMax"/>
          <c:max val="1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050"/>
                </a:pPr>
                <a:r>
                  <a:rPr lang="en-US" sz="2000" b="1" i="0" baseline="0" dirty="0" smtClean="0">
                    <a:effectLst/>
                  </a:rPr>
                  <a:t>MPKI improvement over baseline</a:t>
                </a:r>
                <a:endParaRPr lang="en-US" sz="1050" dirty="0">
                  <a:effectLst/>
                </a:endParaRPr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8169676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8618134765864547"/>
          <c:y val="4.0341628944187226E-2"/>
          <c:w val="0.79668469595506153"/>
          <c:h val="0.85063748318973298"/>
        </c:manualLayout>
      </c:layout>
      <c:barChart>
        <c:barDir val="col"/>
        <c:grouping val="clustered"/>
        <c:varyColors val="0"/>
        <c:ser>
          <c:idx val="0"/>
          <c:order val="0"/>
          <c:invertIfNegative val="0"/>
          <c:dLbls>
            <c:txPr>
              <a:bodyPr/>
              <a:lstStyle/>
              <a:p>
                <a:pPr>
                  <a:defRPr sz="1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'[Branch predictor Study.xlsx]Presentation'!$A$128,'[Branch predictor Study.xlsx]Presentation'!$A$133,'[Branch predictor Study.xlsx]Presentation'!$A$135</c:f>
              <c:strCache>
                <c:ptCount val="3"/>
                <c:pt idx="0">
                  <c:v>BTB-256</c:v>
                </c:pt>
                <c:pt idx="1">
                  <c:v>BTB+FAC</c:v>
                </c:pt>
                <c:pt idx="2">
                  <c:v>FAC+RAS</c:v>
                </c:pt>
              </c:strCache>
            </c:strRef>
          </c:cat>
          <c:val>
            <c:numRef>
              <c:f>'[Branch predictor Study.xlsx]Presentation'!$B$128,'[Branch predictor Study.xlsx]Presentation'!$B$133,'[Branch predictor Study.xlsx]Presentation'!$B$135</c:f>
              <c:numCache>
                <c:formatCode>0.00%</c:formatCode>
                <c:ptCount val="3"/>
                <c:pt idx="0">
                  <c:v>0.30324242763021603</c:v>
                </c:pt>
                <c:pt idx="1">
                  <c:v>0.90162459983601295</c:v>
                </c:pt>
                <c:pt idx="2">
                  <c:v>0.935630919842944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1614464"/>
        <c:axId val="181616000"/>
      </c:barChart>
      <c:catAx>
        <c:axId val="18161446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181616000"/>
        <c:crosses val="autoZero"/>
        <c:auto val="1"/>
        <c:lblAlgn val="ctr"/>
        <c:lblOffset val="100"/>
        <c:noMultiLvlLbl val="0"/>
      </c:catAx>
      <c:valAx>
        <c:axId val="18161600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2000" dirty="0" smtClean="0">
                    <a:effectLst/>
                  </a:rPr>
                  <a:t>Reduction in </a:t>
                </a:r>
                <a:r>
                  <a:rPr lang="en-US" sz="2000" dirty="0" err="1" smtClean="0">
                    <a:effectLst/>
                  </a:rPr>
                  <a:t>mis</a:t>
                </a:r>
                <a:r>
                  <a:rPr lang="en-US" sz="2000" dirty="0" smtClean="0">
                    <a:effectLst/>
                  </a:rPr>
                  <a:t>-predicted</a:t>
                </a:r>
                <a:r>
                  <a:rPr lang="en-US" sz="2000" baseline="0" dirty="0" smtClean="0">
                    <a:effectLst/>
                  </a:rPr>
                  <a:t> target</a:t>
                </a:r>
                <a:endParaRPr lang="en-US" sz="2000" dirty="0">
                  <a:effectLst/>
                </a:endParaRPr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8161446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'[Branch predictor Study.xlsx]Presentation'!$B$147</c:f>
              <c:strCache>
                <c:ptCount val="1"/>
                <c:pt idx="0">
                  <c:v>fmax avg</c:v>
                </c:pt>
              </c:strCache>
            </c:strRef>
          </c:tx>
          <c:invertIfNegative val="0"/>
          <c:cat>
            <c:strRef>
              <c:f>'[Branch predictor Study.xlsx]Presentation'!$A$148:$A$156</c:f>
              <c:strCache>
                <c:ptCount val="9"/>
                <c:pt idx="0">
                  <c:v>Base</c:v>
                </c:pt>
                <c:pt idx="1">
                  <c:v>BTB+bimodal</c:v>
                </c:pt>
                <c:pt idx="2">
                  <c:v>BTB+PAC+bimodal</c:v>
                </c:pt>
                <c:pt idx="3">
                  <c:v>BTB+FAC+bimodal</c:v>
                </c:pt>
                <c:pt idx="4">
                  <c:v>FAC+RAS+bimodal</c:v>
                </c:pt>
                <c:pt idx="5">
                  <c:v>FAC+RAS+gshare</c:v>
                </c:pt>
                <c:pt idx="6">
                  <c:v>FAC+RAS+gselect</c:v>
                </c:pt>
                <c:pt idx="7">
                  <c:v>FAC+RAS+gRselect</c:v>
                </c:pt>
                <c:pt idx="8">
                  <c:v>FAC+RAS+gRselect+PD</c:v>
                </c:pt>
              </c:strCache>
            </c:strRef>
          </c:cat>
          <c:val>
            <c:numRef>
              <c:f>'[Branch predictor Study.xlsx]Presentation'!$B$148:$B$156</c:f>
              <c:numCache>
                <c:formatCode>General</c:formatCode>
                <c:ptCount val="9"/>
                <c:pt idx="0">
                  <c:v>353.42</c:v>
                </c:pt>
                <c:pt idx="1">
                  <c:v>287.11</c:v>
                </c:pt>
                <c:pt idx="2">
                  <c:v>265.52</c:v>
                </c:pt>
                <c:pt idx="3">
                  <c:v>262.26</c:v>
                </c:pt>
                <c:pt idx="4">
                  <c:v>252.03</c:v>
                </c:pt>
                <c:pt idx="5">
                  <c:v>232.65</c:v>
                </c:pt>
                <c:pt idx="6">
                  <c:v>241.37</c:v>
                </c:pt>
                <c:pt idx="7">
                  <c:v>243.13</c:v>
                </c:pt>
                <c:pt idx="8">
                  <c:v>259.61</c:v>
                </c:pt>
              </c:numCache>
            </c:numRef>
          </c:val>
        </c:ser>
        <c:ser>
          <c:idx val="1"/>
          <c:order val="1"/>
          <c:tx>
            <c:strRef>
              <c:f>'[Branch predictor Study.xlsx]Presentation'!$C$147</c:f>
              <c:strCache>
                <c:ptCount val="1"/>
                <c:pt idx="0">
                  <c:v>dumP</c:v>
                </c:pt>
              </c:strCache>
            </c:strRef>
          </c:tx>
          <c:invertIfNegative val="0"/>
          <c:cat>
            <c:strRef>
              <c:f>'[Branch predictor Study.xlsx]Presentation'!$A$148:$A$156</c:f>
              <c:strCache>
                <c:ptCount val="9"/>
                <c:pt idx="0">
                  <c:v>Base</c:v>
                </c:pt>
                <c:pt idx="1">
                  <c:v>BTB+bimodal</c:v>
                </c:pt>
                <c:pt idx="2">
                  <c:v>BTB+PAC+bimodal</c:v>
                </c:pt>
                <c:pt idx="3">
                  <c:v>BTB+FAC+bimodal</c:v>
                </c:pt>
                <c:pt idx="4">
                  <c:v>FAC+RAS+bimodal</c:v>
                </c:pt>
                <c:pt idx="5">
                  <c:v>FAC+RAS+gshare</c:v>
                </c:pt>
                <c:pt idx="6">
                  <c:v>FAC+RAS+gselect</c:v>
                </c:pt>
                <c:pt idx="7">
                  <c:v>FAC+RAS+gRselect</c:v>
                </c:pt>
                <c:pt idx="8">
                  <c:v>FAC+RAS+gRselect+PD</c:v>
                </c:pt>
              </c:strCache>
            </c:strRef>
          </c:cat>
          <c:val>
            <c:numRef>
              <c:f>'[Branch predictor Study.xlsx]Presentation'!$C$148:$C$156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2792960"/>
        <c:axId val="182794496"/>
      </c:barChart>
      <c:barChart>
        <c:barDir val="col"/>
        <c:grouping val="clustered"/>
        <c:varyColors val="0"/>
        <c:ser>
          <c:idx val="2"/>
          <c:order val="2"/>
          <c:tx>
            <c:strRef>
              <c:f>'[Branch predictor Study.xlsx]Presentation'!$D$147</c:f>
              <c:strCache>
                <c:ptCount val="1"/>
                <c:pt idx="0">
                  <c:v>dumS</c:v>
                </c:pt>
              </c:strCache>
            </c:strRef>
          </c:tx>
          <c:invertIfNegative val="0"/>
          <c:cat>
            <c:strRef>
              <c:f>'[Branch predictor Study.xlsx]Presentation'!$A$148:$A$156</c:f>
              <c:strCache>
                <c:ptCount val="9"/>
                <c:pt idx="0">
                  <c:v>Base</c:v>
                </c:pt>
                <c:pt idx="1">
                  <c:v>BTB+bimodal</c:v>
                </c:pt>
                <c:pt idx="2">
                  <c:v>BTB+PAC+bimodal</c:v>
                </c:pt>
                <c:pt idx="3">
                  <c:v>BTB+FAC+bimodal</c:v>
                </c:pt>
                <c:pt idx="4">
                  <c:v>FAC+RAS+bimodal</c:v>
                </c:pt>
                <c:pt idx="5">
                  <c:v>FAC+RAS+gshare</c:v>
                </c:pt>
                <c:pt idx="6">
                  <c:v>FAC+RAS+gselect</c:v>
                </c:pt>
                <c:pt idx="7">
                  <c:v>FAC+RAS+gRselect</c:v>
                </c:pt>
                <c:pt idx="8">
                  <c:v>FAC+RAS+gRselect+PD</c:v>
                </c:pt>
              </c:strCache>
            </c:strRef>
          </c:cat>
          <c:val>
            <c:numRef>
              <c:f>'[Branch predictor Study.xlsx]Presentation'!$D$148:$D$156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</c:ser>
        <c:ser>
          <c:idx val="3"/>
          <c:order val="3"/>
          <c:tx>
            <c:strRef>
              <c:f>'[Branch predictor Study.xlsx]Presentation'!$E$147</c:f>
              <c:strCache>
                <c:ptCount val="1"/>
                <c:pt idx="0">
                  <c:v>area avg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'[Branch predictor Study.xlsx]Presentation'!$A$148:$A$156</c:f>
              <c:strCache>
                <c:ptCount val="9"/>
                <c:pt idx="0">
                  <c:v>Base</c:v>
                </c:pt>
                <c:pt idx="1">
                  <c:v>BTB+bimodal</c:v>
                </c:pt>
                <c:pt idx="2">
                  <c:v>BTB+PAC+bimodal</c:v>
                </c:pt>
                <c:pt idx="3">
                  <c:v>BTB+FAC+bimodal</c:v>
                </c:pt>
                <c:pt idx="4">
                  <c:v>FAC+RAS+bimodal</c:v>
                </c:pt>
                <c:pt idx="5">
                  <c:v>FAC+RAS+gshare</c:v>
                </c:pt>
                <c:pt idx="6">
                  <c:v>FAC+RAS+gselect</c:v>
                </c:pt>
                <c:pt idx="7">
                  <c:v>FAC+RAS+gRselect</c:v>
                </c:pt>
                <c:pt idx="8">
                  <c:v>FAC+RAS+gRselect+PD</c:v>
                </c:pt>
              </c:strCache>
            </c:strRef>
          </c:cat>
          <c:val>
            <c:numRef>
              <c:f>'[Branch predictor Study.xlsx]Presentation'!$E$148:$E$156</c:f>
              <c:numCache>
                <c:formatCode>General</c:formatCode>
                <c:ptCount val="9"/>
                <c:pt idx="0">
                  <c:v>46</c:v>
                </c:pt>
                <c:pt idx="1">
                  <c:v>50</c:v>
                </c:pt>
                <c:pt idx="2">
                  <c:v>108</c:v>
                </c:pt>
                <c:pt idx="3">
                  <c:v>107.6</c:v>
                </c:pt>
                <c:pt idx="4">
                  <c:v>141.6</c:v>
                </c:pt>
                <c:pt idx="5">
                  <c:v>154.4</c:v>
                </c:pt>
                <c:pt idx="6">
                  <c:v>142.6</c:v>
                </c:pt>
                <c:pt idx="7">
                  <c:v>151.4</c:v>
                </c:pt>
                <c:pt idx="8">
                  <c:v>147.80000000000001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2806784"/>
        <c:axId val="182804864"/>
      </c:barChart>
      <c:catAx>
        <c:axId val="18279296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82794496"/>
        <c:crosses val="autoZero"/>
        <c:auto val="1"/>
        <c:lblAlgn val="ctr"/>
        <c:lblOffset val="100"/>
        <c:noMultiLvlLbl val="0"/>
      </c:catAx>
      <c:valAx>
        <c:axId val="182794496"/>
        <c:scaling>
          <c:orientation val="minMax"/>
          <c:min val="20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800" dirty="0" smtClean="0"/>
                  <a:t>Maximum Frequency (MHz)</a:t>
                </a:r>
                <a:endParaRPr lang="en-US" sz="18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82792960"/>
        <c:crosses val="autoZero"/>
        <c:crossBetween val="between"/>
      </c:valAx>
      <c:valAx>
        <c:axId val="182804864"/>
        <c:scaling>
          <c:orientation val="minMax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800" dirty="0" smtClean="0"/>
                  <a:t>Area (# ALUTs)</a:t>
                </a:r>
                <a:endParaRPr lang="en-US" sz="18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82806784"/>
        <c:crosses val="max"/>
        <c:crossBetween val="between"/>
      </c:valAx>
      <c:catAx>
        <c:axId val="182806784"/>
        <c:scaling>
          <c:orientation val="minMax"/>
        </c:scaling>
        <c:delete val="1"/>
        <c:axPos val="b"/>
        <c:majorTickMark val="out"/>
        <c:minorTickMark val="none"/>
        <c:tickLblPos val="nextTo"/>
        <c:crossAx val="182804864"/>
        <c:crosses val="autoZero"/>
        <c:auto val="1"/>
        <c:lblAlgn val="ctr"/>
        <c:lblOffset val="100"/>
        <c:noMultiLvlLbl val="0"/>
      </c:catAx>
    </c:plotArea>
    <c:legend>
      <c:legendPos val="t"/>
      <c:legendEntry>
        <c:idx val="1"/>
        <c:delete val="1"/>
      </c:legendEntry>
      <c:legendEntry>
        <c:idx val="2"/>
        <c:delete val="1"/>
      </c:legendEntry>
      <c:layout>
        <c:manualLayout>
          <c:xMode val="edge"/>
          <c:yMode val="edge"/>
          <c:x val="0.12326246719160103"/>
          <c:y val="2.3229844680136929E-2"/>
          <c:w val="0.43270778652668418"/>
          <c:h val="8.8734043581261621E-2"/>
        </c:manualLayout>
      </c:layout>
      <c:overlay val="1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1333223972003516E-2"/>
          <c:y val="3.0163997832501482E-2"/>
          <c:w val="0.84336504811898516"/>
          <c:h val="0.871521589521731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Presentation!$B$176</c:f>
              <c:strCache>
                <c:ptCount val="1"/>
                <c:pt idx="0">
                  <c:v>Normalized IPC</c:v>
                </c:pt>
              </c:strCache>
            </c:strRef>
          </c:tx>
          <c:invertIfNegative val="0"/>
          <c:cat>
            <c:strRef>
              <c:f>Presentation!$A$177:$A$181</c:f>
              <c:strCache>
                <c:ptCount val="5"/>
                <c:pt idx="0">
                  <c:v>Base</c:v>
                </c:pt>
                <c:pt idx="1">
                  <c:v>BTB+bimodal</c:v>
                </c:pt>
                <c:pt idx="2">
                  <c:v>FAC+RAS+bimodal</c:v>
                </c:pt>
                <c:pt idx="3">
                  <c:v>FAC+RAS+gshare</c:v>
                </c:pt>
                <c:pt idx="4">
                  <c:v>FAC+RAS+gRselect</c:v>
                </c:pt>
              </c:strCache>
            </c:strRef>
          </c:cat>
          <c:val>
            <c:numRef>
              <c:f>Presentation!$B$177:$B$181</c:f>
              <c:numCache>
                <c:formatCode>0.00%</c:formatCode>
                <c:ptCount val="5"/>
                <c:pt idx="0" formatCode="General">
                  <c:v>1</c:v>
                </c:pt>
                <c:pt idx="1">
                  <c:v>1.0233883327048203</c:v>
                </c:pt>
                <c:pt idx="2">
                  <c:v>1.0987107841357386</c:v>
                </c:pt>
                <c:pt idx="3">
                  <c:v>1.1172072455724604</c:v>
                </c:pt>
                <c:pt idx="4">
                  <c:v>1.112153047874092</c:v>
                </c:pt>
              </c:numCache>
            </c:numRef>
          </c:val>
        </c:ser>
        <c:ser>
          <c:idx val="1"/>
          <c:order val="1"/>
          <c:tx>
            <c:strRef>
              <c:f>Presentation!$C$176</c:f>
              <c:strCache>
                <c:ptCount val="1"/>
                <c:pt idx="0">
                  <c:v>dumP</c:v>
                </c:pt>
              </c:strCache>
            </c:strRef>
          </c:tx>
          <c:invertIfNegative val="0"/>
          <c:cat>
            <c:strRef>
              <c:f>Presentation!$A$177:$A$181</c:f>
              <c:strCache>
                <c:ptCount val="5"/>
                <c:pt idx="0">
                  <c:v>Base</c:v>
                </c:pt>
                <c:pt idx="1">
                  <c:v>BTB+bimodal</c:v>
                </c:pt>
                <c:pt idx="2">
                  <c:v>FAC+RAS+bimodal</c:v>
                </c:pt>
                <c:pt idx="3">
                  <c:v>FAC+RAS+gshare</c:v>
                </c:pt>
                <c:pt idx="4">
                  <c:v>FAC+RAS+gRselect</c:v>
                </c:pt>
              </c:strCache>
            </c:strRef>
          </c:cat>
          <c:val>
            <c:numRef>
              <c:f>Presentation!$C$177:$C$181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0372992"/>
        <c:axId val="180374528"/>
      </c:barChart>
      <c:barChart>
        <c:barDir val="col"/>
        <c:grouping val="clustered"/>
        <c:varyColors val="0"/>
        <c:ser>
          <c:idx val="2"/>
          <c:order val="2"/>
          <c:tx>
            <c:strRef>
              <c:f>Presentation!$D$176</c:f>
              <c:strCache>
                <c:ptCount val="1"/>
                <c:pt idx="0">
                  <c:v>dumS</c:v>
                </c:pt>
              </c:strCache>
            </c:strRef>
          </c:tx>
          <c:invertIfNegative val="0"/>
          <c:cat>
            <c:strRef>
              <c:f>Presentation!$A$177:$A$181</c:f>
              <c:strCache>
                <c:ptCount val="5"/>
                <c:pt idx="0">
                  <c:v>Base</c:v>
                </c:pt>
                <c:pt idx="1">
                  <c:v>BTB+bimodal</c:v>
                </c:pt>
                <c:pt idx="2">
                  <c:v>FAC+RAS+bimodal</c:v>
                </c:pt>
                <c:pt idx="3">
                  <c:v>FAC+RAS+gshare</c:v>
                </c:pt>
                <c:pt idx="4">
                  <c:v>FAC+RAS+gRselect</c:v>
                </c:pt>
              </c:strCache>
            </c:strRef>
          </c:cat>
          <c:val>
            <c:numRef>
              <c:f>Presentation!$D$177:$D$181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ser>
          <c:idx val="3"/>
          <c:order val="3"/>
          <c:tx>
            <c:strRef>
              <c:f>Presentation!$E$176</c:f>
              <c:strCache>
                <c:ptCount val="1"/>
                <c:pt idx="0">
                  <c:v>MIPS</c:v>
                </c:pt>
              </c:strCache>
            </c:strRef>
          </c:tx>
          <c:spPr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c:spPr>
          <c:invertIfNegative val="0"/>
          <c:dLbls>
            <c:dLbl>
              <c:idx val="2"/>
              <c:layout>
                <c:manualLayout>
                  <c:x val="1.2500000000000001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9.7222222222222224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Presentation!$A$177:$A$181</c:f>
              <c:strCache>
                <c:ptCount val="5"/>
                <c:pt idx="0">
                  <c:v>Base</c:v>
                </c:pt>
                <c:pt idx="1">
                  <c:v>BTB+bimodal</c:v>
                </c:pt>
                <c:pt idx="2">
                  <c:v>FAC+RAS+bimodal</c:v>
                </c:pt>
                <c:pt idx="3">
                  <c:v>FAC+RAS+gshare</c:v>
                </c:pt>
                <c:pt idx="4">
                  <c:v>FAC+RAS+gRselect</c:v>
                </c:pt>
              </c:strCache>
            </c:strRef>
          </c:cat>
          <c:val>
            <c:numRef>
              <c:f>Presentation!$E$177:$E$181</c:f>
              <c:numCache>
                <c:formatCode>0.00</c:formatCode>
                <c:ptCount val="5"/>
                <c:pt idx="0">
                  <c:v>78.400884791151853</c:v>
                </c:pt>
                <c:pt idx="1">
                  <c:v>81.844646552458173</c:v>
                </c:pt>
                <c:pt idx="2">
                  <c:v>81.131998562097181</c:v>
                </c:pt>
                <c:pt idx="3">
                  <c:v>76.203611968472103</c:v>
                </c:pt>
                <c:pt idx="4">
                  <c:v>84.918479491690462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0390912"/>
        <c:axId val="180388992"/>
      </c:barChart>
      <c:catAx>
        <c:axId val="18037299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80374528"/>
        <c:crosses val="autoZero"/>
        <c:auto val="1"/>
        <c:lblAlgn val="ctr"/>
        <c:lblOffset val="100"/>
        <c:noMultiLvlLbl val="0"/>
      </c:catAx>
      <c:valAx>
        <c:axId val="180374528"/>
        <c:scaling>
          <c:orientation val="minMax"/>
          <c:max val="1.1500000000000001"/>
          <c:min val="0.95000000000000007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en-US" sz="1800" dirty="0"/>
                  <a:t>IPC </a:t>
                </a:r>
                <a:r>
                  <a:rPr lang="en-US" sz="1800" dirty="0" smtClean="0"/>
                  <a:t>normalized to </a:t>
                </a:r>
                <a:r>
                  <a:rPr lang="en-US" sz="1800" dirty="0"/>
                  <a:t>base</a:t>
                </a:r>
              </a:p>
            </c:rich>
          </c:tx>
          <c:layout>
            <c:manualLayout>
              <c:xMode val="edge"/>
              <c:yMode val="edge"/>
              <c:x val="1.3683945756780402E-2"/>
              <c:y val="0.24625966384091777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txPr>
          <a:bodyPr anchor="t" anchorCtr="0"/>
          <a:lstStyle/>
          <a:p>
            <a:pPr>
              <a:defRPr sz="1000"/>
            </a:pPr>
            <a:endParaRPr lang="en-US"/>
          </a:p>
        </c:txPr>
        <c:crossAx val="180372992"/>
        <c:crosses val="autoZero"/>
        <c:crossBetween val="between"/>
        <c:majorUnit val="5.000000000000001E-2"/>
      </c:valAx>
      <c:valAx>
        <c:axId val="180388992"/>
        <c:scaling>
          <c:orientation val="minMax"/>
          <c:min val="74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en-US" sz="1800" baseline="0"/>
                  <a:t>MIPS</a:t>
                </a:r>
                <a:endParaRPr lang="en-US" sz="18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80390912"/>
        <c:crosses val="max"/>
        <c:crossBetween val="between"/>
      </c:valAx>
      <c:catAx>
        <c:axId val="180390912"/>
        <c:scaling>
          <c:orientation val="minMax"/>
        </c:scaling>
        <c:delete val="1"/>
        <c:axPos val="b"/>
        <c:majorTickMark val="out"/>
        <c:minorTickMark val="none"/>
        <c:tickLblPos val="nextTo"/>
        <c:crossAx val="180388992"/>
        <c:crosses val="autoZero"/>
        <c:auto val="1"/>
        <c:lblAlgn val="ctr"/>
        <c:lblOffset val="100"/>
        <c:noMultiLvlLbl val="0"/>
      </c:catAx>
    </c:plotArea>
    <c:legend>
      <c:legendPos val="t"/>
      <c:legendEntry>
        <c:idx val="1"/>
        <c:delete val="1"/>
      </c:legendEntry>
      <c:legendEntry>
        <c:idx val="2"/>
        <c:delete val="1"/>
      </c:legendEntry>
      <c:layout>
        <c:manualLayout>
          <c:xMode val="edge"/>
          <c:yMode val="edge"/>
          <c:x val="0.35451990376202974"/>
          <c:y val="3.2602326702268238E-2"/>
          <c:w val="0.24462893700787403"/>
          <c:h val="6.2267662962965341E-2"/>
        </c:manualLayout>
      </c:layout>
      <c:overlay val="1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935618341824919"/>
          <c:y val="5.4961175909611533E-2"/>
          <c:w val="0.87678477690288714"/>
          <c:h val="0.7514296127703414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MPKI!$B$2</c:f>
              <c:strCache>
                <c:ptCount val="1"/>
                <c:pt idx="0">
                  <c:v>1KB</c:v>
                </c:pt>
              </c:strCache>
            </c:strRef>
          </c:tx>
          <c:invertIfNegative val="0"/>
          <c:cat>
            <c:strRef>
              <c:f>MPKI!$A$3:$A$10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MPKI!$B$3:$B$10</c:f>
              <c:numCache>
                <c:formatCode>General</c:formatCode>
                <c:ptCount val="8"/>
                <c:pt idx="0">
                  <c:v>12.6754</c:v>
                </c:pt>
                <c:pt idx="1">
                  <c:v>12.158200000000001</c:v>
                </c:pt>
                <c:pt idx="2">
                  <c:v>19.036799999999999</c:v>
                </c:pt>
                <c:pt idx="3">
                  <c:v>17.368500000000001</c:v>
                </c:pt>
              </c:numCache>
            </c:numRef>
          </c:val>
        </c:ser>
        <c:ser>
          <c:idx val="1"/>
          <c:order val="1"/>
          <c:tx>
            <c:strRef>
              <c:f>MPKI!$C$2</c:f>
              <c:strCache>
                <c:ptCount val="1"/>
                <c:pt idx="0">
                  <c:v>2KB</c:v>
                </c:pt>
              </c:strCache>
            </c:strRef>
          </c:tx>
          <c:invertIfNegative val="0"/>
          <c:cat>
            <c:strRef>
              <c:f>MPKI!$A$3:$A$10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MPKI!$C$3:$C$10</c:f>
              <c:numCache>
                <c:formatCode>General</c:formatCode>
                <c:ptCount val="8"/>
                <c:pt idx="0">
                  <c:v>11.963800000000001</c:v>
                </c:pt>
                <c:pt idx="1">
                  <c:v>11.3308</c:v>
                </c:pt>
                <c:pt idx="2">
                  <c:v>16.407299999999999</c:v>
                </c:pt>
                <c:pt idx="3">
                  <c:v>15.7182</c:v>
                </c:pt>
              </c:numCache>
            </c:numRef>
          </c:val>
        </c:ser>
        <c:ser>
          <c:idx val="2"/>
          <c:order val="2"/>
          <c:tx>
            <c:strRef>
              <c:f>MPKI!$D$2</c:f>
              <c:strCache>
                <c:ptCount val="1"/>
                <c:pt idx="0">
                  <c:v>4KB</c:v>
                </c:pt>
              </c:strCache>
            </c:strRef>
          </c:tx>
          <c:invertIfNegative val="0"/>
          <c:cat>
            <c:strRef>
              <c:f>MPKI!$A$3:$A$10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MPKI!$D$3:$D$10</c:f>
              <c:numCache>
                <c:formatCode>General</c:formatCode>
                <c:ptCount val="8"/>
                <c:pt idx="0">
                  <c:v>11.425000000000001</c:v>
                </c:pt>
                <c:pt idx="1">
                  <c:v>10.7309</c:v>
                </c:pt>
                <c:pt idx="2">
                  <c:v>16.189900000000002</c:v>
                </c:pt>
                <c:pt idx="3">
                  <c:v>13.776199999999999</c:v>
                </c:pt>
              </c:numCache>
            </c:numRef>
          </c:val>
        </c:ser>
        <c:ser>
          <c:idx val="3"/>
          <c:order val="3"/>
          <c:tx>
            <c:strRef>
              <c:f>MPKI!$E$2</c:f>
              <c:strCache>
                <c:ptCount val="1"/>
                <c:pt idx="0">
                  <c:v>8KB</c:v>
                </c:pt>
              </c:strCache>
            </c:strRef>
          </c:tx>
          <c:invertIfNegative val="0"/>
          <c:cat>
            <c:strRef>
              <c:f>MPKI!$A$3:$A$10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MPKI!$E$3:$E$10</c:f>
              <c:numCache>
                <c:formatCode>General</c:formatCode>
                <c:ptCount val="8"/>
                <c:pt idx="0">
                  <c:v>10.660500000000001</c:v>
                </c:pt>
                <c:pt idx="1">
                  <c:v>10.3986</c:v>
                </c:pt>
                <c:pt idx="2">
                  <c:v>15.980600000000001</c:v>
                </c:pt>
                <c:pt idx="3">
                  <c:v>13.1859</c:v>
                </c:pt>
              </c:numCache>
            </c:numRef>
          </c:val>
        </c:ser>
        <c:ser>
          <c:idx val="4"/>
          <c:order val="4"/>
          <c:tx>
            <c:strRef>
              <c:f>MPKI!$F$2</c:f>
              <c:strCache>
                <c:ptCount val="1"/>
                <c:pt idx="0">
                  <c:v>16KB</c:v>
                </c:pt>
              </c:strCache>
            </c:strRef>
          </c:tx>
          <c:invertIfNegative val="0"/>
          <c:cat>
            <c:strRef>
              <c:f>MPKI!$A$3:$A$10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MPKI!$F$3:$F$10</c:f>
              <c:numCache>
                <c:formatCode>General</c:formatCode>
                <c:ptCount val="8"/>
                <c:pt idx="0">
                  <c:v>10.4094</c:v>
                </c:pt>
                <c:pt idx="1">
                  <c:v>10.1152</c:v>
                </c:pt>
                <c:pt idx="2">
                  <c:v>15.837</c:v>
                </c:pt>
                <c:pt idx="3">
                  <c:v>12.6266</c:v>
                </c:pt>
              </c:numCache>
            </c:numRef>
          </c:val>
        </c:ser>
        <c:ser>
          <c:idx val="5"/>
          <c:order val="5"/>
          <c:tx>
            <c:strRef>
              <c:f>MPKI!$G$2</c:f>
              <c:strCache>
                <c:ptCount val="1"/>
                <c:pt idx="0">
                  <c:v>32KB</c:v>
                </c:pt>
              </c:strCache>
            </c:strRef>
          </c:tx>
          <c:invertIfNegative val="0"/>
          <c:cat>
            <c:strRef>
              <c:f>MPKI!$A$3:$A$10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MPKI!$G$3:$G$10</c:f>
              <c:numCache>
                <c:formatCode>General</c:formatCode>
                <c:ptCount val="8"/>
                <c:pt idx="0">
                  <c:v>9.8396000000000008</c:v>
                </c:pt>
                <c:pt idx="1">
                  <c:v>9.8455999999999992</c:v>
                </c:pt>
                <c:pt idx="2">
                  <c:v>15.635199999999999</c:v>
                </c:pt>
                <c:pt idx="3">
                  <c:v>12.232200000000001</c:v>
                </c:pt>
                <c:pt idx="4">
                  <c:v>10.149900000000001</c:v>
                </c:pt>
                <c:pt idx="5">
                  <c:v>10.154400000000001</c:v>
                </c:pt>
                <c:pt idx="6">
                  <c:v>4.2553999999999998</c:v>
                </c:pt>
                <c:pt idx="7">
                  <c:v>4.2526999999999999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18734208"/>
        <c:axId val="120922880"/>
      </c:barChart>
      <c:catAx>
        <c:axId val="11873420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20922880"/>
        <c:crosses val="autoZero"/>
        <c:auto val="1"/>
        <c:lblAlgn val="ctr"/>
        <c:lblOffset val="100"/>
        <c:noMultiLvlLbl val="0"/>
      </c:catAx>
      <c:valAx>
        <c:axId val="12092288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MPKI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18734208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54238462379702523"/>
          <c:y val="4.5606975184439971E-2"/>
          <c:w val="0.45761547755202381"/>
          <c:h val="0.11833327893934073"/>
        </c:manualLayout>
      </c:layout>
      <c:overlay val="1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0.06383</cdr:x>
      <cdr:y>0.32609</cdr:y>
    </cdr:from>
    <cdr:to>
      <cdr:x>0.06383</cdr:x>
      <cdr:y>0.54933</cdr:y>
    </cdr:to>
    <cdr:cxnSp macro="">
      <cdr:nvCxnSpPr>
        <cdr:cNvPr id="2" name="Straight Arrow Connector 1"/>
        <cdr:cNvCxnSpPr/>
      </cdr:nvCxnSpPr>
      <cdr:spPr>
        <a:xfrm xmlns:a="http://schemas.openxmlformats.org/drawingml/2006/main">
          <a:off x="457200" y="1143000"/>
          <a:ext cx="0" cy="782501"/>
        </a:xfrm>
        <a:prstGeom xmlns:a="http://schemas.openxmlformats.org/drawingml/2006/main" prst="straightConnector1">
          <a:avLst/>
        </a:prstGeom>
        <a:ln xmlns:a="http://schemas.openxmlformats.org/drawingml/2006/main" w="25400">
          <a:solidFill>
            <a:schemeClr val="tx1"/>
          </a:solidFill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0.03191</cdr:x>
      <cdr:y>0.52174</cdr:y>
    </cdr:from>
    <cdr:to>
      <cdr:x>0.0986</cdr:x>
      <cdr:y>0.7125</cdr:y>
    </cdr:to>
    <cdr:sp macro="" textlink="">
      <cdr:nvSpPr>
        <cdr:cNvPr id="3" name="TextBox 2"/>
        <cdr:cNvSpPr txBox="1"/>
      </cdr:nvSpPr>
      <cdr:spPr>
        <a:xfrm xmlns:a="http://schemas.openxmlformats.org/drawingml/2006/main" rot="10800000">
          <a:off x="228600" y="1828800"/>
          <a:ext cx="477687" cy="66865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eaVert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better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0.07216</cdr:x>
      <cdr:y>0.27083</cdr:y>
    </cdr:from>
    <cdr:to>
      <cdr:x>0.07216</cdr:x>
      <cdr:y>0.58193</cdr:y>
    </cdr:to>
    <cdr:cxnSp macro="">
      <cdr:nvCxnSpPr>
        <cdr:cNvPr id="2" name="Straight Arrow Connector 1"/>
        <cdr:cNvCxnSpPr/>
      </cdr:nvCxnSpPr>
      <cdr:spPr>
        <a:xfrm xmlns:a="http://schemas.openxmlformats.org/drawingml/2006/main">
          <a:off x="533400" y="990600"/>
          <a:ext cx="0" cy="1137879"/>
        </a:xfrm>
        <a:prstGeom xmlns:a="http://schemas.openxmlformats.org/drawingml/2006/main" prst="straightConnector1">
          <a:avLst/>
        </a:prstGeom>
        <a:ln xmlns:a="http://schemas.openxmlformats.org/drawingml/2006/main" w="25400">
          <a:solidFill>
            <a:schemeClr val="tx1"/>
          </a:solidFill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0.04124</cdr:x>
      <cdr:y>0.58333</cdr:y>
    </cdr:from>
    <cdr:to>
      <cdr:x>0.09908</cdr:x>
      <cdr:y>0.76759</cdr:y>
    </cdr:to>
    <cdr:sp macro="" textlink="">
      <cdr:nvSpPr>
        <cdr:cNvPr id="3" name="TextBox 2"/>
        <cdr:cNvSpPr txBox="1"/>
      </cdr:nvSpPr>
      <cdr:spPr>
        <a:xfrm xmlns:a="http://schemas.openxmlformats.org/drawingml/2006/main" rot="10800000">
          <a:off x="304800" y="2133600"/>
          <a:ext cx="427544" cy="67393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eaVert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better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0.02604</cdr:x>
      <cdr:y>0.35564</cdr:y>
    </cdr:from>
    <cdr:to>
      <cdr:x>0.02604</cdr:x>
      <cdr:y>0.57637</cdr:y>
    </cdr:to>
    <cdr:cxnSp macro="">
      <cdr:nvCxnSpPr>
        <cdr:cNvPr id="2" name="Straight Arrow Connector 1"/>
        <cdr:cNvCxnSpPr/>
      </cdr:nvCxnSpPr>
      <cdr:spPr>
        <a:xfrm xmlns:a="http://schemas.openxmlformats.org/drawingml/2006/main" flipV="1">
          <a:off x="205740" y="1676400"/>
          <a:ext cx="0" cy="1040476"/>
        </a:xfrm>
        <a:prstGeom xmlns:a="http://schemas.openxmlformats.org/drawingml/2006/main" prst="straightConnector1">
          <a:avLst/>
        </a:prstGeom>
        <a:ln xmlns:a="http://schemas.openxmlformats.org/drawingml/2006/main" w="25400">
          <a:solidFill>
            <a:schemeClr val="tx1"/>
          </a:solidFill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</cdr:x>
      <cdr:y>0.19398</cdr:y>
    </cdr:from>
    <cdr:to>
      <cdr:x>0.06045</cdr:x>
      <cdr:y>0.33583</cdr:y>
    </cdr:to>
    <cdr:sp macro="" textlink="">
      <cdr:nvSpPr>
        <cdr:cNvPr id="3" name="TextBox 2"/>
        <cdr:cNvSpPr txBox="1"/>
      </cdr:nvSpPr>
      <cdr:spPr>
        <a:xfrm xmlns:a="http://schemas.openxmlformats.org/drawingml/2006/main" rot="10800000">
          <a:off x="-480059" y="914400"/>
          <a:ext cx="477687" cy="66865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eaVert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better</a:t>
          </a: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0.03146</cdr:x>
      <cdr:y>0.37158</cdr:y>
    </cdr:from>
    <cdr:to>
      <cdr:x>0.03146</cdr:x>
      <cdr:y>0.59543</cdr:y>
    </cdr:to>
    <cdr:cxnSp macro="">
      <cdr:nvCxnSpPr>
        <cdr:cNvPr id="2" name="Straight Arrow Connector 1"/>
        <cdr:cNvCxnSpPr/>
      </cdr:nvCxnSpPr>
      <cdr:spPr>
        <a:xfrm xmlns:a="http://schemas.openxmlformats.org/drawingml/2006/main" flipV="1">
          <a:off x="256540" y="1727200"/>
          <a:ext cx="0" cy="1040476"/>
        </a:xfrm>
        <a:prstGeom xmlns:a="http://schemas.openxmlformats.org/drawingml/2006/main" prst="straightConnector1">
          <a:avLst/>
        </a:prstGeom>
        <a:ln xmlns:a="http://schemas.openxmlformats.org/drawingml/2006/main" w="25400">
          <a:solidFill>
            <a:schemeClr val="tx1"/>
          </a:solidFill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0.00623</cdr:x>
      <cdr:y>0.20765</cdr:y>
    </cdr:from>
    <cdr:to>
      <cdr:x>0.06482</cdr:x>
      <cdr:y>0.3515</cdr:y>
    </cdr:to>
    <cdr:sp macro="" textlink="">
      <cdr:nvSpPr>
        <cdr:cNvPr id="3" name="TextBox 2"/>
        <cdr:cNvSpPr txBox="1"/>
      </cdr:nvSpPr>
      <cdr:spPr>
        <a:xfrm xmlns:a="http://schemas.openxmlformats.org/drawingml/2006/main" rot="10800000">
          <a:off x="50800" y="965200"/>
          <a:ext cx="477687" cy="66865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eaVert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better</a:t>
          </a:r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0.02521</cdr:x>
      <cdr:y>0.18</cdr:y>
    </cdr:from>
    <cdr:to>
      <cdr:x>0.02521</cdr:x>
      <cdr:y>0.52281</cdr:y>
    </cdr:to>
    <cdr:cxnSp macro="">
      <cdr:nvCxnSpPr>
        <cdr:cNvPr id="3" name="Straight Arrow Connector 2"/>
        <cdr:cNvCxnSpPr/>
      </cdr:nvCxnSpPr>
      <cdr:spPr>
        <a:xfrm xmlns:a="http://schemas.openxmlformats.org/drawingml/2006/main">
          <a:off x="228600" y="685800"/>
          <a:ext cx="0" cy="1306106"/>
        </a:xfrm>
        <a:prstGeom xmlns:a="http://schemas.openxmlformats.org/drawingml/2006/main" prst="straightConnector1">
          <a:avLst/>
        </a:prstGeom>
        <a:ln xmlns:a="http://schemas.openxmlformats.org/drawingml/2006/main" w="25400">
          <a:solidFill>
            <a:schemeClr val="tx1"/>
          </a:solidFill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1.1028E-7</cdr:x>
      <cdr:y>0.4</cdr:y>
    </cdr:from>
    <cdr:to>
      <cdr:x>0.04928</cdr:x>
      <cdr:y>0.69293</cdr:y>
    </cdr:to>
    <cdr:sp macro="" textlink="">
      <cdr:nvSpPr>
        <cdr:cNvPr id="6" name="TextBox 5"/>
        <cdr:cNvSpPr txBox="1"/>
      </cdr:nvSpPr>
      <cdr:spPr>
        <a:xfrm xmlns:a="http://schemas.openxmlformats.org/drawingml/2006/main" rot="10800000">
          <a:off x="1" y="1524000"/>
          <a:ext cx="446861" cy="111606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eaVert" wrap="square" rtlCol="0"/>
        <a:lstStyle xmlns:a="http://schemas.openxmlformats.org/drawingml/2006/main"/>
        <a:p xmlns:a="http://schemas.openxmlformats.org/drawingml/2006/main"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better</a:t>
          </a:r>
          <a:endParaRPr lang="en-US" sz="1400" dirty="0"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0.03333</cdr:x>
      <cdr:y>0.28302</cdr:y>
    </cdr:from>
    <cdr:to>
      <cdr:x>0.03356</cdr:x>
      <cdr:y>0.54533</cdr:y>
    </cdr:to>
    <cdr:cxnSp macro="">
      <cdr:nvCxnSpPr>
        <cdr:cNvPr id="2" name="Straight Arrow Connector 1"/>
        <cdr:cNvCxnSpPr/>
      </cdr:nvCxnSpPr>
      <cdr:spPr>
        <a:xfrm xmlns:a="http://schemas.openxmlformats.org/drawingml/2006/main" flipH="1" flipV="1">
          <a:off x="304800" y="1143000"/>
          <a:ext cx="2103" cy="1059365"/>
        </a:xfrm>
        <a:prstGeom xmlns:a="http://schemas.openxmlformats.org/drawingml/2006/main" prst="straightConnector1">
          <a:avLst/>
        </a:prstGeom>
        <a:ln xmlns:a="http://schemas.openxmlformats.org/drawingml/2006/main" w="25400">
          <a:solidFill>
            <a:schemeClr val="tx1"/>
          </a:solidFill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0.00833</cdr:x>
      <cdr:y>0.03774</cdr:y>
    </cdr:from>
    <cdr:to>
      <cdr:x>0.06303</cdr:x>
      <cdr:y>0.25717</cdr:y>
    </cdr:to>
    <cdr:sp macro="" textlink="">
      <cdr:nvSpPr>
        <cdr:cNvPr id="3" name="TextBox 2"/>
        <cdr:cNvSpPr txBox="1"/>
      </cdr:nvSpPr>
      <cdr:spPr>
        <a:xfrm xmlns:a="http://schemas.openxmlformats.org/drawingml/2006/main" rot="10800000">
          <a:off x="76200" y="152400"/>
          <a:ext cx="500177" cy="88619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eaVert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better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C0D47-2225-4D24-AA75-D9B7C8AFF227}" type="datetimeFigureOut">
              <a:rPr lang="en-US" smtClean="0"/>
              <a:t>8/14/2014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924FA4-0DFC-471F-9B81-590B0D3CB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003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8A4DD-8282-4F46-9AB5-3F09F8B0021F}" type="datetimeFigureOut">
              <a:rPr lang="en-US" smtClean="0"/>
              <a:t>8/14/2014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982FF3-8861-42DC-B9A0-B5ACDDF99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3860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82FF3-8861-42DC-B9A0-B5ACDDF99796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683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82FF3-8861-42DC-B9A0-B5ACDDF9979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29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84FF0-4EEF-4D95-B32D-EE9D989D95B5}" type="datetime1">
              <a:rPr lang="en-US" smtClean="0"/>
              <a:t>8/14/2014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A139B4D5-54D5-4D1C-912C-119F062E93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097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E07EA-D013-4A6E-9357-7C5D8DF36297}" type="datetime1">
              <a:rPr lang="en-US" smtClean="0"/>
              <a:t>8/14/2014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53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F69CA-13E8-4D65-95DE-34F726132DC1}" type="datetime1">
              <a:rPr lang="en-US" smtClean="0"/>
              <a:t>8/14/2014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38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6080" y="0"/>
            <a:ext cx="9160079" cy="838200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1184-5ADD-4313-91FF-23E510D9D820}" type="datetime1">
              <a:rPr lang="en-US" smtClean="0"/>
              <a:t>8/14/2014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39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CC351-58DE-4B62-9E15-DA8CDEF32E7B}" type="datetime1">
              <a:rPr lang="en-US" smtClean="0"/>
              <a:t>8/14/2014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32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B0628-1CEC-4B77-B2B8-03B1029BFDD2}" type="datetime1">
              <a:rPr lang="en-US" smtClean="0"/>
              <a:t>8/14/2014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115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9361"/>
            <a:ext cx="9144000" cy="867561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62C80-FA03-4D16-B544-D2771223BF15}" type="datetime1">
              <a:rPr lang="en-US" smtClean="0"/>
              <a:t>8/14/2014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509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0" y="0"/>
            <a:ext cx="9137009" cy="914400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6C27-D21F-47B7-9E0E-2F718D996642}" type="datetime1">
              <a:rPr lang="en-US" smtClean="0"/>
              <a:t>8/14/2014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638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0ECD-BBC3-44FA-B869-3E239A0AE1DE}" type="datetime1">
              <a:rPr lang="en-US" smtClean="0"/>
              <a:t>8/14/2014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79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7FE59-35C6-4032-90F0-512A7CE0416C}" type="datetime1">
              <a:rPr lang="en-US" smtClean="0"/>
              <a:t>8/14/2014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03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C8327-6CD3-4391-92D1-0B3027BB6219}" type="datetime1">
              <a:rPr lang="en-US" smtClean="0"/>
              <a:t>8/14/2014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38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836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DE8CD-36B1-4B0C-95BF-99CD09AF59BC}" type="datetime1">
              <a:rPr lang="en-US" smtClean="0"/>
              <a:t>8/14/2014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A139B4D5-54D5-4D1C-912C-119F062E934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2" descr="C:\Users\peter\Desktop\footer_logo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141" y="6004113"/>
            <a:ext cx="2989941" cy="97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7029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/>
          </a:bodyPr>
          <a:lstStyle/>
          <a:p>
            <a:r>
              <a:rPr lang="en-US" b="1" dirty="0" smtClean="0"/>
              <a:t>High-performance Branch Predictors For Soft Processors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886200"/>
            <a:ext cx="8153400" cy="17526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Di Wu</a:t>
            </a:r>
          </a:p>
          <a:p>
            <a:r>
              <a:rPr lang="en-US" sz="3000" dirty="0" err="1" smtClean="0"/>
              <a:t>M.A.Sc</a:t>
            </a:r>
            <a:r>
              <a:rPr lang="en-US" sz="3000" dirty="0" smtClean="0"/>
              <a:t> Defense</a:t>
            </a:r>
          </a:p>
          <a:p>
            <a:r>
              <a:rPr lang="en-US" sz="3000" dirty="0" smtClean="0"/>
              <a:t>September 8, 2014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70245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Canonical Branch Predictor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36639" y="1866807"/>
            <a:ext cx="1117282" cy="3460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59371" tIns="79685" rIns="159371" bIns="796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Text Box 14"/>
          <p:cNvSpPr txBox="1"/>
          <p:nvPr/>
        </p:nvSpPr>
        <p:spPr>
          <a:xfrm>
            <a:off x="1337627" y="1778067"/>
            <a:ext cx="704533" cy="50165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159371" tIns="79685" rIns="159371" bIns="796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>
                <a:effectLst/>
                <a:ea typeface="宋体"/>
                <a:cs typeface="Times New Roman"/>
              </a:rPr>
              <a:t>PC</a:t>
            </a:r>
            <a:endParaRPr lang="en-US" dirty="0">
              <a:effectLst/>
              <a:ea typeface="宋体"/>
              <a:cs typeface="Times New Roman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145348" y="2063817"/>
            <a:ext cx="845185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595280" y="2212883"/>
            <a:ext cx="0" cy="303752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004820" y="2499226"/>
            <a:ext cx="1308418" cy="12179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59371" tIns="79685" rIns="159371" bIns="796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" name="Text Box 21"/>
          <p:cNvSpPr txBox="1"/>
          <p:nvPr/>
        </p:nvSpPr>
        <p:spPr>
          <a:xfrm>
            <a:off x="3302581" y="2815774"/>
            <a:ext cx="698607" cy="40727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159371" tIns="79685" rIns="159371" bIns="796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>
                <a:effectLst/>
                <a:ea typeface="宋体"/>
                <a:cs typeface="Times New Roman"/>
              </a:rPr>
              <a:t>BTB</a:t>
            </a:r>
            <a:endParaRPr lang="en-US" dirty="0">
              <a:effectLst/>
              <a:ea typeface="宋体"/>
              <a:cs typeface="Times New Roman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595280" y="3033379"/>
            <a:ext cx="139525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595280" y="5238499"/>
            <a:ext cx="285765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452938" y="4990597"/>
            <a:ext cx="438150" cy="4958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59371" tIns="79685" rIns="159371" bIns="796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6" name="Text Box 37"/>
          <p:cNvSpPr txBox="1"/>
          <p:nvPr/>
        </p:nvSpPr>
        <p:spPr>
          <a:xfrm>
            <a:off x="4398329" y="5003733"/>
            <a:ext cx="600710" cy="4750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159371" tIns="79685" rIns="159371" bIns="796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>
                <a:effectLst/>
                <a:ea typeface="宋体"/>
                <a:cs typeface="Times New Roman"/>
              </a:rPr>
              <a:t>+4</a:t>
            </a:r>
            <a:endParaRPr lang="en-US">
              <a:effectLst/>
              <a:ea typeface="宋体"/>
              <a:cs typeface="Times New Roman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045959" y="2602774"/>
            <a:ext cx="0" cy="54165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4886326" y="5250405"/>
            <a:ext cx="1191419" cy="355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065838" y="4231640"/>
            <a:ext cx="0" cy="10096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47"/>
          <p:cNvSpPr txBox="1"/>
          <p:nvPr/>
        </p:nvSpPr>
        <p:spPr>
          <a:xfrm>
            <a:off x="6055359" y="3840088"/>
            <a:ext cx="1055847" cy="47307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159371" tIns="79685" rIns="159371" bIns="796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>
                <a:effectLst/>
                <a:ea typeface="宋体"/>
                <a:cs typeface="Times New Roman"/>
              </a:rPr>
              <a:t>PC + 4</a:t>
            </a:r>
            <a:endParaRPr lang="en-US" dirty="0">
              <a:effectLst/>
              <a:ea typeface="宋体"/>
              <a:cs typeface="Times New Roman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065838" y="4247899"/>
            <a:ext cx="83153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990533" y="1843631"/>
            <a:ext cx="1322705" cy="4403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59371" tIns="79685" rIns="159371" bIns="796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>
                <a:solidFill>
                  <a:srgbClr val="000000"/>
                </a:solidFill>
                <a:effectLst/>
                <a:ea typeface="宋体"/>
                <a:cs typeface="Times New Roman"/>
              </a:rPr>
              <a:t>DIR</a:t>
            </a:r>
            <a:endParaRPr lang="en-US">
              <a:effectLst/>
              <a:ea typeface="宋体"/>
              <a:cs typeface="Times New Roman"/>
            </a:endParaRPr>
          </a:p>
        </p:txBody>
      </p:sp>
      <p:sp>
        <p:nvSpPr>
          <p:cNvPr id="23" name="Trapezoid 22"/>
          <p:cNvSpPr/>
          <p:nvPr/>
        </p:nvSpPr>
        <p:spPr>
          <a:xfrm rot="5400000">
            <a:off x="6291797" y="3624980"/>
            <a:ext cx="1508324" cy="297182"/>
          </a:xfrm>
          <a:prstGeom prst="trapezoid">
            <a:avLst>
              <a:gd name="adj" fmla="val 8902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59371" tIns="79685" rIns="159371" bIns="796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4298948" y="2063817"/>
            <a:ext cx="2747011" cy="666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194550" y="3738647"/>
            <a:ext cx="14160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56"/>
          <p:cNvSpPr txBox="1"/>
          <p:nvPr/>
        </p:nvSpPr>
        <p:spPr>
          <a:xfrm>
            <a:off x="7194550" y="3300496"/>
            <a:ext cx="1568450" cy="47307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159371" tIns="79685" rIns="159371" bIns="796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>
                <a:effectLst/>
                <a:ea typeface="宋体"/>
                <a:cs typeface="Times New Roman"/>
              </a:rPr>
              <a:t>Next PC</a:t>
            </a:r>
            <a:endParaRPr lang="en-US" dirty="0">
              <a:effectLst/>
              <a:ea typeface="宋体"/>
              <a:cs typeface="Times New Roman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004819" y="3912937"/>
            <a:ext cx="1294129" cy="8089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59371" tIns="79685" rIns="159371" bIns="796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>
                <a:solidFill>
                  <a:srgbClr val="000000"/>
                </a:solidFill>
                <a:effectLst/>
                <a:ea typeface="Times New Roman"/>
                <a:cs typeface="Times New Roman"/>
              </a:rPr>
              <a:t>RAS</a:t>
            </a:r>
            <a:endParaRPr lang="en-US">
              <a:effectLst/>
              <a:ea typeface="宋体"/>
              <a:cs typeface="Times New Roman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298948" y="3223044"/>
            <a:ext cx="259842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308476" y="4324099"/>
            <a:ext cx="109299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5387181" y="3705451"/>
            <a:ext cx="2540" cy="609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380038" y="3717156"/>
            <a:ext cx="1517330" cy="127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184741" y="2352107"/>
            <a:ext cx="1647190" cy="2506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>
                <a:solidFill>
                  <a:srgbClr val="000000"/>
                </a:solidFill>
                <a:effectLst/>
                <a:ea typeface="宋体"/>
                <a:cs typeface="Times New Roman"/>
              </a:rPr>
              <a:t>Selection Logic</a:t>
            </a:r>
            <a:endParaRPr lang="en-US" dirty="0">
              <a:effectLst/>
              <a:ea typeface="宋体"/>
              <a:cs typeface="Times New Roman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7045959" y="2053984"/>
            <a:ext cx="0" cy="2896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0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Target Address Pre-calculation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47800" y="2209800"/>
            <a:ext cx="1066800" cy="152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65517" tIns="82758" rIns="165517" bIns="827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47800" y="268807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iCache</a:t>
            </a:r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2514600" y="2516862"/>
            <a:ext cx="59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insn</a:t>
            </a:r>
            <a:endParaRPr lang="en-US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3124200" y="2209800"/>
            <a:ext cx="1066800" cy="15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65517" tIns="82758" rIns="165517" bIns="827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124200" y="2595741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Pre-decode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838200" y="1339334"/>
            <a:ext cx="0" cy="4528066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8382000" y="1349232"/>
            <a:ext cx="0" cy="4594368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90600" y="116456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Fetch Stage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198620" y="231695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Branch Type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661660" y="2209800"/>
            <a:ext cx="1424940" cy="15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65517" tIns="82758" rIns="165517" bIns="827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331971" y="287274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IMM16/26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670862" y="2411075"/>
            <a:ext cx="1415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Target Address Pre-calculation</a:t>
            </a: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7096127" y="2894073"/>
            <a:ext cx="1057273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900863" y="2272575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Branch Target</a:t>
            </a:r>
          </a:p>
        </p:txBody>
      </p:sp>
      <p:sp>
        <p:nvSpPr>
          <p:cNvPr id="46" name="Cloud 45"/>
          <p:cNvSpPr/>
          <p:nvPr/>
        </p:nvSpPr>
        <p:spPr>
          <a:xfrm>
            <a:off x="3893820" y="4395789"/>
            <a:ext cx="1371600" cy="914400"/>
          </a:xfrm>
          <a:prstGeom prst="cloud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8153400" y="2887030"/>
            <a:ext cx="0" cy="19659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817620" y="4515535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Target Selection</a:t>
            </a:r>
          </a:p>
        </p:txBody>
      </p:sp>
      <p:cxnSp>
        <p:nvCxnSpPr>
          <p:cNvPr id="53" name="Straight Connector 52"/>
          <p:cNvCxnSpPr/>
          <p:nvPr/>
        </p:nvCxnSpPr>
        <p:spPr>
          <a:xfrm flipH="1">
            <a:off x="990600" y="4838700"/>
            <a:ext cx="2895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141220" y="4464010"/>
            <a:ext cx="1363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Next PC</a:t>
            </a:r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990600" y="2882267"/>
            <a:ext cx="0" cy="19659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923128" y="5605790"/>
            <a:ext cx="32809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Impractical </a:t>
            </a:r>
            <a:r>
              <a:rPr lang="en-US" sz="2800" dirty="0"/>
              <a:t>on </a:t>
            </a:r>
            <a:r>
              <a:rPr lang="en-US" sz="2800" dirty="0" smtClean="0"/>
              <a:t>ASIC</a:t>
            </a:r>
            <a:endParaRPr lang="en-US" sz="28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514602" y="2895600"/>
            <a:ext cx="60959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990600" y="2894073"/>
            <a:ext cx="457198" cy="152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191000" y="3200400"/>
            <a:ext cx="147066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200202" y="2667000"/>
            <a:ext cx="147066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5264944" y="4857750"/>
            <a:ext cx="290036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5253038" y="4648676"/>
            <a:ext cx="40862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213351" y="4269306"/>
            <a:ext cx="2359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Other possible targets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75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/>
      <p:bldP spid="19" grpId="0"/>
      <p:bldP spid="23" grpId="0" animBg="1"/>
      <p:bldP spid="30" grpId="0"/>
      <p:bldP spid="36" grpId="0"/>
      <p:bldP spid="46" grpId="0" animBg="1"/>
      <p:bldP spid="52" grpId="0"/>
      <p:bldP spid="54" grpId="0"/>
      <p:bldP spid="3" grpId="0"/>
      <p:bldP spid="3" grpId="1"/>
      <p:bldP spid="6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Target Address Pre-calculation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513" y="4500265"/>
            <a:ext cx="8229600" cy="1096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Full Address Calculation (</a:t>
            </a:r>
            <a:r>
              <a:rPr lang="en-US" dirty="0" smtClean="0">
                <a:solidFill>
                  <a:srgbClr val="FF0000"/>
                </a:solidFill>
              </a:rPr>
              <a:t>FAC</a:t>
            </a:r>
            <a:r>
              <a:rPr lang="en-US" dirty="0" smtClean="0"/>
              <a:t>): IMM26/IMM16 </a:t>
            </a:r>
          </a:p>
          <a:p>
            <a:r>
              <a:rPr lang="en-US" dirty="0" smtClean="0"/>
              <a:t>Partial Address Calculation (</a:t>
            </a:r>
            <a:r>
              <a:rPr lang="en-US" dirty="0" smtClean="0">
                <a:solidFill>
                  <a:srgbClr val="FF0000"/>
                </a:solidFill>
              </a:rPr>
              <a:t>PAC</a:t>
            </a:r>
            <a:r>
              <a:rPr lang="en-US" dirty="0" smtClean="0"/>
              <a:t>): IMM16 only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6764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I-Type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" y="2138065"/>
            <a:ext cx="8618221" cy="704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3244024"/>
            <a:ext cx="8595359" cy="646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04800" y="2820151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J-Type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5378138" y="1143000"/>
            <a:ext cx="59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insn</a:t>
            </a:r>
            <a:endParaRPr lang="en-US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5987738" y="1066800"/>
            <a:ext cx="10668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65517" tIns="82758" rIns="165517" bIns="827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998325" y="1106269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Pre-decode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62158" y="9144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Branch Type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195509" y="137160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IMM16/26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378140" y="1482269"/>
            <a:ext cx="60959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054538" y="1699260"/>
            <a:ext cx="147066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063740" y="1264444"/>
            <a:ext cx="147066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86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Fused BTB and bimodal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19399" y="1392768"/>
            <a:ext cx="3581404" cy="381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/>
          <p:cNvSpPr/>
          <p:nvPr/>
        </p:nvSpPr>
        <p:spPr>
          <a:xfrm rot="10800000">
            <a:off x="6396041" y="1390650"/>
            <a:ext cx="304800" cy="3810000"/>
          </a:xfrm>
          <a:prstGeom prst="leftBrace">
            <a:avLst>
              <a:gd name="adj1" fmla="val 80555"/>
              <a:gd name="adj2" fmla="val 50000"/>
            </a:avLst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934200" y="3086104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256</a:t>
            </a:r>
            <a:endParaRPr lang="en-US" dirty="0"/>
          </a:p>
        </p:txBody>
      </p:sp>
      <p:sp>
        <p:nvSpPr>
          <p:cNvPr id="7" name="Left Brace 6"/>
          <p:cNvSpPr/>
          <p:nvPr/>
        </p:nvSpPr>
        <p:spPr>
          <a:xfrm rot="16200000">
            <a:off x="4076701" y="3953932"/>
            <a:ext cx="152400" cy="2667002"/>
          </a:xfrm>
          <a:prstGeom prst="leftBrace">
            <a:avLst>
              <a:gd name="adj1" fmla="val 77222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62399" y="5346696"/>
            <a:ext cx="4953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9" name="Left Brace 8"/>
          <p:cNvSpPr/>
          <p:nvPr/>
        </p:nvSpPr>
        <p:spPr>
          <a:xfrm rot="16200000">
            <a:off x="5575302" y="5130796"/>
            <a:ext cx="127000" cy="304799"/>
          </a:xfrm>
          <a:prstGeom prst="leftBrace">
            <a:avLst>
              <a:gd name="adj1" fmla="val 77222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487723" y="5363633"/>
            <a:ext cx="30480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819399" y="4974168"/>
            <a:ext cx="2667003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819400" y="1392768"/>
            <a:ext cx="2667003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19400" y="1625608"/>
            <a:ext cx="2667003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819398" y="1854208"/>
            <a:ext cx="2667003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819397" y="2082808"/>
            <a:ext cx="2667003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19400" y="2311408"/>
            <a:ext cx="2667003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819400" y="2538936"/>
            <a:ext cx="2667003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819400" y="2768601"/>
            <a:ext cx="2667003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819398" y="2997201"/>
            <a:ext cx="2667003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819397" y="3225801"/>
            <a:ext cx="2667003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819400" y="3454401"/>
            <a:ext cx="2667003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110335" y="3890876"/>
            <a:ext cx="461665" cy="5248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smtClean="0"/>
              <a:t>……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819396" y="4745568"/>
            <a:ext cx="2667003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819396" y="4516968"/>
            <a:ext cx="2667003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486400" y="4974168"/>
            <a:ext cx="304806" cy="228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486400" y="4745568"/>
            <a:ext cx="304806" cy="228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486399" y="4516968"/>
            <a:ext cx="304806" cy="228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486404" y="1854208"/>
            <a:ext cx="304801" cy="228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486404" y="1625608"/>
            <a:ext cx="304801" cy="228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486403" y="1397008"/>
            <a:ext cx="304802" cy="228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486405" y="2537627"/>
            <a:ext cx="304801" cy="228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486405" y="2311408"/>
            <a:ext cx="304801" cy="228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486404" y="2082808"/>
            <a:ext cx="304801" cy="228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486404" y="2768601"/>
            <a:ext cx="304801" cy="228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486405" y="3454401"/>
            <a:ext cx="304801" cy="228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486405" y="3225801"/>
            <a:ext cx="304801" cy="228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486404" y="2997201"/>
            <a:ext cx="304801" cy="228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778500" y="3882858"/>
            <a:ext cx="461665" cy="5248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smtClean="0"/>
              <a:t>……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505200" y="2324438"/>
            <a:ext cx="14900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Branch Targets</a:t>
            </a:r>
            <a:endParaRPr lang="en-US" sz="3000" dirty="0"/>
          </a:p>
        </p:txBody>
      </p:sp>
      <p:sp>
        <p:nvSpPr>
          <p:cNvPr id="44" name="Rectangle 43"/>
          <p:cNvSpPr/>
          <p:nvPr/>
        </p:nvSpPr>
        <p:spPr>
          <a:xfrm>
            <a:off x="5792524" y="4969923"/>
            <a:ext cx="304806" cy="228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5792524" y="4741323"/>
            <a:ext cx="304806" cy="228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792523" y="4517485"/>
            <a:ext cx="304806" cy="228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791733" y="1853138"/>
            <a:ext cx="304801" cy="228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791733" y="1624538"/>
            <a:ext cx="304801" cy="228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791732" y="1395938"/>
            <a:ext cx="304802" cy="228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5791734" y="2538938"/>
            <a:ext cx="304801" cy="228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791734" y="2310338"/>
            <a:ext cx="304801" cy="228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791733" y="2081738"/>
            <a:ext cx="304801" cy="228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5791733" y="2767531"/>
            <a:ext cx="304801" cy="228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5791734" y="3455191"/>
            <a:ext cx="304801" cy="228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791734" y="3224731"/>
            <a:ext cx="304801" cy="228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791733" y="2996131"/>
            <a:ext cx="304801" cy="228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097324" y="4969923"/>
            <a:ext cx="304806" cy="228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6097324" y="4741323"/>
            <a:ext cx="304806" cy="228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097323" y="4517485"/>
            <a:ext cx="304806" cy="228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6096001" y="1851029"/>
            <a:ext cx="304801" cy="228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6096001" y="1622429"/>
            <a:ext cx="304801" cy="228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6096000" y="1393829"/>
            <a:ext cx="304802" cy="228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096002" y="2536829"/>
            <a:ext cx="304801" cy="228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096002" y="2308229"/>
            <a:ext cx="304801" cy="228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096001" y="2079629"/>
            <a:ext cx="304801" cy="228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096001" y="2765422"/>
            <a:ext cx="304801" cy="228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6096002" y="3451222"/>
            <a:ext cx="304801" cy="228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096002" y="3222622"/>
            <a:ext cx="304801" cy="228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6096001" y="2994022"/>
            <a:ext cx="304801" cy="228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Left Brace 69"/>
          <p:cNvSpPr/>
          <p:nvPr/>
        </p:nvSpPr>
        <p:spPr>
          <a:xfrm rot="16200000">
            <a:off x="5886849" y="5121670"/>
            <a:ext cx="127000" cy="306123"/>
          </a:xfrm>
          <a:prstGeom prst="leftBrace">
            <a:avLst>
              <a:gd name="adj1" fmla="val 77222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Left Brace 70"/>
          <p:cNvSpPr/>
          <p:nvPr/>
        </p:nvSpPr>
        <p:spPr>
          <a:xfrm rot="16200000">
            <a:off x="6186227" y="5128418"/>
            <a:ext cx="127000" cy="292627"/>
          </a:xfrm>
          <a:prstGeom prst="leftBrace">
            <a:avLst>
              <a:gd name="adj1" fmla="val 77222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5792523" y="5363633"/>
            <a:ext cx="30480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6097323" y="5363633"/>
            <a:ext cx="30480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2820720" y="3679822"/>
            <a:ext cx="2667003" cy="837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5791200" y="3679822"/>
            <a:ext cx="304806" cy="837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5481938" y="3879518"/>
            <a:ext cx="461665" cy="5248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smtClean="0"/>
              <a:t>……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6096535" y="3878858"/>
            <a:ext cx="461665" cy="5248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smtClean="0"/>
              <a:t>……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5403850" y="2709450"/>
            <a:ext cx="118745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Directions</a:t>
            </a:r>
            <a:endParaRPr lang="en-US" sz="1700" dirty="0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1828800" y="2188639"/>
            <a:ext cx="99059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747298" y="1949448"/>
            <a:ext cx="10645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Index</a:t>
            </a:r>
            <a:endParaRPr lang="en-US" sz="2500" dirty="0"/>
          </a:p>
        </p:txBody>
      </p:sp>
      <p:sp>
        <p:nvSpPr>
          <p:cNvPr id="88" name="TextBox 87"/>
          <p:cNvSpPr txBox="1"/>
          <p:nvPr/>
        </p:nvSpPr>
        <p:spPr>
          <a:xfrm>
            <a:off x="3200400" y="5719231"/>
            <a:ext cx="3276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 smtClean="0"/>
              <a:t>Stratix</a:t>
            </a:r>
            <a:r>
              <a:rPr lang="en-US" sz="2500" dirty="0" smtClean="0"/>
              <a:t> IV M9K BRAM</a:t>
            </a:r>
            <a:endParaRPr lang="en-US" sz="25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2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340526" y="1706280"/>
            <a:ext cx="152401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BRAM configurations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21327" y="1706280"/>
            <a:ext cx="16744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26029" y="2155257"/>
            <a:ext cx="49529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92803" y="1816703"/>
            <a:ext cx="1055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PC[9:2]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21328" y="2040957"/>
            <a:ext cx="12172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340527" y="2040957"/>
            <a:ext cx="152400" cy="228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6151" y="1219202"/>
            <a:ext cx="25570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BTB + bimodal-256</a:t>
            </a:r>
            <a:endParaRPr lang="en-US" sz="2200" dirty="0"/>
          </a:p>
        </p:txBody>
      </p:sp>
      <p:sp>
        <p:nvSpPr>
          <p:cNvPr id="28" name="TextBox 27"/>
          <p:cNvSpPr txBox="1"/>
          <p:nvPr/>
        </p:nvSpPr>
        <p:spPr>
          <a:xfrm>
            <a:off x="2943775" y="2292952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256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492546" y="1706280"/>
            <a:ext cx="152401" cy="1524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644947" y="1706315"/>
            <a:ext cx="152401" cy="1524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Brace 26"/>
          <p:cNvSpPr/>
          <p:nvPr/>
        </p:nvSpPr>
        <p:spPr>
          <a:xfrm rot="10800000">
            <a:off x="2800490" y="1706722"/>
            <a:ext cx="152399" cy="1524000"/>
          </a:xfrm>
          <a:prstGeom prst="leftBrace">
            <a:avLst>
              <a:gd name="adj1" fmla="val 80555"/>
              <a:gd name="adj2" fmla="val 50000"/>
            </a:avLst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232356" y="1706279"/>
            <a:ext cx="152401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013157" y="1706279"/>
            <a:ext cx="16744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517859" y="2155256"/>
            <a:ext cx="49529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013158" y="2040956"/>
            <a:ext cx="12172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232357" y="2040956"/>
            <a:ext cx="455200" cy="228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696764" y="1219200"/>
            <a:ext cx="23467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BTB + bimodal-768</a:t>
            </a:r>
            <a:endParaRPr lang="en-US" sz="2200" dirty="0"/>
          </a:p>
        </p:txBody>
      </p:sp>
      <p:sp>
        <p:nvSpPr>
          <p:cNvPr id="41" name="TextBox 40"/>
          <p:cNvSpPr txBox="1"/>
          <p:nvPr/>
        </p:nvSpPr>
        <p:spPr>
          <a:xfrm>
            <a:off x="7835605" y="2292951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256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7384376" y="1706279"/>
            <a:ext cx="152401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536777" y="1706314"/>
            <a:ext cx="152401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Left Brace 43"/>
          <p:cNvSpPr/>
          <p:nvPr/>
        </p:nvSpPr>
        <p:spPr>
          <a:xfrm rot="10800000">
            <a:off x="7692320" y="1706721"/>
            <a:ext cx="152399" cy="1524000"/>
          </a:xfrm>
          <a:prstGeom prst="leftBrace">
            <a:avLst>
              <a:gd name="adj1" fmla="val 80555"/>
              <a:gd name="adj2" fmla="val 50000"/>
            </a:avLst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5152183" y="1816702"/>
            <a:ext cx="943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PC[9:2]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236237" y="4114800"/>
            <a:ext cx="152401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017038" y="4114800"/>
            <a:ext cx="16744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5517031" y="4563777"/>
            <a:ext cx="500007" cy="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322827" y="4225228"/>
            <a:ext cx="654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017039" y="4449477"/>
            <a:ext cx="12172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240087" y="4947523"/>
            <a:ext cx="152400" cy="228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5919788" y="3733800"/>
            <a:ext cx="1981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BTB + </a:t>
            </a:r>
            <a:r>
              <a:rPr lang="en-US" sz="2200" dirty="0" err="1"/>
              <a:t>g</a:t>
            </a:r>
            <a:r>
              <a:rPr lang="en-US" sz="2200" dirty="0" err="1" smtClean="0"/>
              <a:t>share</a:t>
            </a:r>
            <a:endParaRPr lang="en-US" sz="2200" dirty="0"/>
          </a:p>
        </p:txBody>
      </p:sp>
      <p:sp>
        <p:nvSpPr>
          <p:cNvPr id="53" name="TextBox 52"/>
          <p:cNvSpPr txBox="1"/>
          <p:nvPr/>
        </p:nvSpPr>
        <p:spPr>
          <a:xfrm>
            <a:off x="7848600" y="470147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256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7388257" y="4114800"/>
            <a:ext cx="152401" cy="1524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7540658" y="4114835"/>
            <a:ext cx="152401" cy="1524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Left Brace 55"/>
          <p:cNvSpPr/>
          <p:nvPr/>
        </p:nvSpPr>
        <p:spPr>
          <a:xfrm rot="10800000">
            <a:off x="7696201" y="4115242"/>
            <a:ext cx="152399" cy="1524000"/>
          </a:xfrm>
          <a:prstGeom prst="leftBrace">
            <a:avLst>
              <a:gd name="adj1" fmla="val 80555"/>
              <a:gd name="adj2" fmla="val 50000"/>
            </a:avLst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517031" y="5097561"/>
            <a:ext cx="1705770" cy="322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4900492" y="5154390"/>
                <a:ext cx="12800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PC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⊕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GHR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0492" y="5154390"/>
                <a:ext cx="1280084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4286" t="-8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Left Brace 61"/>
          <p:cNvSpPr/>
          <p:nvPr/>
        </p:nvSpPr>
        <p:spPr>
          <a:xfrm>
            <a:off x="4824198" y="4371484"/>
            <a:ext cx="152588" cy="960108"/>
          </a:xfrm>
          <a:prstGeom prst="leftBrace">
            <a:avLst>
              <a:gd name="adj1" fmla="val 80555"/>
              <a:gd name="adj2" fmla="val 50000"/>
            </a:avLst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3690535" y="4102705"/>
            <a:ext cx="1143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Cannot access both in the same cycle</a:t>
            </a:r>
            <a:endParaRPr lang="en-US" dirty="0"/>
          </a:p>
        </p:txBody>
      </p:sp>
      <p:cxnSp>
        <p:nvCxnSpPr>
          <p:cNvPr id="60" name="Straight Connector 59"/>
          <p:cNvCxnSpPr/>
          <p:nvPr/>
        </p:nvCxnSpPr>
        <p:spPr>
          <a:xfrm>
            <a:off x="7308556" y="3240247"/>
            <a:ext cx="0" cy="1220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7459957" y="3239115"/>
            <a:ext cx="620" cy="1232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612977" y="3239116"/>
            <a:ext cx="378" cy="1232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rapezoid 21"/>
          <p:cNvSpPr/>
          <p:nvPr/>
        </p:nvSpPr>
        <p:spPr>
          <a:xfrm rot="10800000">
            <a:off x="7193877" y="3362327"/>
            <a:ext cx="533400" cy="152400"/>
          </a:xfrm>
          <a:prstGeom prst="trapezoid">
            <a:avLst>
              <a:gd name="adj" fmla="val 6875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/>
          <p:nvPr/>
        </p:nvCxnSpPr>
        <p:spPr>
          <a:xfrm>
            <a:off x="7460577" y="3514727"/>
            <a:ext cx="378" cy="2190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6737059" y="3438527"/>
            <a:ext cx="49529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624092" y="3272374"/>
            <a:ext cx="1112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PC[11:10]</a:t>
            </a:r>
            <a:endParaRPr lang="en-US" dirty="0"/>
          </a:p>
          <a:p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2376512" y="3992282"/>
            <a:ext cx="152401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1157313" y="3992282"/>
            <a:ext cx="16744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662015" y="4441259"/>
            <a:ext cx="49529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1157314" y="4326959"/>
            <a:ext cx="12172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2376513" y="4326959"/>
            <a:ext cx="455200" cy="228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840920" y="3505203"/>
            <a:ext cx="23467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BTB + gselect-768</a:t>
            </a:r>
            <a:endParaRPr lang="en-US" sz="2200" dirty="0"/>
          </a:p>
        </p:txBody>
      </p:sp>
      <p:sp>
        <p:nvSpPr>
          <p:cNvPr id="95" name="TextBox 94"/>
          <p:cNvSpPr txBox="1"/>
          <p:nvPr/>
        </p:nvSpPr>
        <p:spPr>
          <a:xfrm>
            <a:off x="2979761" y="457895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256</a:t>
            </a:r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2528532" y="3992282"/>
            <a:ext cx="152401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2680933" y="3992317"/>
            <a:ext cx="152401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Left Brace 97"/>
          <p:cNvSpPr/>
          <p:nvPr/>
        </p:nvSpPr>
        <p:spPr>
          <a:xfrm rot="10800000">
            <a:off x="2836476" y="3992724"/>
            <a:ext cx="152399" cy="1524000"/>
          </a:xfrm>
          <a:prstGeom prst="leftBrace">
            <a:avLst>
              <a:gd name="adj1" fmla="val 80555"/>
              <a:gd name="adj2" fmla="val 50000"/>
            </a:avLst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349959" y="4102705"/>
            <a:ext cx="86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PC[9:2]</a:t>
            </a:r>
          </a:p>
        </p:txBody>
      </p:sp>
      <p:cxnSp>
        <p:nvCxnSpPr>
          <p:cNvPr id="100" name="Straight Connector 99"/>
          <p:cNvCxnSpPr/>
          <p:nvPr/>
        </p:nvCxnSpPr>
        <p:spPr>
          <a:xfrm>
            <a:off x="2452712" y="5526250"/>
            <a:ext cx="0" cy="1220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2604113" y="5525118"/>
            <a:ext cx="620" cy="1232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2757133" y="5525119"/>
            <a:ext cx="378" cy="1232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rapezoid 102"/>
          <p:cNvSpPr/>
          <p:nvPr/>
        </p:nvSpPr>
        <p:spPr>
          <a:xfrm rot="10800000">
            <a:off x="2338033" y="5648330"/>
            <a:ext cx="533400" cy="152400"/>
          </a:xfrm>
          <a:prstGeom prst="trapezoid">
            <a:avLst>
              <a:gd name="adj" fmla="val 6875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Connector 103"/>
          <p:cNvCxnSpPr/>
          <p:nvPr/>
        </p:nvCxnSpPr>
        <p:spPr>
          <a:xfrm>
            <a:off x="2604733" y="5800730"/>
            <a:ext cx="378" cy="2190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1881215" y="5724530"/>
            <a:ext cx="49529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838200" y="5550534"/>
            <a:ext cx="104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GHR[1:0]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984708" y="3272374"/>
            <a:ext cx="863892" cy="461428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2136800" y="5562918"/>
            <a:ext cx="863892" cy="461428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15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  <p:bldP spid="6" grpId="0"/>
      <p:bldP spid="8" grpId="0" animBg="1"/>
      <p:bldP spid="9" grpId="0" animBg="1"/>
      <p:bldP spid="11" grpId="0"/>
      <p:bldP spid="28" grpId="0"/>
      <p:bldP spid="32" grpId="0" animBg="1"/>
      <p:bldP spid="34" grpId="0" animBg="1"/>
      <p:bldP spid="27" grpId="0" animBg="1"/>
      <p:bldP spid="35" grpId="0" animBg="1"/>
      <p:bldP spid="36" grpId="0" animBg="1"/>
      <p:bldP spid="38" grpId="0" animBg="1"/>
      <p:bldP spid="39" grpId="0" animBg="1"/>
      <p:bldP spid="40" grpId="0"/>
      <p:bldP spid="41" grpId="0"/>
      <p:bldP spid="42" grpId="0" animBg="1"/>
      <p:bldP spid="43" grpId="0" animBg="1"/>
      <p:bldP spid="44" grpId="0" animBg="1"/>
      <p:bldP spid="45" grpId="0"/>
      <p:bldP spid="46" grpId="0" animBg="1"/>
      <p:bldP spid="47" grpId="0" animBg="1"/>
      <p:bldP spid="49" grpId="0"/>
      <p:bldP spid="50" grpId="0" animBg="1"/>
      <p:bldP spid="51" grpId="0" animBg="1"/>
      <p:bldP spid="52" grpId="0"/>
      <p:bldP spid="53" grpId="0"/>
      <p:bldP spid="54" grpId="0" animBg="1"/>
      <p:bldP spid="55" grpId="0" animBg="1"/>
      <p:bldP spid="56" grpId="0" animBg="1"/>
      <p:bldP spid="58" grpId="0"/>
      <p:bldP spid="62" grpId="0" animBg="1"/>
      <p:bldP spid="65" grpId="0"/>
      <p:bldP spid="22" grpId="0" animBg="1"/>
      <p:bldP spid="68" grpId="0"/>
      <p:bldP spid="89" grpId="0" animBg="1"/>
      <p:bldP spid="90" grpId="0" animBg="1"/>
      <p:bldP spid="92" grpId="0" animBg="1"/>
      <p:bldP spid="93" grpId="0" animBg="1"/>
      <p:bldP spid="94" grpId="0"/>
      <p:bldP spid="95" grpId="0"/>
      <p:bldP spid="96" grpId="0" animBg="1"/>
      <p:bldP spid="97" grpId="0" animBg="1"/>
      <p:bldP spid="98" grpId="0" animBg="1"/>
      <p:bldP spid="99" grpId="0"/>
      <p:bldP spid="103" grpId="0" animBg="1"/>
      <p:bldP spid="106" grpId="0"/>
      <p:bldP spid="3" grpId="0" animBg="1"/>
      <p:bldP spid="7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Eliminating the BTB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76200" y="5098241"/>
            <a:ext cx="4419600" cy="464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FF0000"/>
                </a:solidFill>
                <a:sym typeface="Wingdings" pitchFamily="2" charset="2"/>
              </a:rPr>
              <a:t>93% of all branches are direct branches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800600" y="5106035"/>
            <a:ext cx="4191000" cy="608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b="1" dirty="0" smtClean="0">
                <a:solidFill>
                  <a:srgbClr val="FF0000"/>
                </a:solidFill>
                <a:sym typeface="Wingdings" pitchFamily="2" charset="2"/>
              </a:rPr>
              <a:t>97% of indirect branches are returns</a:t>
            </a:r>
          </a:p>
        </p:txBody>
      </p:sp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7464760"/>
              </p:ext>
            </p:extLst>
          </p:nvPr>
        </p:nvGraphicFramePr>
        <p:xfrm>
          <a:off x="0" y="1143000"/>
          <a:ext cx="3813048" cy="3584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0997933"/>
              </p:ext>
            </p:extLst>
          </p:nvPr>
        </p:nvGraphicFramePr>
        <p:xfrm>
          <a:off x="4648200" y="1143000"/>
          <a:ext cx="3813048" cy="3584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4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326938" y="1338858"/>
            <a:ext cx="2819400" cy="38427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65517" tIns="82758" rIns="165517" bIns="827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Eliminating the BTB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92260" y="1559380"/>
            <a:ext cx="1066800" cy="990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65517" tIns="82758" rIns="165517" bIns="827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10528" y="185940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FAC</a:t>
            </a:r>
          </a:p>
        </p:txBody>
      </p:sp>
      <p:cxnSp>
        <p:nvCxnSpPr>
          <p:cNvPr id="9" name="Straight Connector 8"/>
          <p:cNvCxnSpPr/>
          <p:nvPr/>
        </p:nvCxnSpPr>
        <p:spPr>
          <a:xfrm flipH="1" flipV="1">
            <a:off x="2514600" y="1807802"/>
            <a:ext cx="990604" cy="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500895" y="2667000"/>
            <a:ext cx="1066800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65517" tIns="82758" rIns="165517" bIns="827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510528" y="296126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46038" y="8382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Target Predictor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4559060" y="2044070"/>
            <a:ext cx="21594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59060" y="3152237"/>
            <a:ext cx="21594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2514600" y="2272898"/>
            <a:ext cx="990604" cy="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257300" y="5542448"/>
            <a:ext cx="708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The BRAM can be dedicated to direction prediction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81200" y="1438472"/>
            <a:ext cx="1345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Branch Type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81200" y="1903568"/>
            <a:ext cx="1345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IMM16/26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500895" y="3781963"/>
            <a:ext cx="1066800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65517" tIns="82758" rIns="165517" bIns="827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4559060" y="4267200"/>
            <a:ext cx="21594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336930" y="3781963"/>
            <a:ext cx="222130" cy="9144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65517" tIns="82758" rIns="165517" bIns="827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381195" y="39740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BTB</a:t>
            </a:r>
          </a:p>
        </p:txBody>
      </p:sp>
      <p:cxnSp>
        <p:nvCxnSpPr>
          <p:cNvPr id="29" name="Straight Connector 28"/>
          <p:cNvCxnSpPr/>
          <p:nvPr/>
        </p:nvCxnSpPr>
        <p:spPr>
          <a:xfrm flipH="1" flipV="1">
            <a:off x="2514600" y="4267198"/>
            <a:ext cx="990604" cy="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981200" y="3897868"/>
            <a:ext cx="1345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Index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3457395" y="3733800"/>
            <a:ext cx="914400" cy="1066800"/>
          </a:xfrm>
          <a:prstGeom prst="line">
            <a:avLst/>
          </a:prstGeom>
          <a:ln w="762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3492260" y="3718256"/>
            <a:ext cx="842345" cy="1082344"/>
          </a:xfrm>
          <a:prstGeom prst="line">
            <a:avLst/>
          </a:prstGeom>
          <a:ln w="762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244400" y="4606001"/>
            <a:ext cx="898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BRAM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4577328" y="4535214"/>
            <a:ext cx="660652" cy="16942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88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 animBg="1"/>
      <p:bldP spid="11" grpId="0"/>
      <p:bldP spid="36" grpId="0"/>
      <p:bldP spid="23" grpId="0"/>
      <p:bldP spid="24" grpId="0"/>
      <p:bldP spid="3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676400" y="430880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GHR</a:t>
            </a:r>
            <a:endParaRPr lang="en-US" dirty="0"/>
          </a:p>
        </p:txBody>
      </p:sp>
      <p:cxnSp>
        <p:nvCxnSpPr>
          <p:cNvPr id="21" name="Straight Arrow Connector 20"/>
          <p:cNvCxnSpPr>
            <a:endCxn id="22" idx="4"/>
          </p:cNvCxnSpPr>
          <p:nvPr/>
        </p:nvCxnSpPr>
        <p:spPr>
          <a:xfrm flipV="1">
            <a:off x="2057400" y="3435826"/>
            <a:ext cx="0" cy="93317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details of </a:t>
            </a:r>
            <a:r>
              <a:rPr lang="en-US" dirty="0" err="1" smtClean="0"/>
              <a:t>gshare</a:t>
            </a:r>
            <a:r>
              <a:rPr lang="en-US" dirty="0" smtClean="0"/>
              <a:t>/</a:t>
            </a:r>
            <a:r>
              <a:rPr lang="en-US" dirty="0" err="1" smtClean="0"/>
              <a:t>gselect</a:t>
            </a:r>
            <a:endParaRPr lang="en-US" dirty="0"/>
          </a:p>
        </p:txBody>
      </p:sp>
      <p:sp>
        <p:nvSpPr>
          <p:cNvPr id="8" name="Flowchart: Process 7"/>
          <p:cNvSpPr/>
          <p:nvPr/>
        </p:nvSpPr>
        <p:spPr>
          <a:xfrm>
            <a:off x="2874512" y="2349406"/>
            <a:ext cx="417110" cy="22860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ocess 8"/>
          <p:cNvSpPr/>
          <p:nvPr/>
        </p:nvSpPr>
        <p:spPr>
          <a:xfrm>
            <a:off x="2874512" y="2576869"/>
            <a:ext cx="417110" cy="22860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>
            <a:off x="2874512" y="2810256"/>
            <a:ext cx="417110" cy="22860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Process 10"/>
          <p:cNvSpPr/>
          <p:nvPr/>
        </p:nvSpPr>
        <p:spPr>
          <a:xfrm>
            <a:off x="2874512" y="3040895"/>
            <a:ext cx="417110" cy="22860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Process 11"/>
          <p:cNvSpPr/>
          <p:nvPr/>
        </p:nvSpPr>
        <p:spPr>
          <a:xfrm>
            <a:off x="2874512" y="3268358"/>
            <a:ext cx="417110" cy="22860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Process 12"/>
          <p:cNvSpPr/>
          <p:nvPr/>
        </p:nvSpPr>
        <p:spPr>
          <a:xfrm>
            <a:off x="2874512" y="3496958"/>
            <a:ext cx="417110" cy="22860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/>
        </p:nvSpPr>
        <p:spPr>
          <a:xfrm>
            <a:off x="2874512" y="4136149"/>
            <a:ext cx="417110" cy="22860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Process 14"/>
          <p:cNvSpPr/>
          <p:nvPr/>
        </p:nvSpPr>
        <p:spPr>
          <a:xfrm>
            <a:off x="2874512" y="4364749"/>
            <a:ext cx="417110" cy="22860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Process 15"/>
          <p:cNvSpPr/>
          <p:nvPr/>
        </p:nvSpPr>
        <p:spPr>
          <a:xfrm>
            <a:off x="2874512" y="3725557"/>
            <a:ext cx="417110" cy="410591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908631" y="3806355"/>
            <a:ext cx="461665" cy="524890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8" name="Flowchart: Process 17"/>
          <p:cNvSpPr/>
          <p:nvPr/>
        </p:nvSpPr>
        <p:spPr>
          <a:xfrm>
            <a:off x="1676400" y="4379170"/>
            <a:ext cx="762000" cy="2286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057400" y="1905000"/>
            <a:ext cx="0" cy="95363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758002" y="2858636"/>
            <a:ext cx="598796" cy="57719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899598" y="298366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356798" y="3156331"/>
            <a:ext cx="51771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291622" y="3156331"/>
            <a:ext cx="51771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Process 26"/>
          <p:cNvSpPr/>
          <p:nvPr/>
        </p:nvSpPr>
        <p:spPr>
          <a:xfrm>
            <a:off x="3792403" y="3039758"/>
            <a:ext cx="1714500" cy="228600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794677" y="2962565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Selection Logic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5506903" y="3156331"/>
            <a:ext cx="43214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927146" y="3149188"/>
            <a:ext cx="0" cy="56922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rapezoid 33"/>
          <p:cNvSpPr/>
          <p:nvPr/>
        </p:nvSpPr>
        <p:spPr>
          <a:xfrm rot="5400000">
            <a:off x="5317545" y="4048337"/>
            <a:ext cx="1219200" cy="329803"/>
          </a:xfrm>
          <a:prstGeom prst="trapezoid">
            <a:avLst>
              <a:gd name="adj" fmla="val 8045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5100851" y="3807703"/>
            <a:ext cx="66513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100851" y="4050960"/>
            <a:ext cx="66139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100851" y="4593349"/>
            <a:ext cx="66139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333835" y="4203804"/>
            <a:ext cx="461665" cy="3303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3" name="Flowchart: Process 42"/>
          <p:cNvSpPr/>
          <p:nvPr/>
        </p:nvSpPr>
        <p:spPr>
          <a:xfrm>
            <a:off x="3957851" y="3603639"/>
            <a:ext cx="1133475" cy="1219200"/>
          </a:xfrm>
          <a:prstGeom prst="flowChartProcess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3957851" y="3718414"/>
            <a:ext cx="114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Target</a:t>
            </a:r>
          </a:p>
          <a:p>
            <a:pPr algn="ctr"/>
            <a:r>
              <a:rPr lang="en-US" dirty="0" smtClean="0"/>
              <a:t>Predictor/</a:t>
            </a:r>
          </a:p>
          <a:p>
            <a:pPr algn="ctr"/>
            <a:r>
              <a:rPr lang="en-US" dirty="0"/>
              <a:t>C</a:t>
            </a:r>
            <a:r>
              <a:rPr lang="en-US" dirty="0" smtClean="0"/>
              <a:t>alculator</a:t>
            </a:r>
            <a:endParaRPr lang="en-US" dirty="0"/>
          </a:p>
        </p:txBody>
      </p:sp>
      <p:cxnSp>
        <p:nvCxnSpPr>
          <p:cNvPr id="45" name="Straight Connector 44"/>
          <p:cNvCxnSpPr/>
          <p:nvPr/>
        </p:nvCxnSpPr>
        <p:spPr>
          <a:xfrm>
            <a:off x="6092047" y="4228755"/>
            <a:ext cx="137100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463051" y="1905000"/>
            <a:ext cx="0" cy="232375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13364" y="3799938"/>
            <a:ext cx="150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Predicted PC</a:t>
            </a:r>
            <a:endParaRPr lang="en-US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2057400" y="1905000"/>
            <a:ext cx="540565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49671" y="4630752"/>
            <a:ext cx="1179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DIR table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1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+mn-lt"/>
              </a:rPr>
              <a:t>g</a:t>
            </a:r>
            <a:r>
              <a:rPr lang="en-US" dirty="0" err="1" smtClean="0">
                <a:latin typeface="+mn-lt"/>
              </a:rPr>
              <a:t>Rselect</a:t>
            </a:r>
            <a:endParaRPr lang="en-US" dirty="0">
              <a:latin typeface="+mn-lt"/>
            </a:endParaRPr>
          </a:p>
        </p:txBody>
      </p:sp>
      <p:sp>
        <p:nvSpPr>
          <p:cNvPr id="72" name="Flowchart: Process 71"/>
          <p:cNvSpPr/>
          <p:nvPr/>
        </p:nvSpPr>
        <p:spPr>
          <a:xfrm>
            <a:off x="692774" y="2742477"/>
            <a:ext cx="762000" cy="2286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696930" y="267132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GHR</a:t>
            </a:r>
            <a:endParaRPr lang="en-US" dirty="0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1454774" y="2865877"/>
            <a:ext cx="51771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lowchart: Process 79"/>
          <p:cNvSpPr/>
          <p:nvPr/>
        </p:nvSpPr>
        <p:spPr>
          <a:xfrm>
            <a:off x="5493374" y="3522818"/>
            <a:ext cx="1714500" cy="2286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5495648" y="3445625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Selection Logic</a:t>
            </a:r>
            <a:endParaRPr lang="en-US" dirty="0"/>
          </a:p>
        </p:txBody>
      </p:sp>
      <p:sp>
        <p:nvSpPr>
          <p:cNvPr id="84" name="Trapezoid 83"/>
          <p:cNvSpPr/>
          <p:nvPr/>
        </p:nvSpPr>
        <p:spPr>
          <a:xfrm rot="5400000">
            <a:off x="5710068" y="4483298"/>
            <a:ext cx="1219200" cy="329803"/>
          </a:xfrm>
          <a:prstGeom prst="trapezoid">
            <a:avLst>
              <a:gd name="adj" fmla="val 8045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/>
          <p:nvPr/>
        </p:nvCxnSpPr>
        <p:spPr>
          <a:xfrm>
            <a:off x="5493374" y="4242664"/>
            <a:ext cx="66513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5493374" y="4485921"/>
            <a:ext cx="66139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5493374" y="5028310"/>
            <a:ext cx="66139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726358" y="4638765"/>
            <a:ext cx="461665" cy="3303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89" name="Flowchart: Process 88"/>
          <p:cNvSpPr/>
          <p:nvPr/>
        </p:nvSpPr>
        <p:spPr>
          <a:xfrm>
            <a:off x="4350374" y="4038600"/>
            <a:ext cx="1133475" cy="1219200"/>
          </a:xfrm>
          <a:prstGeom prst="flowChartProcess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4350374" y="4153375"/>
            <a:ext cx="114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Target</a:t>
            </a:r>
          </a:p>
          <a:p>
            <a:pPr algn="ctr"/>
            <a:r>
              <a:rPr lang="en-US" dirty="0" smtClean="0"/>
              <a:t>Predictor/</a:t>
            </a:r>
          </a:p>
          <a:p>
            <a:pPr algn="ctr"/>
            <a:r>
              <a:rPr lang="en-US" dirty="0"/>
              <a:t>C</a:t>
            </a:r>
            <a:r>
              <a:rPr lang="en-US" dirty="0" smtClean="0"/>
              <a:t>alculator</a:t>
            </a:r>
            <a:endParaRPr lang="en-US" dirty="0"/>
          </a:p>
        </p:txBody>
      </p:sp>
      <p:cxnSp>
        <p:nvCxnSpPr>
          <p:cNvPr id="91" name="Straight Connector 90"/>
          <p:cNvCxnSpPr/>
          <p:nvPr/>
        </p:nvCxnSpPr>
        <p:spPr>
          <a:xfrm>
            <a:off x="6484570" y="4663716"/>
            <a:ext cx="1389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505887" y="4234899"/>
            <a:ext cx="150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Predicted PC</a:t>
            </a:r>
            <a:endParaRPr lang="en-US" dirty="0"/>
          </a:p>
        </p:txBody>
      </p:sp>
      <p:cxnSp>
        <p:nvCxnSpPr>
          <p:cNvPr id="94" name="Straight Connector 93"/>
          <p:cNvCxnSpPr/>
          <p:nvPr/>
        </p:nvCxnSpPr>
        <p:spPr>
          <a:xfrm>
            <a:off x="4862374" y="2957206"/>
            <a:ext cx="146297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Flowchart: Process 95"/>
          <p:cNvSpPr/>
          <p:nvPr/>
        </p:nvSpPr>
        <p:spPr>
          <a:xfrm>
            <a:off x="1942008" y="2208760"/>
            <a:ext cx="1585188" cy="121920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1949628" y="2235257"/>
            <a:ext cx="1577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gRselect</a:t>
            </a:r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1949628" y="2754837"/>
            <a:ext cx="1577568" cy="2134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0" tIns="82758" rIns="165517" bIns="827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cs typeface="Arial" pitchFamily="34" charset="0"/>
              </a:rPr>
              <a:t>   16 DIR entries</a:t>
            </a:r>
            <a:endParaRPr lang="en-US" sz="16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01" name="Straight Connector 100"/>
          <p:cNvCxnSpPr/>
          <p:nvPr/>
        </p:nvCxnSpPr>
        <p:spPr>
          <a:xfrm>
            <a:off x="3515947" y="2889861"/>
            <a:ext cx="4973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3738468" y="2779399"/>
            <a:ext cx="133758" cy="2134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 Box 163"/>
          <p:cNvSpPr txBox="1"/>
          <p:nvPr/>
        </p:nvSpPr>
        <p:spPr>
          <a:xfrm>
            <a:off x="3512174" y="2474821"/>
            <a:ext cx="630184" cy="381174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165517" tIns="82758" rIns="165517" bIns="8275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effectLst/>
                <a:ea typeface="宋体"/>
                <a:cs typeface="Times New Roman"/>
              </a:rPr>
              <a:t>32</a:t>
            </a:r>
          </a:p>
        </p:txBody>
      </p:sp>
      <p:cxnSp>
        <p:nvCxnSpPr>
          <p:cNvPr id="104" name="Straight Connector 103"/>
          <p:cNvCxnSpPr/>
          <p:nvPr/>
        </p:nvCxnSpPr>
        <p:spPr>
          <a:xfrm flipH="1" flipV="1">
            <a:off x="4013297" y="2362374"/>
            <a:ext cx="536" cy="9859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4228912" y="2282618"/>
            <a:ext cx="133758" cy="2134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4013833" y="2362373"/>
            <a:ext cx="5628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 Box 167"/>
          <p:cNvSpPr txBox="1"/>
          <p:nvPr/>
        </p:nvSpPr>
        <p:spPr>
          <a:xfrm>
            <a:off x="4085913" y="1981199"/>
            <a:ext cx="553513" cy="381174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165517" tIns="82758" rIns="165517" bIns="8275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effectLst/>
                <a:ea typeface="宋体"/>
                <a:cs typeface="Times New Roman"/>
              </a:rPr>
              <a:t>2</a:t>
            </a:r>
          </a:p>
        </p:txBody>
      </p:sp>
      <p:cxnSp>
        <p:nvCxnSpPr>
          <p:cNvPr id="108" name="Straight Connector 107"/>
          <p:cNvCxnSpPr/>
          <p:nvPr/>
        </p:nvCxnSpPr>
        <p:spPr>
          <a:xfrm flipH="1">
            <a:off x="4228912" y="2514599"/>
            <a:ext cx="133758" cy="2134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4013833" y="2594354"/>
            <a:ext cx="5628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>
            <a:off x="4228786" y="2743199"/>
            <a:ext cx="133758" cy="2134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4013706" y="2822953"/>
            <a:ext cx="5628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>
            <a:off x="4228786" y="3268581"/>
            <a:ext cx="133758" cy="2134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4013706" y="3348336"/>
            <a:ext cx="5628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rapezoid 113"/>
          <p:cNvSpPr/>
          <p:nvPr/>
        </p:nvSpPr>
        <p:spPr>
          <a:xfrm rot="5400000">
            <a:off x="4041524" y="2705010"/>
            <a:ext cx="1352804" cy="286360"/>
          </a:xfrm>
          <a:prstGeom prst="trapezoid">
            <a:avLst>
              <a:gd name="adj" fmla="val 8902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88479" tIns="144239" rIns="288479" bIns="1442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b="1" dirty="0">
                <a:effectLst/>
                <a:ea typeface="Times New Roman"/>
                <a:cs typeface="Times New Roman"/>
              </a:rPr>
              <a:t> </a:t>
            </a:r>
            <a:endParaRPr lang="en-US" sz="1100" dirty="0">
              <a:effectLst/>
              <a:ea typeface="宋体"/>
              <a:cs typeface="Times New Roman"/>
            </a:endParaRPr>
          </a:p>
        </p:txBody>
      </p:sp>
      <p:sp>
        <p:nvSpPr>
          <p:cNvPr id="115" name="Text Box 180"/>
          <p:cNvSpPr txBox="1"/>
          <p:nvPr/>
        </p:nvSpPr>
        <p:spPr>
          <a:xfrm>
            <a:off x="4085913" y="2952256"/>
            <a:ext cx="602345" cy="468846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square" lIns="165517" tIns="82758" rIns="165517" bIns="8275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b="1" dirty="0" smtClean="0">
                <a:effectLst/>
                <a:ea typeface="宋体"/>
                <a:cs typeface="Times New Roman"/>
              </a:rPr>
              <a:t>…</a:t>
            </a:r>
            <a:endParaRPr lang="en-US" sz="1600" dirty="0">
              <a:effectLst/>
              <a:ea typeface="宋体"/>
              <a:cs typeface="Times New Roman"/>
            </a:endParaRP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6325347" y="3749640"/>
            <a:ext cx="0" cy="4413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6325347" y="2952256"/>
            <a:ext cx="0" cy="5648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7170072" y="2160049"/>
            <a:ext cx="1364328" cy="3996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65517" tIns="82758" rIns="165517" bIns="827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7" name="Text Box 4"/>
          <p:cNvSpPr txBox="1"/>
          <p:nvPr/>
        </p:nvSpPr>
        <p:spPr>
          <a:xfrm>
            <a:off x="7796680" y="2126629"/>
            <a:ext cx="695540" cy="46653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165517" tIns="82758" rIns="165517" bIns="8275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effectLst/>
                <a:ea typeface="宋体"/>
                <a:cs typeface="Times New Roman"/>
              </a:rPr>
              <a:t>PC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7408254" y="2160049"/>
            <a:ext cx="321724" cy="3912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65517" tIns="82758" rIns="165517" bIns="827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129" name="Straight Connector 128"/>
          <p:cNvCxnSpPr/>
          <p:nvPr/>
        </p:nvCxnSpPr>
        <p:spPr>
          <a:xfrm>
            <a:off x="7569116" y="1676399"/>
            <a:ext cx="2577" cy="4793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4717926" y="1676399"/>
            <a:ext cx="286011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4726481" y="1676399"/>
            <a:ext cx="0" cy="61891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flipV="1">
            <a:off x="7861761" y="2559746"/>
            <a:ext cx="0" cy="21051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91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Relaxing Storage Constraint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2846876"/>
              </p:ext>
            </p:extLst>
          </p:nvPr>
        </p:nvGraphicFramePr>
        <p:xfrm>
          <a:off x="685800" y="990600"/>
          <a:ext cx="71628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1828800" y="2743200"/>
            <a:ext cx="6096000" cy="0"/>
          </a:xfrm>
          <a:prstGeom prst="line">
            <a:avLst/>
          </a:prstGeom>
          <a:ln w="254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28700" y="4693921"/>
            <a:ext cx="769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Accuracy saturates with increasing predictor sizes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Consider more advanced branch prediction schemes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432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 Box 19"/>
          <p:cNvSpPr txBox="1">
            <a:spLocks noChangeArrowheads="1"/>
          </p:cNvSpPr>
          <p:nvPr/>
        </p:nvSpPr>
        <p:spPr bwMode="auto">
          <a:xfrm>
            <a:off x="1752600" y="4589782"/>
            <a:ext cx="33538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+mn-lt"/>
              </a:rPr>
              <a:t>Fetch and execute speculatively</a:t>
            </a:r>
            <a:endParaRPr lang="en-US" sz="1800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Branch Prediction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15712" y="2510365"/>
            <a:ext cx="1329267" cy="80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354329" y="2120315"/>
            <a:ext cx="30862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latin typeface="+mn-lt"/>
              </a:rPr>
              <a:t>Without a Branch Predictor</a:t>
            </a:r>
            <a:endParaRPr lang="en-US" b="1" dirty="0">
              <a:latin typeface="+mn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744978" y="2510366"/>
            <a:ext cx="3275947" cy="80434"/>
          </a:xfrm>
          <a:prstGeom prst="rect">
            <a:avLst/>
          </a:prstGeom>
          <a:pattFill prst="openDmnd">
            <a:fgClr>
              <a:schemeClr val="tx1"/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3060712" y="2585760"/>
            <a:ext cx="5968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+mn-lt"/>
              </a:rPr>
              <a:t>stall</a:t>
            </a:r>
            <a:endParaRPr lang="en-US" sz="1600" dirty="0">
              <a:latin typeface="+mn-lt"/>
            </a:endParaRPr>
          </a:p>
        </p:txBody>
      </p:sp>
      <p:sp>
        <p:nvSpPr>
          <p:cNvPr id="41" name="Text Box 19"/>
          <p:cNvSpPr txBox="1">
            <a:spLocks noChangeArrowheads="1"/>
          </p:cNvSpPr>
          <p:nvPr/>
        </p:nvSpPr>
        <p:spPr bwMode="auto">
          <a:xfrm>
            <a:off x="354329" y="3005588"/>
            <a:ext cx="407278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latin typeface="+mn-lt"/>
              </a:rPr>
              <a:t>Branch Predictor: Correct prediction </a:t>
            </a:r>
            <a:endParaRPr lang="en-US" b="1" dirty="0">
              <a:latin typeface="+mn-lt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15712" y="3429000"/>
            <a:ext cx="1329267" cy="80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 Box 19"/>
          <p:cNvSpPr txBox="1">
            <a:spLocks noChangeArrowheads="1"/>
          </p:cNvSpPr>
          <p:nvPr/>
        </p:nvSpPr>
        <p:spPr bwMode="auto">
          <a:xfrm>
            <a:off x="1768699" y="3501629"/>
            <a:ext cx="33538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+mn-lt"/>
              </a:rPr>
              <a:t>Fetch and execute speculatively</a:t>
            </a:r>
            <a:endParaRPr lang="en-US" sz="1800" dirty="0">
              <a:latin typeface="+mn-lt"/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1739899" y="4555127"/>
            <a:ext cx="3286104" cy="0"/>
          </a:xfrm>
          <a:prstGeom prst="straightConnector1">
            <a:avLst/>
          </a:prstGeom>
          <a:ln w="50800" cap="flat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 Box 19"/>
          <p:cNvSpPr txBox="1">
            <a:spLocks noChangeArrowheads="1"/>
          </p:cNvSpPr>
          <p:nvPr/>
        </p:nvSpPr>
        <p:spPr bwMode="auto">
          <a:xfrm>
            <a:off x="356709" y="4114800"/>
            <a:ext cx="42494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latin typeface="+mn-lt"/>
              </a:rPr>
              <a:t>Branch Predictor: Incorrect prediction </a:t>
            </a:r>
            <a:endParaRPr lang="en-US" b="1" dirty="0">
              <a:latin typeface="+mn-lt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15711" y="4514910"/>
            <a:ext cx="1329267" cy="80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 Box 19"/>
          <p:cNvSpPr txBox="1">
            <a:spLocks noChangeArrowheads="1"/>
          </p:cNvSpPr>
          <p:nvPr/>
        </p:nvSpPr>
        <p:spPr bwMode="auto">
          <a:xfrm>
            <a:off x="4093826" y="5276994"/>
            <a:ext cx="2057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+mn-lt"/>
              </a:rPr>
              <a:t>Branch resolved</a:t>
            </a:r>
            <a:endParaRPr lang="en-US" sz="1800" dirty="0">
              <a:latin typeface="+mn-lt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5027636" y="4511831"/>
            <a:ext cx="760389" cy="77951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 Box 19"/>
          <p:cNvSpPr txBox="1">
            <a:spLocks noChangeArrowheads="1"/>
          </p:cNvSpPr>
          <p:nvPr/>
        </p:nvSpPr>
        <p:spPr bwMode="auto">
          <a:xfrm>
            <a:off x="4972261" y="4602905"/>
            <a:ext cx="8711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+mn-lt"/>
              </a:rPr>
              <a:t>Squash</a:t>
            </a:r>
            <a:endParaRPr lang="en-US" sz="1800" dirty="0">
              <a:latin typeface="+mn-lt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5023306" y="2510367"/>
            <a:ext cx="3511094" cy="804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1744681" y="3429000"/>
            <a:ext cx="3545477" cy="807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5791200" y="4510197"/>
            <a:ext cx="3293533" cy="820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 Box 19"/>
          <p:cNvSpPr txBox="1">
            <a:spLocks noChangeArrowheads="1"/>
          </p:cNvSpPr>
          <p:nvPr/>
        </p:nvSpPr>
        <p:spPr bwMode="auto">
          <a:xfrm>
            <a:off x="37855" y="3509725"/>
            <a:ext cx="16629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+mn-lt"/>
              </a:rPr>
              <a:t>Guess Next PC</a:t>
            </a:r>
            <a:endParaRPr lang="en-US" sz="1800" dirty="0">
              <a:latin typeface="+mn-lt"/>
            </a:endParaRPr>
          </a:p>
        </p:txBody>
      </p:sp>
      <p:cxnSp>
        <p:nvCxnSpPr>
          <p:cNvPr id="135" name="Straight Arrow Connector 134"/>
          <p:cNvCxnSpPr/>
          <p:nvPr/>
        </p:nvCxnSpPr>
        <p:spPr>
          <a:xfrm flipV="1">
            <a:off x="1509169" y="3501630"/>
            <a:ext cx="227781" cy="184665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 Box 19"/>
          <p:cNvSpPr txBox="1">
            <a:spLocks noChangeArrowheads="1"/>
          </p:cNvSpPr>
          <p:nvPr/>
        </p:nvSpPr>
        <p:spPr bwMode="auto">
          <a:xfrm>
            <a:off x="37855" y="4594384"/>
            <a:ext cx="16629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+mn-lt"/>
              </a:rPr>
              <a:t>Guess Next PC</a:t>
            </a:r>
            <a:endParaRPr lang="en-US" sz="1800" dirty="0">
              <a:latin typeface="+mn-lt"/>
            </a:endParaRPr>
          </a:p>
        </p:txBody>
      </p:sp>
      <p:cxnSp>
        <p:nvCxnSpPr>
          <p:cNvPr id="141" name="Straight Arrow Connector 140"/>
          <p:cNvCxnSpPr/>
          <p:nvPr/>
        </p:nvCxnSpPr>
        <p:spPr>
          <a:xfrm flipV="1">
            <a:off x="1509169" y="4586289"/>
            <a:ext cx="227781" cy="184665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5026003" y="1846747"/>
            <a:ext cx="0" cy="3325956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19"/>
          <p:cNvSpPr txBox="1">
            <a:spLocks noChangeArrowheads="1"/>
          </p:cNvSpPr>
          <p:nvPr/>
        </p:nvSpPr>
        <p:spPr bwMode="auto">
          <a:xfrm>
            <a:off x="457200" y="2590800"/>
            <a:ext cx="8648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+mn-lt"/>
              </a:rPr>
              <a:t>Branch</a:t>
            </a:r>
            <a:endParaRPr lang="en-US" sz="1800" dirty="0">
              <a:latin typeface="+mn-lt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1289527" y="2782228"/>
            <a:ext cx="45597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1731963" y="2600044"/>
            <a:ext cx="1" cy="18218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546416" y="1664731"/>
            <a:ext cx="8216584" cy="1"/>
          </a:xfrm>
          <a:prstGeom prst="straightConnector1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Box 19"/>
          <p:cNvSpPr txBox="1">
            <a:spLocks noChangeArrowheads="1"/>
          </p:cNvSpPr>
          <p:nvPr/>
        </p:nvSpPr>
        <p:spPr bwMode="auto">
          <a:xfrm>
            <a:off x="4551386" y="1295400"/>
            <a:ext cx="9525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Time</a:t>
            </a:r>
            <a:endParaRPr lang="en-US" sz="1800" b="1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744626" y="3428881"/>
            <a:ext cx="3545532" cy="804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329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2" grpId="0" animBg="1"/>
      <p:bldP spid="15" grpId="0"/>
      <p:bldP spid="17" grpId="0" animBg="1"/>
      <p:bldP spid="34" grpId="0"/>
      <p:bldP spid="41" grpId="0"/>
      <p:bldP spid="61" grpId="0" animBg="1"/>
      <p:bldP spid="66" grpId="0"/>
      <p:bldP spid="77" grpId="0"/>
      <p:bldP spid="78" grpId="0" animBg="1"/>
      <p:bldP spid="83" grpId="0"/>
      <p:bldP spid="88" grpId="0" animBg="1"/>
      <p:bldP spid="90" grpId="0"/>
      <p:bldP spid="102" grpId="0" animBg="1"/>
      <p:bldP spid="103" grpId="0" animBg="1"/>
      <p:bldP spid="115" grpId="0" animBg="1"/>
      <p:bldP spid="133" grpId="0"/>
      <p:bldP spid="140" grpId="0"/>
      <p:bldP spid="35" grpId="0"/>
      <p:bldP spid="4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47998" y="1959788"/>
            <a:ext cx="2133600" cy="22717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47998" y="2264588"/>
            <a:ext cx="2133600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  <a:r>
              <a:rPr lang="en-US" dirty="0" smtClean="0"/>
              <a:t>eight vector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90898" y="159045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Weight Table</a:t>
            </a:r>
            <a:endParaRPr lang="en-US" dirty="0"/>
          </a:p>
        </p:txBody>
      </p:sp>
      <p:cxnSp>
        <p:nvCxnSpPr>
          <p:cNvPr id="8" name="Straight Arrow Connector 7"/>
          <p:cNvCxnSpPr>
            <a:endCxn id="6" idx="1"/>
          </p:cNvCxnSpPr>
          <p:nvPr/>
        </p:nvCxnSpPr>
        <p:spPr>
          <a:xfrm>
            <a:off x="1114598" y="2416988"/>
            <a:ext cx="533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12" idx="0"/>
          </p:cNvCxnSpPr>
          <p:nvPr/>
        </p:nvCxnSpPr>
        <p:spPr>
          <a:xfrm>
            <a:off x="4323465" y="2416988"/>
            <a:ext cx="0" cy="35823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</p:cNvCxnSpPr>
          <p:nvPr/>
        </p:nvCxnSpPr>
        <p:spPr>
          <a:xfrm>
            <a:off x="3781598" y="2416988"/>
            <a:ext cx="2743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41985" y="2437123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4107565" y="2775221"/>
            <a:ext cx="431800" cy="4318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3" name="Straight Arrow Connector 12"/>
          <p:cNvCxnSpPr>
            <a:endCxn id="12" idx="6"/>
          </p:cNvCxnSpPr>
          <p:nvPr/>
        </p:nvCxnSpPr>
        <p:spPr>
          <a:xfrm flipH="1">
            <a:off x="4539365" y="2991121"/>
            <a:ext cx="23283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72197" y="2806455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  <a:r>
              <a:rPr lang="en-US" baseline="-25000" dirty="0" smtClean="0"/>
              <a:t>0</a:t>
            </a:r>
          </a:p>
        </p:txBody>
      </p:sp>
      <p:cxnSp>
        <p:nvCxnSpPr>
          <p:cNvPr id="15" name="Straight Arrow Connector 14"/>
          <p:cNvCxnSpPr>
            <a:stCxn id="12" idx="4"/>
          </p:cNvCxnSpPr>
          <p:nvPr/>
        </p:nvCxnSpPr>
        <p:spPr>
          <a:xfrm>
            <a:off x="4323465" y="3207021"/>
            <a:ext cx="0" cy="32173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8" idx="0"/>
          </p:cNvCxnSpPr>
          <p:nvPr/>
        </p:nvCxnSpPr>
        <p:spPr>
          <a:xfrm>
            <a:off x="6524798" y="2416988"/>
            <a:ext cx="0" cy="35823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543318" y="2437123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</a:t>
            </a:r>
            <a:r>
              <a:rPr lang="en-US" baseline="-25000" dirty="0" err="1"/>
              <a:t>h</a:t>
            </a:r>
            <a:endParaRPr lang="en-US" baseline="-25000" dirty="0" smtClean="0"/>
          </a:p>
        </p:txBody>
      </p:sp>
      <p:sp>
        <p:nvSpPr>
          <p:cNvPr id="18" name="Oval 17"/>
          <p:cNvSpPr/>
          <p:nvPr/>
        </p:nvSpPr>
        <p:spPr>
          <a:xfrm>
            <a:off x="6308898" y="2775221"/>
            <a:ext cx="431800" cy="4318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9" name="Straight Arrow Connector 18"/>
          <p:cNvCxnSpPr>
            <a:endCxn id="18" idx="6"/>
          </p:cNvCxnSpPr>
          <p:nvPr/>
        </p:nvCxnSpPr>
        <p:spPr>
          <a:xfrm flipH="1">
            <a:off x="6740698" y="2991121"/>
            <a:ext cx="23283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973530" y="2806455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</a:t>
            </a:r>
            <a:r>
              <a:rPr lang="en-US" baseline="-25000" dirty="0" err="1" smtClean="0"/>
              <a:t>h</a:t>
            </a:r>
            <a:endParaRPr lang="en-US" baseline="-25000" dirty="0" smtClean="0"/>
          </a:p>
        </p:txBody>
      </p:sp>
      <p:cxnSp>
        <p:nvCxnSpPr>
          <p:cNvPr id="21" name="Straight Arrow Connector 20"/>
          <p:cNvCxnSpPr>
            <a:stCxn id="18" idx="4"/>
          </p:cNvCxnSpPr>
          <p:nvPr/>
        </p:nvCxnSpPr>
        <p:spPr>
          <a:xfrm>
            <a:off x="6524798" y="3207021"/>
            <a:ext cx="0" cy="32173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047363" y="2636911"/>
            <a:ext cx="1003300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baseline="-25000" dirty="0" smtClean="0"/>
              <a:t>……</a:t>
            </a:r>
          </a:p>
        </p:txBody>
      </p:sp>
      <p:sp>
        <p:nvSpPr>
          <p:cNvPr id="23" name="Trapezoid 22"/>
          <p:cNvSpPr/>
          <p:nvPr/>
        </p:nvSpPr>
        <p:spPr>
          <a:xfrm rot="10800000">
            <a:off x="3982679" y="3528754"/>
            <a:ext cx="2990852" cy="381000"/>
          </a:xfrm>
          <a:prstGeom prst="trapezoid">
            <a:avLst>
              <a:gd name="adj" fmla="val 100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+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495039" y="3909755"/>
            <a:ext cx="0" cy="32173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457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“Multiplication”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35537" y="1308380"/>
            <a:ext cx="1447800" cy="33856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Weight Table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002137" y="1477661"/>
            <a:ext cx="533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440537" y="1467825"/>
            <a:ext cx="0" cy="10766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983337" y="1477659"/>
            <a:ext cx="2694730" cy="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50647" y="2120015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/>
              <a:t>1</a:t>
            </a:r>
            <a:endParaRPr lang="en-US" baseline="-250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296939" y="1766856"/>
            <a:ext cx="1003300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baseline="-25000" dirty="0" smtClean="0"/>
              <a:t>……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440537" y="1646940"/>
            <a:ext cx="471593" cy="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912129" y="1646940"/>
            <a:ext cx="1" cy="22016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3550180" y="1870044"/>
            <a:ext cx="723899" cy="282033"/>
          </a:xfrm>
          <a:prstGeom prst="roundRect">
            <a:avLst>
              <a:gd name="adj" fmla="val 38281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en-US" sz="1400" dirty="0" smtClean="0"/>
              <a:t>negate</a:t>
            </a:r>
            <a:endParaRPr lang="en-US" sz="14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912129" y="2149133"/>
            <a:ext cx="0" cy="39532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rapezoid 14"/>
          <p:cNvSpPr/>
          <p:nvPr/>
        </p:nvSpPr>
        <p:spPr>
          <a:xfrm rot="10800000">
            <a:off x="3246649" y="2544460"/>
            <a:ext cx="859368" cy="182855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3935837" y="2133006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-w</a:t>
            </a:r>
            <a:r>
              <a:rPr lang="en-US" baseline="-25000" dirty="0"/>
              <a:t>1</a:t>
            </a:r>
            <a:endParaRPr lang="en-US" baseline="-25000" dirty="0" smtClean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4032353" y="2635888"/>
            <a:ext cx="34078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373139" y="2451222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/>
              <a:t>1</a:t>
            </a:r>
            <a:endParaRPr lang="en-US" baseline="-25000" dirty="0" smtClean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676333" y="2727316"/>
            <a:ext cx="0" cy="39532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678067" y="1477661"/>
            <a:ext cx="0" cy="10766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678067" y="1656776"/>
            <a:ext cx="471593" cy="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149659" y="1656776"/>
            <a:ext cx="1" cy="22016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5787710" y="1879880"/>
            <a:ext cx="723899" cy="282033"/>
          </a:xfrm>
          <a:prstGeom prst="roundRect">
            <a:avLst>
              <a:gd name="adj" fmla="val 38281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en-US" sz="1400" dirty="0" smtClean="0"/>
              <a:t>negate</a:t>
            </a:r>
            <a:endParaRPr lang="en-US" sz="14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149659" y="2158969"/>
            <a:ext cx="0" cy="39532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rapezoid 24"/>
          <p:cNvSpPr/>
          <p:nvPr/>
        </p:nvSpPr>
        <p:spPr>
          <a:xfrm rot="10800000">
            <a:off x="5484179" y="2554296"/>
            <a:ext cx="859368" cy="182855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6173367" y="2142842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r>
              <a:rPr lang="en-US" dirty="0" err="1" smtClean="0"/>
              <a:t>w</a:t>
            </a:r>
            <a:r>
              <a:rPr lang="en-US" baseline="-25000" dirty="0" err="1"/>
              <a:t>n</a:t>
            </a:r>
            <a:endParaRPr lang="en-US" baseline="-25000" dirty="0" smtClean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6269883" y="2645724"/>
            <a:ext cx="34078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610669" y="2461058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</a:t>
            </a:r>
            <a:r>
              <a:rPr lang="en-US" baseline="-25000" dirty="0" err="1"/>
              <a:t>n</a:t>
            </a:r>
            <a:endParaRPr lang="en-US" baseline="-25000" dirty="0" smtClean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913863" y="2737152"/>
            <a:ext cx="0" cy="39532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187636" y="2133006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</a:t>
            </a:r>
            <a:r>
              <a:rPr lang="en-US" baseline="-25000" dirty="0" err="1"/>
              <a:t>n</a:t>
            </a:r>
            <a:endParaRPr lang="en-US" baseline="-25000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4274079" y="3122644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(a)</a:t>
            </a:r>
            <a:endParaRPr lang="en-US" baseline="-25000" dirty="0" smtClean="0"/>
          </a:p>
        </p:txBody>
      </p:sp>
      <p:sp>
        <p:nvSpPr>
          <p:cNvPr id="32" name="Rectangle 31"/>
          <p:cNvSpPr/>
          <p:nvPr/>
        </p:nvSpPr>
        <p:spPr>
          <a:xfrm>
            <a:off x="1535537" y="3441980"/>
            <a:ext cx="1447800" cy="33856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Weight Table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002137" y="3611261"/>
            <a:ext cx="533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440537" y="3601425"/>
            <a:ext cx="0" cy="10766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983337" y="3611259"/>
            <a:ext cx="2694730" cy="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050647" y="4253615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/>
              <a:t>1</a:t>
            </a:r>
            <a:endParaRPr lang="en-US" baseline="-25000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4296939" y="3900456"/>
            <a:ext cx="1003300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baseline="-25000" dirty="0" smtClean="0"/>
              <a:t>……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3912129" y="4110770"/>
            <a:ext cx="1" cy="56729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rapezoid 38"/>
          <p:cNvSpPr/>
          <p:nvPr/>
        </p:nvSpPr>
        <p:spPr>
          <a:xfrm rot="10800000">
            <a:off x="3246649" y="4678060"/>
            <a:ext cx="859368" cy="182855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40" name="TextBox 39"/>
          <p:cNvSpPr txBox="1"/>
          <p:nvPr/>
        </p:nvSpPr>
        <p:spPr>
          <a:xfrm>
            <a:off x="3935837" y="4266606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-w</a:t>
            </a:r>
            <a:r>
              <a:rPr lang="en-US" baseline="-25000" dirty="0"/>
              <a:t>1</a:t>
            </a:r>
            <a:endParaRPr lang="en-US" baseline="-25000" dirty="0" smtClean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4032353" y="4769488"/>
            <a:ext cx="34078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373139" y="4584822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/>
              <a:t>1</a:t>
            </a:r>
            <a:endParaRPr lang="en-US" baseline="-25000" dirty="0" smtClean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676333" y="4860916"/>
            <a:ext cx="0" cy="39532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678067" y="3611261"/>
            <a:ext cx="0" cy="10766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149660" y="4110772"/>
            <a:ext cx="0" cy="57712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rapezoid 45"/>
          <p:cNvSpPr/>
          <p:nvPr/>
        </p:nvSpPr>
        <p:spPr>
          <a:xfrm rot="10800000">
            <a:off x="5484179" y="4687896"/>
            <a:ext cx="859368" cy="182855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47" name="TextBox 46"/>
          <p:cNvSpPr txBox="1"/>
          <p:nvPr/>
        </p:nvSpPr>
        <p:spPr>
          <a:xfrm>
            <a:off x="6173367" y="4276442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r>
              <a:rPr lang="en-US" dirty="0" err="1" smtClean="0"/>
              <a:t>w</a:t>
            </a:r>
            <a:r>
              <a:rPr lang="en-US" baseline="-25000" dirty="0" err="1"/>
              <a:t>n</a:t>
            </a:r>
            <a:endParaRPr lang="en-US" baseline="-25000" dirty="0" smtClean="0"/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6269883" y="4779324"/>
            <a:ext cx="34078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610669" y="4594658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</a:t>
            </a:r>
            <a:r>
              <a:rPr lang="en-US" baseline="-25000" dirty="0" err="1"/>
              <a:t>n</a:t>
            </a:r>
            <a:endParaRPr lang="en-US" baseline="-25000" dirty="0" smtClean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5913863" y="4870752"/>
            <a:ext cx="0" cy="39532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187636" y="4266606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</a:t>
            </a:r>
            <a:r>
              <a:rPr lang="en-US" baseline="-25000" dirty="0" err="1"/>
              <a:t>n</a:t>
            </a:r>
            <a:endParaRPr lang="en-US" baseline="-25000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4274079" y="5256244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(b)</a:t>
            </a:r>
            <a:endParaRPr lang="en-US" baseline="-25000" dirty="0" smtClean="0"/>
          </a:p>
        </p:txBody>
      </p:sp>
      <p:sp>
        <p:nvSpPr>
          <p:cNvPr id="53" name="Rectangle 52"/>
          <p:cNvSpPr/>
          <p:nvPr/>
        </p:nvSpPr>
        <p:spPr>
          <a:xfrm>
            <a:off x="1535537" y="3873211"/>
            <a:ext cx="1447800" cy="53306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Complement Weight Table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1230737" y="3601425"/>
            <a:ext cx="0" cy="538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1230737" y="4130487"/>
            <a:ext cx="3048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983337" y="4110770"/>
            <a:ext cx="3166323" cy="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51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 Order Bit Elimination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6136854"/>
              </p:ext>
            </p:extLst>
          </p:nvPr>
        </p:nvGraphicFramePr>
        <p:xfrm>
          <a:off x="609600" y="1021080"/>
          <a:ext cx="7391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90600" y="4648200"/>
            <a:ext cx="746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Using 3 bits at prediction time improves maximum frequency by 14.6% with negligible accuracy reduction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9732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/>
          <p:cNvSpPr/>
          <p:nvPr/>
        </p:nvSpPr>
        <p:spPr>
          <a:xfrm>
            <a:off x="2162810" y="2118612"/>
            <a:ext cx="6752590" cy="4302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Perceptron Predictor Structure on FPGA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85800" y="1006211"/>
            <a:ext cx="1447800" cy="33856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Weight Table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52400" y="1175492"/>
            <a:ext cx="533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590800" y="1165656"/>
            <a:ext cx="0" cy="10766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133600" y="1175490"/>
            <a:ext cx="4387850" cy="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2162810" y="1817846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810" y="1817846"/>
                <a:ext cx="499533" cy="362984"/>
              </a:xfrm>
              <a:prstGeom prst="rect">
                <a:avLst/>
              </a:prstGeom>
              <a:blipFill rotWithShape="1">
                <a:blip r:embed="rId2"/>
                <a:stretch>
                  <a:fillRect r="-3659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5115983" y="1975172"/>
            <a:ext cx="1003300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baseline="-25000" dirty="0" smtClean="0"/>
              <a:t>……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4580467" y="1670081"/>
            <a:ext cx="1" cy="56729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rapezoid 20"/>
          <p:cNvSpPr/>
          <p:nvPr/>
        </p:nvSpPr>
        <p:spPr>
          <a:xfrm rot="10800000">
            <a:off x="2396912" y="2242290"/>
            <a:ext cx="727288" cy="182855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3027672" y="2333719"/>
            <a:ext cx="34078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3180597" y="2179828"/>
                <a:ext cx="118693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400" i="1" smtClean="0">
                          <a:latin typeface="Cambria Math"/>
                          <a:ea typeface="Cambria Math"/>
                        </a:rPr>
                        <m:t>⊕</m:t>
                      </m:r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600" dirty="0" smtClean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597" y="2179828"/>
                <a:ext cx="1186930" cy="307777"/>
              </a:xfrm>
              <a:prstGeom prst="rect">
                <a:avLst/>
              </a:prstGeom>
              <a:blipFill rotWithShape="1">
                <a:blip r:embed="rId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>
          <a:xfrm>
            <a:off x="3589443" y="2671319"/>
            <a:ext cx="0" cy="3037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85800" y="1437442"/>
            <a:ext cx="1447800" cy="53306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Complement Weight Table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381000" y="1165656"/>
            <a:ext cx="0" cy="538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81000" y="1694718"/>
            <a:ext cx="3048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2133600" y="1672541"/>
            <a:ext cx="6377517" cy="24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895600" y="1165653"/>
            <a:ext cx="0" cy="10766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2881625" y="1817846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1625" y="1817846"/>
                <a:ext cx="499533" cy="362984"/>
              </a:xfrm>
              <a:prstGeom prst="rect">
                <a:avLst/>
              </a:prstGeom>
              <a:blipFill rotWithShape="1">
                <a:blip r:embed="rId4"/>
                <a:stretch>
                  <a:fillRect r="-3659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/>
          <p:cNvCxnSpPr/>
          <p:nvPr/>
        </p:nvCxnSpPr>
        <p:spPr>
          <a:xfrm flipH="1">
            <a:off x="4885267" y="1675003"/>
            <a:ext cx="1" cy="56729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4004628" y="1823031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628" y="1823031"/>
                <a:ext cx="499533" cy="362984"/>
              </a:xfrm>
              <a:prstGeom prst="rect">
                <a:avLst/>
              </a:prstGeom>
              <a:blipFill rotWithShape="1">
                <a:blip r:embed="rId5"/>
                <a:stretch>
                  <a:fillRect r="-32927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rapezoid 33"/>
          <p:cNvSpPr/>
          <p:nvPr/>
        </p:nvSpPr>
        <p:spPr>
          <a:xfrm rot="10800000">
            <a:off x="4381504" y="2242290"/>
            <a:ext cx="727288" cy="182855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886200" y="2671319"/>
            <a:ext cx="0" cy="3037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4866217" y="1817846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6217" y="1817846"/>
                <a:ext cx="499533" cy="362984"/>
              </a:xfrm>
              <a:prstGeom prst="rect">
                <a:avLst/>
              </a:prstGeom>
              <a:blipFill rotWithShape="1">
                <a:blip r:embed="rId6"/>
                <a:stretch>
                  <a:fillRect r="-34146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/>
          <p:nvPr/>
        </p:nvCxnSpPr>
        <p:spPr>
          <a:xfrm>
            <a:off x="4147817" y="2333717"/>
            <a:ext cx="30565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2760556" y="2425145"/>
            <a:ext cx="0" cy="2691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2760556" y="2683661"/>
            <a:ext cx="820844" cy="21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4743454" y="2414502"/>
            <a:ext cx="0" cy="2691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886200" y="2683661"/>
            <a:ext cx="86084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rapezoid 41"/>
          <p:cNvSpPr/>
          <p:nvPr/>
        </p:nvSpPr>
        <p:spPr>
          <a:xfrm rot="10800000">
            <a:off x="3387512" y="2975069"/>
            <a:ext cx="727288" cy="182855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4038600" y="3079555"/>
            <a:ext cx="34078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/>
              <p:cNvSpPr txBox="1"/>
              <p:nvPr/>
            </p:nvSpPr>
            <p:spPr>
              <a:xfrm>
                <a:off x="4348583" y="2894889"/>
                <a:ext cx="394871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583" y="2894889"/>
                <a:ext cx="394871" cy="362984"/>
              </a:xfrm>
              <a:prstGeom prst="rect">
                <a:avLst/>
              </a:prstGeom>
              <a:blipFill rotWithShape="1">
                <a:blip r:embed="rId7"/>
                <a:stretch>
                  <a:fillRect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/>
          <p:cNvCxnSpPr/>
          <p:nvPr/>
        </p:nvCxnSpPr>
        <p:spPr>
          <a:xfrm>
            <a:off x="3752849" y="3157925"/>
            <a:ext cx="0" cy="3037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216650" y="1171314"/>
            <a:ext cx="0" cy="10766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/>
              <p:cNvSpPr txBox="1"/>
              <p:nvPr/>
            </p:nvSpPr>
            <p:spPr>
              <a:xfrm>
                <a:off x="5636683" y="1822502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h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683" y="1822502"/>
                <a:ext cx="499533" cy="362984"/>
              </a:xfrm>
              <a:prstGeom prst="rect">
                <a:avLst/>
              </a:prstGeom>
              <a:blipFill rotWithShape="1">
                <a:blip r:embed="rId8"/>
                <a:stretch>
                  <a:fillRect r="-26829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/>
          <p:nvPr/>
        </p:nvCxnSpPr>
        <p:spPr>
          <a:xfrm flipH="1">
            <a:off x="8206317" y="1675739"/>
            <a:ext cx="1" cy="56729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rapezoid 48"/>
          <p:cNvSpPr/>
          <p:nvPr/>
        </p:nvSpPr>
        <p:spPr>
          <a:xfrm rot="10800000">
            <a:off x="6022762" y="2247948"/>
            <a:ext cx="727288" cy="182855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6653522" y="2339377"/>
            <a:ext cx="20447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/>
              <p:cNvSpPr txBox="1"/>
              <p:nvPr/>
            </p:nvSpPr>
            <p:spPr>
              <a:xfrm>
                <a:off x="6756922" y="2179827"/>
                <a:ext cx="118693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h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1400" i="1" smtClean="0">
                          <a:latin typeface="Cambria Math"/>
                          <a:ea typeface="Cambria Math"/>
                        </a:rPr>
                        <m:t>⊕</m:t>
                      </m:r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h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600" dirty="0" smtClean="0"/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922" y="2179827"/>
                <a:ext cx="1186930" cy="307777"/>
              </a:xfrm>
              <a:prstGeom prst="rect">
                <a:avLst/>
              </a:prstGeom>
              <a:blipFill rotWithShape="1">
                <a:blip r:embed="rId9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/>
          <p:cNvCxnSpPr/>
          <p:nvPr/>
        </p:nvCxnSpPr>
        <p:spPr>
          <a:xfrm>
            <a:off x="7215293" y="2676977"/>
            <a:ext cx="0" cy="3037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6521450" y="1171311"/>
            <a:ext cx="0" cy="10766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/>
              <p:cNvSpPr txBox="1"/>
              <p:nvPr/>
            </p:nvSpPr>
            <p:spPr>
              <a:xfrm>
                <a:off x="6507475" y="1823504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7475" y="1823504"/>
                <a:ext cx="499533" cy="362984"/>
              </a:xfrm>
              <a:prstGeom prst="rect">
                <a:avLst/>
              </a:prstGeom>
              <a:blipFill rotWithShape="1">
                <a:blip r:embed="rId10"/>
                <a:stretch>
                  <a:fillRect r="-3659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/>
          <p:nvPr/>
        </p:nvCxnSpPr>
        <p:spPr>
          <a:xfrm flipH="1">
            <a:off x="8511117" y="1680661"/>
            <a:ext cx="1" cy="56729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/>
              <p:cNvSpPr txBox="1"/>
              <p:nvPr/>
            </p:nvSpPr>
            <p:spPr>
              <a:xfrm>
                <a:off x="7426959" y="1828689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h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959" y="1828689"/>
                <a:ext cx="499533" cy="362984"/>
              </a:xfrm>
              <a:prstGeom prst="rect">
                <a:avLst/>
              </a:prstGeom>
              <a:blipFill rotWithShape="1">
                <a:blip r:embed="rId11"/>
                <a:stretch>
                  <a:fillRect r="-62195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rapezoid 56"/>
          <p:cNvSpPr/>
          <p:nvPr/>
        </p:nvSpPr>
        <p:spPr>
          <a:xfrm rot="10800000">
            <a:off x="8007354" y="2247948"/>
            <a:ext cx="727288" cy="182855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7512050" y="2676977"/>
            <a:ext cx="0" cy="3037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/>
              <p:cNvSpPr txBox="1"/>
              <p:nvPr/>
            </p:nvSpPr>
            <p:spPr>
              <a:xfrm>
                <a:off x="8492067" y="1823504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2067" y="1823504"/>
                <a:ext cx="499533" cy="362984"/>
              </a:xfrm>
              <a:prstGeom prst="rect">
                <a:avLst/>
              </a:prstGeom>
              <a:blipFill rotWithShape="1">
                <a:blip r:embed="rId12"/>
                <a:stretch>
                  <a:fillRect r="-34146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/>
          <p:nvPr/>
        </p:nvCxnSpPr>
        <p:spPr>
          <a:xfrm flipV="1">
            <a:off x="7835900" y="2339375"/>
            <a:ext cx="243417" cy="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6386406" y="2430803"/>
            <a:ext cx="0" cy="2691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6386406" y="2689319"/>
            <a:ext cx="820844" cy="21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8369304" y="2420160"/>
            <a:ext cx="0" cy="2691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512050" y="2689319"/>
            <a:ext cx="86084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rapezoid 64"/>
          <p:cNvSpPr/>
          <p:nvPr/>
        </p:nvSpPr>
        <p:spPr>
          <a:xfrm rot="10800000">
            <a:off x="7013362" y="2980727"/>
            <a:ext cx="727288" cy="182855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7664450" y="3085213"/>
            <a:ext cx="34078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/>
              <p:cNvSpPr txBox="1"/>
              <p:nvPr/>
            </p:nvSpPr>
            <p:spPr>
              <a:xfrm>
                <a:off x="7974433" y="2900547"/>
                <a:ext cx="394871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4433" y="2900547"/>
                <a:ext cx="394871" cy="362984"/>
              </a:xfrm>
              <a:prstGeom prst="rect">
                <a:avLst/>
              </a:prstGeom>
              <a:blipFill rotWithShape="1">
                <a:blip r:embed="rId13"/>
                <a:stretch>
                  <a:fillRect r="-52308"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/>
          <p:cNvCxnSpPr/>
          <p:nvPr/>
        </p:nvCxnSpPr>
        <p:spPr>
          <a:xfrm>
            <a:off x="7378699" y="3163583"/>
            <a:ext cx="0" cy="3037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rapezoid 99"/>
          <p:cNvSpPr/>
          <p:nvPr/>
        </p:nvSpPr>
        <p:spPr>
          <a:xfrm rot="10800000">
            <a:off x="3393862" y="3467332"/>
            <a:ext cx="4532630" cy="358278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1" name="TextBox 100"/>
          <p:cNvSpPr txBox="1"/>
          <p:nvPr/>
        </p:nvSpPr>
        <p:spPr>
          <a:xfrm>
            <a:off x="4992399" y="3461675"/>
            <a:ext cx="1580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Wallace Tree</a:t>
            </a:r>
            <a:endParaRPr lang="en-US" baseline="-25000" dirty="0" smtClean="0"/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5782865" y="3825610"/>
            <a:ext cx="0" cy="3037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1600200" y="2339375"/>
            <a:ext cx="4953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0" y="2010181"/>
            <a:ext cx="16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Replace a layer of adders with </a:t>
            </a:r>
            <a:r>
              <a:rPr lang="en-US" dirty="0" err="1" smtClean="0"/>
              <a:t>muxes</a:t>
            </a:r>
            <a:endParaRPr lang="en-US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3710298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8" grpId="0"/>
      <p:bldP spid="23" grpId="0"/>
      <p:bldP spid="31" grpId="0"/>
      <p:bldP spid="33" grpId="0"/>
      <p:bldP spid="36" grpId="0"/>
      <p:bldP spid="44" grpId="0"/>
      <p:bldP spid="1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Perceptron Predictor Structure on FPGA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23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84310" y="2087902"/>
            <a:ext cx="2171222" cy="9906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rapezoid 6"/>
          <p:cNvSpPr/>
          <p:nvPr/>
        </p:nvSpPr>
        <p:spPr>
          <a:xfrm rot="10800000">
            <a:off x="6020623" y="2257985"/>
            <a:ext cx="1989508" cy="439516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7885139" y="2399637"/>
            <a:ext cx="29750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8055532" y="2238596"/>
                <a:ext cx="11625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(</m:t>
                          </m:r>
                          <m:r>
                            <a:rPr lang="en-US" sz="14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h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1400" i="1">
                          <a:latin typeface="Cambria Math"/>
                          <a:ea typeface="Cambria Math"/>
                        </a:rPr>
                        <m:t>⊕</m:t>
                      </m:r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h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532" y="2238596"/>
                <a:ext cx="1162529" cy="307777"/>
              </a:xfrm>
              <a:prstGeom prst="rect">
                <a:avLst/>
              </a:prstGeom>
              <a:blipFill rotWithShape="1">
                <a:blip r:embed="rId2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H="1">
            <a:off x="7719088" y="2600685"/>
            <a:ext cx="4919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8168665" y="2439643"/>
                <a:ext cx="32945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8665" y="2439643"/>
                <a:ext cx="329455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5889383" y="270917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6-LUT</a:t>
            </a:r>
            <a:endParaRPr lang="en-US" baseline="-25000" dirty="0" smtClean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7107685" y="2697502"/>
            <a:ext cx="0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207661" y="2087902"/>
            <a:ext cx="2044594" cy="9906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3661" y="1010048"/>
            <a:ext cx="1447800" cy="33856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Weight Table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50261" y="1179329"/>
            <a:ext cx="533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588661" y="1169493"/>
            <a:ext cx="0" cy="10766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131461" y="1179327"/>
            <a:ext cx="4439730" cy="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2160671" y="1630913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671" y="1630913"/>
                <a:ext cx="499533" cy="362984"/>
              </a:xfrm>
              <a:prstGeom prst="rect">
                <a:avLst/>
              </a:prstGeom>
              <a:blipFill rotWithShape="1">
                <a:blip r:embed="rId4"/>
                <a:stretch>
                  <a:fillRect r="-4878"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5074903" y="2125745"/>
            <a:ext cx="1003300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baseline="-25000" dirty="0" smtClean="0"/>
              <a:t>……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3473322" y="1690697"/>
            <a:ext cx="1" cy="56729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83661" y="1441279"/>
            <a:ext cx="1447800" cy="53306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Complement Weight Table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378861" y="1169493"/>
            <a:ext cx="0" cy="538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78861" y="1698555"/>
            <a:ext cx="3048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131461" y="1678838"/>
            <a:ext cx="57023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969661" y="1175148"/>
            <a:ext cx="0" cy="10766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2569172" y="1630702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9172" y="1630702"/>
                <a:ext cx="499533" cy="362984"/>
              </a:xfrm>
              <a:prstGeom prst="rect">
                <a:avLst/>
              </a:prstGeom>
              <a:blipFill rotWithShape="1">
                <a:blip r:embed="rId5"/>
                <a:stretch>
                  <a:fillRect r="-4878"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 flipH="1">
            <a:off x="3960260" y="1681895"/>
            <a:ext cx="1" cy="56729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2897483" y="1652877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483" y="1652877"/>
                <a:ext cx="499533" cy="362984"/>
              </a:xfrm>
              <a:prstGeom prst="rect">
                <a:avLst/>
              </a:prstGeom>
              <a:blipFill rotWithShape="1">
                <a:blip r:embed="rId6"/>
                <a:stretch>
                  <a:fillRect r="-34146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3384528" y="1652877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4528" y="1652877"/>
                <a:ext cx="499533" cy="362984"/>
              </a:xfrm>
              <a:prstGeom prst="rect">
                <a:avLst/>
              </a:prstGeom>
              <a:blipFill rotWithShape="1">
                <a:blip r:embed="rId7"/>
                <a:stretch>
                  <a:fillRect r="-34146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/>
          <p:nvPr/>
        </p:nvCxnSpPr>
        <p:spPr>
          <a:xfrm>
            <a:off x="6214511" y="1175151"/>
            <a:ext cx="0" cy="10766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5624806" y="1630702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h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4806" y="1630702"/>
                <a:ext cx="499533" cy="362984"/>
              </a:xfrm>
              <a:prstGeom prst="rect">
                <a:avLst/>
              </a:prstGeom>
              <a:blipFill rotWithShape="1">
                <a:blip r:embed="rId8"/>
                <a:stretch>
                  <a:fillRect r="-26829"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/>
          <p:nvPr/>
        </p:nvCxnSpPr>
        <p:spPr>
          <a:xfrm flipH="1">
            <a:off x="7294009" y="1679576"/>
            <a:ext cx="1" cy="56729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571191" y="1171429"/>
            <a:ext cx="0" cy="10766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6134077" y="1632171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077" y="1632171"/>
                <a:ext cx="499533" cy="362984"/>
              </a:xfrm>
              <a:prstGeom prst="rect">
                <a:avLst/>
              </a:prstGeom>
              <a:blipFill rotWithShape="1">
                <a:blip r:embed="rId9"/>
                <a:stretch>
                  <a:fillRect r="-3659"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/>
          <p:nvPr/>
        </p:nvCxnSpPr>
        <p:spPr>
          <a:xfrm flipH="1">
            <a:off x="7833760" y="1684498"/>
            <a:ext cx="1" cy="56729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6533702" y="1636889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h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702" y="1636889"/>
                <a:ext cx="499533" cy="362984"/>
              </a:xfrm>
              <a:prstGeom prst="rect">
                <a:avLst/>
              </a:prstGeom>
              <a:blipFill rotWithShape="1">
                <a:blip r:embed="rId10"/>
                <a:stretch>
                  <a:fillRect r="-60976"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7245328" y="1631704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328" y="1631704"/>
                <a:ext cx="499533" cy="362984"/>
              </a:xfrm>
              <a:prstGeom prst="rect">
                <a:avLst/>
              </a:prstGeom>
              <a:blipFill rotWithShape="1">
                <a:blip r:embed="rId11"/>
                <a:stretch>
                  <a:fillRect r="-34568"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rapezoid 38"/>
          <p:cNvSpPr/>
          <p:nvPr/>
        </p:nvSpPr>
        <p:spPr>
          <a:xfrm rot="10800000">
            <a:off x="2401964" y="2257985"/>
            <a:ext cx="1804890" cy="439516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4081862" y="2399637"/>
            <a:ext cx="29750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4252255" y="2238596"/>
                <a:ext cx="98826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(</m:t>
                          </m:r>
                          <m:r>
                            <a:rPr lang="en-US" sz="14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latin typeface="Cambria Math"/>
                          <a:ea typeface="Cambria Math"/>
                        </a:rPr>
                        <m:t>⊕</m:t>
                      </m:r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2255" y="2238596"/>
                <a:ext cx="988269" cy="307777"/>
              </a:xfrm>
              <a:prstGeom prst="rect">
                <a:avLst/>
              </a:prstGeom>
              <a:blipFill rotWithShape="1">
                <a:blip r:embed="rId12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 flipH="1">
            <a:off x="3915811" y="2600685"/>
            <a:ext cx="4919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4365388" y="2439643"/>
                <a:ext cx="32945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5388" y="2439643"/>
                <a:ext cx="329455" cy="307777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/>
          <p:cNvSpPr txBox="1"/>
          <p:nvPr/>
        </p:nvSpPr>
        <p:spPr>
          <a:xfrm>
            <a:off x="2207661" y="2697502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6-LUT</a:t>
            </a:r>
            <a:endParaRPr lang="en-US" baseline="-25000" dirty="0" smtClean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304408" y="2697502"/>
            <a:ext cx="0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rapezoid 45"/>
          <p:cNvSpPr/>
          <p:nvPr/>
        </p:nvSpPr>
        <p:spPr>
          <a:xfrm rot="10800000">
            <a:off x="2932831" y="3307102"/>
            <a:ext cx="4532630" cy="358278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47" name="TextBox 46"/>
          <p:cNvSpPr txBox="1"/>
          <p:nvPr/>
        </p:nvSpPr>
        <p:spPr>
          <a:xfrm>
            <a:off x="4425714" y="3296049"/>
            <a:ext cx="1580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Wallace Tree</a:t>
            </a:r>
            <a:endParaRPr lang="en-US" baseline="-25000" dirty="0" smtClean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5216180" y="3659984"/>
            <a:ext cx="0" cy="3037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190751" y="4421832"/>
            <a:ext cx="7583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Reduces one layer of logic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2961842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24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" y="2034769"/>
            <a:ext cx="304800" cy="125593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1300" y="1665437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</a:t>
            </a:r>
            <a:r>
              <a:rPr lang="en-US" baseline="-25000" dirty="0" smtClean="0"/>
              <a:t>0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66800" y="2034769"/>
            <a:ext cx="1181100" cy="125593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7238" y="2034769"/>
            <a:ext cx="0" cy="1255931"/>
          </a:xfrm>
          <a:prstGeom prst="line">
            <a:avLst/>
          </a:prstGeom>
          <a:ln w="254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" y="2367370"/>
            <a:ext cx="304800" cy="369332"/>
          </a:xfrm>
          <a:prstGeom prst="rect">
            <a:avLst/>
          </a:prstGeom>
          <a:noFill/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dirty="0" err="1" smtClean="0"/>
              <a:t>ctr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905000" y="2043520"/>
            <a:ext cx="0" cy="1255931"/>
          </a:xfrm>
          <a:prstGeom prst="line">
            <a:avLst/>
          </a:prstGeom>
          <a:ln w="254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47800" y="2367370"/>
            <a:ext cx="381000" cy="369332"/>
          </a:xfrm>
          <a:prstGeom prst="rect">
            <a:avLst/>
          </a:prstGeom>
          <a:noFill/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dirty="0" smtClean="0"/>
              <a:t>tag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905000" y="2367370"/>
            <a:ext cx="298450" cy="369332"/>
          </a:xfrm>
          <a:prstGeom prst="rect">
            <a:avLst/>
          </a:prstGeom>
          <a:noFill/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dirty="0"/>
              <a:t>u</a:t>
            </a:r>
          </a:p>
        </p:txBody>
      </p:sp>
      <p:cxnSp>
        <p:nvCxnSpPr>
          <p:cNvPr id="13" name="Straight Arrow Connector 12"/>
          <p:cNvCxnSpPr>
            <a:endCxn id="5" idx="0"/>
          </p:cNvCxnSpPr>
          <p:nvPr/>
        </p:nvCxnSpPr>
        <p:spPr>
          <a:xfrm>
            <a:off x="762000" y="1348969"/>
            <a:ext cx="0" cy="68580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447800" y="1501369"/>
            <a:ext cx="533400" cy="228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hash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1066800" y="1653769"/>
            <a:ext cx="304800" cy="369332"/>
          </a:xfrm>
          <a:prstGeom prst="rect">
            <a:avLst/>
          </a:prstGeom>
          <a:noFill/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dirty="0" smtClean="0"/>
              <a:t>T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2247900" y="1501369"/>
            <a:ext cx="533400" cy="228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hash</a:t>
            </a:r>
            <a:endParaRPr lang="en-US" sz="12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600200" y="1120369"/>
            <a:ext cx="0" cy="38100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828800" y="1120369"/>
            <a:ext cx="0" cy="38100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55700" y="888792"/>
            <a:ext cx="43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PC</a:t>
            </a:r>
            <a:endParaRPr lang="en-US" sz="14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600200" y="1310869"/>
            <a:ext cx="8445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438400" y="1298963"/>
            <a:ext cx="0" cy="202406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822450" y="1196569"/>
            <a:ext cx="8445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667000" y="1184663"/>
            <a:ext cx="0" cy="316706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27" idx="3"/>
          </p:cNvCxnSpPr>
          <p:nvPr/>
        </p:nvCxnSpPr>
        <p:spPr>
          <a:xfrm flipH="1">
            <a:off x="1924050" y="3711169"/>
            <a:ext cx="597694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714500" y="1721218"/>
            <a:ext cx="0" cy="313551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514600" y="1729969"/>
            <a:ext cx="0" cy="1981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390650" y="3596869"/>
            <a:ext cx="533400" cy="228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=?</a:t>
            </a:r>
            <a:endParaRPr lang="en-US" sz="1200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676400" y="3283318"/>
            <a:ext cx="0" cy="313551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676400" y="3825469"/>
            <a:ext cx="0" cy="342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1307306" y="4154080"/>
            <a:ext cx="369094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rapezoid 30"/>
          <p:cNvSpPr/>
          <p:nvPr/>
        </p:nvSpPr>
        <p:spPr>
          <a:xfrm rot="10800000">
            <a:off x="609600" y="4049306"/>
            <a:ext cx="778113" cy="228600"/>
          </a:xfrm>
          <a:prstGeom prst="trapezoid">
            <a:avLst>
              <a:gd name="adj" fmla="val 6617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766762" y="3283318"/>
            <a:ext cx="0" cy="765988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219200" y="3283318"/>
            <a:ext cx="0" cy="765988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01650" y="1074506"/>
            <a:ext cx="43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PC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1854200" y="888792"/>
            <a:ext cx="876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h[0:L(1)]</a:t>
            </a:r>
            <a:endParaRPr lang="en-US" sz="1400" dirty="0"/>
          </a:p>
        </p:txBody>
      </p:sp>
      <p:sp>
        <p:nvSpPr>
          <p:cNvPr id="36" name="Rectangle 35"/>
          <p:cNvSpPr/>
          <p:nvPr/>
        </p:nvSpPr>
        <p:spPr>
          <a:xfrm>
            <a:off x="2971800" y="2034769"/>
            <a:ext cx="1181100" cy="125593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>
            <a:off x="3302238" y="2034769"/>
            <a:ext cx="0" cy="1255931"/>
          </a:xfrm>
          <a:prstGeom prst="line">
            <a:avLst/>
          </a:prstGeom>
          <a:ln w="254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971800" y="2367370"/>
            <a:ext cx="304800" cy="369332"/>
          </a:xfrm>
          <a:prstGeom prst="rect">
            <a:avLst/>
          </a:prstGeom>
          <a:noFill/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dirty="0" err="1" smtClean="0"/>
              <a:t>ctr</a:t>
            </a:r>
            <a:endParaRPr lang="en-US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3810000" y="2043520"/>
            <a:ext cx="0" cy="1255931"/>
          </a:xfrm>
          <a:prstGeom prst="line">
            <a:avLst/>
          </a:prstGeom>
          <a:ln w="254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352800" y="2367370"/>
            <a:ext cx="381000" cy="369332"/>
          </a:xfrm>
          <a:prstGeom prst="rect">
            <a:avLst/>
          </a:prstGeom>
          <a:noFill/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dirty="0" smtClean="0"/>
              <a:t>tag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810000" y="2367370"/>
            <a:ext cx="298450" cy="369332"/>
          </a:xfrm>
          <a:prstGeom prst="rect">
            <a:avLst/>
          </a:prstGeom>
          <a:noFill/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dirty="0"/>
              <a:t>u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3352800" y="1501369"/>
            <a:ext cx="533400" cy="228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hash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2971800" y="1653769"/>
            <a:ext cx="304800" cy="369332"/>
          </a:xfrm>
          <a:prstGeom prst="rect">
            <a:avLst/>
          </a:prstGeom>
          <a:noFill/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dirty="0" smtClean="0"/>
              <a:t>T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4152900" y="1501369"/>
            <a:ext cx="533400" cy="228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hash</a:t>
            </a:r>
            <a:endParaRPr lang="en-US" sz="1200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505200" y="1120369"/>
            <a:ext cx="0" cy="38100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733800" y="1120369"/>
            <a:ext cx="0" cy="38100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060700" y="888792"/>
            <a:ext cx="43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PC</a:t>
            </a:r>
            <a:endParaRPr lang="en-US" sz="1400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3505200" y="1310869"/>
            <a:ext cx="8445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343400" y="1298963"/>
            <a:ext cx="0" cy="202406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727450" y="1196569"/>
            <a:ext cx="8445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4572000" y="1184663"/>
            <a:ext cx="0" cy="316706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55" idx="3"/>
          </p:cNvCxnSpPr>
          <p:nvPr/>
        </p:nvCxnSpPr>
        <p:spPr>
          <a:xfrm flipH="1">
            <a:off x="3829050" y="3711169"/>
            <a:ext cx="597694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3619500" y="1721218"/>
            <a:ext cx="0" cy="313551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419600" y="1729969"/>
            <a:ext cx="0" cy="1981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3295650" y="3596869"/>
            <a:ext cx="533400" cy="228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=?</a:t>
            </a:r>
            <a:endParaRPr lang="en-US" sz="1200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3581400" y="3283318"/>
            <a:ext cx="0" cy="313551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581400" y="3825469"/>
            <a:ext cx="0" cy="1064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3240880" y="4889888"/>
            <a:ext cx="350045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3124200" y="3283318"/>
            <a:ext cx="0" cy="1494651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725862" y="876885"/>
            <a:ext cx="846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h[0:L(2)]</a:t>
            </a:r>
            <a:endParaRPr lang="en-US" sz="1400" dirty="0"/>
          </a:p>
        </p:txBody>
      </p:sp>
      <p:sp>
        <p:nvSpPr>
          <p:cNvPr id="61" name="Rectangle 60"/>
          <p:cNvSpPr/>
          <p:nvPr/>
        </p:nvSpPr>
        <p:spPr>
          <a:xfrm>
            <a:off x="4876800" y="2034768"/>
            <a:ext cx="1181100" cy="125593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/>
          <p:nvPr/>
        </p:nvCxnSpPr>
        <p:spPr>
          <a:xfrm>
            <a:off x="5207238" y="2034768"/>
            <a:ext cx="0" cy="1255931"/>
          </a:xfrm>
          <a:prstGeom prst="line">
            <a:avLst/>
          </a:prstGeom>
          <a:ln w="254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876800" y="2367369"/>
            <a:ext cx="304800" cy="369332"/>
          </a:xfrm>
          <a:prstGeom prst="rect">
            <a:avLst/>
          </a:prstGeom>
          <a:noFill/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dirty="0" err="1" smtClean="0"/>
              <a:t>ctr</a:t>
            </a:r>
            <a:endParaRPr lang="en-US" dirty="0"/>
          </a:p>
        </p:txBody>
      </p:sp>
      <p:cxnSp>
        <p:nvCxnSpPr>
          <p:cNvPr id="64" name="Straight Connector 63"/>
          <p:cNvCxnSpPr/>
          <p:nvPr/>
        </p:nvCxnSpPr>
        <p:spPr>
          <a:xfrm>
            <a:off x="5715000" y="2043519"/>
            <a:ext cx="0" cy="1255931"/>
          </a:xfrm>
          <a:prstGeom prst="line">
            <a:avLst/>
          </a:prstGeom>
          <a:ln w="254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257800" y="2367369"/>
            <a:ext cx="381000" cy="369332"/>
          </a:xfrm>
          <a:prstGeom prst="rect">
            <a:avLst/>
          </a:prstGeom>
          <a:noFill/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dirty="0" smtClean="0"/>
              <a:t>tag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5715000" y="2367369"/>
            <a:ext cx="298450" cy="369332"/>
          </a:xfrm>
          <a:prstGeom prst="rect">
            <a:avLst/>
          </a:prstGeom>
          <a:noFill/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dirty="0"/>
              <a:t>u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5257800" y="1501368"/>
            <a:ext cx="533400" cy="228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hash</a:t>
            </a:r>
            <a:endParaRPr 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4876800" y="1653768"/>
            <a:ext cx="304800" cy="369332"/>
          </a:xfrm>
          <a:prstGeom prst="rect">
            <a:avLst/>
          </a:prstGeom>
          <a:noFill/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dirty="0" smtClean="0"/>
              <a:t>T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69" name="Rounded Rectangle 68"/>
          <p:cNvSpPr/>
          <p:nvPr/>
        </p:nvSpPr>
        <p:spPr>
          <a:xfrm>
            <a:off x="6057900" y="1501368"/>
            <a:ext cx="533400" cy="228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hash</a:t>
            </a:r>
            <a:endParaRPr lang="en-US" sz="1200" dirty="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5410200" y="1120368"/>
            <a:ext cx="0" cy="38100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5638800" y="1120368"/>
            <a:ext cx="0" cy="38100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965700" y="888791"/>
            <a:ext cx="43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PC</a:t>
            </a:r>
            <a:endParaRPr lang="en-US" sz="1400" dirty="0"/>
          </a:p>
        </p:txBody>
      </p:sp>
      <p:cxnSp>
        <p:nvCxnSpPr>
          <p:cNvPr id="73" name="Straight Connector 72"/>
          <p:cNvCxnSpPr/>
          <p:nvPr/>
        </p:nvCxnSpPr>
        <p:spPr>
          <a:xfrm>
            <a:off x="5410200" y="1310868"/>
            <a:ext cx="8445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6248400" y="1298962"/>
            <a:ext cx="0" cy="202406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632450" y="1196568"/>
            <a:ext cx="8445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6477000" y="1184662"/>
            <a:ext cx="0" cy="316706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endCxn id="80" idx="3"/>
          </p:cNvCxnSpPr>
          <p:nvPr/>
        </p:nvCxnSpPr>
        <p:spPr>
          <a:xfrm flipH="1">
            <a:off x="5734050" y="3711168"/>
            <a:ext cx="597694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5524500" y="1721217"/>
            <a:ext cx="0" cy="313551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6324600" y="1729968"/>
            <a:ext cx="0" cy="1981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5200650" y="3596868"/>
            <a:ext cx="533400" cy="228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=?</a:t>
            </a:r>
            <a:endParaRPr lang="en-US" sz="1200" dirty="0"/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5486400" y="3283317"/>
            <a:ext cx="0" cy="313551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5486400" y="3825468"/>
            <a:ext cx="0" cy="17954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5029200" y="3283317"/>
            <a:ext cx="0" cy="2223315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5656846" y="888791"/>
            <a:ext cx="934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h[0:L(3)]</a:t>
            </a:r>
            <a:endParaRPr lang="en-US" sz="1400" dirty="0"/>
          </a:p>
        </p:txBody>
      </p:sp>
      <p:sp>
        <p:nvSpPr>
          <p:cNvPr id="85" name="Rectangle 84"/>
          <p:cNvSpPr/>
          <p:nvPr/>
        </p:nvSpPr>
        <p:spPr>
          <a:xfrm>
            <a:off x="6781800" y="2034768"/>
            <a:ext cx="1181100" cy="125593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/>
          <p:nvPr/>
        </p:nvCxnSpPr>
        <p:spPr>
          <a:xfrm>
            <a:off x="7112238" y="2034768"/>
            <a:ext cx="0" cy="1255931"/>
          </a:xfrm>
          <a:prstGeom prst="line">
            <a:avLst/>
          </a:prstGeom>
          <a:ln w="254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6781800" y="2367369"/>
            <a:ext cx="304800" cy="369332"/>
          </a:xfrm>
          <a:prstGeom prst="rect">
            <a:avLst/>
          </a:prstGeom>
          <a:noFill/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dirty="0" err="1" smtClean="0"/>
              <a:t>ctr</a:t>
            </a:r>
            <a:endParaRPr lang="en-US" dirty="0"/>
          </a:p>
        </p:txBody>
      </p:sp>
      <p:cxnSp>
        <p:nvCxnSpPr>
          <p:cNvPr id="88" name="Straight Connector 87"/>
          <p:cNvCxnSpPr/>
          <p:nvPr/>
        </p:nvCxnSpPr>
        <p:spPr>
          <a:xfrm>
            <a:off x="7620000" y="2043519"/>
            <a:ext cx="0" cy="1255931"/>
          </a:xfrm>
          <a:prstGeom prst="line">
            <a:avLst/>
          </a:prstGeom>
          <a:ln w="254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7162800" y="2367369"/>
            <a:ext cx="381000" cy="369332"/>
          </a:xfrm>
          <a:prstGeom prst="rect">
            <a:avLst/>
          </a:prstGeom>
          <a:noFill/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dirty="0" smtClean="0"/>
              <a:t>tag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7620000" y="2367369"/>
            <a:ext cx="298450" cy="369332"/>
          </a:xfrm>
          <a:prstGeom prst="rect">
            <a:avLst/>
          </a:prstGeom>
          <a:noFill/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dirty="0"/>
              <a:t>u</a:t>
            </a:r>
          </a:p>
        </p:txBody>
      </p:sp>
      <p:sp>
        <p:nvSpPr>
          <p:cNvPr id="91" name="Rounded Rectangle 90"/>
          <p:cNvSpPr/>
          <p:nvPr/>
        </p:nvSpPr>
        <p:spPr>
          <a:xfrm>
            <a:off x="7162800" y="1501368"/>
            <a:ext cx="533400" cy="228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hash</a:t>
            </a:r>
            <a:endParaRPr lang="en-US" sz="1200" dirty="0"/>
          </a:p>
        </p:txBody>
      </p:sp>
      <p:sp>
        <p:nvSpPr>
          <p:cNvPr id="92" name="TextBox 91"/>
          <p:cNvSpPr txBox="1"/>
          <p:nvPr/>
        </p:nvSpPr>
        <p:spPr>
          <a:xfrm>
            <a:off x="6781800" y="1653768"/>
            <a:ext cx="304800" cy="369332"/>
          </a:xfrm>
          <a:prstGeom prst="rect">
            <a:avLst/>
          </a:prstGeom>
          <a:noFill/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dirty="0" smtClean="0"/>
              <a:t>T</a:t>
            </a:r>
            <a:r>
              <a:rPr lang="en-US" baseline="-25000" dirty="0"/>
              <a:t>4</a:t>
            </a:r>
            <a:endParaRPr lang="en-US" dirty="0"/>
          </a:p>
        </p:txBody>
      </p:sp>
      <p:sp>
        <p:nvSpPr>
          <p:cNvPr id="93" name="Rounded Rectangle 92"/>
          <p:cNvSpPr/>
          <p:nvPr/>
        </p:nvSpPr>
        <p:spPr>
          <a:xfrm>
            <a:off x="7962900" y="1501368"/>
            <a:ext cx="533400" cy="228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hash</a:t>
            </a:r>
            <a:endParaRPr lang="en-US" sz="1200" dirty="0"/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7315200" y="1120368"/>
            <a:ext cx="0" cy="38100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7543800" y="1120368"/>
            <a:ext cx="0" cy="38100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870700" y="888791"/>
            <a:ext cx="43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PC</a:t>
            </a:r>
            <a:endParaRPr lang="en-US" sz="1400" dirty="0"/>
          </a:p>
        </p:txBody>
      </p:sp>
      <p:cxnSp>
        <p:nvCxnSpPr>
          <p:cNvPr id="97" name="Straight Connector 96"/>
          <p:cNvCxnSpPr/>
          <p:nvPr/>
        </p:nvCxnSpPr>
        <p:spPr>
          <a:xfrm>
            <a:off x="7315200" y="1310868"/>
            <a:ext cx="8445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8153400" y="1298962"/>
            <a:ext cx="0" cy="202406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7537450" y="1196568"/>
            <a:ext cx="8445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8382000" y="1184662"/>
            <a:ext cx="0" cy="316706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endCxn id="104" idx="3"/>
          </p:cNvCxnSpPr>
          <p:nvPr/>
        </p:nvCxnSpPr>
        <p:spPr>
          <a:xfrm flipH="1">
            <a:off x="7639050" y="3711168"/>
            <a:ext cx="597694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7429500" y="1721217"/>
            <a:ext cx="0" cy="313551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8229600" y="1729968"/>
            <a:ext cx="0" cy="1981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3"/>
          <p:cNvSpPr/>
          <p:nvPr/>
        </p:nvSpPr>
        <p:spPr>
          <a:xfrm>
            <a:off x="7105650" y="3596868"/>
            <a:ext cx="533400" cy="228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=?</a:t>
            </a:r>
            <a:endParaRPr lang="en-US" sz="1200" dirty="0"/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7391400" y="3283317"/>
            <a:ext cx="0" cy="313551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7391400" y="3825468"/>
            <a:ext cx="29926" cy="25298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6934200" y="3283317"/>
            <a:ext cx="0" cy="2957691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7571539" y="888791"/>
            <a:ext cx="876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h[0:L(4)]</a:t>
            </a:r>
            <a:endParaRPr lang="en-US" sz="1400" dirty="0"/>
          </a:p>
        </p:txBody>
      </p:sp>
      <p:sp>
        <p:nvSpPr>
          <p:cNvPr id="109" name="Trapezoid 108"/>
          <p:cNvSpPr/>
          <p:nvPr/>
        </p:nvSpPr>
        <p:spPr>
          <a:xfrm rot="10800000">
            <a:off x="2536587" y="4777969"/>
            <a:ext cx="778113" cy="228600"/>
          </a:xfrm>
          <a:prstGeom prst="trapezoid">
            <a:avLst>
              <a:gd name="adj" fmla="val 6617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Connector 109"/>
          <p:cNvCxnSpPr/>
          <p:nvPr/>
        </p:nvCxnSpPr>
        <p:spPr>
          <a:xfrm>
            <a:off x="990598" y="4549369"/>
            <a:ext cx="17716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998656" y="4277906"/>
            <a:ext cx="0" cy="2714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2762250" y="4549369"/>
            <a:ext cx="0" cy="22860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rapezoid 112"/>
          <p:cNvSpPr/>
          <p:nvPr/>
        </p:nvSpPr>
        <p:spPr>
          <a:xfrm rot="10800000">
            <a:off x="4454525" y="5506632"/>
            <a:ext cx="778113" cy="228600"/>
          </a:xfrm>
          <a:prstGeom prst="trapezoid">
            <a:avLst>
              <a:gd name="adj" fmla="val 6617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/>
          <p:cNvCxnSpPr/>
          <p:nvPr/>
        </p:nvCxnSpPr>
        <p:spPr>
          <a:xfrm>
            <a:off x="2908536" y="5278032"/>
            <a:ext cx="17716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2916594" y="5006569"/>
            <a:ext cx="0" cy="2714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4680188" y="5278032"/>
            <a:ext cx="0" cy="22860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H="1">
            <a:off x="5150643" y="5620931"/>
            <a:ext cx="350045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rapezoid 117"/>
          <p:cNvSpPr/>
          <p:nvPr/>
        </p:nvSpPr>
        <p:spPr>
          <a:xfrm rot="10800000">
            <a:off x="6375163" y="6241008"/>
            <a:ext cx="778113" cy="228600"/>
          </a:xfrm>
          <a:prstGeom prst="trapezoid">
            <a:avLst>
              <a:gd name="adj" fmla="val 6617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9" name="Straight Connector 118"/>
          <p:cNvCxnSpPr/>
          <p:nvPr/>
        </p:nvCxnSpPr>
        <p:spPr>
          <a:xfrm>
            <a:off x="4829174" y="6012408"/>
            <a:ext cx="17716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4837232" y="5740945"/>
            <a:ext cx="0" cy="2714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6600826" y="6012408"/>
            <a:ext cx="0" cy="22860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H="1">
            <a:off x="7071281" y="6355307"/>
            <a:ext cx="350045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6764219" y="6469609"/>
            <a:ext cx="0" cy="307777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5542079" y="6469609"/>
            <a:ext cx="1049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Prediction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8579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Connector 48"/>
          <p:cNvCxnSpPr/>
          <p:nvPr/>
        </p:nvCxnSpPr>
        <p:spPr>
          <a:xfrm flipV="1">
            <a:off x="3541221" y="3089104"/>
            <a:ext cx="3088179" cy="2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Overriding 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4953000"/>
            <a:ext cx="8229600" cy="7921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Statistical Corrector Improves Accuracy by ~2.4x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25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905298" y="1219200"/>
            <a:ext cx="1295400" cy="1524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Fetch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3537758" y="2743200"/>
            <a:ext cx="1" cy="85107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703021" y="3605354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 Prediction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4569920" y="1219200"/>
            <a:ext cx="1295400" cy="1524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Decode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4387734" y="990600"/>
            <a:ext cx="0" cy="3135384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5549439" y="3283120"/>
            <a:ext cx="0" cy="3111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3564082" y="3089019"/>
            <a:ext cx="1418013" cy="85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181600" y="3605354"/>
            <a:ext cx="73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TAGE</a:t>
            </a:r>
            <a:endParaRPr lang="en-US" dirty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6629400" y="3089360"/>
            <a:ext cx="0" cy="133032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371898" y="1981200"/>
            <a:ext cx="0" cy="24384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2371898" y="1992569"/>
            <a:ext cx="533400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914698" y="163213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Override</a:t>
            </a:r>
            <a:endParaRPr lang="en-US" dirty="0"/>
          </a:p>
        </p:txBody>
      </p:sp>
      <p:cxnSp>
        <p:nvCxnSpPr>
          <p:cNvPr id="68" name="Straight Connector 67"/>
          <p:cNvCxnSpPr/>
          <p:nvPr/>
        </p:nvCxnSpPr>
        <p:spPr>
          <a:xfrm>
            <a:off x="2371898" y="4412630"/>
            <a:ext cx="425750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5282739" y="2895600"/>
            <a:ext cx="533400" cy="38752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!=</a:t>
            </a:r>
            <a:endParaRPr lang="en-US" sz="1200" dirty="0"/>
          </a:p>
        </p:txBody>
      </p:sp>
      <p:sp>
        <p:nvSpPr>
          <p:cNvPr id="42" name="Rounded Rectangle 41"/>
          <p:cNvSpPr/>
          <p:nvPr/>
        </p:nvSpPr>
        <p:spPr>
          <a:xfrm>
            <a:off x="4982095" y="2895344"/>
            <a:ext cx="1194261" cy="38752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Statistical Corrector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6577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7" grpId="0" animBg="1"/>
      <p:bldP spid="4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– Minimalistic Predictor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27431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Baseline predictor</a:t>
            </a:r>
          </a:p>
          <a:p>
            <a:pPr lvl="1"/>
            <a:r>
              <a:rPr lang="en-US" dirty="0" smtClean="0"/>
              <a:t>256-entry fused BTB and bimodal</a:t>
            </a:r>
          </a:p>
          <a:p>
            <a:pPr lvl="1"/>
            <a:r>
              <a:rPr lang="en-US" dirty="0" smtClean="0"/>
              <a:t>Does not decode instructions, uses the BTB and the bimodal for all instructions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Data gathered from SPECCPU2006 benchmarks</a:t>
            </a:r>
          </a:p>
          <a:p>
            <a:pPr lvl="1"/>
            <a:endParaRPr lang="en-US" b="1" dirty="0" smtClean="0">
              <a:solidFill>
                <a:srgbClr val="FF0000"/>
              </a:solidFill>
            </a:endParaRPr>
          </a:p>
          <a:p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948408"/>
              </p:ext>
            </p:extLst>
          </p:nvPr>
        </p:nvGraphicFramePr>
        <p:xfrm>
          <a:off x="533400" y="3886200"/>
          <a:ext cx="79629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4305300"/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Metrics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Description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Misses Per</a:t>
                      </a:r>
                      <a:r>
                        <a:rPr lang="en-US" baseline="0" dirty="0" smtClean="0"/>
                        <a:t> Kilo Instructions (</a:t>
                      </a:r>
                      <a:r>
                        <a:rPr lang="en-US" dirty="0" smtClean="0"/>
                        <a:t>MPKI)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lang="en-US" b="0" baseline="0" dirty="0" smtClean="0">
                          <a:solidFill>
                            <a:schemeClr val="dk1"/>
                          </a:solidFill>
                        </a:rPr>
                        <a:t>redictor accuracy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Target prediction rate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Target predictor</a:t>
                      </a:r>
                      <a:r>
                        <a:rPr lang="en-US" baseline="0" dirty="0" smtClean="0"/>
                        <a:t> accuracy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Instruction Per Cycle (IPC)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dk1"/>
                          </a:solidFill>
                        </a:rPr>
                        <a:t>Overall</a:t>
                      </a:r>
                      <a:r>
                        <a:rPr lang="en-US" b="0" baseline="0" dirty="0" smtClean="0">
                          <a:solidFill>
                            <a:schemeClr val="dk1"/>
                          </a:solidFill>
                        </a:rPr>
                        <a:t> branch predictor performance without considering maximum frequency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Million Instruction Per Second (MIPS)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Overall branch predictor performance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39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Direction Prediction Schemes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5628204"/>
            <a:ext cx="8416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b="1" dirty="0" err="1"/>
              <a:t>g</a:t>
            </a:r>
            <a:r>
              <a:rPr lang="en-US" sz="2400" b="1" dirty="0" err="1" smtClean="0"/>
              <a:t>share</a:t>
            </a:r>
            <a:r>
              <a:rPr lang="en-US" sz="2400" b="1" dirty="0" smtClean="0"/>
              <a:t> is the most accurate, followed by </a:t>
            </a:r>
            <a:r>
              <a:rPr lang="en-US" sz="2400" b="1" dirty="0" err="1" smtClean="0"/>
              <a:t>gselect</a:t>
            </a:r>
            <a:r>
              <a:rPr lang="en-US" sz="2400" b="1" dirty="0" smtClean="0"/>
              <a:t> and </a:t>
            </a:r>
            <a:r>
              <a:rPr lang="en-US" sz="2400" b="1" dirty="0" err="1" smtClean="0"/>
              <a:t>gRselect</a:t>
            </a:r>
            <a:endParaRPr lang="en-US" sz="2400" b="1" dirty="0"/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9874513"/>
              </p:ext>
            </p:extLst>
          </p:nvPr>
        </p:nvGraphicFramePr>
        <p:xfrm>
          <a:off x="480060" y="914400"/>
          <a:ext cx="7901940" cy="47138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34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Address Prediction Schemes</a:t>
            </a:r>
            <a:endParaRPr lang="en-US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8508875"/>
              </p:ext>
            </p:extLst>
          </p:nvPr>
        </p:nvGraphicFramePr>
        <p:xfrm>
          <a:off x="457200" y="914399"/>
          <a:ext cx="8153400" cy="4648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90800" y="5699760"/>
            <a:ext cx="4404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b="1" dirty="0" smtClean="0"/>
              <a:t>FAC+RAS is the most accurate</a:t>
            </a:r>
            <a:endParaRPr lang="en-US" sz="24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5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Branch Predictors on FPGAs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0" y="1752600"/>
            <a:ext cx="1371600" cy="152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65517" tIns="82758" rIns="165517" bIns="827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86000" y="2191434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iCache</a:t>
            </a:r>
            <a:endParaRPr lang="en-US" dirty="0" smtClean="0"/>
          </a:p>
          <a:p>
            <a:pPr algn="ctr"/>
            <a:r>
              <a:rPr lang="en-US" dirty="0"/>
              <a:t>(</a:t>
            </a:r>
            <a:r>
              <a:rPr lang="en-US" dirty="0" smtClean="0"/>
              <a:t>BRAM)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286000" y="3657600"/>
            <a:ext cx="1371600" cy="152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65517" tIns="82758" rIns="165517" bIns="827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301240" y="3819435"/>
            <a:ext cx="137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Branch Prediction Table</a:t>
            </a:r>
          </a:p>
          <a:p>
            <a:pPr algn="ctr"/>
            <a:r>
              <a:rPr lang="en-US" dirty="0"/>
              <a:t>(</a:t>
            </a:r>
            <a:r>
              <a:rPr lang="en-US" dirty="0" smtClean="0"/>
              <a:t>BRAM)</a:t>
            </a:r>
            <a:endParaRPr lang="en-US" dirty="0"/>
          </a:p>
        </p:txBody>
      </p:sp>
      <p:sp>
        <p:nvSpPr>
          <p:cNvPr id="19" name="Cloud 18"/>
          <p:cNvSpPr/>
          <p:nvPr/>
        </p:nvSpPr>
        <p:spPr>
          <a:xfrm>
            <a:off x="4114800" y="2588167"/>
            <a:ext cx="2362200" cy="1562100"/>
          </a:xfrm>
          <a:prstGeom prst="cloud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584700" y="2886670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Branch Prediction Logic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1905000" y="1339334"/>
            <a:ext cx="0" cy="4528066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7086600" y="1349232"/>
            <a:ext cx="0" cy="4594368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981200" y="116456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Fetch Stage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086600" y="12192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Decode Stage</a:t>
            </a:r>
            <a:endParaRPr lang="en-US" dirty="0"/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6781800" y="3335868"/>
            <a:ext cx="0" cy="23128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1600200" y="5638800"/>
            <a:ext cx="5194300" cy="98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1612105" y="2438400"/>
            <a:ext cx="0" cy="32123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270500" y="526023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Next PC</a:t>
            </a:r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3657600" y="4728865"/>
            <a:ext cx="457200" cy="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078778" y="4432304"/>
            <a:ext cx="171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Faster relative to ASIC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660900" y="1493327"/>
            <a:ext cx="1892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Slower relative to ASIC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5638800" y="2201213"/>
            <a:ext cx="0" cy="35783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</p:cNvCxnSpPr>
          <p:nvPr/>
        </p:nvCxnSpPr>
        <p:spPr>
          <a:xfrm>
            <a:off x="3657600" y="2514600"/>
            <a:ext cx="762000" cy="32316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657600" y="3819435"/>
            <a:ext cx="609600" cy="40300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600199" y="2438400"/>
            <a:ext cx="67133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600200" y="4267200"/>
            <a:ext cx="67133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477000" y="3335868"/>
            <a:ext cx="102146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4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Frequency and Area</a:t>
            </a:r>
            <a:endParaRPr lang="en-US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7951893"/>
              </p:ext>
            </p:extLst>
          </p:nvPr>
        </p:nvGraphicFramePr>
        <p:xfrm>
          <a:off x="0" y="838200"/>
          <a:ext cx="8995667" cy="5044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75260" y="5732540"/>
            <a:ext cx="8683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b="1" dirty="0" smtClean="0"/>
              <a:t>FAC+RAS with </a:t>
            </a:r>
            <a:r>
              <a:rPr lang="en-US" sz="2400" b="1" dirty="0" err="1" smtClean="0"/>
              <a:t>gRselect+PD</a:t>
            </a:r>
            <a:r>
              <a:rPr lang="en-US" sz="2400" b="1" dirty="0" smtClean="0"/>
              <a:t> is faster than FAC+RAS with bimodal</a:t>
            </a:r>
            <a:endParaRPr lang="en-US" sz="2400" b="1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76200" y="1981200"/>
            <a:ext cx="0" cy="114300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991600" y="2034540"/>
            <a:ext cx="0" cy="9144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114800" y="2948940"/>
            <a:ext cx="2286000" cy="1623060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1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>
                                            <p:graphicEl>
                                              <a:chart seriesIdx="0" categoryIdx="4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5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graphicEl>
                                              <a:chart seriesIdx="0" categoryIdx="5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6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>
                                            <p:graphicEl>
                                              <a:chart seriesIdx="0" categoryIdx="6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7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>
                                            <p:graphicEl>
                                              <a:chart seriesIdx="0" categoryIdx="7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8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>
                                            <p:graphicEl>
                                              <a:chart seriesIdx="0" categoryIdx="8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3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8">
                                            <p:graphicEl>
                                              <a:chart seriesIdx="3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3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">
                                            <p:graphicEl>
                                              <a:chart seriesIdx="3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3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8">
                                            <p:graphicEl>
                                              <a:chart seriesIdx="3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3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8">
                                            <p:graphicEl>
                                              <a:chart seriesIdx="3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3" categoryIdx="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8">
                                            <p:graphicEl>
                                              <a:chart seriesIdx="3" categoryIdx="4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3" categoryIdx="5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8">
                                            <p:graphicEl>
                                              <a:chart seriesIdx="3" categoryIdx="5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3" categoryIdx="6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">
                                            <p:graphicEl>
                                              <a:chart seriesIdx="3" categoryIdx="6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3" categoryIdx="7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8">
                                            <p:graphicEl>
                                              <a:chart seriesIdx="3" categoryIdx="7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3" categoryIdx="8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8">
                                            <p:graphicEl>
                                              <a:chart seriesIdx="3" categoryIdx="8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 uiExpand="1">
        <p:bldSub>
          <a:bldChart bld="seriesEl" animBg="0"/>
        </p:bldSub>
      </p:bldGraphic>
      <p:bldP spid="5" grpId="0" animBg="1"/>
      <p:bldP spid="5" grpId="1" uiExpan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8569954"/>
              </p:ext>
            </p:extLst>
          </p:nvPr>
        </p:nvGraphicFramePr>
        <p:xfrm>
          <a:off x="12339" y="914400"/>
          <a:ext cx="9144000" cy="4674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IPC and MIPS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5586923"/>
            <a:ext cx="8078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000" b="1" dirty="0" smtClean="0"/>
              <a:t>The overall best performing prediction scheme is FAC+RAS w/ </a:t>
            </a:r>
            <a:r>
              <a:rPr lang="en-US" sz="2000" b="1" dirty="0" err="1" smtClean="0"/>
              <a:t>gRselect</a:t>
            </a:r>
            <a:endParaRPr lang="en-US" sz="2000" b="1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76200" y="1447800"/>
            <a:ext cx="0" cy="114300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8915400" y="1676400"/>
            <a:ext cx="0" cy="114300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3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0" categoryIdx="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>
                                            <p:graphicEl>
                                              <a:chart seriesIdx="0" categoryIdx="4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3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>
                                            <p:graphicEl>
                                              <a:chart seriesIdx="3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3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>
                                            <p:graphicEl>
                                              <a:chart seriesIdx="3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3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">
                                            <p:graphicEl>
                                              <a:chart seriesIdx="3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3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>
                                            <p:graphicEl>
                                              <a:chart seriesIdx="3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3" categoryIdx="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">
                                            <p:graphicEl>
                                              <a:chart seriesIdx="3" categoryIdx="4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 uiExpand="1">
        <p:bldSub>
          <a:bldChart bld="seriesEl" animBg="0"/>
        </p:bldSub>
      </p:bldGraphic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Evaluation – </a:t>
            </a:r>
            <a:r>
              <a:rPr lang="en-US" dirty="0" smtClean="0"/>
              <a:t>Perceptron and 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Bimodal, </a:t>
            </a:r>
            <a:r>
              <a:rPr lang="en-US" dirty="0" err="1" smtClean="0"/>
              <a:t>gshare</a:t>
            </a:r>
            <a:r>
              <a:rPr lang="en-US" dirty="0" smtClean="0"/>
              <a:t> and </a:t>
            </a:r>
            <a:r>
              <a:rPr lang="en-US" dirty="0" err="1" smtClean="0"/>
              <a:t>gRselect</a:t>
            </a:r>
            <a:r>
              <a:rPr lang="en-US" dirty="0" smtClean="0"/>
              <a:t> are scaled from 1KB to 32KB</a:t>
            </a:r>
          </a:p>
          <a:p>
            <a:r>
              <a:rPr lang="en-US" dirty="0" smtClean="0"/>
              <a:t>All the schemes use FAC+RAS as target predictor</a:t>
            </a:r>
          </a:p>
          <a:p>
            <a:r>
              <a:rPr lang="en-US" dirty="0" smtClean="0"/>
              <a:t>Four TAGE variations: </a:t>
            </a:r>
          </a:p>
          <a:p>
            <a:pPr lvl="1"/>
            <a:r>
              <a:rPr lang="en-US" dirty="0" smtClean="0"/>
              <a:t>single-cycle TAGE, single-cycle TAGE-SC, O-TAGE, O-TAGE-SC</a:t>
            </a:r>
          </a:p>
          <a:p>
            <a:r>
              <a:rPr lang="en-US" dirty="0" smtClean="0"/>
              <a:t>Same methodology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5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32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806888"/>
              </p:ext>
            </p:extLst>
          </p:nvPr>
        </p:nvGraphicFramePr>
        <p:xfrm>
          <a:off x="0" y="1143000"/>
          <a:ext cx="90678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2400" y="5220834"/>
            <a:ext cx="89041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000" b="1" dirty="0" smtClean="0"/>
              <a:t>TAGE-SC </a:t>
            </a:r>
            <a:r>
              <a:rPr lang="en-US" sz="2000" b="1" dirty="0" smtClean="0"/>
              <a:t>variations are </a:t>
            </a:r>
            <a:r>
              <a:rPr lang="en-US" sz="2000" b="1" dirty="0" smtClean="0"/>
              <a:t>~2.3x more accurate than the best </a:t>
            </a:r>
            <a:r>
              <a:rPr lang="en-US" sz="2000" b="1" dirty="0" err="1" smtClean="0"/>
              <a:t>gRselect</a:t>
            </a:r>
            <a:r>
              <a:rPr lang="en-US" sz="2000" b="1" dirty="0" smtClean="0"/>
              <a:t> and </a:t>
            </a:r>
            <a:r>
              <a:rPr lang="en-US" sz="2000" b="1" dirty="0" err="1" smtClean="0"/>
              <a:t>gshare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2432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Frequency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33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4445336"/>
              </p:ext>
            </p:extLst>
          </p:nvPr>
        </p:nvGraphicFramePr>
        <p:xfrm>
          <a:off x="0" y="914400"/>
          <a:ext cx="9144000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09800" y="5046492"/>
            <a:ext cx="5055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000" b="1" dirty="0" smtClean="0"/>
              <a:t>O-TAGE variations are capped at 270 MHz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779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32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best performing branch predictor is FAC+RAS with </a:t>
            </a:r>
            <a:r>
              <a:rPr lang="en-US" dirty="0" err="1" smtClean="0"/>
              <a:t>gRselect</a:t>
            </a:r>
            <a:endParaRPr lang="en-US" dirty="0"/>
          </a:p>
          <a:p>
            <a:pPr lvl="1"/>
            <a:r>
              <a:rPr lang="en-US" dirty="0" smtClean="0"/>
              <a:t>Operates at 259 MHz</a:t>
            </a:r>
          </a:p>
          <a:p>
            <a:pPr lvl="1"/>
            <a:r>
              <a:rPr lang="en-US" dirty="0" smtClean="0"/>
              <a:t>Uses 147 ALUTs and 1 M9K BRAM</a:t>
            </a:r>
          </a:p>
          <a:p>
            <a:pPr lvl="1"/>
            <a:r>
              <a:rPr lang="en-US" dirty="0" smtClean="0"/>
              <a:t>Delivers 84.9 Million instructions per second </a:t>
            </a:r>
            <a:r>
              <a:rPr lang="en-US" smtClean="0"/>
              <a:t>over SPECCPU2006 benchmarks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1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7" name="Picture 2" descr="C:\Users\peter\Desktop\footer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141" y="6004113"/>
            <a:ext cx="2989941" cy="97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286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pic>
        <p:nvPicPr>
          <p:cNvPr id="8" name="Picture 2" descr="C:\Users\peter\Desktop\footer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141" y="6004113"/>
            <a:ext cx="2989941" cy="97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955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FAC+RAS with </a:t>
            </a:r>
            <a:r>
              <a:rPr lang="en-US" dirty="0" err="1" smtClean="0"/>
              <a:t>gRselect</a:t>
            </a:r>
            <a:endParaRPr lang="en-US" dirty="0"/>
          </a:p>
        </p:txBody>
      </p:sp>
      <p:grpSp>
        <p:nvGrpSpPr>
          <p:cNvPr id="154" name="Canvas 2"/>
          <p:cNvGrpSpPr/>
          <p:nvPr/>
        </p:nvGrpSpPr>
        <p:grpSpPr>
          <a:xfrm>
            <a:off x="893312" y="1066800"/>
            <a:ext cx="7412488" cy="4954872"/>
            <a:chOff x="343646" y="74486"/>
            <a:chExt cx="9555223" cy="6412354"/>
          </a:xfrm>
        </p:grpSpPr>
        <p:sp>
          <p:nvSpPr>
            <p:cNvPr id="156" name="Rectangle 155"/>
            <p:cNvSpPr/>
            <p:nvPr/>
          </p:nvSpPr>
          <p:spPr>
            <a:xfrm>
              <a:off x="1067198" y="5546325"/>
              <a:ext cx="1758716" cy="5172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65517" tIns="82758" rIns="165517" bIns="8275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343646" y="947035"/>
              <a:ext cx="1250682" cy="5172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65517" tIns="82758" rIns="165517" bIns="8275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8" name="Text Box 4"/>
            <p:cNvSpPr txBox="1"/>
            <p:nvPr/>
          </p:nvSpPr>
          <p:spPr>
            <a:xfrm>
              <a:off x="1874940" y="5503074"/>
              <a:ext cx="896600" cy="603771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65517" tIns="82758" rIns="165517" bIns="8275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b="1" dirty="0">
                  <a:effectLst/>
                  <a:latin typeface="Arial"/>
                  <a:ea typeface="宋体"/>
                  <a:cs typeface="Times New Roman"/>
                </a:rPr>
                <a:t>PC</a:t>
              </a:r>
              <a:endParaRPr lang="en-US" dirty="0">
                <a:effectLst/>
                <a:ea typeface="宋体"/>
                <a:cs typeface="Times New Roman"/>
              </a:endParaRPr>
            </a:p>
          </p:txBody>
        </p:sp>
        <p:sp>
          <p:nvSpPr>
            <p:cNvPr id="159" name="Text Box 128"/>
            <p:cNvSpPr txBox="1"/>
            <p:nvPr/>
          </p:nvSpPr>
          <p:spPr>
            <a:xfrm>
              <a:off x="395415" y="926803"/>
              <a:ext cx="1434174" cy="60377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65517" tIns="82758" rIns="165517" bIns="8275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b="1" dirty="0">
                  <a:effectLst/>
                  <a:latin typeface="Arial"/>
                  <a:ea typeface="宋体"/>
                  <a:cs typeface="Times New Roman"/>
                </a:rPr>
                <a:t>GHR</a:t>
              </a:r>
              <a:endParaRPr lang="en-US" dirty="0">
                <a:effectLst/>
                <a:ea typeface="宋体"/>
                <a:cs typeface="Times New Roman"/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2208671" y="3564812"/>
              <a:ext cx="1758716" cy="15259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65517" tIns="82758" rIns="165517" bIns="8275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1" name="Text Box 130"/>
            <p:cNvSpPr txBox="1"/>
            <p:nvPr/>
          </p:nvSpPr>
          <p:spPr>
            <a:xfrm>
              <a:off x="2324228" y="3805710"/>
              <a:ext cx="1512189" cy="603771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65517" tIns="82758" rIns="165517" bIns="8275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b="1" dirty="0" err="1" smtClean="0">
                  <a:effectLst/>
                  <a:latin typeface="Arial"/>
                  <a:ea typeface="宋体"/>
                  <a:cs typeface="Times New Roman"/>
                </a:rPr>
                <a:t>iCache</a:t>
              </a:r>
              <a:endParaRPr lang="en-US" dirty="0">
                <a:effectLst/>
                <a:ea typeface="宋体"/>
                <a:cs typeface="Times New Roman"/>
              </a:endParaRPr>
            </a:p>
          </p:txBody>
        </p:sp>
        <p:cxnSp>
          <p:nvCxnSpPr>
            <p:cNvPr id="162" name="Straight Arrow Connector 161"/>
            <p:cNvCxnSpPr/>
            <p:nvPr/>
          </p:nvCxnSpPr>
          <p:spPr>
            <a:xfrm flipV="1">
              <a:off x="395415" y="4238090"/>
              <a:ext cx="1813227" cy="8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Rectangle 162"/>
            <p:cNvSpPr/>
            <p:nvPr/>
          </p:nvSpPr>
          <p:spPr>
            <a:xfrm>
              <a:off x="2138920" y="624477"/>
              <a:ext cx="2950116" cy="14544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65517" tIns="82758" rIns="165517" bIns="8275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164" name="Straight Arrow Connector 163"/>
            <p:cNvCxnSpPr/>
            <p:nvPr/>
          </p:nvCxnSpPr>
          <p:spPr>
            <a:xfrm>
              <a:off x="1594328" y="1261416"/>
              <a:ext cx="54459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Rectangle 164"/>
            <p:cNvSpPr/>
            <p:nvPr/>
          </p:nvSpPr>
          <p:spPr>
            <a:xfrm>
              <a:off x="2138921" y="1107564"/>
              <a:ext cx="2950116" cy="2762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0" tIns="82758" rIns="165517" bIns="8275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16, 2-bit sat. counters</a:t>
              </a:r>
              <a:endPara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6" name="Text Box 136"/>
            <p:cNvSpPr txBox="1"/>
            <p:nvPr/>
          </p:nvSpPr>
          <p:spPr>
            <a:xfrm>
              <a:off x="2825914" y="537571"/>
              <a:ext cx="1826922" cy="60377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65517" tIns="82758" rIns="165517" bIns="8275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b="1" dirty="0" err="1">
                  <a:effectLst/>
                  <a:latin typeface="Arial"/>
                  <a:ea typeface="宋体"/>
                  <a:cs typeface="Times New Roman"/>
                </a:rPr>
                <a:t>gRselect</a:t>
              </a:r>
              <a:endParaRPr lang="en-US" dirty="0">
                <a:effectLst/>
                <a:ea typeface="宋体"/>
                <a:cs typeface="Times New Roman"/>
              </a:endParaRPr>
            </a:p>
          </p:txBody>
        </p:sp>
        <p:cxnSp>
          <p:nvCxnSpPr>
            <p:cNvPr id="167" name="Straight Connector 166"/>
            <p:cNvCxnSpPr/>
            <p:nvPr/>
          </p:nvCxnSpPr>
          <p:spPr>
            <a:xfrm>
              <a:off x="5093901" y="1250432"/>
              <a:ext cx="64111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Rectangle 167"/>
            <p:cNvSpPr/>
            <p:nvPr/>
          </p:nvSpPr>
          <p:spPr>
            <a:xfrm>
              <a:off x="1179603" y="5552522"/>
              <a:ext cx="414725" cy="50629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65517" tIns="82758" rIns="165517" bIns="8275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169" name="Straight Connector 168"/>
            <p:cNvCxnSpPr/>
            <p:nvPr/>
          </p:nvCxnSpPr>
          <p:spPr>
            <a:xfrm flipH="1">
              <a:off x="395415" y="4238902"/>
              <a:ext cx="4" cy="219373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flipH="1">
              <a:off x="5380746" y="1107478"/>
              <a:ext cx="172423" cy="2762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 Box 163"/>
            <p:cNvSpPr txBox="1"/>
            <p:nvPr/>
          </p:nvSpPr>
          <p:spPr>
            <a:xfrm>
              <a:off x="5089037" y="713308"/>
              <a:ext cx="812352" cy="49329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65517" tIns="82758" rIns="165517" bIns="8275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>
                  <a:effectLst/>
                  <a:latin typeface="Arial"/>
                  <a:ea typeface="宋体"/>
                  <a:cs typeface="Times New Roman"/>
                </a:rPr>
                <a:t>32</a:t>
              </a:r>
              <a:endParaRPr lang="en-US" sz="1600" dirty="0">
                <a:effectLst/>
                <a:ea typeface="宋体"/>
                <a:cs typeface="Times New Roman"/>
              </a:endParaRPr>
            </a:p>
          </p:txBody>
        </p:sp>
        <p:cxnSp>
          <p:nvCxnSpPr>
            <p:cNvPr id="172" name="Straight Connector 171"/>
            <p:cNvCxnSpPr/>
            <p:nvPr/>
          </p:nvCxnSpPr>
          <p:spPr>
            <a:xfrm flipV="1">
              <a:off x="5735020" y="567783"/>
              <a:ext cx="0" cy="205569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flipH="1">
              <a:off x="6012963" y="464568"/>
              <a:ext cx="172423" cy="2762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5735711" y="567783"/>
              <a:ext cx="72555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 Box 167"/>
            <p:cNvSpPr txBox="1"/>
            <p:nvPr/>
          </p:nvSpPr>
          <p:spPr>
            <a:xfrm>
              <a:off x="5828627" y="74486"/>
              <a:ext cx="713518" cy="49329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65517" tIns="82758" rIns="165517" bIns="8275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>
                  <a:effectLst/>
                  <a:latin typeface="Arial"/>
                  <a:ea typeface="宋体"/>
                  <a:cs typeface="Times New Roman"/>
                </a:rPr>
                <a:t>2</a:t>
              </a:r>
              <a:endParaRPr lang="en-US" sz="1600" dirty="0">
                <a:effectLst/>
                <a:ea typeface="宋体"/>
                <a:cs typeface="Times New Roman"/>
              </a:endParaRPr>
            </a:p>
          </p:txBody>
        </p:sp>
        <p:cxnSp>
          <p:nvCxnSpPr>
            <p:cNvPr id="176" name="Straight Connector 175"/>
            <p:cNvCxnSpPr/>
            <p:nvPr/>
          </p:nvCxnSpPr>
          <p:spPr>
            <a:xfrm flipH="1">
              <a:off x="6012963" y="930390"/>
              <a:ext cx="172423" cy="2762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>
              <a:off x="5735711" y="1033605"/>
              <a:ext cx="72555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flipH="1">
              <a:off x="6012801" y="1427323"/>
              <a:ext cx="172423" cy="2762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5735548" y="1530537"/>
              <a:ext cx="72555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flipH="1">
              <a:off x="6012801" y="2520559"/>
              <a:ext cx="172423" cy="2762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5735548" y="2623774"/>
              <a:ext cx="72555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rapezoid 181"/>
            <p:cNvSpPr/>
            <p:nvPr/>
          </p:nvSpPr>
          <p:spPr>
            <a:xfrm rot="5400000">
              <a:off x="5258492" y="1383454"/>
              <a:ext cx="2769689" cy="369138"/>
            </a:xfrm>
            <a:prstGeom prst="trapezoid">
              <a:avLst>
                <a:gd name="adj" fmla="val 89028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88479" tIns="144239" rIns="288479" bIns="14423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400" b="1" dirty="0">
                  <a:effectLst/>
                  <a:latin typeface="Arial"/>
                  <a:ea typeface="Times New Roman"/>
                  <a:cs typeface="Times New Roman"/>
                </a:rPr>
                <a:t> </a:t>
              </a:r>
              <a:endParaRPr lang="en-US" sz="1100" dirty="0">
                <a:effectLst/>
                <a:ea typeface="宋体"/>
                <a:cs typeface="Times New Roman"/>
              </a:endParaRPr>
            </a:p>
          </p:txBody>
        </p:sp>
        <p:sp>
          <p:nvSpPr>
            <p:cNvPr id="183" name="Text Box 180"/>
            <p:cNvSpPr txBox="1"/>
            <p:nvPr/>
          </p:nvSpPr>
          <p:spPr>
            <a:xfrm>
              <a:off x="5866870" y="1775594"/>
              <a:ext cx="776465" cy="606758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eaVert" wrap="square" lIns="165517" tIns="82758" rIns="165517" bIns="8275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 smtClean="0">
                  <a:effectLst/>
                  <a:latin typeface="Arial"/>
                  <a:ea typeface="宋体"/>
                  <a:cs typeface="Times New Roman"/>
                </a:rPr>
                <a:t>…</a:t>
              </a:r>
              <a:endParaRPr lang="en-US" sz="1600" dirty="0">
                <a:effectLst/>
                <a:ea typeface="宋体"/>
                <a:cs typeface="Times New Roman"/>
              </a:endParaRPr>
            </a:p>
          </p:txBody>
        </p:sp>
        <p:cxnSp>
          <p:nvCxnSpPr>
            <p:cNvPr id="184" name="Straight Connector 183"/>
            <p:cNvCxnSpPr/>
            <p:nvPr/>
          </p:nvCxnSpPr>
          <p:spPr>
            <a:xfrm>
              <a:off x="1386967" y="3286481"/>
              <a:ext cx="0" cy="22601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1386959" y="3285749"/>
              <a:ext cx="530628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/>
            <p:nvPr/>
          </p:nvCxnSpPr>
          <p:spPr>
            <a:xfrm flipH="1" flipV="1">
              <a:off x="6688701" y="2752051"/>
              <a:ext cx="4618" cy="5344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6827864" y="1560117"/>
              <a:ext cx="146807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Rectangle 187"/>
            <p:cNvSpPr/>
            <p:nvPr/>
          </p:nvSpPr>
          <p:spPr>
            <a:xfrm>
              <a:off x="4597393" y="3547447"/>
              <a:ext cx="1621318" cy="15237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Target </a:t>
              </a:r>
              <a:r>
                <a:rPr lang="en-US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redictor/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Calculator</a:t>
              </a:r>
              <a:endPara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89" name="Straight Arrow Connector 188"/>
            <p:cNvCxnSpPr/>
            <p:nvPr/>
          </p:nvCxnSpPr>
          <p:spPr>
            <a:xfrm>
              <a:off x="3967353" y="4238353"/>
              <a:ext cx="63003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/>
            <p:cNvCxnSpPr/>
            <p:nvPr/>
          </p:nvCxnSpPr>
          <p:spPr>
            <a:xfrm>
              <a:off x="6218711" y="4205543"/>
              <a:ext cx="187262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rapezoid 190"/>
            <p:cNvSpPr/>
            <p:nvPr/>
          </p:nvSpPr>
          <p:spPr>
            <a:xfrm rot="5400000">
              <a:off x="7258689" y="4543283"/>
              <a:ext cx="2034330" cy="369138"/>
            </a:xfrm>
            <a:prstGeom prst="trapezoid">
              <a:avLst>
                <a:gd name="adj" fmla="val 89028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88479" tIns="144239" rIns="288479" bIns="14423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400" b="1">
                  <a:effectLst/>
                  <a:latin typeface="Arial"/>
                  <a:ea typeface="Times New Roman"/>
                  <a:cs typeface="Times New Roman"/>
                </a:rPr>
                <a:t> </a:t>
              </a:r>
              <a:endParaRPr lang="en-US" sz="1100">
                <a:effectLst/>
                <a:ea typeface="宋体"/>
                <a:cs typeface="Times New Roman"/>
              </a:endParaRPr>
            </a:p>
          </p:txBody>
        </p:sp>
        <p:cxnSp>
          <p:nvCxnSpPr>
            <p:cNvPr id="192" name="Straight Arrow Connector 191"/>
            <p:cNvCxnSpPr/>
            <p:nvPr/>
          </p:nvCxnSpPr>
          <p:spPr>
            <a:xfrm>
              <a:off x="6218711" y="4610923"/>
              <a:ext cx="187257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Oval 192"/>
            <p:cNvSpPr/>
            <p:nvPr/>
          </p:nvSpPr>
          <p:spPr>
            <a:xfrm>
              <a:off x="4593560" y="5568069"/>
              <a:ext cx="669022" cy="69285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88479" tIns="144239" rIns="288479" bIns="14423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000" b="1">
                  <a:effectLst/>
                  <a:latin typeface="Arial"/>
                  <a:ea typeface="Times New Roman"/>
                  <a:cs typeface="Times New Roman"/>
                </a:rPr>
                <a:t> </a:t>
              </a:r>
              <a:endParaRPr lang="en-US" sz="1100">
                <a:effectLst/>
                <a:ea typeface="宋体"/>
                <a:cs typeface="Times New Roman"/>
              </a:endParaRPr>
            </a:p>
          </p:txBody>
        </p:sp>
        <p:sp>
          <p:nvSpPr>
            <p:cNvPr id="194" name="Text Box 37"/>
            <p:cNvSpPr txBox="1"/>
            <p:nvPr/>
          </p:nvSpPr>
          <p:spPr>
            <a:xfrm>
              <a:off x="4423839" y="5568069"/>
              <a:ext cx="1158132" cy="745593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288479" tIns="144239" rIns="288479" bIns="14423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>
                  <a:effectLst/>
                  <a:latin typeface="Arial"/>
                  <a:ea typeface="宋体"/>
                </a:rPr>
                <a:t>+4</a:t>
              </a:r>
              <a:endParaRPr lang="en-US" sz="1600" dirty="0">
                <a:effectLst/>
                <a:latin typeface="Times New Roman"/>
                <a:ea typeface="宋体"/>
              </a:endParaRPr>
            </a:p>
          </p:txBody>
        </p:sp>
        <p:cxnSp>
          <p:nvCxnSpPr>
            <p:cNvPr id="195" name="Straight Connector 194"/>
            <p:cNvCxnSpPr/>
            <p:nvPr/>
          </p:nvCxnSpPr>
          <p:spPr>
            <a:xfrm>
              <a:off x="5262520" y="5911138"/>
              <a:ext cx="63890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 flipV="1">
              <a:off x="5901425" y="5197182"/>
              <a:ext cx="0" cy="71329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/>
            <p:cNvCxnSpPr/>
            <p:nvPr/>
          </p:nvCxnSpPr>
          <p:spPr>
            <a:xfrm>
              <a:off x="5901389" y="5197182"/>
              <a:ext cx="218981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/>
            <p:cNvCxnSpPr/>
            <p:nvPr/>
          </p:nvCxnSpPr>
          <p:spPr>
            <a:xfrm>
              <a:off x="8295982" y="3211032"/>
              <a:ext cx="0" cy="6728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8460377" y="4683368"/>
              <a:ext cx="128555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 flipH="1">
              <a:off x="9745989" y="4671040"/>
              <a:ext cx="130" cy="17623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395415" y="6428647"/>
              <a:ext cx="9350596" cy="398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/>
            <p:cNvCxnSpPr/>
            <p:nvPr/>
          </p:nvCxnSpPr>
          <p:spPr>
            <a:xfrm flipV="1">
              <a:off x="2208671" y="6058819"/>
              <a:ext cx="0" cy="3698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Text Box 223"/>
            <p:cNvSpPr txBox="1"/>
            <p:nvPr/>
          </p:nvSpPr>
          <p:spPr>
            <a:xfrm>
              <a:off x="7493763" y="5910817"/>
              <a:ext cx="2405106" cy="576023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65517" tIns="82758" rIns="165517" bIns="8275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b="1" dirty="0">
                  <a:effectLst/>
                  <a:latin typeface="Arial"/>
                  <a:ea typeface="宋体"/>
                  <a:cs typeface="Times New Roman"/>
                </a:rPr>
                <a:t>Predicted PC</a:t>
              </a:r>
              <a:endParaRPr lang="en-US" dirty="0">
                <a:effectLst/>
                <a:ea typeface="宋体"/>
                <a:cs typeface="Times New Roman"/>
              </a:endParaRPr>
            </a:p>
          </p:txBody>
        </p:sp>
        <p:cxnSp>
          <p:nvCxnSpPr>
            <p:cNvPr id="204" name="Straight Arrow Connector 203"/>
            <p:cNvCxnSpPr/>
            <p:nvPr/>
          </p:nvCxnSpPr>
          <p:spPr>
            <a:xfrm flipV="1">
              <a:off x="2825896" y="5910814"/>
              <a:ext cx="1761924" cy="3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Rectangle 204"/>
            <p:cNvSpPr/>
            <p:nvPr/>
          </p:nvSpPr>
          <p:spPr>
            <a:xfrm>
              <a:off x="7356976" y="2754214"/>
              <a:ext cx="2028190" cy="4375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400" b="1" dirty="0">
                  <a:solidFill>
                    <a:srgbClr val="000000"/>
                  </a:solidFill>
                  <a:effectLst/>
                  <a:latin typeface="Arial"/>
                  <a:ea typeface="宋体"/>
                  <a:cs typeface="Times New Roman"/>
                </a:rPr>
                <a:t>Selection Logic</a:t>
              </a:r>
              <a:endParaRPr lang="en-US" sz="1400" dirty="0">
                <a:effectLst/>
                <a:latin typeface="Times New Roman"/>
                <a:ea typeface="宋体"/>
              </a:endParaRPr>
            </a:p>
          </p:txBody>
        </p:sp>
        <p:cxnSp>
          <p:nvCxnSpPr>
            <p:cNvPr id="206" name="Straight Connector 205"/>
            <p:cNvCxnSpPr/>
            <p:nvPr/>
          </p:nvCxnSpPr>
          <p:spPr>
            <a:xfrm>
              <a:off x="2825896" y="5638576"/>
              <a:ext cx="140159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>
              <a:off x="4227401" y="4530865"/>
              <a:ext cx="71" cy="110739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/>
            <p:cNvCxnSpPr/>
            <p:nvPr/>
          </p:nvCxnSpPr>
          <p:spPr>
            <a:xfrm>
              <a:off x="4227427" y="4533593"/>
              <a:ext cx="36044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>
              <a:off x="8295768" y="1560030"/>
              <a:ext cx="0" cy="119423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38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Branch Predictor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204932"/>
              </p:ext>
            </p:extLst>
          </p:nvPr>
        </p:nvGraphicFramePr>
        <p:xfrm>
          <a:off x="228600" y="1879600"/>
          <a:ext cx="8763000" cy="261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4740"/>
                <a:gridCol w="2488260"/>
              </a:tblGrid>
              <a:tr h="5232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259 MHz</a:t>
                      </a:r>
                      <a:endParaRPr lang="en-US" sz="2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32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Instruction per cycle (IPC)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0.3266</a:t>
                      </a:r>
                      <a:endParaRPr 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32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Million instructions per second (MIPS)</a:t>
                      </a:r>
                      <a:endParaRPr 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84.92</a:t>
                      </a:r>
                      <a:endParaRPr 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32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 (# ALUTs)</a:t>
                      </a:r>
                      <a:endParaRPr 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147</a:t>
                      </a:r>
                      <a:endParaRPr 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32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en-US" sz="2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M9K BRAM</a:t>
                      </a:r>
                      <a:endParaRPr 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96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Direction Predictors: MPKI improvement </a:t>
            </a:r>
            <a:r>
              <a:rPr lang="en-US" sz="3200" dirty="0" smtClean="0"/>
              <a:t>over Base</a:t>
            </a:r>
            <a:endParaRPr lang="en-US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8610600" cy="4785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152400" y="1676400"/>
            <a:ext cx="0" cy="114300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8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Reduction </a:t>
            </a:r>
            <a:r>
              <a:rPr lang="en-US" sz="3200" dirty="0" smtClean="0"/>
              <a:t>in target </a:t>
            </a:r>
            <a:r>
              <a:rPr lang="en-US" sz="3200" dirty="0"/>
              <a:t>address </a:t>
            </a:r>
            <a:r>
              <a:rPr lang="en-US" sz="3200" dirty="0" err="1" smtClean="0"/>
              <a:t>mis</a:t>
            </a:r>
            <a:r>
              <a:rPr lang="en-US" sz="3200" dirty="0" smtClean="0"/>
              <a:t>-prediction </a:t>
            </a:r>
            <a:r>
              <a:rPr lang="en-US" sz="3200" dirty="0"/>
              <a:t>over BASE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1295400"/>
            <a:ext cx="8916952" cy="441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4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Benchmarks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zip2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obmk</a:t>
            </a:r>
            <a:endParaRPr lang="en-US" dirty="0" smtClean="0"/>
          </a:p>
          <a:p>
            <a:r>
              <a:rPr lang="en-US" dirty="0" err="1"/>
              <a:t>h</a:t>
            </a:r>
            <a:r>
              <a:rPr lang="en-US" dirty="0" err="1" smtClean="0"/>
              <a:t>mmer</a:t>
            </a:r>
            <a:endParaRPr lang="en-US" dirty="0" smtClean="0"/>
          </a:p>
          <a:p>
            <a:r>
              <a:rPr lang="en-US" dirty="0" err="1"/>
              <a:t>s</a:t>
            </a:r>
            <a:r>
              <a:rPr lang="en-US" dirty="0" err="1" smtClean="0"/>
              <a:t>jeng</a:t>
            </a:r>
            <a:endParaRPr lang="en-US" dirty="0" smtClean="0"/>
          </a:p>
          <a:p>
            <a:r>
              <a:rPr lang="en-US" dirty="0" err="1"/>
              <a:t>l</a:t>
            </a:r>
            <a:r>
              <a:rPr lang="en-US" dirty="0" err="1" smtClean="0"/>
              <a:t>ibquantum</a:t>
            </a:r>
            <a:endParaRPr lang="en-US" dirty="0" smtClean="0"/>
          </a:p>
          <a:p>
            <a:r>
              <a:rPr lang="en-US" dirty="0"/>
              <a:t>h</a:t>
            </a:r>
            <a:r>
              <a:rPr lang="en-US" dirty="0" smtClean="0"/>
              <a:t>264</a:t>
            </a:r>
          </a:p>
          <a:p>
            <a:r>
              <a:rPr lang="en-US" dirty="0" err="1"/>
              <a:t>a</a:t>
            </a:r>
            <a:r>
              <a:rPr lang="en-US" dirty="0" err="1" smtClean="0"/>
              <a:t>star</a:t>
            </a:r>
            <a:endParaRPr lang="en-US" dirty="0" smtClean="0"/>
          </a:p>
          <a:p>
            <a:r>
              <a:rPr lang="en-US" dirty="0" err="1" smtClean="0"/>
              <a:t>xalanc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1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r>
              <a:rPr lang="en-US" dirty="0" smtClean="0"/>
              <a:t>Goals</a:t>
            </a:r>
          </a:p>
          <a:p>
            <a:r>
              <a:rPr lang="en-US" dirty="0" smtClean="0"/>
              <a:t>Branch Prediction Overview</a:t>
            </a:r>
          </a:p>
          <a:p>
            <a:r>
              <a:rPr lang="en-US" dirty="0" smtClean="0"/>
              <a:t>FPGA implementation</a:t>
            </a:r>
          </a:p>
          <a:p>
            <a:r>
              <a:rPr lang="en-US" dirty="0" smtClean="0"/>
              <a:t>Evaluation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4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branch predictor for soft-processors that:</a:t>
            </a:r>
          </a:p>
          <a:p>
            <a:pPr lvl="1"/>
            <a:r>
              <a:rPr lang="en-US" dirty="0"/>
              <a:t>Balance </a:t>
            </a:r>
            <a:r>
              <a:rPr lang="en-US" dirty="0" smtClean="0"/>
              <a:t>operating </a:t>
            </a:r>
            <a:r>
              <a:rPr lang="en-US" dirty="0"/>
              <a:t>frequency and accuracy</a:t>
            </a:r>
          </a:p>
          <a:p>
            <a:pPr lvl="1"/>
            <a:r>
              <a:rPr lang="en-US" dirty="0"/>
              <a:t>Uses as few on-chip resources as possible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8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Prediction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0" y="1752600"/>
            <a:ext cx="1371600" cy="152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65517" tIns="82758" rIns="165517" bIns="827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86000" y="219143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iCache</a:t>
            </a: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2286000" y="3657600"/>
            <a:ext cx="1371600" cy="152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65517" tIns="82758" rIns="165517" bIns="827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86000" y="3957935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Branch Prediction</a:t>
            </a:r>
          </a:p>
          <a:p>
            <a:pPr algn="ctr"/>
            <a:r>
              <a:rPr lang="en-US" dirty="0" smtClean="0"/>
              <a:t>Table</a:t>
            </a:r>
          </a:p>
        </p:txBody>
      </p:sp>
      <p:sp>
        <p:nvSpPr>
          <p:cNvPr id="12" name="Cloud 11"/>
          <p:cNvSpPr/>
          <p:nvPr/>
        </p:nvSpPr>
        <p:spPr>
          <a:xfrm>
            <a:off x="4114800" y="2588167"/>
            <a:ext cx="2362200" cy="1562100"/>
          </a:xfrm>
          <a:prstGeom prst="cloud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584700" y="2907552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Branch Prediction Logic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905000" y="1339334"/>
            <a:ext cx="0" cy="4528066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7086600" y="1349232"/>
            <a:ext cx="0" cy="4594368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81200" y="116456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Fetch Stage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086600" y="12192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Decode Stage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6781800" y="3335868"/>
            <a:ext cx="0" cy="23128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1600200" y="5638800"/>
            <a:ext cx="5194300" cy="98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1612105" y="2438400"/>
            <a:ext cx="0" cy="32123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270500" y="526023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Next PC</a:t>
            </a:r>
            <a:endParaRPr lang="en-US" dirty="0"/>
          </a:p>
        </p:txBody>
      </p:sp>
      <p:pic>
        <p:nvPicPr>
          <p:cNvPr id="28" name="Picture 2" descr="C:\Users\peter\Desktop\footer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141" y="6004113"/>
            <a:ext cx="2989941" cy="97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Arrow Connector 28"/>
          <p:cNvCxnSpPr/>
          <p:nvPr/>
        </p:nvCxnSpPr>
        <p:spPr>
          <a:xfrm>
            <a:off x="3657601" y="2514600"/>
            <a:ext cx="762000" cy="32316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3657601" y="3819435"/>
            <a:ext cx="609600" cy="40300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600200" y="2438400"/>
            <a:ext cx="67133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600201" y="4267200"/>
            <a:ext cx="67133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477001" y="3335868"/>
            <a:ext cx="102146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133600" y="3362918"/>
            <a:ext cx="5486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sz="2400" b="1" dirty="0" smtClean="0"/>
              <a:t>REQ1: </a:t>
            </a:r>
            <a:r>
              <a:rPr lang="en-US" sz="2400" dirty="0" smtClean="0"/>
              <a:t>Guess </a:t>
            </a:r>
            <a:r>
              <a:rPr lang="en-US" sz="2400" dirty="0"/>
              <a:t>the </a:t>
            </a:r>
            <a:r>
              <a:rPr lang="en-US" sz="2400" b="1" dirty="0">
                <a:solidFill>
                  <a:srgbClr val="FF0000"/>
                </a:solidFill>
              </a:rPr>
              <a:t>direction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of a </a:t>
            </a:r>
            <a:r>
              <a:rPr lang="en-US" sz="2400" dirty="0" smtClean="0"/>
              <a:t>branch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b="1" dirty="0" smtClean="0"/>
              <a:t>REQ2: </a:t>
            </a:r>
            <a:r>
              <a:rPr lang="en-US" sz="2400" dirty="0" smtClean="0"/>
              <a:t>Guess </a:t>
            </a:r>
            <a:r>
              <a:rPr lang="en-US" sz="2400" dirty="0"/>
              <a:t>its </a:t>
            </a:r>
            <a:r>
              <a:rPr lang="en-US" sz="2400" b="1" dirty="0" smtClean="0">
                <a:solidFill>
                  <a:srgbClr val="FF0000"/>
                </a:solidFill>
              </a:rPr>
              <a:t>target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(Next PC)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 smtClean="0"/>
              <a:t>Fetch instructions from there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 smtClean="0"/>
              <a:t>Execute Speculatively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/>
              <a:t>V</a:t>
            </a:r>
            <a:r>
              <a:rPr lang="en-US" sz="2400" dirty="0" smtClean="0"/>
              <a:t>erify </a:t>
            </a:r>
            <a:r>
              <a:rPr lang="en-US" sz="2400" dirty="0"/>
              <a:t>if </a:t>
            </a:r>
            <a:r>
              <a:rPr lang="en-US" sz="2400" dirty="0" smtClean="0"/>
              <a:t>the prediction </a:t>
            </a:r>
            <a:r>
              <a:rPr lang="en-US" sz="2400" dirty="0"/>
              <a:t>was </a:t>
            </a:r>
            <a:r>
              <a:rPr lang="en-US" sz="2400" dirty="0" smtClean="0"/>
              <a:t>correct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332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7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7037E-6 L -0.09306 -0.18009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53" y="-9005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6 L -0.09584 -0.18009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92" y="-9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 animBg="1"/>
      <p:bldP spid="10" grpId="0"/>
      <p:bldP spid="12" grpId="0" animBg="1"/>
      <p:bldP spid="13" grpId="0"/>
      <p:bldP spid="16" grpId="0"/>
      <p:bldP spid="17" grpId="0"/>
      <p:bldP spid="26" grpId="0"/>
      <p:bldP spid="26" grpId="1"/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 #1. Direction Predictor</a:t>
            </a:r>
            <a:endParaRPr lang="en-US" dirty="0"/>
          </a:p>
        </p:txBody>
      </p:sp>
      <p:sp>
        <p:nvSpPr>
          <p:cNvPr id="5" name="Flowchart: Process 4"/>
          <p:cNvSpPr/>
          <p:nvPr/>
        </p:nvSpPr>
        <p:spPr>
          <a:xfrm>
            <a:off x="495300" y="2276755"/>
            <a:ext cx="1714500" cy="2286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95300" y="220638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PC</a:t>
            </a:r>
            <a:endParaRPr lang="en-US" dirty="0"/>
          </a:p>
        </p:txBody>
      </p:sp>
      <p:sp>
        <p:nvSpPr>
          <p:cNvPr id="7" name="Flowchart: Process 6"/>
          <p:cNvSpPr/>
          <p:nvPr/>
        </p:nvSpPr>
        <p:spPr>
          <a:xfrm>
            <a:off x="1420504" y="2276755"/>
            <a:ext cx="510654" cy="228600"/>
          </a:xfrm>
          <a:prstGeom prst="flowChartProcess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/>
        </p:nvSpPr>
        <p:spPr>
          <a:xfrm>
            <a:off x="529419" y="3002930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>
            <a:off x="529419" y="3230393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Process 10"/>
          <p:cNvSpPr/>
          <p:nvPr/>
        </p:nvSpPr>
        <p:spPr>
          <a:xfrm>
            <a:off x="529419" y="3466955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Process 11"/>
          <p:cNvSpPr/>
          <p:nvPr/>
        </p:nvSpPr>
        <p:spPr>
          <a:xfrm>
            <a:off x="529419" y="3694419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Process 12"/>
          <p:cNvSpPr/>
          <p:nvPr/>
        </p:nvSpPr>
        <p:spPr>
          <a:xfrm>
            <a:off x="529419" y="3921882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/>
        </p:nvSpPr>
        <p:spPr>
          <a:xfrm>
            <a:off x="529419" y="4150482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Process 15"/>
          <p:cNvSpPr/>
          <p:nvPr/>
        </p:nvSpPr>
        <p:spPr>
          <a:xfrm>
            <a:off x="529419" y="4789673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/>
        </p:nvSpPr>
        <p:spPr>
          <a:xfrm>
            <a:off x="529419" y="5018273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/>
          <p:cNvSpPr/>
          <p:nvPr/>
        </p:nvSpPr>
        <p:spPr>
          <a:xfrm>
            <a:off x="529419" y="4379081"/>
            <a:ext cx="417110" cy="410591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63538" y="4459879"/>
            <a:ext cx="461665" cy="5248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21" name="Elbow Connector 20"/>
          <p:cNvCxnSpPr>
            <a:stCxn id="7" idx="2"/>
            <a:endCxn id="11" idx="3"/>
          </p:cNvCxnSpPr>
          <p:nvPr/>
        </p:nvCxnSpPr>
        <p:spPr>
          <a:xfrm rot="5400000">
            <a:off x="773230" y="2678654"/>
            <a:ext cx="1075900" cy="729302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95300" y="1295401"/>
            <a:ext cx="1714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bimodal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Flowchart: Process 22"/>
          <p:cNvSpPr/>
          <p:nvPr/>
        </p:nvSpPr>
        <p:spPr>
          <a:xfrm>
            <a:off x="3352800" y="2276754"/>
            <a:ext cx="1714500" cy="2286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352800" y="220638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PC</a:t>
            </a:r>
            <a:endParaRPr lang="en-US" dirty="0"/>
          </a:p>
        </p:txBody>
      </p:sp>
      <p:sp>
        <p:nvSpPr>
          <p:cNvPr id="25" name="Flowchart: Process 24"/>
          <p:cNvSpPr/>
          <p:nvPr/>
        </p:nvSpPr>
        <p:spPr>
          <a:xfrm>
            <a:off x="4278004" y="2276754"/>
            <a:ext cx="510654" cy="228600"/>
          </a:xfrm>
          <a:prstGeom prst="flowChartProcess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Process 25"/>
          <p:cNvSpPr/>
          <p:nvPr/>
        </p:nvSpPr>
        <p:spPr>
          <a:xfrm>
            <a:off x="3429000" y="3002929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Process 26"/>
          <p:cNvSpPr/>
          <p:nvPr/>
        </p:nvSpPr>
        <p:spPr>
          <a:xfrm>
            <a:off x="3429000" y="3230392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Process 27"/>
          <p:cNvSpPr/>
          <p:nvPr/>
        </p:nvSpPr>
        <p:spPr>
          <a:xfrm>
            <a:off x="3429000" y="3466954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Process 28"/>
          <p:cNvSpPr/>
          <p:nvPr/>
        </p:nvSpPr>
        <p:spPr>
          <a:xfrm>
            <a:off x="3429000" y="3694418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Process 29"/>
          <p:cNvSpPr/>
          <p:nvPr/>
        </p:nvSpPr>
        <p:spPr>
          <a:xfrm>
            <a:off x="3429000" y="3921881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Process 30"/>
          <p:cNvSpPr/>
          <p:nvPr/>
        </p:nvSpPr>
        <p:spPr>
          <a:xfrm>
            <a:off x="3429000" y="4150481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Process 31"/>
          <p:cNvSpPr/>
          <p:nvPr/>
        </p:nvSpPr>
        <p:spPr>
          <a:xfrm>
            <a:off x="3429000" y="4789672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Process 32"/>
          <p:cNvSpPr/>
          <p:nvPr/>
        </p:nvSpPr>
        <p:spPr>
          <a:xfrm>
            <a:off x="3429000" y="5018272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Process 33"/>
          <p:cNvSpPr/>
          <p:nvPr/>
        </p:nvSpPr>
        <p:spPr>
          <a:xfrm>
            <a:off x="3429000" y="4379080"/>
            <a:ext cx="417110" cy="410591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463119" y="4459878"/>
            <a:ext cx="461665" cy="5248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276600" y="1295400"/>
            <a:ext cx="1714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Arial" pitchFamily="34" charset="0"/>
                <a:cs typeface="Arial" pitchFamily="34" charset="0"/>
              </a:rPr>
              <a:t>g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share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Flowchart: Process 52"/>
          <p:cNvSpPr/>
          <p:nvPr/>
        </p:nvSpPr>
        <p:spPr>
          <a:xfrm>
            <a:off x="4366933" y="5622039"/>
            <a:ext cx="734486" cy="228600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4359797" y="5551673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GHR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4652749" y="2505355"/>
            <a:ext cx="0" cy="95363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62" idx="4"/>
          </p:cNvCxnSpPr>
          <p:nvPr/>
        </p:nvCxnSpPr>
        <p:spPr>
          <a:xfrm flipV="1">
            <a:off x="4652749" y="4036181"/>
            <a:ext cx="0" cy="15858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4353351" y="3458991"/>
            <a:ext cx="598796" cy="57719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4343400" y="356292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XOR</a:t>
            </a:r>
            <a:endParaRPr lang="en-US" dirty="0"/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3849220" y="3747586"/>
            <a:ext cx="51771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lowchart: Process 70"/>
          <p:cNvSpPr/>
          <p:nvPr/>
        </p:nvSpPr>
        <p:spPr>
          <a:xfrm>
            <a:off x="6477000" y="2276754"/>
            <a:ext cx="1714500" cy="2286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6477000" y="220638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PC</a:t>
            </a:r>
            <a:endParaRPr lang="en-US" dirty="0"/>
          </a:p>
        </p:txBody>
      </p:sp>
      <p:sp>
        <p:nvSpPr>
          <p:cNvPr id="73" name="Flowchart: Process 72"/>
          <p:cNvSpPr/>
          <p:nvPr/>
        </p:nvSpPr>
        <p:spPr>
          <a:xfrm>
            <a:off x="7402204" y="2276754"/>
            <a:ext cx="510654" cy="228600"/>
          </a:xfrm>
          <a:prstGeom prst="flowChartProcess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lowchart: Process 73"/>
          <p:cNvSpPr/>
          <p:nvPr/>
        </p:nvSpPr>
        <p:spPr>
          <a:xfrm>
            <a:off x="6248400" y="3002929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lowchart: Process 74"/>
          <p:cNvSpPr/>
          <p:nvPr/>
        </p:nvSpPr>
        <p:spPr>
          <a:xfrm>
            <a:off x="6248400" y="3230392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lowchart: Process 75"/>
          <p:cNvSpPr/>
          <p:nvPr/>
        </p:nvSpPr>
        <p:spPr>
          <a:xfrm>
            <a:off x="6248400" y="3466954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lowchart: Process 76"/>
          <p:cNvSpPr/>
          <p:nvPr/>
        </p:nvSpPr>
        <p:spPr>
          <a:xfrm>
            <a:off x="6248400" y="3694418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lowchart: Process 77"/>
          <p:cNvSpPr/>
          <p:nvPr/>
        </p:nvSpPr>
        <p:spPr>
          <a:xfrm>
            <a:off x="6248400" y="3921881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lowchart: Process 78"/>
          <p:cNvSpPr/>
          <p:nvPr/>
        </p:nvSpPr>
        <p:spPr>
          <a:xfrm>
            <a:off x="6248400" y="4150481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lowchart: Process 79"/>
          <p:cNvSpPr/>
          <p:nvPr/>
        </p:nvSpPr>
        <p:spPr>
          <a:xfrm>
            <a:off x="6248400" y="4789672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lowchart: Process 80"/>
          <p:cNvSpPr/>
          <p:nvPr/>
        </p:nvSpPr>
        <p:spPr>
          <a:xfrm>
            <a:off x="6248400" y="5018272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lowchart: Process 81"/>
          <p:cNvSpPr/>
          <p:nvPr/>
        </p:nvSpPr>
        <p:spPr>
          <a:xfrm>
            <a:off x="6248400" y="4379080"/>
            <a:ext cx="417110" cy="410591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6282519" y="4459878"/>
            <a:ext cx="461665" cy="5248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6324600" y="1295400"/>
            <a:ext cx="1714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Arial" pitchFamily="34" charset="0"/>
                <a:cs typeface="Arial" pitchFamily="34" charset="0"/>
              </a:rPr>
              <a:t>g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select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7772400" y="2505355"/>
            <a:ext cx="0" cy="95363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7810500" y="4024636"/>
            <a:ext cx="0" cy="15858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7172750" y="3458991"/>
            <a:ext cx="1285449" cy="57719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7162800" y="356292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Concatenate</a:t>
            </a:r>
            <a:endParaRPr lang="en-US" dirty="0"/>
          </a:p>
        </p:txBody>
      </p:sp>
      <p:cxnSp>
        <p:nvCxnSpPr>
          <p:cNvPr id="91" name="Straight Arrow Connector 90"/>
          <p:cNvCxnSpPr/>
          <p:nvPr/>
        </p:nvCxnSpPr>
        <p:spPr>
          <a:xfrm flipH="1">
            <a:off x="6668620" y="3747586"/>
            <a:ext cx="51771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58931" y="5252707"/>
            <a:ext cx="1179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DIR table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048000" y="5252707"/>
            <a:ext cx="1179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DIR table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983216" y="5252707"/>
            <a:ext cx="1179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DIR table</a:t>
            </a:r>
            <a:endParaRPr lang="en-US" dirty="0"/>
          </a:p>
        </p:txBody>
      </p:sp>
      <p:sp>
        <p:nvSpPr>
          <p:cNvPr id="92" name="Flowchart: Process 91"/>
          <p:cNvSpPr/>
          <p:nvPr/>
        </p:nvSpPr>
        <p:spPr>
          <a:xfrm>
            <a:off x="7465291" y="5616340"/>
            <a:ext cx="734486" cy="228600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7458155" y="554597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GHR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1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 #2. Target Predictor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Branch Target Buffer (BTB)</a:t>
            </a:r>
          </a:p>
          <a:p>
            <a:pPr lvl="1"/>
            <a:r>
              <a:rPr lang="en-US" dirty="0" smtClean="0"/>
              <a:t>Can be used for all branches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Return Address Stack (RAS)</a:t>
            </a:r>
          </a:p>
          <a:p>
            <a:pPr lvl="1"/>
            <a:r>
              <a:rPr lang="en-US" dirty="0" smtClean="0"/>
              <a:t>Uses calls to predict targets of returns</a:t>
            </a:r>
          </a:p>
          <a:p>
            <a:pPr lvl="1"/>
            <a:endParaRPr lang="en-US" dirty="0"/>
          </a:p>
          <a:p>
            <a:r>
              <a:rPr lang="en-US" dirty="0" smtClean="0"/>
              <a:t>Target Address Pre-calculation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5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4365</TotalTime>
  <Words>1163</Words>
  <Application>Microsoft Office PowerPoint</Application>
  <PresentationFormat>On-screen Show (4:3)</PresentationFormat>
  <Paragraphs>445</Paragraphs>
  <Slides>42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High-performance Branch Predictors For Soft Processors</vt:lpstr>
      <vt:lpstr>Why Branch Prediction</vt:lpstr>
      <vt:lpstr>Branch Predictors on FPGAs</vt:lpstr>
      <vt:lpstr>Proposed Branch Predictor</vt:lpstr>
      <vt:lpstr>Road Map</vt:lpstr>
      <vt:lpstr>Goals</vt:lpstr>
      <vt:lpstr>Branch Prediction</vt:lpstr>
      <vt:lpstr>REQ #1. Direction Predictor</vt:lpstr>
      <vt:lpstr>REQ #2. Target Predictor</vt:lpstr>
      <vt:lpstr>Canonical Branch Predictor</vt:lpstr>
      <vt:lpstr>Target Address Pre-calculation</vt:lpstr>
      <vt:lpstr>Target Address Pre-calculation</vt:lpstr>
      <vt:lpstr>Fused BTB and bimodal</vt:lpstr>
      <vt:lpstr>BRAM configurations  </vt:lpstr>
      <vt:lpstr>Eliminating the BTB</vt:lpstr>
      <vt:lpstr>Eliminating the BTB</vt:lpstr>
      <vt:lpstr>Timing details of gshare/gselect</vt:lpstr>
      <vt:lpstr>gRselect</vt:lpstr>
      <vt:lpstr>Relaxing Storage Constraint</vt:lpstr>
      <vt:lpstr>Perceptron</vt:lpstr>
      <vt:lpstr>“Multiplication”</vt:lpstr>
      <vt:lpstr>Low Order Bit Elimination</vt:lpstr>
      <vt:lpstr>Perceptron Predictor Structure on FPGA</vt:lpstr>
      <vt:lpstr>Perceptron Predictor Structure on FPGA</vt:lpstr>
      <vt:lpstr>TAGE</vt:lpstr>
      <vt:lpstr>Overriding TAGE</vt:lpstr>
      <vt:lpstr>Evaluation – Minimalistic Predictor</vt:lpstr>
      <vt:lpstr>Direction Prediction Schemes</vt:lpstr>
      <vt:lpstr>Target Address Prediction Schemes</vt:lpstr>
      <vt:lpstr>Maximum Frequency and Area</vt:lpstr>
      <vt:lpstr>IPC and MIPS</vt:lpstr>
      <vt:lpstr>Evaluation – Perceptron and TAGE</vt:lpstr>
      <vt:lpstr>Accuracy</vt:lpstr>
      <vt:lpstr>Maximum Frequency</vt:lpstr>
      <vt:lpstr>IPC</vt:lpstr>
      <vt:lpstr>Conclusion</vt:lpstr>
      <vt:lpstr>Thank you!</vt:lpstr>
      <vt:lpstr>Backup Slides</vt:lpstr>
      <vt:lpstr>FAC+RAS with gRselect</vt:lpstr>
      <vt:lpstr>Direction Predictors: MPKI improvement over Base</vt:lpstr>
      <vt:lpstr>Reduction in target address mis-prediction over BASE</vt:lpstr>
      <vt:lpstr>List of Benchmarks</vt:lpstr>
    </vt:vector>
  </TitlesOfParts>
  <Company>UofT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Low-cost, High-performance Branch Predictors For Soft Processors</dc:title>
  <dc:creator>Di Wu</dc:creator>
  <cp:lastModifiedBy>Di Wu</cp:lastModifiedBy>
  <cp:revision>1167</cp:revision>
  <dcterms:created xsi:type="dcterms:W3CDTF">2013-08-13T15:40:45Z</dcterms:created>
  <dcterms:modified xsi:type="dcterms:W3CDTF">2014-08-14T21:24:35Z</dcterms:modified>
</cp:coreProperties>
</file>