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8" r:id="rId2"/>
  </p:sldIdLst>
  <p:sldSz cx="21383625" cy="30275213"/>
  <p:notesSz cx="6888163" cy="100187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Li" initials="PL" lastIdx="2" clrIdx="0">
    <p:extLst>
      <p:ext uri="{19B8F6BF-5375-455C-9EA6-DF929625EA0E}">
        <p15:presenceInfo xmlns:p15="http://schemas.microsoft.com/office/powerpoint/2012/main" userId="1ac05b16cd437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9AF"/>
    <a:srgbClr val="D1BA65"/>
    <a:srgbClr val="709FB0"/>
    <a:srgbClr val="96B9C6"/>
    <a:srgbClr val="A6C4CE"/>
    <a:srgbClr val="C5D7BD"/>
    <a:srgbClr val="7DA8B7"/>
    <a:srgbClr val="ADCECF"/>
    <a:srgbClr val="C3D7DE"/>
    <a:srgbClr val="8B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>
        <p:scale>
          <a:sx n="66" d="100"/>
          <a:sy n="66" d="100"/>
        </p:scale>
        <p:origin x="-1195" y="-6922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621" cy="500936"/>
          </a:xfrm>
          <a:prstGeom prst="rect">
            <a:avLst/>
          </a:prstGeom>
        </p:spPr>
        <p:txBody>
          <a:bodyPr vert="horz" lIns="96584" tIns="48292" rIns="96584" bIns="48292" rtlCol="0"/>
          <a:lstStyle>
            <a:lvl1pPr algn="l" defTabSz="3506136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02542" y="1"/>
            <a:ext cx="2984013" cy="500936"/>
          </a:xfrm>
          <a:prstGeom prst="rect">
            <a:avLst/>
          </a:prstGeom>
        </p:spPr>
        <p:txBody>
          <a:bodyPr vert="horz" lIns="96584" tIns="48292" rIns="96584" bIns="48292" rtlCol="0"/>
          <a:lstStyle>
            <a:lvl1pPr algn="r" defTabSz="3506136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CE2DABB-91DB-4CCC-B771-6D4269EB0970}" type="datetimeFigureOut">
              <a:rPr lang="zh-TW" altLang="en-US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750888"/>
            <a:ext cx="26527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4" tIns="48292" rIns="96584" bIns="4829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495" y="4759695"/>
            <a:ext cx="5511174" cy="4508420"/>
          </a:xfrm>
          <a:prstGeom prst="rect">
            <a:avLst/>
          </a:prstGeom>
        </p:spPr>
        <p:txBody>
          <a:bodyPr vert="horz" lIns="96584" tIns="48292" rIns="96584" bIns="4829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516167"/>
            <a:ext cx="2985621" cy="500936"/>
          </a:xfrm>
          <a:prstGeom prst="rect">
            <a:avLst/>
          </a:prstGeom>
        </p:spPr>
        <p:txBody>
          <a:bodyPr vert="horz" lIns="96584" tIns="48292" rIns="96584" bIns="48292" rtlCol="0" anchor="b"/>
          <a:lstStyle>
            <a:lvl1pPr algn="l" defTabSz="3506136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02542" y="9516167"/>
            <a:ext cx="2984013" cy="500936"/>
          </a:xfrm>
          <a:prstGeom prst="rect">
            <a:avLst/>
          </a:prstGeom>
        </p:spPr>
        <p:txBody>
          <a:bodyPr vert="horz" wrap="square" lIns="96584" tIns="48292" rIns="96584" bIns="48292" numCol="1" anchor="b" anchorCtr="0" compatLnSpc="1">
            <a:prstTxWarp prst="textNoShape">
              <a:avLst/>
            </a:prstTxWarp>
          </a:bodyPr>
          <a:lstStyle>
            <a:lvl1pPr algn="r" defTabSz="3505981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B9E705-3549-41BD-AE96-733C4E9883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98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51143" rtl="0" eaLnBrk="0" fontAlgn="base" hangingPunct="0">
      <a:spcBef>
        <a:spcPct val="30000"/>
      </a:spcBef>
      <a:spcAft>
        <a:spcPct val="0"/>
      </a:spcAft>
      <a:defRPr sz="3894" kern="1200">
        <a:solidFill>
          <a:schemeClr val="tx1"/>
        </a:solidFill>
        <a:latin typeface="+mn-lt"/>
        <a:ea typeface="+mn-ea"/>
        <a:cs typeface="+mn-cs"/>
      </a:defRPr>
    </a:lvl1pPr>
    <a:lvl2pPr marL="1475029" algn="l" defTabSz="2951143" rtl="0" eaLnBrk="0" fontAlgn="base" hangingPunct="0">
      <a:spcBef>
        <a:spcPct val="30000"/>
      </a:spcBef>
      <a:spcAft>
        <a:spcPct val="0"/>
      </a:spcAft>
      <a:defRPr sz="3894" kern="1200">
        <a:solidFill>
          <a:schemeClr val="tx1"/>
        </a:solidFill>
        <a:latin typeface="+mn-lt"/>
        <a:ea typeface="+mn-ea"/>
        <a:cs typeface="+mn-cs"/>
      </a:defRPr>
    </a:lvl2pPr>
    <a:lvl3pPr marL="2951143" algn="l" defTabSz="2951143" rtl="0" eaLnBrk="0" fontAlgn="base" hangingPunct="0">
      <a:spcBef>
        <a:spcPct val="30000"/>
      </a:spcBef>
      <a:spcAft>
        <a:spcPct val="0"/>
      </a:spcAft>
      <a:defRPr sz="3894" kern="1200">
        <a:solidFill>
          <a:schemeClr val="tx1"/>
        </a:solidFill>
        <a:latin typeface="+mn-lt"/>
        <a:ea typeface="+mn-ea"/>
        <a:cs typeface="+mn-cs"/>
      </a:defRPr>
    </a:lvl3pPr>
    <a:lvl4pPr marL="4427256" algn="l" defTabSz="2951143" rtl="0" eaLnBrk="0" fontAlgn="base" hangingPunct="0">
      <a:spcBef>
        <a:spcPct val="30000"/>
      </a:spcBef>
      <a:spcAft>
        <a:spcPct val="0"/>
      </a:spcAft>
      <a:defRPr sz="3894" kern="1200">
        <a:solidFill>
          <a:schemeClr val="tx1"/>
        </a:solidFill>
        <a:latin typeface="+mn-lt"/>
        <a:ea typeface="+mn-ea"/>
        <a:cs typeface="+mn-cs"/>
      </a:defRPr>
    </a:lvl4pPr>
    <a:lvl5pPr marL="5903369" algn="l" defTabSz="2951143" rtl="0" eaLnBrk="0" fontAlgn="base" hangingPunct="0">
      <a:spcBef>
        <a:spcPct val="30000"/>
      </a:spcBef>
      <a:spcAft>
        <a:spcPct val="0"/>
      </a:spcAft>
      <a:defRPr sz="3894" kern="1200">
        <a:solidFill>
          <a:schemeClr val="tx1"/>
        </a:solidFill>
        <a:latin typeface="+mn-lt"/>
        <a:ea typeface="+mn-ea"/>
        <a:cs typeface="+mn-cs"/>
      </a:defRPr>
    </a:lvl5pPr>
    <a:lvl6pPr marL="7379482" algn="l" defTabSz="2951793" rtl="0" eaLnBrk="1" latinLnBrk="0" hangingPunct="1">
      <a:defRPr sz="3894" kern="1200">
        <a:solidFill>
          <a:schemeClr val="tx1"/>
        </a:solidFill>
        <a:latin typeface="+mn-lt"/>
        <a:ea typeface="+mn-ea"/>
        <a:cs typeface="+mn-cs"/>
      </a:defRPr>
    </a:lvl6pPr>
    <a:lvl7pPr marL="8855379" algn="l" defTabSz="2951793" rtl="0" eaLnBrk="1" latinLnBrk="0" hangingPunct="1">
      <a:defRPr sz="3894" kern="1200">
        <a:solidFill>
          <a:schemeClr val="tx1"/>
        </a:solidFill>
        <a:latin typeface="+mn-lt"/>
        <a:ea typeface="+mn-ea"/>
        <a:cs typeface="+mn-cs"/>
      </a:defRPr>
    </a:lvl7pPr>
    <a:lvl8pPr marL="10331275" algn="l" defTabSz="2951793" rtl="0" eaLnBrk="1" latinLnBrk="0" hangingPunct="1">
      <a:defRPr sz="3894" kern="1200">
        <a:solidFill>
          <a:schemeClr val="tx1"/>
        </a:solidFill>
        <a:latin typeface="+mn-lt"/>
        <a:ea typeface="+mn-ea"/>
        <a:cs typeface="+mn-cs"/>
      </a:defRPr>
    </a:lvl8pPr>
    <a:lvl9pPr marL="11807172" algn="l" defTabSz="2951793" rtl="0" eaLnBrk="1" latinLnBrk="0" hangingPunct="1">
      <a:defRPr sz="38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9E705-3549-41BD-AE96-733C4E9883A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9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CEFBFC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8B8CB-23B7-4D28-9E82-4816E8534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053B79-344F-4E92-819B-CDAD452E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52E75-DC47-4F13-A149-554B96E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2845C-8351-4F17-87D6-2276840BC865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38A09-E25C-41E6-A7FD-7F0A823E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7BA6B2-169A-4FB8-82DE-8C9387A4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56EB0-D58C-4B69-A7A8-8C8CB780767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47FA6-2526-46D8-9F8F-06509458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5CDED9-0B6D-4B6E-B52A-739E8329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6005A-D6A6-41C4-B41F-092A3FC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9EB93-F2BF-4030-A159-AE7D4253747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179FC-E155-45AD-A8E3-CF690FE4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0B6F7-6564-4818-980D-E362CAC2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D1048-E227-4F8C-823C-6FDBDE2E8E0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D2C6CE-9914-4A0C-98BE-2FA1375D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052C11-97FC-46D5-9316-D172DCFBD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1528C-BBBD-48BE-9E2C-118E6A0B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F2796-9650-475E-A61D-7739766C232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A84B3-4211-4F11-B8FC-80A524D8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7143B6-130A-42A2-BBDF-F2677AE5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F8FF8-30A9-482A-B118-953A487B80F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3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8B487-9F4C-4E0B-9780-CE03F0A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9717C-A2D3-4977-924E-05766602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5FF79-F7A3-48BD-91D2-0A534060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3EA3-EC46-4CEF-A33F-EBAE912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12963-CFB2-4AFD-90EE-4D926E50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7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DB175-3BD0-4699-827E-87CF33CC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54721-3BF9-40F7-9024-FE7235D6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DD199-20A1-44E6-A6A0-2670D6DB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0F317-A311-49E5-9537-EE754E5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8B6DF-A079-40A9-A5B7-F76CBB4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5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826E-9FCA-4E32-BA7B-16DA3A03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13ECF-4E23-4765-844C-2983488B4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C92F6E-DD55-42A0-9C42-475B835F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B3E171-4C6C-4A4A-83DD-6A1ED4B8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DC390-13B6-44CD-9A62-0B3C795B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81EB23-D995-4473-B434-0DE9C874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DF855-D033-4FA7-87CD-3B9C955B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AC435D-E7BA-4D8B-81E4-7C504EE5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7EC9A6-3E23-4AB9-B6AD-A40B0E16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532A37-761F-49C2-9A7A-43F25D20F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4C1F19-919E-4B36-87C3-8DAA2CF4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8A60A3-7C59-4DD0-95A2-C4698439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82A84-16EB-4C8D-B8FB-ABD07375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4A488-E698-4A3A-A66A-32A923B9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0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54E7-A9D1-4D9A-A219-BDE6000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F4C17-9858-4474-B4F6-36525523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70247-E7B6-4C57-8957-3D76FE1EA319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FE158-F016-433B-BDF4-BDE406DD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860DC0-B3A1-42F0-BBCC-0DD92BF9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57109-CBA5-4476-80C3-F1E59110CF6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3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F2E579-389A-49F8-A4AB-8590443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2F7DF-70D1-4EC5-A926-D5A07AD1AAC4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8F99DC-9B82-4D0F-9BAB-82B6A19C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A2FF46-C423-4011-98F1-60721C0F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24813-4423-40B5-8195-FD35E904E44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2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ECD38-70FA-4446-A4C7-86FA02F3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0DCAE-7135-4D1F-A00B-082A0B9A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3C167A-1D8C-4362-9FB6-09F0C3EA9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7141B7-93A7-48E4-B55D-3A56564E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9F0E8D-B91F-46E3-82D7-AC215002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070D84-FEC9-480C-97EA-264E658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EDE7A-ADF3-4E1B-B5C5-F72DA6B9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CA9A8-818B-4008-843F-87C4ECD8A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53F07-11CF-4830-BC87-9A876D04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BC8D1-4846-4FBD-81DE-2FCCB15A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D19D9-9BA0-4FCE-B0C5-9C6CC86C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45C620-BDA5-4A33-A06F-A3987547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1E9C9B-D2F4-48FF-B53C-AC29EA8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8240B-1262-41C0-899D-D2DCAFFC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E5320-9811-45D8-B630-14DFCDD10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012918-7E62-4C2F-86D4-CE50C78CDB66}" type="datetimeFigureOut">
              <a:rPr lang="zh-TW" altLang="en-US" smtClean="0"/>
              <a:pPr>
                <a:defRPr/>
              </a:pPr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A03C27-AC4A-42C6-A167-8683AFF5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751AB-ECF4-41BF-9BAA-8E571BE1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49AB1F-61C5-4F8D-96B4-6C2C22E6953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34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4777ECAB-5CEB-439C-9651-D3EADC1B2384}"/>
              </a:ext>
            </a:extLst>
          </p:cNvPr>
          <p:cNvSpPr/>
          <p:nvPr/>
        </p:nvSpPr>
        <p:spPr>
          <a:xfrm>
            <a:off x="10854213" y="18202263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伍、討論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3B05FB-8A34-455F-A2A2-3CA5E3C14581}"/>
              </a:ext>
            </a:extLst>
          </p:cNvPr>
          <p:cNvSpPr/>
          <p:nvPr/>
        </p:nvSpPr>
        <p:spPr>
          <a:xfrm>
            <a:off x="10836941" y="4016502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肆、研究結果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7A1208-A99C-4960-A45F-5600E895DD49}"/>
              </a:ext>
            </a:extLst>
          </p:cNvPr>
          <p:cNvSpPr/>
          <p:nvPr/>
        </p:nvSpPr>
        <p:spPr>
          <a:xfrm>
            <a:off x="535972" y="425186"/>
            <a:ext cx="20311681" cy="33033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CE49262-C58A-4CFA-B203-EBC744DFE790}"/>
              </a:ext>
            </a:extLst>
          </p:cNvPr>
          <p:cNvSpPr/>
          <p:nvPr/>
        </p:nvSpPr>
        <p:spPr>
          <a:xfrm>
            <a:off x="10835827" y="4048485"/>
            <a:ext cx="10008000" cy="14007569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8FFB31A-4680-4ABC-84FC-797AD2836FEB}"/>
              </a:ext>
            </a:extLst>
          </p:cNvPr>
          <p:cNvSpPr/>
          <p:nvPr/>
        </p:nvSpPr>
        <p:spPr>
          <a:xfrm>
            <a:off x="535972" y="4048486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壹、前言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EA2C2A-AC7A-458E-9F01-934BB6A8F607}"/>
              </a:ext>
            </a:extLst>
          </p:cNvPr>
          <p:cNvSpPr/>
          <p:nvPr/>
        </p:nvSpPr>
        <p:spPr>
          <a:xfrm>
            <a:off x="535971" y="4048485"/>
            <a:ext cx="10008000" cy="5872807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1693D15-20CA-43AF-8653-067008DE913A}"/>
              </a:ext>
            </a:extLst>
          </p:cNvPr>
          <p:cNvSpPr/>
          <p:nvPr/>
        </p:nvSpPr>
        <p:spPr>
          <a:xfrm>
            <a:off x="524151" y="10312998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貳、研究目的          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31AE3CD-3E2E-4DAE-9BBB-034B553B0F08}"/>
              </a:ext>
            </a:extLst>
          </p:cNvPr>
          <p:cNvSpPr/>
          <p:nvPr/>
        </p:nvSpPr>
        <p:spPr>
          <a:xfrm>
            <a:off x="536610" y="10312997"/>
            <a:ext cx="10008000" cy="3456457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0966B08-6559-44BE-81CE-F875DE8FC783}"/>
              </a:ext>
            </a:extLst>
          </p:cNvPr>
          <p:cNvSpPr/>
          <p:nvPr/>
        </p:nvSpPr>
        <p:spPr>
          <a:xfrm>
            <a:off x="565351" y="14345518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叁、研究材料及方法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00B2D97-526E-4BF3-8CF0-1631D4F23B37}"/>
              </a:ext>
            </a:extLst>
          </p:cNvPr>
          <p:cNvSpPr/>
          <p:nvPr/>
        </p:nvSpPr>
        <p:spPr>
          <a:xfrm>
            <a:off x="535970" y="14345518"/>
            <a:ext cx="10008000" cy="15504509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F072311-0C3B-45E5-8B20-2586F7E70761}"/>
              </a:ext>
            </a:extLst>
          </p:cNvPr>
          <p:cNvSpPr/>
          <p:nvPr/>
        </p:nvSpPr>
        <p:spPr>
          <a:xfrm>
            <a:off x="10853100" y="18202263"/>
            <a:ext cx="10008000" cy="4828823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16920B2-FC77-408B-844A-BFA31991B373}"/>
              </a:ext>
            </a:extLst>
          </p:cNvPr>
          <p:cNvSpPr/>
          <p:nvPr/>
        </p:nvSpPr>
        <p:spPr>
          <a:xfrm>
            <a:off x="10835827" y="23315222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陸、結論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C033019-5251-4CE2-8C8F-F94DC3BF87B7}"/>
              </a:ext>
            </a:extLst>
          </p:cNvPr>
          <p:cNvSpPr/>
          <p:nvPr/>
        </p:nvSpPr>
        <p:spPr>
          <a:xfrm>
            <a:off x="10851891" y="23315333"/>
            <a:ext cx="10008000" cy="3613210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952A710-0947-4DA2-88ED-E9D85FAD5F26}"/>
              </a:ext>
            </a:extLst>
          </p:cNvPr>
          <p:cNvSpPr/>
          <p:nvPr/>
        </p:nvSpPr>
        <p:spPr>
          <a:xfrm>
            <a:off x="10819764" y="27091046"/>
            <a:ext cx="10007999" cy="1008000"/>
          </a:xfrm>
          <a:prstGeom prst="rect">
            <a:avLst/>
          </a:prstGeom>
          <a:solidFill>
            <a:srgbClr val="D1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柒、參考資料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E568FFD-3D16-4E13-B724-D4A36367C6E8}"/>
              </a:ext>
            </a:extLst>
          </p:cNvPr>
          <p:cNvSpPr/>
          <p:nvPr/>
        </p:nvSpPr>
        <p:spPr>
          <a:xfrm>
            <a:off x="10835828" y="27090934"/>
            <a:ext cx="10008000" cy="2810526"/>
          </a:xfrm>
          <a:prstGeom prst="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EFD9A-69C2-4648-A3C6-78533090FC50}"/>
              </a:ext>
            </a:extLst>
          </p:cNvPr>
          <p:cNvSpPr txBox="1"/>
          <p:nvPr/>
        </p:nvSpPr>
        <p:spPr>
          <a:xfrm>
            <a:off x="2071503" y="1109622"/>
            <a:ext cx="172406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探討鈣離子濃度與酸鹼值對花粉萌發之影響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95E001-21DE-4003-8465-0F0A663B1108}"/>
              </a:ext>
            </a:extLst>
          </p:cNvPr>
          <p:cNvSpPr txBox="1"/>
          <p:nvPr/>
        </p:nvSpPr>
        <p:spPr>
          <a:xfrm>
            <a:off x="6703315" y="2719660"/>
            <a:ext cx="797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207  02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黃鈺蓁  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Peter  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張秉豐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F69E83-2105-4FB3-B636-6237CE4D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59" y="7868632"/>
            <a:ext cx="7190681" cy="40447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7CF2E5-5CA8-4C59-8BB9-6901BED4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5849" y="12803185"/>
            <a:ext cx="9049537" cy="509036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C6B5EF-8589-47B5-93DF-9C8B8AE12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180" y="21694648"/>
            <a:ext cx="2006687" cy="1203083"/>
          </a:xfrm>
          <a:prstGeom prst="rect">
            <a:avLst/>
          </a:prstGeom>
        </p:spPr>
      </p:pic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4412B98-96EE-4AD6-8E4C-4AB8F8658D8A}"/>
              </a:ext>
            </a:extLst>
          </p:cNvPr>
          <p:cNvSpPr txBox="1"/>
          <p:nvPr/>
        </p:nvSpPr>
        <p:spPr>
          <a:xfrm>
            <a:off x="970732" y="157479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前測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3100607-5B8F-4A2E-9B5D-5CA1B5E3C290}"/>
              </a:ext>
            </a:extLst>
          </p:cNvPr>
          <p:cNvSpPr txBox="1"/>
          <p:nvPr/>
        </p:nvSpPr>
        <p:spPr>
          <a:xfrm>
            <a:off x="975292" y="19314070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 </a:t>
            </a:r>
            <a:r>
              <a:rPr lang="en-US" altLang="zh-TW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Ca2+</a:t>
            </a:r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濃度對花粉萌發影響</a:t>
            </a: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31DA9A1-F382-4840-B5BE-2CD94608F63B}"/>
              </a:ext>
            </a:extLst>
          </p:cNvPr>
          <p:cNvSpPr txBox="1"/>
          <p:nvPr/>
        </p:nvSpPr>
        <p:spPr>
          <a:xfrm>
            <a:off x="982613" y="23564283"/>
            <a:ext cx="6639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 </a:t>
            </a:r>
            <a:r>
              <a:rPr lang="en-US" altLang="zh-TW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酸鹼值對花粉萌發影響實驗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FC90AF-01F9-430D-9FEC-5E1BD1256F27}"/>
              </a:ext>
            </a:extLst>
          </p:cNvPr>
          <p:cNvSpPr txBox="1"/>
          <p:nvPr/>
        </p:nvSpPr>
        <p:spPr>
          <a:xfrm>
            <a:off x="11074990" y="7505796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不同鈣離子濃度對於日日春花粉萌發之影響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3301300C-8D78-4105-8E9C-0C25B79026E1}"/>
              </a:ext>
            </a:extLst>
          </p:cNvPr>
          <p:cNvSpPr txBox="1"/>
          <p:nvPr/>
        </p:nvSpPr>
        <p:spPr>
          <a:xfrm>
            <a:off x="11505849" y="1219943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不同酸鹼值對於日日春花粉萌發之影響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AA13B-2826-4842-8C7D-F74C6972A9C8}"/>
              </a:ext>
            </a:extLst>
          </p:cNvPr>
          <p:cNvSpPr txBox="1"/>
          <p:nvPr/>
        </p:nvSpPr>
        <p:spPr>
          <a:xfrm>
            <a:off x="970732" y="16361742"/>
            <a:ext cx="5311069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取下三種不同的花粉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依先前實驗記錄調配不同花粉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適合濃度的蔗糖液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放入恆溫培養箱設定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25˚C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24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小時之後使用複式顯微鏡紀錄結果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5817755-2057-43EB-B807-EA581ECAD553}"/>
              </a:ext>
            </a:extLst>
          </p:cNvPr>
          <p:cNvSpPr txBox="1"/>
          <p:nvPr/>
        </p:nvSpPr>
        <p:spPr>
          <a:xfrm>
            <a:off x="970732" y="276623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7E9A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79864C-2CFC-4B7E-8830-AE6A0E43BAAA}"/>
              </a:ext>
            </a:extLst>
          </p:cNvPr>
          <p:cNvSpPr txBox="1"/>
          <p:nvPr/>
        </p:nvSpPr>
        <p:spPr>
          <a:xfrm>
            <a:off x="1498295" y="28311551"/>
            <a:ext cx="872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花粉萌發率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萌發花粉粒數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花粉粒數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7A98D1B7-C4EC-4E05-8BE0-C389A5EBF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339" y="15497646"/>
            <a:ext cx="457186" cy="96586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9F00C8-C92A-468C-A46C-5C9E4064C539}"/>
              </a:ext>
            </a:extLst>
          </p:cNvPr>
          <p:cNvSpPr txBox="1"/>
          <p:nvPr/>
        </p:nvSpPr>
        <p:spPr>
          <a:xfrm>
            <a:off x="8317759" y="1577533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2" name="圖片 161">
            <a:extLst>
              <a:ext uri="{FF2B5EF4-FFF2-40B4-BE49-F238E27FC236}">
                <a16:creationId xmlns:a16="http://schemas.microsoft.com/office/drawing/2014/main" id="{6086FDD0-32E0-4395-843A-DFD4A4599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046" y="28940728"/>
            <a:ext cx="1128785" cy="67674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820290-B59C-46BF-B6DD-947F2719DC49}"/>
              </a:ext>
            </a:extLst>
          </p:cNvPr>
          <p:cNvSpPr txBox="1"/>
          <p:nvPr/>
        </p:nvSpPr>
        <p:spPr>
          <a:xfrm>
            <a:off x="846213" y="20031144"/>
            <a:ext cx="6369051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濃度為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100mM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之水溶液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序列稀釋成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(Mm)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為對照組配置成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蔗糖水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將花粉與糖水放入培養皿中混合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置入恆溫培養箱設定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25˚C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6.20hr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後記錄結果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65A780AD-5F1F-478E-88B9-9C4DC6765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396" y="16744068"/>
            <a:ext cx="1945072" cy="443750"/>
          </a:xfrm>
          <a:prstGeom prst="rect">
            <a:avLst/>
          </a:prstGeom>
        </p:spPr>
      </p:pic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59E18DC7-04AB-4430-9957-C882D27FAB42}"/>
              </a:ext>
            </a:extLst>
          </p:cNvPr>
          <p:cNvSpPr txBox="1"/>
          <p:nvPr/>
        </p:nvSpPr>
        <p:spPr>
          <a:xfrm>
            <a:off x="846213" y="24336735"/>
            <a:ext cx="6965368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用酸鹼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pH=5.5 6 6.5 7 7.5 8 8.5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之溶液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將花粉與溶液放入培養皿中混合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置入恆溫培養箱設定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25˚C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4.44hr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後記錄結果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D82C9F6-CD2B-4741-B8DC-40ECC0E35A39}"/>
              </a:ext>
            </a:extLst>
          </p:cNvPr>
          <p:cNvSpPr txBox="1"/>
          <p:nvPr/>
        </p:nvSpPr>
        <p:spPr>
          <a:xfrm>
            <a:off x="3541895" y="29017196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每個樣本吸取三次紀錄並做統計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BFF9DC3C-5511-4C4E-8F66-6A8478F1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752" y="25970495"/>
            <a:ext cx="2006687" cy="1203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FA5B76C-410C-4E9C-A916-950AF6872E93}"/>
                  </a:ext>
                </a:extLst>
              </p:cNvPr>
              <p:cNvSpPr txBox="1"/>
              <p:nvPr/>
            </p:nvSpPr>
            <p:spPr>
              <a:xfrm>
                <a:off x="10854251" y="19156225"/>
                <a:ext cx="105294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/>
                  <a:t>一、根據實驗假設應該存在一個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濃度</m:t>
                    </m:r>
                  </m:oMath>
                </a14:m>
                <a:r>
                  <a:rPr lang="zh-TW" altLang="en-US" sz="2400" dirty="0"/>
                  <a:t>會使花粉萌發率最高，但是</a:t>
                </a:r>
                <a:endParaRPr lang="en-US" altLang="zh-TW" sz="2400" dirty="0"/>
              </a:p>
              <a:p>
                <a:r>
                  <a:rPr lang="zh-TW" altLang="en-US" sz="2400" dirty="0"/>
                  <a:t>在濃度為</a:t>
                </a:r>
                <a:r>
                  <a:rPr lang="en-US" altLang="zh-TW" sz="2400" dirty="0"/>
                  <a:t>0</a:t>
                </a:r>
                <a:r>
                  <a:rPr lang="zh-TW" altLang="en-US" sz="2400" dirty="0"/>
                  <a:t>及</a:t>
                </a:r>
                <a:r>
                  <a:rPr lang="en-US" altLang="zh-TW" sz="2400" dirty="0"/>
                  <a:t>6.25mM</a:t>
                </a:r>
                <a:r>
                  <a:rPr lang="zh-TW" altLang="en-US" sz="2400" dirty="0"/>
                  <a:t>時，萌發率皆為濃度區間最大，故最適合花粉萌發的</a:t>
                </a:r>
                <a:endParaRPr lang="en-US" altLang="zh-TW" sz="2400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sz="2400" dirty="0"/>
                  <a:t>濃度應位在</a:t>
                </a:r>
                <a:r>
                  <a:rPr lang="en-US" altLang="zh-TW" sz="2400" dirty="0"/>
                  <a:t>[0, 6.25]mM</a:t>
                </a:r>
              </a:p>
              <a:p>
                <a:pPr/>
                <a:endParaRPr lang="en-US" altLang="zh-TW" sz="2400" dirty="0"/>
              </a:p>
              <a:p>
                <a:pPr/>
                <a:r>
                  <a:rPr lang="zh-TW" altLang="en-US" sz="2400" dirty="0"/>
                  <a:t>二、由實驗結果可知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sz="2400" dirty="0"/>
                  <a:t>在濃度為</a:t>
                </a:r>
                <a:r>
                  <a:rPr lang="en-US" altLang="zh-TW" sz="2400" dirty="0"/>
                  <a:t>50mM</a:t>
                </a:r>
                <a:r>
                  <a:rPr lang="zh-TW" altLang="en-US" sz="2400" dirty="0"/>
                  <a:t>時，萌發率已有下降的趨勢，且</a:t>
                </a:r>
                <a:endParaRPr lang="en-US" altLang="zh-TW" sz="2400" dirty="0"/>
              </a:p>
              <a:p>
                <a:r>
                  <a:rPr lang="zh-TW" altLang="en-US" sz="2400" dirty="0"/>
                  <a:t>在濃度為</a:t>
                </a:r>
                <a:r>
                  <a:rPr lang="en-US" altLang="zh-TW" sz="2400" dirty="0"/>
                  <a:t>100mM</a:t>
                </a:r>
                <a:r>
                  <a:rPr lang="zh-TW" altLang="en-US" sz="2400" dirty="0"/>
                  <a:t>時萌發率為最低，故推測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sz="2400" dirty="0"/>
                  <a:t>濃度越高對於萌發的抑制越</a:t>
                </a:r>
                <a:endParaRPr lang="en-US" altLang="zh-TW" sz="2400" dirty="0"/>
              </a:p>
              <a:p>
                <a:r>
                  <a:rPr lang="zh-TW" altLang="en-US" sz="2400" dirty="0"/>
                  <a:t>強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FA5B76C-410C-4E9C-A916-950AF687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251" y="19156225"/>
                <a:ext cx="10529412" cy="2677656"/>
              </a:xfrm>
              <a:prstGeom prst="rect">
                <a:avLst/>
              </a:prstGeom>
              <a:blipFill>
                <a:blip r:embed="rId8"/>
                <a:stretch>
                  <a:fillRect l="-926" t="-2045" b="-3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F1917B-11BC-483E-8C1D-AC37CC9C3F50}"/>
                  </a:ext>
                </a:extLst>
              </p:cNvPr>
              <p:cNvSpPr txBox="1"/>
              <p:nvPr/>
            </p:nvSpPr>
            <p:spPr>
              <a:xfrm>
                <a:off x="846213" y="5310199"/>
                <a:ext cx="941973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TW" altLang="en-US" sz="2400" dirty="0"/>
                  <a:t>植物細胞和動物細胞一樣，內部存在一個由微絲、微管和中間纖維組成的細胞骨架系統。而花粉管微絲的主要構成分子</a:t>
                </a:r>
                <a:r>
                  <a:rPr lang="en-US" altLang="zh-TW" sz="2400" dirty="0"/>
                  <a:t>--</a:t>
                </a:r>
                <a:r>
                  <a:rPr lang="zh-TW" altLang="en-US" sz="2400" dirty="0"/>
                  <a:t>「肌動蛋白」， 其分子結構與動物肌細胞的肌動蛋白十分類似，為負責細胞形狀變化的重要結構之一，而鈣離子正是調節動物肌細胞內的微絲系統、影響肌細胞收縮運動的要素，另外，</a:t>
                </a:r>
                <a:r>
                  <a:rPr lang="zh-TW" altLang="en-US" sz="2400" b="0" dirty="0"/>
                  <a:t>某國研究院研究指出花粉管萌發的導向受柱頭鈣離子梯度影響，因此想研究鈣離子濃度對於花粉管萌發的影響</a:t>
                </a:r>
                <a:endParaRPr lang="en-US" altLang="zh-TW" sz="2400" b="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TW" sz="2400"/>
                      <m:t>𝑝𝐻</m:t>
                    </m:r>
                    <m:r>
                      <a:rPr lang="zh-TW" altLang="en-US" sz="2400" smtClean="0"/>
                      <m:t>：</m:t>
                    </m:r>
                  </m:oMath>
                </a14:m>
                <a:r>
                  <a:rPr lang="zh-TW" altLang="en-US" sz="2400" dirty="0"/>
                  <a:t> 對植物生長來說以弱酸性為佳，此論點類似植物生長素中的「酸生長假說」，即花粉在酸性環境中結構較鬆散，在鹼性環境中則可能促使花粉外殼發生蛋白質變性，鹼性環境可能使花粉外殼更為堅韌而不易破裂，日日春花粉在 </a:t>
                </a:r>
                <a:r>
                  <a:rPr lang="en-US" altLang="zh-TW" sz="2400" dirty="0"/>
                  <a:t>pH </a:t>
                </a:r>
                <a:r>
                  <a:rPr lang="zh-TW" altLang="en-US" sz="2400" dirty="0"/>
                  <a:t>值越高的地方萌發率逐漸降低。</a:t>
                </a: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F1917B-11BC-483E-8C1D-AC37CC9C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13" y="5310199"/>
                <a:ext cx="9419736" cy="4154984"/>
              </a:xfrm>
              <a:prstGeom prst="rect">
                <a:avLst/>
              </a:prstGeom>
              <a:blipFill>
                <a:blip r:embed="rId9"/>
                <a:stretch>
                  <a:fillRect l="-1036" t="-1173" r="-3236" b="-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C2AC213A-9BE8-41EB-86E0-ECCEA00434B1}"/>
              </a:ext>
            </a:extLst>
          </p:cNvPr>
          <p:cNvSpPr txBox="1"/>
          <p:nvPr/>
        </p:nvSpPr>
        <p:spPr>
          <a:xfrm>
            <a:off x="846213" y="11550819"/>
            <a:ext cx="92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一、探討不同鈣離子濃度對花粉萌發生長之影響</a:t>
            </a:r>
            <a:endParaRPr lang="en-US" altLang="zh-TW" sz="2400" dirty="0"/>
          </a:p>
          <a:p>
            <a:r>
              <a:rPr lang="zh-TW" altLang="en-US" sz="2400" dirty="0"/>
              <a:t>二、探討不同酸鹼環境下對花粉萌發生長之影響</a:t>
            </a:r>
            <a:endParaRPr lang="en-US" altLang="zh-TW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A2C524-4DA2-43F0-B9E7-9C9F04981AE6}"/>
                  </a:ext>
                </a:extLst>
              </p:cNvPr>
              <p:cNvSpPr txBox="1"/>
              <p:nvPr/>
            </p:nvSpPr>
            <p:spPr>
              <a:xfrm>
                <a:off x="10963223" y="24256648"/>
                <a:ext cx="97210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/>
                  <a:t>一、花粉粒在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sz="2400" dirty="0"/>
                  <a:t>濃度為</a:t>
                </a:r>
                <a:r>
                  <a:rPr lang="en-US" altLang="zh-TW" sz="2400" dirty="0"/>
                  <a:t>100mM</a:t>
                </a:r>
                <a:r>
                  <a:rPr lang="zh-TW" altLang="en-US" sz="2400" dirty="0"/>
                  <a:t>時生長速度與其他濃度比較較為緩慢</a:t>
                </a:r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zh-TW" altLang="en-US" sz="2400" dirty="0"/>
                  <a:t>二、花粉粒在</a:t>
                </a:r>
                <a:r>
                  <a:rPr lang="en-US" altLang="zh-TW" sz="2400" dirty="0"/>
                  <a:t>pH</a:t>
                </a:r>
                <a:r>
                  <a:rPr lang="zh-TW" altLang="en-US" sz="2400" dirty="0"/>
                  <a:t>值為</a:t>
                </a:r>
                <a:r>
                  <a:rPr lang="en-US" altLang="zh-TW" sz="2400" dirty="0"/>
                  <a:t>6.5</a:t>
                </a:r>
                <a:r>
                  <a:rPr lang="zh-TW" altLang="en-US" sz="2400" dirty="0"/>
                  <a:t>時生長速度與其他濃度較為快速</a:t>
                </a:r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A2C524-4DA2-43F0-B9E7-9C9F04981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223" y="24256648"/>
                <a:ext cx="9721080" cy="1569660"/>
              </a:xfrm>
              <a:prstGeom prst="rect">
                <a:avLst/>
              </a:prstGeom>
              <a:blipFill>
                <a:blip r:embed="rId10"/>
                <a:stretch>
                  <a:fillRect l="-940" t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36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25546</TotalTime>
  <Words>630</Words>
  <Application>Microsoft Office PowerPoint</Application>
  <PresentationFormat>自訂</PresentationFormat>
  <Paragraphs>48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School-based Curriculum</dc:title>
  <dc:creator>user</dc:creator>
  <cp:lastModifiedBy>Peter Li</cp:lastModifiedBy>
  <cp:revision>292</cp:revision>
  <cp:lastPrinted>2021-01-14T03:54:56Z</cp:lastPrinted>
  <dcterms:created xsi:type="dcterms:W3CDTF">2012-10-14T07:17:19Z</dcterms:created>
  <dcterms:modified xsi:type="dcterms:W3CDTF">2021-04-13T09:36:53Z</dcterms:modified>
</cp:coreProperties>
</file>