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y="5143500" cx="9144000"/>
  <p:notesSz cx="6858000" cy="9144000"/>
  <p:embeddedFontLst>
    <p:embeddedFont>
      <p:font typeface="Nunito"/>
      <p:regular r:id="rId73"/>
      <p:bold r:id="rId74"/>
      <p:italic r:id="rId75"/>
      <p:boldItalic r:id="rId76"/>
    </p:embeddedFont>
    <p:embeddedFont>
      <p:font typeface="Maven Pro"/>
      <p:regular r:id="rId77"/>
      <p:bold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F24F5B-E6D2-4054-97E4-35FFD277FACB}">
  <a:tblStyle styleId="{82F24F5B-E6D2-4054-97E4-35FFD277FA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Nunito-regular.fntdata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Nunito-italic.fntdata"/><Relationship Id="rId30" Type="http://schemas.openxmlformats.org/officeDocument/2006/relationships/slide" Target="slides/slide24.xml"/><Relationship Id="rId74" Type="http://schemas.openxmlformats.org/officeDocument/2006/relationships/font" Target="fonts/Nunito-bold.fntdata"/><Relationship Id="rId33" Type="http://schemas.openxmlformats.org/officeDocument/2006/relationships/slide" Target="slides/slide27.xml"/><Relationship Id="rId77" Type="http://schemas.openxmlformats.org/officeDocument/2006/relationships/font" Target="fonts/MavenPro-regular.fntdata"/><Relationship Id="rId32" Type="http://schemas.openxmlformats.org/officeDocument/2006/relationships/slide" Target="slides/slide26.xml"/><Relationship Id="rId76" Type="http://schemas.openxmlformats.org/officeDocument/2006/relationships/font" Target="fonts/Nunito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MavenPro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914c74e6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914c74e6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914c74e6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914c74e6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914c74e6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914c74e6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914c74e6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914c74e6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14c74e67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914c74e67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914c74e6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914c74e6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14c74e67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914c74e67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ee50e2ef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ee50e2ef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ee50e2ef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ee50e2ef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d915ff35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d915ff35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91ec5440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91ec5440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ee50e2ef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ee50e2ef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ee50e2ef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ee50e2ef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ee50e2ef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ee50e2ef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091ec5440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091ec5440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91ec5440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91ec5440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d915ff35d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d915ff35d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914c74e6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914c74e6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0914c74e6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0914c74e6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0914c74e6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0914c74e6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914c74e6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914c74e6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914c74e67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914c74e67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914c74e6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914c74e6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914c74e6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914c74e6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091ec5440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091ec5440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914c74e6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914c74e6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091ec5440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091ec5440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091ec5440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091ec5440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091ec54402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091ec5440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91ec5440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091ec5440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091ec5440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091ec5440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91ec54402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091ec54402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91ec5440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91ec544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1ec5440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1ec5440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91ec54402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091ec5440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91ec5440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091ec5440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91ec5440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091ec5440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91ec5440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91ec5440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91ec54402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91ec54402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91ec5440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91ec5440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91ec54402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91ec54402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91ec54402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91ec54402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91ec54402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091ec54402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d915ff35d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d915ff35d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091ec54402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091ec54402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0f7dcd77c4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10f7dcd77c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f7dcd77c4_3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10f7dcd77c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f7dcd77c4_3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10f7dcd77c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0f7dcd77c4_3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10f7dcd77c4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0f7dcd77c4_3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10f7dcd77c4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f7dcd77c4_3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0f7dcd77c4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f7dcd77c4_3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g10f7dcd77c4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0f7dcd77c4_3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10f7dcd77c4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0f7dcd77c4_3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10f7dcd77c4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d915ff3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d915ff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0f7dcd77c4_3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g10f7dcd77c4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0f7dcd77c4_3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g10f7dcd77c4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0f7dcd77c4_3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10f7dcd77c4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0f7dcd77c4_3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g10f7dcd77c4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0f7dcd77c4_3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10f7dcd77c4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0f7dcd77c4_3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g10f7dcd77c4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0f7dcd77c4_3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10f7dcd77c4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914c74e6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914c74e6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d915ff35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d915ff35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914c74e6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914c74e6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3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基礎</a:t>
            </a:r>
            <a:r>
              <a:rPr lang="zh-TW">
                <a:solidFill>
                  <a:schemeClr val="lt1"/>
                </a:solidFill>
              </a:rPr>
              <a:t>動態規劃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42441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by ray,青月喵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200" y="3596302"/>
            <a:ext cx="1866800" cy="15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/>
        </p:nvSpPr>
        <p:spPr>
          <a:xfrm>
            <a:off x="821725" y="3056050"/>
            <a:ext cx="45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暴力走不遠.....</a:t>
            </a:r>
            <a:endParaRPr sz="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不重複計算</a:t>
            </a:r>
            <a:endParaRPr sz="3200"/>
          </a:p>
        </p:txBody>
      </p:sp>
      <p:sp>
        <p:nvSpPr>
          <p:cNvPr id="339" name="Google Shape;339;p22"/>
          <p:cNvSpPr txBox="1"/>
          <p:nvPr/>
        </p:nvSpPr>
        <p:spPr>
          <a:xfrm>
            <a:off x="1251625" y="1429200"/>
            <a:ext cx="703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ex:費氏數列，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f(n)=f(n-1)+f(n-2)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f(1)=1,f(2)=1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2025"/>
            <a:ext cx="5379098" cy="26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6089125" y="2168100"/>
            <a:ext cx="27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6000875" y="2407625"/>
            <a:ext cx="271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好多重複計算....如果把算過的資訊都記錄起來呢？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1291200" y="766025"/>
            <a:ext cx="7030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500">
                <a:solidFill>
                  <a:schemeClr val="lt1"/>
                </a:solidFill>
              </a:rPr>
              <a:t>只要算六次！</a:t>
            </a:r>
            <a:endParaRPr/>
          </a:p>
        </p:txBody>
      </p:sp>
      <p:sp>
        <p:nvSpPr>
          <p:cNvPr id="348" name="Google Shape;348;p23"/>
          <p:cNvSpPr txBox="1"/>
          <p:nvPr/>
        </p:nvSpPr>
        <p:spPr>
          <a:xfrm>
            <a:off x="3681275" y="149995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600" y="1499950"/>
            <a:ext cx="6349950" cy="33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狀態壓縮</a:t>
            </a:r>
            <a:endParaRPr sz="3200"/>
          </a:p>
        </p:txBody>
      </p:sp>
      <p:sp>
        <p:nvSpPr>
          <p:cNvPr id="355" name="Google Shape;355;p24"/>
          <p:cNvSpPr txBox="1"/>
          <p:nvPr/>
        </p:nvSpPr>
        <p:spPr>
          <a:xfrm>
            <a:off x="428750" y="1553125"/>
            <a:ext cx="82698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不儲存不需要的狀態，壓縮掉資訊，以提高執行效率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ex:</a:t>
            </a:r>
            <a:r>
              <a:rPr lang="zh-TW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爬樓梯的dp[5]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#</a:t>
            </a:r>
            <a:r>
              <a:rPr lang="zh-TW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如果某些狀況在未來擁有相同發展，便可以被壓成相同狀態來看待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00" y="2343467"/>
            <a:ext cx="3587700" cy="2226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轉移</a:t>
            </a:r>
            <a:endParaRPr sz="3200"/>
          </a:p>
        </p:txBody>
      </p:sp>
      <p:sp>
        <p:nvSpPr>
          <p:cNvPr id="362" name="Google Shape;362;p25"/>
          <p:cNvSpPr txBox="1"/>
          <p:nvPr/>
        </p:nvSpPr>
        <p:spPr>
          <a:xfrm>
            <a:off x="1239050" y="1553125"/>
            <a:ext cx="703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轉移就是如何將原本問題與子問題的解產生關聯，進而從原本的解，求得原問題的解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06225"/>
            <a:ext cx="8839198" cy="70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複雜度估計</a:t>
            </a:r>
            <a:endParaRPr sz="3200"/>
          </a:p>
        </p:txBody>
      </p:sp>
      <p:sp>
        <p:nvSpPr>
          <p:cNvPr id="369" name="Google Shape;369;p26"/>
          <p:cNvSpPr txBox="1"/>
          <p:nvPr/>
        </p:nvSpPr>
        <p:spPr>
          <a:xfrm>
            <a:off x="1239050" y="1553125"/>
            <a:ext cx="70305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複雜度基本上就是狀態數量乘以狀態轉移的複雜度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爬樓梯問題需要計算的狀態量為n個，空間複雜度為O(n)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時間複雜度為狀態數量乘以2，共是2n，時間複雜度為O(n)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總結</a:t>
            </a:r>
            <a:endParaRPr sz="3200"/>
          </a:p>
        </p:txBody>
      </p:sp>
      <p:sp>
        <p:nvSpPr>
          <p:cNvPr id="375" name="Google Shape;375;p27"/>
          <p:cNvSpPr txBox="1"/>
          <p:nvPr/>
        </p:nvSpPr>
        <p:spPr>
          <a:xfrm>
            <a:off x="1239050" y="1401850"/>
            <a:ext cx="703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1.當你看到一個題目能切成相同性質的子問題時=&gt;往DP的方向去思考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2.試著去定義狀態，並盡量壓縮掉無意義的資訊（避免陣列開太大）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3.考慮狀態轉移式，注意邊界問題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4.複雜度是否合理，如果太大，試著優化狀態轉移式，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若還是不行就得重新定義狀態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最難的地方-定義狀態轉移式</a:t>
            </a:r>
            <a:endParaRPr sz="3200"/>
          </a:p>
        </p:txBody>
      </p:sp>
      <p:sp>
        <p:nvSpPr>
          <p:cNvPr id="381" name="Google Shape;381;p28"/>
          <p:cNvSpPr txBox="1"/>
          <p:nvPr/>
        </p:nvSpPr>
        <p:spPr>
          <a:xfrm>
            <a:off x="1303800" y="1717875"/>
            <a:ext cx="703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只能靠多刷題累積觀察經驗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一：計數型</a:t>
            </a:r>
            <a:endParaRPr sz="3200"/>
          </a:p>
        </p:txBody>
      </p:sp>
      <p:sp>
        <p:nvSpPr>
          <p:cNvPr id="387" name="Google Shape;387;p29"/>
          <p:cNvSpPr txBox="1"/>
          <p:nvPr/>
        </p:nvSpPr>
        <p:spPr>
          <a:xfrm>
            <a:off x="1239050" y="1553125"/>
            <a:ext cx="703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一般會叫你計算出總共有多少情況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ex:前面提到的爬樓梯問題,爬格子問題.....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8" name="Google Shape;3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571750"/>
            <a:ext cx="5050517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二：</a:t>
            </a: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最佳化型</a:t>
            </a:r>
            <a:endParaRPr sz="3200"/>
          </a:p>
        </p:txBody>
      </p:sp>
      <p:sp>
        <p:nvSpPr>
          <p:cNvPr id="394" name="Google Shape;394;p30"/>
          <p:cNvSpPr txBox="1"/>
          <p:nvPr/>
        </p:nvSpPr>
        <p:spPr>
          <a:xfrm>
            <a:off x="1239050" y="1553125"/>
            <a:ext cx="4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1022925" y="1414825"/>
            <a:ext cx="6800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如果將爬樓梯問題改成最佳化型：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走上第i階階梯要花cost[i](cost[i]&gt;0)元，從第0階開始往上，每次可以跨一階或是兩階，請問走到第n階花費最少要付多少錢？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30"/>
          <p:cNvSpPr txBox="1"/>
          <p:nvPr/>
        </p:nvSpPr>
        <p:spPr>
          <a:xfrm>
            <a:off x="1022925" y="3231300"/>
            <a:ext cx="680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其實也很像.....</a:t>
            </a:r>
            <a:endParaRPr sz="3200"/>
          </a:p>
        </p:txBody>
      </p:sp>
      <p:sp>
        <p:nvSpPr>
          <p:cNvPr id="402" name="Google Shape;402;p31"/>
          <p:cNvSpPr txBox="1"/>
          <p:nvPr/>
        </p:nvSpPr>
        <p:spPr>
          <a:xfrm>
            <a:off x="1239050" y="1553125"/>
            <a:ext cx="4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1022925" y="1414825"/>
            <a:ext cx="6800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第n階的最小花費要不來自第n-1階或n-2階再加上走到第n階的費用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1022925" y="3231300"/>
            <a:ext cx="680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dp[n]=min(dp[n-1],dp[n-2])+cost[n]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關於DP</a:t>
            </a:r>
            <a:endParaRPr b="0" sz="3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1022925" y="1414825"/>
            <a:ext cx="68004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動態規劃（Dynamic Programming, DP）是一種演算法的設計方式。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不具備演算法定義上固定的指令集和流程，也因此解題競賽經常出現。</a:t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591175" y="3420450"/>
            <a:ext cx="387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注意！</a:t>
            </a:r>
            <a:endParaRPr sz="3200"/>
          </a:p>
        </p:txBody>
      </p:sp>
      <p:sp>
        <p:nvSpPr>
          <p:cNvPr id="410" name="Google Shape;410;p32"/>
          <p:cNvSpPr txBox="1"/>
          <p:nvPr/>
        </p:nvSpPr>
        <p:spPr>
          <a:xfrm>
            <a:off x="1239050" y="1553125"/>
            <a:ext cx="4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1171800" y="1306825"/>
            <a:ext cx="6800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使用DP的前提是必須證明「子問題的最佳解能得到原問題的最佳解」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00" y="2875750"/>
            <a:ext cx="7480650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舉個反例</a:t>
            </a:r>
            <a:endParaRPr sz="3200"/>
          </a:p>
        </p:txBody>
      </p:sp>
      <p:sp>
        <p:nvSpPr>
          <p:cNvPr id="418" name="Google Shape;418;p33"/>
          <p:cNvSpPr txBox="1"/>
          <p:nvPr/>
        </p:nvSpPr>
        <p:spPr>
          <a:xfrm>
            <a:off x="1239050" y="1553125"/>
            <a:ext cx="4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1022925" y="1414825"/>
            <a:ext cx="6800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假設我們現在尋求走上第n階時，個位數最小的花費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1020050" y="2950275"/>
            <a:ext cx="57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1" name="Google Shape;4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025" y="2880975"/>
            <a:ext cx="6318697" cy="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3"/>
          <p:cNvSpPr txBox="1"/>
          <p:nvPr/>
        </p:nvSpPr>
        <p:spPr>
          <a:xfrm>
            <a:off x="1089075" y="4193175"/>
            <a:ext cx="63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/>
        </p:nvSpPr>
        <p:spPr>
          <a:xfrm>
            <a:off x="459750" y="2094600"/>
            <a:ext cx="822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lang="zh-TW" sz="5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這題就不能用DP解嗎？</a:t>
            </a:r>
            <a:endParaRPr sz="5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錯誤原因&amp;改善</a:t>
            </a:r>
            <a:endParaRPr sz="3200"/>
          </a:p>
        </p:txBody>
      </p:sp>
      <p:sp>
        <p:nvSpPr>
          <p:cNvPr id="433" name="Google Shape;433;p35"/>
          <p:cNvSpPr txBox="1"/>
          <p:nvPr/>
        </p:nvSpPr>
        <p:spPr>
          <a:xfrm>
            <a:off x="1239050" y="1553125"/>
            <a:ext cx="4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1089075" y="1848775"/>
            <a:ext cx="6800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只存最小花費=&gt;未必使之後的解是最小花費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要多存什麼資訊？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867650" y="2950275"/>
            <a:ext cx="57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1089075" y="4193175"/>
            <a:ext cx="63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7" name="Google Shape;4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50" y="2466275"/>
            <a:ext cx="2605350" cy="26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增維</a:t>
            </a:r>
            <a:endParaRPr sz="3200"/>
          </a:p>
        </p:txBody>
      </p:sp>
      <p:sp>
        <p:nvSpPr>
          <p:cNvPr id="443" name="Google Shape;443;p36"/>
          <p:cNvSpPr txBox="1"/>
          <p:nvPr/>
        </p:nvSpPr>
        <p:spPr>
          <a:xfrm>
            <a:off x="1239050" y="1553125"/>
            <a:ext cx="4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1022925" y="1414825"/>
            <a:ext cx="680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1020050" y="2950275"/>
            <a:ext cx="57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1089075" y="4193175"/>
            <a:ext cx="63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7" name="Google Shape;4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38" y="2157872"/>
            <a:ext cx="7972525" cy="1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Arial"/>
                <a:ea typeface="Arial"/>
                <a:cs typeface="Arial"/>
                <a:sym typeface="Arial"/>
              </a:rPr>
              <a:t>切棍子問題</a:t>
            </a:r>
            <a:endParaRPr sz="5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切棍子的最小成本（leetcode 1547）</a:t>
            </a:r>
            <a:endParaRPr sz="3200"/>
          </a:p>
        </p:txBody>
      </p:sp>
      <p:sp>
        <p:nvSpPr>
          <p:cNvPr id="458" name="Google Shape;458;p38"/>
          <p:cNvSpPr txBox="1"/>
          <p:nvPr/>
        </p:nvSpPr>
        <p:spPr>
          <a:xfrm>
            <a:off x="1239050" y="1553125"/>
            <a:ext cx="47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1022925" y="1414825"/>
            <a:ext cx="6800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有一根長度為n的木棍，cuts數組標記棍子上一些需要被切開的位置，每次切開所花費的花費是那條木棍的長度，求最佳切割的順序下的最小成本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1022925" y="3231300"/>
            <a:ext cx="6800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1" name="Google Shape;4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027425"/>
            <a:ext cx="49625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"/>
          <p:cNvSpPr txBox="1"/>
          <p:nvPr>
            <p:ph idx="1" type="body"/>
          </p:nvPr>
        </p:nvSpPr>
        <p:spPr>
          <a:xfrm>
            <a:off x="1265975" y="639950"/>
            <a:ext cx="7030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input: n=7,cuts=[1,3,4,5]</a:t>
            </a:r>
            <a:endParaRPr/>
          </a:p>
        </p:txBody>
      </p:sp>
      <p:pic>
        <p:nvPicPr>
          <p:cNvPr id="467" name="Google Shape;4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075" y="639950"/>
            <a:ext cx="4784651" cy="38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9"/>
          <p:cNvSpPr txBox="1"/>
          <p:nvPr/>
        </p:nvSpPr>
        <p:spPr>
          <a:xfrm>
            <a:off x="592650" y="1525150"/>
            <a:ext cx="296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7+6+4+3=20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idx="1" type="body"/>
          </p:nvPr>
        </p:nvSpPr>
        <p:spPr>
          <a:xfrm>
            <a:off x="1265975" y="639950"/>
            <a:ext cx="70305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593812"/>
            <a:ext cx="4871226" cy="39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0"/>
          <p:cNvSpPr txBox="1"/>
          <p:nvPr/>
        </p:nvSpPr>
        <p:spPr>
          <a:xfrm>
            <a:off x="5622700" y="1074050"/>
            <a:ext cx="296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7+4+3+2=16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Arial"/>
                <a:ea typeface="Arial"/>
                <a:cs typeface="Arial"/>
                <a:sym typeface="Arial"/>
              </a:rPr>
              <a:t>有Greedy解嗎？</a:t>
            </a:r>
            <a:endParaRPr sz="5800"/>
          </a:p>
        </p:txBody>
      </p:sp>
      <p:pic>
        <p:nvPicPr>
          <p:cNvPr id="481" name="Google Shape;4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600" y="2265850"/>
            <a:ext cx="2157400" cy="21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先備知識</a:t>
            </a: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&amp;面向客群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022925" y="1414825"/>
            <a:ext cx="6800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unito"/>
              <a:buChar char="●"/>
            </a:pPr>
            <a:r>
              <a:rPr lang="zh-TW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Big O-要會估計</a:t>
            </a:r>
            <a:endParaRPr sz="2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unito"/>
              <a:buChar char="●"/>
            </a:pPr>
            <a:r>
              <a:rPr lang="zh-TW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爆搜-暴力解推回dp解</a:t>
            </a:r>
            <a:endParaRPr sz="2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Nunito"/>
              <a:buChar char="●"/>
            </a:pPr>
            <a:r>
              <a:rPr lang="zh-TW" sz="2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recursive-直觀實作</a:t>
            </a:r>
            <a:endParaRPr sz="2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575" y="3118625"/>
            <a:ext cx="3180424" cy="20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591175" y="3420450"/>
            <a:ext cx="387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適合不會DP的競程小白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Arial"/>
                <a:ea typeface="Arial"/>
                <a:cs typeface="Arial"/>
                <a:sym typeface="Arial"/>
              </a:rPr>
              <a:t>暴力解？ O(m!)</a:t>
            </a:r>
            <a:endParaRPr sz="5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idx="1" type="body"/>
          </p:nvPr>
        </p:nvSpPr>
        <p:spPr>
          <a:xfrm>
            <a:off x="1265975" y="63995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假設我們已經知道所有子問題的解了.....</a:t>
            </a:r>
            <a:endParaRPr sz="2500"/>
          </a:p>
        </p:txBody>
      </p:sp>
      <p:sp>
        <p:nvSpPr>
          <p:cNvPr id="492" name="Google Shape;492;p43"/>
          <p:cNvSpPr txBox="1"/>
          <p:nvPr/>
        </p:nvSpPr>
        <p:spPr>
          <a:xfrm>
            <a:off x="198000" y="2343050"/>
            <a:ext cx="87480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dp(i,j)=min(dp(i,k)+dp(k,j))+cuts[j]-cut[i]  ,k=i+1,.....,j-1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3" name="Google Shape;493;p43"/>
          <p:cNvSpPr txBox="1"/>
          <p:nvPr/>
        </p:nvSpPr>
        <p:spPr>
          <a:xfrm>
            <a:off x="536175" y="3394800"/>
            <a:ext cx="788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棍子的最小花費就是枚舉第一刀的切法後，兩條子木棍的最小花費總和加上該木棍的長度！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4"/>
          <p:cNvSpPr txBox="1"/>
          <p:nvPr>
            <p:ph idx="1" type="body"/>
          </p:nvPr>
        </p:nvSpPr>
        <p:spPr>
          <a:xfrm>
            <a:off x="1265975" y="63995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Top-down實作</a:t>
            </a:r>
            <a:endParaRPr sz="2500"/>
          </a:p>
        </p:txBody>
      </p:sp>
      <p:sp>
        <p:nvSpPr>
          <p:cNvPr id="499" name="Google Shape;499;p44"/>
          <p:cNvSpPr txBox="1"/>
          <p:nvPr/>
        </p:nvSpPr>
        <p:spPr>
          <a:xfrm>
            <a:off x="198000" y="2343050"/>
            <a:ext cx="874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36175" y="3394800"/>
            <a:ext cx="788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1" name="Google Shape;5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25" y="1378222"/>
            <a:ext cx="6886077" cy="34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"/>
          <p:cNvSpPr txBox="1"/>
          <p:nvPr>
            <p:ph idx="1" type="body"/>
          </p:nvPr>
        </p:nvSpPr>
        <p:spPr>
          <a:xfrm>
            <a:off x="1265975" y="63995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複雜度</a:t>
            </a:r>
            <a:endParaRPr sz="2500"/>
          </a:p>
        </p:txBody>
      </p:sp>
      <p:sp>
        <p:nvSpPr>
          <p:cNvPr id="507" name="Google Shape;507;p45"/>
          <p:cNvSpPr txBox="1"/>
          <p:nvPr/>
        </p:nvSpPr>
        <p:spPr>
          <a:xfrm>
            <a:off x="756550" y="1666575"/>
            <a:ext cx="7198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假設cuts裏面有m個元素，每次狀態轉移要花O(m)，總共有m^2種狀態，故複雜度是O(m^3)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"/>
          <p:cNvSpPr txBox="1"/>
          <p:nvPr>
            <p:ph idx="1" type="body"/>
          </p:nvPr>
        </p:nvSpPr>
        <p:spPr>
          <a:xfrm>
            <a:off x="1265975" y="63995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複雜度</a:t>
            </a:r>
            <a:endParaRPr sz="2500"/>
          </a:p>
        </p:txBody>
      </p:sp>
      <p:sp>
        <p:nvSpPr>
          <p:cNvPr id="513" name="Google Shape;513;p46"/>
          <p:cNvSpPr txBox="1"/>
          <p:nvPr/>
        </p:nvSpPr>
        <p:spPr>
          <a:xfrm>
            <a:off x="756550" y="1666575"/>
            <a:ext cx="7198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假設cuts裏面有m個元素，每次狀態轉移要花O(m)，總共有m^2種狀態，故複雜度是O(m^3)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4" name="Google Shape;5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325" y="2829275"/>
            <a:ext cx="4207676" cy="231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Arial"/>
                <a:ea typeface="Arial"/>
                <a:cs typeface="Arial"/>
                <a:sym typeface="Arial"/>
              </a:rPr>
              <a:t>extra:找零錢問題</a:t>
            </a:r>
            <a:endParaRPr sz="5800"/>
          </a:p>
        </p:txBody>
      </p:sp>
      <p:pic>
        <p:nvPicPr>
          <p:cNvPr id="520" name="Google Shape;5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750" y="2668450"/>
            <a:ext cx="2157400" cy="21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/>
          <p:nvPr>
            <p:ph idx="1" type="body"/>
          </p:nvPr>
        </p:nvSpPr>
        <p:spPr>
          <a:xfrm>
            <a:off x="1265975" y="63995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題敘（from Lucky cat）</a:t>
            </a:r>
            <a:endParaRPr sz="2500"/>
          </a:p>
        </p:txBody>
      </p:sp>
      <p:sp>
        <p:nvSpPr>
          <p:cNvPr id="526" name="Google Shape;526;p48"/>
          <p:cNvSpPr txBox="1"/>
          <p:nvPr/>
        </p:nvSpPr>
        <p:spPr>
          <a:xfrm>
            <a:off x="756550" y="1666575"/>
            <a:ext cx="719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7" name="Google Shape;5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50" y="1540300"/>
            <a:ext cx="8207499" cy="3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直觀想法</a:t>
            </a:r>
            <a:endParaRPr sz="2500"/>
          </a:p>
        </p:txBody>
      </p:sp>
      <p:sp>
        <p:nvSpPr>
          <p:cNvPr id="533" name="Google Shape;533;p49"/>
          <p:cNvSpPr txBox="1"/>
          <p:nvPr/>
        </p:nvSpPr>
        <p:spPr>
          <a:xfrm>
            <a:off x="756550" y="1666575"/>
            <a:ext cx="71982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用最常見的切尾巴去思考......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窮舉硬幣面額1,5,10,25,50作為尾巴.....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狀態轉移式（？</a:t>
            </a:r>
            <a:endParaRPr sz="2500"/>
          </a:p>
        </p:txBody>
      </p:sp>
      <p:sp>
        <p:nvSpPr>
          <p:cNvPr id="539" name="Google Shape;539;p50"/>
          <p:cNvSpPr txBox="1"/>
          <p:nvPr/>
        </p:nvSpPr>
        <p:spPr>
          <a:xfrm>
            <a:off x="681000" y="2368550"/>
            <a:ext cx="778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>
                <a:solidFill>
                  <a:schemeClr val="lt1"/>
                </a:solidFill>
              </a:rPr>
              <a:t>dp[n] = dp[n-1] + dp[n-5] + dp[n-10] + dp[n-25] + dp[n-50]</a:t>
            </a:r>
            <a:endParaRPr sz="3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0" name="Google Shape;540;p50"/>
          <p:cNvSpPr txBox="1"/>
          <p:nvPr/>
        </p:nvSpPr>
        <p:spPr>
          <a:xfrm>
            <a:off x="681000" y="3611775"/>
            <a:ext cx="44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喔耶~AC~~~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1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好像不太對...</a:t>
            </a:r>
            <a:endParaRPr sz="2500"/>
          </a:p>
        </p:txBody>
      </p:sp>
      <p:sp>
        <p:nvSpPr>
          <p:cNvPr id="546" name="Google Shape;546;p51"/>
          <p:cNvSpPr txBox="1"/>
          <p:nvPr/>
        </p:nvSpPr>
        <p:spPr>
          <a:xfrm>
            <a:off x="681000" y="1879050"/>
            <a:ext cx="77820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dp[1]=1,dp[5]=2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假設用剛剛的式子算n=6，則dp[6]=dp[6-1]+dp[6-5]=3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7" name="Google Shape;547;p51"/>
          <p:cNvSpPr txBox="1"/>
          <p:nvPr/>
        </p:nvSpPr>
        <p:spPr>
          <a:xfrm>
            <a:off x="681000" y="3611775"/>
            <a:ext cx="447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1 1 1 1 1 1 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5 1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8" name="Google Shape;548;p51"/>
          <p:cNvSpPr txBox="1"/>
          <p:nvPr/>
        </p:nvSpPr>
        <p:spPr>
          <a:xfrm>
            <a:off x="4581950" y="382872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明明只有兩種......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Outline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1022925" y="1414825"/>
            <a:ext cx="6800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爬樓梯問題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 is dp?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經典問題 :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○"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切棍子問題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○"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extra:找零錢問題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○"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0/1 背包問題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○"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最長遞增子序列(LIS)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回溯法、滾動陣列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實作 by C++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2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重複計算了QQ</a:t>
            </a:r>
            <a:endParaRPr sz="2500"/>
          </a:p>
        </p:txBody>
      </p:sp>
      <p:sp>
        <p:nvSpPr>
          <p:cNvPr id="554" name="Google Shape;554;p52"/>
          <p:cNvSpPr txBox="1"/>
          <p:nvPr/>
        </p:nvSpPr>
        <p:spPr>
          <a:xfrm>
            <a:off x="890225" y="1802450"/>
            <a:ext cx="7782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剛剛的式子會重複計算1+5跟5+1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1 1 1 1 1 1 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1 5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5 1 </a:t>
            </a:r>
            <a:endParaRPr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5" name="Google Shape;555;p52"/>
          <p:cNvSpPr txBox="1"/>
          <p:nvPr/>
        </p:nvSpPr>
        <p:spPr>
          <a:xfrm>
            <a:off x="681000" y="3611775"/>
            <a:ext cx="44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6" name="Google Shape;556;p52"/>
          <p:cNvSpPr txBox="1"/>
          <p:nvPr/>
        </p:nvSpPr>
        <p:spPr>
          <a:xfrm>
            <a:off x="4581950" y="382872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7" name="Google Shape;5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63" y="29572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如何避免？</a:t>
            </a:r>
            <a:endParaRPr sz="2500"/>
          </a:p>
        </p:txBody>
      </p:sp>
      <p:sp>
        <p:nvSpPr>
          <p:cNvPr id="563" name="Google Shape;563;p53"/>
          <p:cNvSpPr txBox="1"/>
          <p:nvPr/>
        </p:nvSpPr>
        <p:spPr>
          <a:xfrm>
            <a:off x="890225" y="1802450"/>
            <a:ext cx="77820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</a:rPr>
              <a:t>為了避免這種排列順序不同，組合卻相同的情形，我們希望讓小的先放、大的後放，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>
                <a:solidFill>
                  <a:schemeClr val="lt1"/>
                </a:solidFill>
              </a:rPr>
              <a:t>這樣保證了順序必定由小至大，不會反過來，不會出現僅排列不同的問題。</a:t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4" name="Google Shape;564;p53"/>
          <p:cNvSpPr txBox="1"/>
          <p:nvPr/>
        </p:nvSpPr>
        <p:spPr>
          <a:xfrm>
            <a:off x="681000" y="3611775"/>
            <a:ext cx="44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5" name="Google Shape;565;p53"/>
          <p:cNvSpPr txBox="1"/>
          <p:nvPr/>
        </p:nvSpPr>
        <p:spPr>
          <a:xfrm>
            <a:off x="4581950" y="382872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4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思考轉移式</a:t>
            </a:r>
            <a:endParaRPr sz="2500"/>
          </a:p>
        </p:txBody>
      </p:sp>
      <p:sp>
        <p:nvSpPr>
          <p:cNvPr id="571" name="Google Shape;571;p54"/>
          <p:cNvSpPr txBox="1"/>
          <p:nvPr/>
        </p:nvSpPr>
        <p:spPr>
          <a:xfrm>
            <a:off x="890225" y="1802450"/>
            <a:ext cx="778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</a:rPr>
              <a:t>考慮前 n 種硬幣組成金額 m 的情形，可以分成使用第 n 種硬幣，以及不使用，共兩種可能。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</a:rPr>
              <a:t>不使用的話就只靠前 n-1 種硬幣；使用的話就必須前 n 種組成 m-value[n]，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chemeClr val="lt1"/>
                </a:solidFill>
              </a:rPr>
              <a:t>加上第 n 種硬幣剛好金額 m。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572" name="Google Shape;572;p54"/>
          <p:cNvSpPr txBox="1"/>
          <p:nvPr/>
        </p:nvSpPr>
        <p:spPr>
          <a:xfrm>
            <a:off x="681000" y="3611775"/>
            <a:ext cx="44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3" name="Google Shape;573;p54"/>
          <p:cNvSpPr txBox="1"/>
          <p:nvPr/>
        </p:nvSpPr>
        <p:spPr>
          <a:xfrm>
            <a:off x="4581950" y="382872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轉移式</a:t>
            </a:r>
            <a:endParaRPr sz="2500"/>
          </a:p>
        </p:txBody>
      </p:sp>
      <p:sp>
        <p:nvSpPr>
          <p:cNvPr id="579" name="Google Shape;579;p55"/>
          <p:cNvSpPr txBox="1"/>
          <p:nvPr/>
        </p:nvSpPr>
        <p:spPr>
          <a:xfrm>
            <a:off x="890225" y="3972175"/>
            <a:ext cx="7782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580" name="Google Shape;580;p55"/>
          <p:cNvSpPr txBox="1"/>
          <p:nvPr/>
        </p:nvSpPr>
        <p:spPr>
          <a:xfrm>
            <a:off x="585175" y="3388475"/>
            <a:ext cx="7782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</a:rPr>
              <a:t>dp[n-1][m] 定義上必不包含第 n 種硬幣；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</a:rPr>
              <a:t>而 dp[n][m-value[n]] 則包含 0 至多個第 n 種硬幣，加上一個第 n 種硬幣，則至少有 1 個。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</a:rPr>
              <a:t>於是兩邊獨立不交集，又互相補完 0 和多個第 n 種硬幣的可能情形。</a:t>
            </a:r>
            <a:endParaRPr sz="3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1" name="Google Shape;581;p55"/>
          <p:cNvSpPr txBox="1"/>
          <p:nvPr/>
        </p:nvSpPr>
        <p:spPr>
          <a:xfrm>
            <a:off x="4581950" y="382872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2" name="Google Shape;5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50" y="1812811"/>
            <a:ext cx="8087050" cy="1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滾動陣列</a:t>
            </a:r>
            <a:endParaRPr sz="2500"/>
          </a:p>
        </p:txBody>
      </p:sp>
      <p:sp>
        <p:nvSpPr>
          <p:cNvPr id="588" name="Google Shape;588;p56"/>
          <p:cNvSpPr txBox="1"/>
          <p:nvPr/>
        </p:nvSpPr>
        <p:spPr>
          <a:xfrm>
            <a:off x="890225" y="1802450"/>
            <a:ext cx="77820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考慮第 n 種硬幣時，從轉移來看，實際上只需要 dp[n] 和 dp[n-1] 兩條陣列。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因此，可用兩條陣列 p, q 分別代表 dp[n-1] 和 dp[n]，之後交替代表 dp[n] 和 dp[n-1]，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即為滾動數組，可將空間複雜度自 nm 降至 2n。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589" name="Google Shape;589;p56"/>
          <p:cNvSpPr txBox="1"/>
          <p:nvPr/>
        </p:nvSpPr>
        <p:spPr>
          <a:xfrm>
            <a:off x="681000" y="3611775"/>
            <a:ext cx="44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4581950" y="382872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滾動陣列</a:t>
            </a:r>
            <a:endParaRPr sz="2500"/>
          </a:p>
        </p:txBody>
      </p:sp>
      <p:sp>
        <p:nvSpPr>
          <p:cNvPr id="596" name="Google Shape;596;p57"/>
          <p:cNvSpPr txBox="1"/>
          <p:nvPr/>
        </p:nvSpPr>
        <p:spPr>
          <a:xfrm>
            <a:off x="890225" y="1802450"/>
            <a:ext cx="77820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考慮第 n 種硬幣時，從轉移來看，實際上只需要 dp[n] 和 dp[n-1] 兩條陣列。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因此，可用兩條陣列 p, q 分別代表 dp[n-1] 和 dp[n]，之後交替代表 dp[n] 和 dp[n-1]，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即為滾動數組，可將空間複雜度自 nm 降至 2n。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597" name="Google Shape;597;p57"/>
          <p:cNvSpPr txBox="1"/>
          <p:nvPr/>
        </p:nvSpPr>
        <p:spPr>
          <a:xfrm>
            <a:off x="681000" y="3611775"/>
            <a:ext cx="44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8" name="Google Shape;598;p57"/>
          <p:cNvSpPr txBox="1"/>
          <p:nvPr/>
        </p:nvSpPr>
        <p:spPr>
          <a:xfrm>
            <a:off x="4581950" y="382872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8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兩個陣列的實作方式</a:t>
            </a:r>
            <a:endParaRPr sz="2500"/>
          </a:p>
        </p:txBody>
      </p:sp>
      <p:sp>
        <p:nvSpPr>
          <p:cNvPr id="604" name="Google Shape;604;p58"/>
          <p:cNvSpPr txBox="1"/>
          <p:nvPr/>
        </p:nvSpPr>
        <p:spPr>
          <a:xfrm>
            <a:off x="890225" y="1802450"/>
            <a:ext cx="77820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1.視奇偶互相交替使用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2.將新算的結果複製到舊的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3.宣告 int dp[2][M]; 用 dp[n&amp;1] 和 dp[(n-1)&amp;1] 分別代表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4.宣告兩條陣列和兩個指標 p, q 並透過交換 p, q 來輪替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05" name="Google Shape;605;p58"/>
          <p:cNvSpPr txBox="1"/>
          <p:nvPr/>
        </p:nvSpPr>
        <p:spPr>
          <a:xfrm>
            <a:off x="4581950" y="382872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9"/>
          <p:cNvSpPr txBox="1"/>
          <p:nvPr/>
        </p:nvSpPr>
        <p:spPr>
          <a:xfrm>
            <a:off x="459750" y="2094600"/>
            <a:ext cx="822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>
                <a:solidFill>
                  <a:schemeClr val="lt1"/>
                </a:solidFill>
              </a:rPr>
              <a:t>聽起來已經不錯了</a:t>
            </a:r>
            <a:endParaRPr b="1" sz="5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0"/>
          <p:cNvSpPr txBox="1"/>
          <p:nvPr/>
        </p:nvSpPr>
        <p:spPr>
          <a:xfrm>
            <a:off x="459750" y="2094600"/>
            <a:ext cx="822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16" name="Google Shape;6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00" y="824475"/>
            <a:ext cx="6638550" cy="37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1"/>
          <p:cNvSpPr txBox="1"/>
          <p:nvPr>
            <p:ph idx="1" type="body"/>
          </p:nvPr>
        </p:nvSpPr>
        <p:spPr>
          <a:xfrm>
            <a:off x="1265975" y="691000"/>
            <a:ext cx="7030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我只想用一條陣列啦！</a:t>
            </a:r>
            <a:endParaRPr sz="2500"/>
          </a:p>
        </p:txBody>
      </p:sp>
      <p:sp>
        <p:nvSpPr>
          <p:cNvPr id="622" name="Google Shape;622;p61"/>
          <p:cNvSpPr txBox="1"/>
          <p:nvPr/>
        </p:nvSpPr>
        <p:spPr>
          <a:xfrm>
            <a:off x="890225" y="1802450"/>
            <a:ext cx="77820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考慮到方向性，m一定是從金額較小的m-value[n]轉移落來的，方向單一，故可用一條陣列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而剛進到第n個硬幣時，陣列存的是n-1時的內容，便可寫成：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23" name="Google Shape;623;p61"/>
          <p:cNvSpPr txBox="1"/>
          <p:nvPr/>
        </p:nvSpPr>
        <p:spPr>
          <a:xfrm>
            <a:off x="4581950" y="3828725"/>
            <a:ext cx="3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4" name="Google Shape;62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850" y="3723938"/>
            <a:ext cx="3710545" cy="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824000" y="1613825"/>
            <a:ext cx="6992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Arial"/>
                <a:ea typeface="Arial"/>
                <a:cs typeface="Arial"/>
                <a:sym typeface="Arial"/>
              </a:rPr>
              <a:t>小試身手-爬樓梯問題</a:t>
            </a:r>
            <a:endParaRPr sz="5800"/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9319" l="10360" r="-10360" t="-9320"/>
          <a:stretch/>
        </p:blipFill>
        <p:spPr>
          <a:xfrm flipH="1">
            <a:off x="6294925" y="2168350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2"/>
          <p:cNvSpPr txBox="1"/>
          <p:nvPr/>
        </p:nvSpPr>
        <p:spPr>
          <a:xfrm>
            <a:off x="681000" y="3072600"/>
            <a:ext cx="77820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注意for迴圈的順序，如果寫反，意義將完全不同，答案就是錯的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630" name="Google Shape;6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97" y="616050"/>
            <a:ext cx="5327950" cy="21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5000">
                <a:latin typeface="Microsoft JhengHei"/>
                <a:ea typeface="Microsoft JhengHei"/>
                <a:cs typeface="Microsoft JhengHei"/>
                <a:sym typeface="Microsoft JhengHei"/>
              </a:rPr>
              <a:t>背包問題</a:t>
            </a:r>
            <a:endParaRPr sz="5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36" name="Google Shape;63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4318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1525" y="3060025"/>
            <a:ext cx="1931075" cy="19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題目敘述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43" name="Google Shape;643;p64"/>
          <p:cNvSpPr txBox="1"/>
          <p:nvPr/>
        </p:nvSpPr>
        <p:spPr>
          <a:xfrm>
            <a:off x="1239050" y="1553125"/>
            <a:ext cx="7030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 n 個物品，每個物品有自己的 價值 : c[i] 和 體積 : w[i]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還有一個容量為 m 的背包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求最佳情況下，可以放入背包的最高價值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44" name="Google Shape;64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25" y="3060025"/>
            <a:ext cx="1931075" cy="19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4318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Greedy?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1" name="Google Shape;65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2925" y="3060025"/>
            <a:ext cx="1931075" cy="1931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2" name="Google Shape;652;p65"/>
          <p:cNvGraphicFramePr/>
          <p:nvPr/>
        </p:nvGraphicFramePr>
        <p:xfrm>
          <a:off x="4432082" y="2288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{82F24F5B-E6D2-4054-97E4-35FFD277FACB}</a:tableStyleId>
              </a:tblPr>
              <a:tblGrid>
                <a:gridCol w="711825"/>
                <a:gridCol w="645625"/>
                <a:gridCol w="645625"/>
                <a:gridCol w="645625"/>
              </a:tblGrid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價值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體積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CP值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物品A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0.66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物品B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1.33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物品C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0.5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物品D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1.25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3" name="Google Shape;653;p65"/>
          <p:cNvSpPr txBox="1"/>
          <p:nvPr/>
        </p:nvSpPr>
        <p:spPr>
          <a:xfrm>
            <a:off x="1239050" y="2387584"/>
            <a:ext cx="2262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反例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當背包容量為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且有右邊四個物品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54" name="Google Shape;654;p65"/>
          <p:cNvSpPr txBox="1"/>
          <p:nvPr/>
        </p:nvSpPr>
        <p:spPr>
          <a:xfrm>
            <a:off x="1239050" y="1553125"/>
            <a:ext cx="703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如果我們直接根據每個物品的價值除以體積來挑呢?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5" name="Google Shape;65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43180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5"/>
          <p:cNvSpPr/>
          <p:nvPr/>
        </p:nvSpPr>
        <p:spPr>
          <a:xfrm rot="-1124636">
            <a:off x="2051204" y="2267832"/>
            <a:ext cx="4696904" cy="1119557"/>
          </a:xfrm>
          <a:prstGeom prst="rect">
            <a:avLst/>
          </a:prstGeom>
          <a:blipFill rotWithShape="1">
            <a:blip r:embed="rId5">
              <a:alphaModFix amt="50000"/>
            </a:blip>
            <a:tile algn="tl" flip="none" tx="0" sx="100000" ty="0" sy="100000"/>
          </a:blipFill>
          <a:ln cap="sq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不會是最佳解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暴力?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2" name="Google Shape;66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2925" y="3060025"/>
            <a:ext cx="1931075" cy="19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6"/>
          <p:cNvSpPr txBox="1"/>
          <p:nvPr/>
        </p:nvSpPr>
        <p:spPr>
          <a:xfrm>
            <a:off x="1239050" y="1553125"/>
            <a:ext cx="703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直接遍歷所有組合呢 ?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64" name="Google Shape;66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43180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6"/>
          <p:cNvSpPr/>
          <p:nvPr/>
        </p:nvSpPr>
        <p:spPr>
          <a:xfrm rot="-1124636">
            <a:off x="2051204" y="2267832"/>
            <a:ext cx="4696904" cy="1119557"/>
          </a:xfrm>
          <a:prstGeom prst="rect">
            <a:avLst/>
          </a:prstGeom>
          <a:blipFill rotWithShape="1">
            <a:blip r:embed="rId5">
              <a:alphaModFix amt="50000"/>
            </a:blip>
            <a:tile algn="tl" flip="none" tx="0" sx="100000" ty="0" sy="100000"/>
          </a:blipFill>
          <a:ln cap="sq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時間拖太久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以DP觀點來思考</a:t>
            </a:r>
            <a:endParaRPr sz="3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1" name="Google Shape;67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25" y="3060025"/>
            <a:ext cx="1931075" cy="19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7"/>
          <p:cNvSpPr txBox="1"/>
          <p:nvPr/>
        </p:nvSpPr>
        <p:spPr>
          <a:xfrm>
            <a:off x="1303800" y="1494547"/>
            <a:ext cx="7030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※壓縮狀態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知道有更高價值的解，就不需要紀錄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※最簡單的狀況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當沒有物品時，背包體積 0 ~ m 的最佳解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※同性質小問題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已知 i – 1 個物品，體積 0 ~ m 的解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→ 前 i 個物品，背包體積 0 ~ m 的解 ?</a:t>
            </a:r>
            <a:endParaRPr/>
          </a:p>
        </p:txBody>
      </p:sp>
      <p:pic>
        <p:nvPicPr>
          <p:cNvPr id="673" name="Google Shape;67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00" y="4318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初始條件及轉移式</a:t>
            </a:r>
            <a:endParaRPr sz="3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79" name="Google Shape;67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25" y="3060025"/>
            <a:ext cx="1931075" cy="19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8"/>
          <p:cNvSpPr txBox="1"/>
          <p:nvPr/>
        </p:nvSpPr>
        <p:spPr>
          <a:xfrm>
            <a:off x="1239050" y="2882962"/>
            <a:ext cx="703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轉移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dp[ i ][ j ] = max(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dp[ i-1 ][ j ],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dp[ i-1 ][ j-weight[ i ] ]+ price[ i ]    )</a:t>
            </a:r>
            <a:endParaRPr/>
          </a:p>
        </p:txBody>
      </p:sp>
      <p:sp>
        <p:nvSpPr>
          <p:cNvPr id="681" name="Google Shape;681;p68"/>
          <p:cNvSpPr txBox="1"/>
          <p:nvPr/>
        </p:nvSpPr>
        <p:spPr>
          <a:xfrm>
            <a:off x="1239050" y="1540955"/>
            <a:ext cx="703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初始化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for( j : 0 ~ m ) dp[ 0 ][ j ] = 0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舉例來說</a:t>
            </a:r>
            <a:endParaRPr sz="3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87" name="Google Shape;68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1525" y="3060025"/>
            <a:ext cx="1931075" cy="1931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8" name="Google Shape;688;p69"/>
          <p:cNvGraphicFramePr/>
          <p:nvPr/>
        </p:nvGraphicFramePr>
        <p:xfrm>
          <a:off x="130380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{82F24F5B-E6D2-4054-97E4-35FFD277FACB}</a:tableStyleId>
              </a:tblPr>
              <a:tblGrid>
                <a:gridCol w="711825"/>
                <a:gridCol w="645625"/>
                <a:gridCol w="645625"/>
                <a:gridCol w="645625"/>
              </a:tblGrid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價值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體積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CP值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物品A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0.66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物品B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1.33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物品C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0.5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物品D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lt1"/>
                          </a:solidFill>
                        </a:rPr>
                        <a:t>1.25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0"/>
          <p:cNvSpPr txBox="1"/>
          <p:nvPr>
            <p:ph type="title"/>
          </p:nvPr>
        </p:nvSpPr>
        <p:spPr>
          <a:xfrm>
            <a:off x="823999" y="1613825"/>
            <a:ext cx="67572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5400">
                <a:latin typeface="Microsoft JhengHei"/>
                <a:ea typeface="Microsoft JhengHei"/>
                <a:cs typeface="Microsoft JhengHei"/>
                <a:sym typeface="Microsoft JhengHei"/>
              </a:rPr>
              <a:t>最長遞增子序列 (LIS)</a:t>
            </a:r>
            <a:endParaRPr sz="5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Sequence" id="694" name="Google Shape;69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2825" y="3358342"/>
            <a:ext cx="1651808" cy="165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題目敘述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0" name="Google Shape;700;p71"/>
          <p:cNvSpPr txBox="1"/>
          <p:nvPr/>
        </p:nvSpPr>
        <p:spPr>
          <a:xfrm>
            <a:off x="1239050" y="1553125"/>
            <a:ext cx="7030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給一個長度為 n 的陣列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挑出陣列中幾個遞增的元素，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TW" sz="14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找到所有可能中，最長會是多長</a:t>
            </a:r>
            <a:endParaRPr b="1" i="0" sz="14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Sequence" id="701" name="Google Shape;70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2825" y="3358342"/>
            <a:ext cx="1651808" cy="165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簡單的問題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022925" y="1414825"/>
            <a:ext cx="6800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每一階樓梯可以往上跨1或是2步，請問跨到第n階有幾種方式？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3410850" y="4600700"/>
            <a:ext cx="28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n=4有五種方法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725" y="2069625"/>
            <a:ext cx="2808531" cy="25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以DP觀點來思考</a:t>
            </a:r>
            <a:endParaRPr sz="3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7" name="Google Shape;707;p72"/>
          <p:cNvSpPr txBox="1"/>
          <p:nvPr/>
        </p:nvSpPr>
        <p:spPr>
          <a:xfrm>
            <a:off x="1303800" y="1494547"/>
            <a:ext cx="7030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※壓縮狀態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知道有更長的解，就不需要紀錄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※最簡單的狀況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當陣列長度為 1 的時候，解為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※同性質小問題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已知 0 ~ i – 1 前所有陣列的解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→ 0~i 陣列的解 ?</a:t>
            </a:r>
            <a:endParaRPr/>
          </a:p>
        </p:txBody>
      </p:sp>
      <p:pic>
        <p:nvPicPr>
          <p:cNvPr descr="Sequence" id="708" name="Google Shape;70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2825" y="3358342"/>
            <a:ext cx="1651808" cy="165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初始條件及轉移式</a:t>
            </a:r>
            <a:endParaRPr sz="3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4" name="Google Shape;714;p73"/>
          <p:cNvSpPr txBox="1"/>
          <p:nvPr/>
        </p:nvSpPr>
        <p:spPr>
          <a:xfrm>
            <a:off x="1239050" y="1540955"/>
            <a:ext cx="7030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初始化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for( i : 0 ~ n ) dp[ i 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轉移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if( arr[ i ] &gt; arr[ j ]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dp[ i ] = max(    dp[ i ],    dp[ j ] + 1    )</a:t>
            </a:r>
            <a:endParaRPr/>
          </a:p>
        </p:txBody>
      </p:sp>
      <p:pic>
        <p:nvPicPr>
          <p:cNvPr descr="Sequence" id="715" name="Google Shape;71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2825" y="3358342"/>
            <a:ext cx="1651808" cy="165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舉例來說</a:t>
            </a:r>
            <a:endParaRPr sz="3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Sequence" id="721" name="Google Shape;72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2825" y="3358342"/>
            <a:ext cx="1651808" cy="1651808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74"/>
          <p:cNvSpPr txBox="1"/>
          <p:nvPr/>
        </p:nvSpPr>
        <p:spPr>
          <a:xfrm>
            <a:off x="1303800" y="1494547"/>
            <a:ext cx="703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arr = {6, 1, 5, 2, 8, 4, 7, 3}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5000">
                <a:latin typeface="Microsoft JhengHei"/>
                <a:ea typeface="Microsoft JhengHei"/>
                <a:cs typeface="Microsoft JhengHei"/>
                <a:sym typeface="Microsoft JhengHei"/>
              </a:rPr>
              <a:t>回溯法</a:t>
            </a:r>
            <a:endParaRPr sz="5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28" name="Google Shape;72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4318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用途</a:t>
            </a:r>
            <a:endParaRPr sz="3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4" name="Google Shape;734;p76"/>
          <p:cNvSpPr txBox="1"/>
          <p:nvPr/>
        </p:nvSpPr>
        <p:spPr>
          <a:xfrm>
            <a:off x="1239050" y="1540955"/>
            <a:ext cx="703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如果題目要求的不只是最佳解為多少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而是要如何得到最佳解呢?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5000">
                <a:latin typeface="Microsoft JhengHei"/>
                <a:ea typeface="Microsoft JhengHei"/>
                <a:cs typeface="Microsoft JhengHei"/>
                <a:sym typeface="Microsoft JhengHei"/>
              </a:rPr>
              <a:t>滾動陣列</a:t>
            </a:r>
            <a:endParaRPr sz="5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0" name="Google Shape;74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8500" y="4318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sz="3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用途</a:t>
            </a:r>
            <a:endParaRPr sz="3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6" name="Google Shape;746;p78"/>
          <p:cNvSpPr txBox="1"/>
          <p:nvPr/>
        </p:nvSpPr>
        <p:spPr>
          <a:xfrm>
            <a:off x="1239050" y="1540955"/>
            <a:ext cx="703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動態規劃中，有些資訊再也不會用到了</a:t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TW" sz="16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有辦法再進一步壓縮記憶體空間嗎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291200" y="766025"/>
            <a:ext cx="70305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solidFill>
                  <a:schemeClr val="lt1"/>
                </a:solidFill>
              </a:rPr>
              <a:t>走到第N階的方法數是第n-1階的方法數加上第n-2階的方法數!!</a:t>
            </a:r>
            <a:endParaRPr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1434750" y="2571750"/>
            <a:ext cx="6743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我們就可以........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1.從第n層慢慢遞迴下去(Top-down)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2.從第0階慢慢往上推(Bottom-up)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Arial"/>
                <a:ea typeface="Arial"/>
                <a:cs typeface="Arial"/>
                <a:sym typeface="Arial"/>
              </a:rPr>
              <a:t>What is DP?</a:t>
            </a:r>
            <a:endParaRPr sz="5800"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800" y="380775"/>
            <a:ext cx="2082825" cy="20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3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將大問題轉成同性質小問題</a:t>
            </a:r>
            <a:endParaRPr sz="3200"/>
          </a:p>
        </p:txBody>
      </p:sp>
      <p:sp>
        <p:nvSpPr>
          <p:cNvPr id="333" name="Google Shape;333;p21"/>
          <p:cNvSpPr txBox="1"/>
          <p:nvPr/>
        </p:nvSpPr>
        <p:spPr>
          <a:xfrm>
            <a:off x="1239050" y="1553125"/>
            <a:ext cx="7030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則小問題便會因為性質相同，能變成更小的問題，直到規模足夠小的時候，能直接得知答案=&gt;相當於求原問題的遞迴解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ex:前面提到的爬樓梯問題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