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48"/>
      <p:bold r:id="rId49"/>
    </p:embeddedFont>
    <p:embeddedFont>
      <p:font typeface="Comic Sans MS" panose="030F0702030302020204" pitchFamily="66" charset="0"/>
      <p:regular r:id="rId50"/>
      <p:bold r:id="rId51"/>
      <p:italic r:id="rId52"/>
      <p:boldItalic r:id="rId53"/>
    </p:embeddedFont>
    <p:embeddedFont>
      <p:font typeface="Proxima Nova" panose="02020500000000000000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GTZQ/c70ZcTHx3qkKnE7OZPq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4DB019-DA0E-4B95-83D7-C8E8287CDC17}">
  <a:tblStyle styleId="{984DB019-DA0E-4B95-83D7-C8E8287CDC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我們將抽象的狀態對應到一個數字，使得我們可以單純的使用數字來分析現在的賽局狀態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同一行可以去數奇數個 1、偶數個 1 決定出 XOR 後的結果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我們將抽象的狀態對應到一個數字，使得我們可以單純的使用數字來分析現在的賽局狀態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在固定其他排的情況下，剩下那排只有 1 種可能 可以讓 XOR 結果為 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0eade6f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0eade6f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 * m 的地圖上有一些格子有障礙物</a:t>
            </a:r>
            <a:br>
              <a:rPr lang="zh-TW"/>
            </a:br>
            <a:r>
              <a:rPr lang="zh-TW"/>
              <a:t>右下角有紅色的棋子</a:t>
            </a:r>
            <a:br>
              <a:rPr lang="zh-TW"/>
            </a:br>
            <a:r>
              <a:rPr lang="zh-TW"/>
              <a:t>棋子只能往上走任意步數或往左走任意步數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每次必須至少走一步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無法行動者輸掉這場遊戲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規則: N = 10 顆石頭、K = 3顆石頭，表示每人每次拿的石頭數量至少 1 顆，至多 K 顆，不能行為的人就輸了，等價於拿到最後一顆石頭的人勝利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要嘛拿光，要嘛留 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要嘛拿光，要嘛留 1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意思就是</a:t>
            </a:r>
            <a:br>
              <a:rPr lang="zh-TW"/>
            </a:br>
            <a:r>
              <a:rPr lang="zh-TW"/>
              <a:t>考慮所有狀況分割完後的 XOR sum</a:t>
            </a:r>
            <a:br>
              <a:rPr lang="zh-TW"/>
            </a:br>
            <a:r>
              <a:rPr lang="zh-TW"/>
              <a:t>對他們取 mex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跟nim game 一樣</a:t>
            </a:r>
            <a:br>
              <a:rPr lang="zh-TW"/>
            </a:br>
            <a:r>
              <a:rPr lang="zh-TW"/>
              <a:t>要選擇需要的行為去湊出對應的 XOR sum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這是一個互相的定義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可以得出先手必勝的結論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從 0 開始標為紅點。能走到紅點就是綠點，不然就是紅點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4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5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55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land.idv.tw/game/nim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401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forces.com/gym/102984/problem/G" TargetMode="External"/><Relationship Id="rId5" Type="http://schemas.openxmlformats.org/officeDocument/2006/relationships/hyperlink" Target="https://www.luogu.com.cn/problem/P1247" TargetMode="External"/><Relationship Id="rId4" Type="http://schemas.openxmlformats.org/officeDocument/2006/relationships/hyperlink" Target="https://www.luogu.com.cn/problem/P4860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emes.tw/maker" TargetMode="External"/><Relationship Id="rId3" Type="http://schemas.openxmlformats.org/officeDocument/2006/relationships/hyperlink" Target="https://zh.wikipedia.org/wiki/%E6%97%A0%E5%81%8F%E5%8D%9A%E5%BC%88" TargetMode="External"/><Relationship Id="rId7" Type="http://schemas.openxmlformats.org/officeDocument/2006/relationships/hyperlink" Target="http://www.mathland.idv.tw/game/mathgame.ht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academy.com/app/graph_editor/" TargetMode="External"/><Relationship Id="rId5" Type="http://schemas.openxmlformats.org/officeDocument/2006/relationships/hyperlink" Target="https://en.wikipedia.org/wiki/Sprague%E2%80%93Grundy_theorem" TargetMode="External"/><Relationship Id="rId4" Type="http://schemas.openxmlformats.org/officeDocument/2006/relationships/hyperlink" Target="https://zh.wikipedia.org/wiki/%E5%B0%BC%E5%A7%86%E6%B8%B8%E6%88%8F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b="1">
                <a:latin typeface="Comic Sans MS"/>
                <a:ea typeface="Comic Sans MS"/>
                <a:cs typeface="Comic Sans MS"/>
                <a:sym typeface="Comic Sans MS"/>
              </a:rPr>
              <a:t>Game Theory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Nim Game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每次操作必須挑其中一條橫列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拿至少 1 顆、至多整排的石頭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拿到最後一顆石頭的人就贏了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350" y="1960775"/>
            <a:ext cx="4815951" cy="3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Game 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各排的賽局互不影響、各自獨立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稱各排賽局為 子賽局 Subgame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775" y="1968400"/>
            <a:ext cx="4915126" cy="30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Subgame in Nim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分析單一排的子賽局非常簡單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只有 0 顆時是必輸態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其他 &gt;0 顆皆是必勝態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3375" y="1892200"/>
            <a:ext cx="4915126" cy="3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Subgame in Nim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1500" y="731300"/>
            <a:ext cx="3057725" cy="22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單純把子賽局二分成必勝態跟必輸態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對於整個賽局並沒有意義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e.g. 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石子的數量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應該要扮演重要角色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重新區分子賽局的狀態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將不同必勝態區分出來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進而重新定義整個賽局的狀態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需求：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在必輸態 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無論做任何操作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都必須得變成 </a:t>
            </a:r>
            <a:r>
              <a:rPr lang="zh-TW" sz="2100" b="1">
                <a:latin typeface="Microsoft JhengHei"/>
                <a:ea typeface="Microsoft JhengHei"/>
                <a:cs typeface="Microsoft JhengHei"/>
                <a:sym typeface="Microsoft JhengHei"/>
              </a:rPr>
              <a:t>必勝態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在必勝態裡 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存在一個操作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變成 </a:t>
            </a:r>
            <a:r>
              <a:rPr lang="zh-TW" sz="2100" b="1">
                <a:latin typeface="Microsoft JhengHei"/>
                <a:ea typeface="Microsoft JhengHei"/>
                <a:cs typeface="Microsoft JhengHei"/>
                <a:sym typeface="Microsoft JhengHei"/>
              </a:rPr>
              <a:t>必輸態</a:t>
            </a:r>
            <a:endParaRPr sz="21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Sum - 分析用的工具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令第 1 排石頭的個數是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、第 2 排石頭的個數是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…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考慮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, …, 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z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把子賽局的石頭個數射到非負整數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定義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滿足以下需求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必輸態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0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;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必勝態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≠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f(0, 0, …, 0) =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3. 若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old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0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任何操作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導致的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都滿足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≠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4.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若 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old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≠ 0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存在一個操作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導致的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都滿足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0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有什麼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 f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滿足這些需求呢？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Exclusive OR!!!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575" y="1070875"/>
            <a:ext cx="3988949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Exclusive OR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Exclusive OR，又可簡稱 XOR，中文名稱異或。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以邏輯閘來說 0 ⊕ 0 = 1 ⊕ 1 = 0, 0 ⊕ 1 = 1 ⊕ 0 = 1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有著相同數字 XOR 會是 0 的性質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若將此定義推廣到非負整數上...?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2664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有趣的性質：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a ⊕ a =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a ⊕ b = c ⇒ a ⊕ c = b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(a ⊕ b) ⊕ c = a ⊕ (b ⊕ c)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76" name="Google Shape;176;p16"/>
          <p:cNvGraphicFramePr/>
          <p:nvPr/>
        </p:nvGraphicFramePr>
        <p:xfrm>
          <a:off x="5026475" y="238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7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十進位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二進位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b="1" u="sng" strike="noStrike" cap="none"/>
                        <a:t>5</a:t>
                      </a:r>
                      <a:endParaRPr sz="1400" b="1" u="sng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XOR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7" name="Google Shape;177;p16"/>
          <p:cNvGraphicFramePr/>
          <p:nvPr/>
        </p:nvGraphicFramePr>
        <p:xfrm>
          <a:off x="6954600" y="238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7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十進位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二進位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b="1" u="sng" strike="noStrike" cap="none"/>
                        <a:t>2</a:t>
                      </a:r>
                      <a:endParaRPr sz="1400" b="1" u="sng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XOR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" name="Google Shape;1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>
                <a:latin typeface="Comic Sans MS"/>
                <a:ea typeface="Comic Sans MS"/>
                <a:cs typeface="Comic Sans MS"/>
                <a:sym typeface="Comic Sans MS"/>
              </a:rPr>
              <a:t>Nim Sum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定義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f: XOR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</a:t>
            </a:r>
            <a:r>
              <a:rPr lang="zh-TW" sz="2100" b="1">
                <a:latin typeface="Microsoft JhengHei"/>
                <a:ea typeface="Microsoft JhengHei"/>
                <a:cs typeface="Microsoft JhengHei"/>
                <a:sym typeface="Microsoft JhengHei"/>
              </a:rPr>
              <a:t>必輸態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0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;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</a:t>
            </a:r>
            <a:r>
              <a:rPr lang="zh-TW" sz="2100" b="1">
                <a:latin typeface="Microsoft JhengHei"/>
                <a:ea typeface="Microsoft JhengHei"/>
                <a:cs typeface="Microsoft JhengHei"/>
                <a:sym typeface="Microsoft JhengHei"/>
              </a:rPr>
              <a:t>必勝態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≠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f(0, 0, …, 0) =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3. 若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old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0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任何操作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導致的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都滿足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≠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4.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若 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old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≠ 0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存在一個操作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導致的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都滿足 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lang="zh-TW" sz="2100" baseline="-2500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TW" sz="2100">
                <a:latin typeface="Comic Sans MS"/>
                <a:ea typeface="Comic Sans MS"/>
                <a:cs typeface="Comic Sans MS"/>
                <a:sym typeface="Comic Sans MS"/>
              </a:rPr>
              <a:t>) = 0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Sum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需求 1 只是定義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需求 2 顯然滿足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需求 3 可以證明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若當前 XOR 出的數字是 0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只要單排石子數發生任意變化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XOR 的結果就一定不是 0</a:t>
            </a:r>
            <a:endParaRPr sz="2100"/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6009950" y="3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7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十進位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二進位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XOR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3" name="Google Shape;193;p18"/>
          <p:cNvGraphicFramePr/>
          <p:nvPr/>
        </p:nvGraphicFramePr>
        <p:xfrm>
          <a:off x="4999850" y="276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7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十進位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二進位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XOR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4" name="Google Shape;194;p18"/>
          <p:cNvGraphicFramePr/>
          <p:nvPr/>
        </p:nvGraphicFramePr>
        <p:xfrm>
          <a:off x="7039550" y="276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7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十進位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b="1" u="none" strike="noStrike" cap="none"/>
                        <a:t>二進位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XOR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5" name="Google Shape;195;p18"/>
          <p:cNvCxnSpPr/>
          <p:nvPr/>
        </p:nvCxnSpPr>
        <p:spPr>
          <a:xfrm>
            <a:off x="6538225" y="3943350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Sum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/>
              <a:t>假設有 4 排石頭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= y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(x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y) = y ⊕ y = 0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若能把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變成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 ⊕ y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就是把局勢推往必輸態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前提是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4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 y ≤ x</a:t>
            </a:r>
            <a:r>
              <a:rPr lang="zh-TW" sz="21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e.g. 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5(101) 拿走 4 顆石頭，XOR 變成 0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03" name="Google Shape;203;p19"/>
          <p:cNvGraphicFramePr/>
          <p:nvPr/>
        </p:nvGraphicFramePr>
        <p:xfrm>
          <a:off x="5223075" y="134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8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十進位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二進位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011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011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 strike="noStrike" cap="none"/>
                        <a:t>1</a:t>
                      </a:r>
                      <a:r>
                        <a:rPr lang="zh-TW" sz="1800" u="none" strike="noStrike" cap="none"/>
                        <a:t>01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XOR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 strike="noStrike" cap="none"/>
                        <a:t>1</a:t>
                      </a:r>
                      <a:r>
                        <a:rPr lang="zh-TW" sz="1800" u="none" strike="noStrike" cap="none"/>
                        <a:t>00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4" name="Google Shape;204;p19"/>
          <p:cNvGraphicFramePr/>
          <p:nvPr/>
        </p:nvGraphicFramePr>
        <p:xfrm>
          <a:off x="7172275" y="134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8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十進位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二進位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011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011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 strike="noStrike" cap="none"/>
                        <a:t>1</a:t>
                      </a:r>
                      <a:endParaRPr sz="1800" b="1" u="sng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 strike="noStrike" cap="none"/>
                        <a:t>001</a:t>
                      </a:r>
                      <a:endParaRPr sz="1800" b="1" u="sng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XOR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000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" name="Google Shape;2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摘要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介紹此理論處理的問題、情況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賽局狀態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Game State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理論基石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Nim Game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Sprague-Grundy Theorem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其他變體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eade6fe6_0_0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Sum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Google Shape;211;g110eade6fe6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/>
              <a:t>觀察到 y 的最高位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/>
              <a:t>根據 XOR 的性質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/>
              <a:t>一定存在某一排石頭 x</a:t>
            </a:r>
            <a:r>
              <a:rPr lang="zh-TW" sz="2100" baseline="-25000"/>
              <a:t>i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/>
              <a:t>也有一樣的最高位位置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/>
              <a:t>注意到此時 x</a:t>
            </a:r>
            <a:r>
              <a:rPr lang="zh-TW" sz="2100" baseline="-25000"/>
              <a:t>i </a:t>
            </a:r>
            <a:r>
              <a:rPr lang="zh-TW" sz="2100"/>
              <a:t>⊕ y ≤ x</a:t>
            </a:r>
            <a:r>
              <a:rPr lang="zh-TW" sz="2100" baseline="-25000"/>
              <a:t>i</a:t>
            </a:r>
            <a:endParaRPr sz="2100"/>
          </a:p>
        </p:txBody>
      </p:sp>
      <p:graphicFrame>
        <p:nvGraphicFramePr>
          <p:cNvPr id="212" name="Google Shape;212;g110eade6fe6_0_0"/>
          <p:cNvGraphicFramePr/>
          <p:nvPr/>
        </p:nvGraphicFramePr>
        <p:xfrm>
          <a:off x="4993475" y="126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9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十進位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二進位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r>
                        <a:rPr lang="zh-TW" sz="1800"/>
                        <a:t>1</a:t>
                      </a: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7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/>
                        <a:t>1</a:t>
                      </a:r>
                      <a:r>
                        <a:rPr lang="zh-TW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00</a:t>
                      </a: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0</a:t>
                      </a:r>
                      <a:r>
                        <a:rPr lang="zh-TW" sz="1800" u="none" strike="noStrike" cap="none"/>
                        <a:t>1</a:t>
                      </a:r>
                      <a:r>
                        <a:rPr lang="zh-TW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XOR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/>
                        <a:t>1</a:t>
                      </a:r>
                      <a:r>
                        <a:rPr lang="zh-TW" sz="1800"/>
                        <a:t>11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3" name="Google Shape;213;g110eade6fe6_0_0"/>
          <p:cNvGraphicFramePr/>
          <p:nvPr/>
        </p:nvGraphicFramePr>
        <p:xfrm>
          <a:off x="7090625" y="126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9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十進位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zh-TW" sz="1500" b="1" u="none" strike="noStrike" cap="none"/>
                        <a:t>二進位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r>
                        <a:rPr lang="zh-TW" sz="1800"/>
                        <a:t>1</a:t>
                      </a: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/>
                        <a:t>0</a:t>
                      </a:r>
                      <a:endParaRPr sz="1800" b="1" u="sng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sng" strike="noStrike" cap="none"/>
                        <a:t>0</a:t>
                      </a:r>
                      <a:r>
                        <a:rPr lang="zh-TW" sz="1800" b="1" u="sng"/>
                        <a:t>00</a:t>
                      </a:r>
                      <a:endParaRPr sz="1800" b="1" u="sng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r>
                        <a:rPr lang="zh-TW" sz="1800"/>
                        <a:t>0</a:t>
                      </a: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010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XOR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000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Google Shape;214;g110eade6fe6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Game 結論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- 具有各自獨立的子賽局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- 將不同子賽局的石頭個數 XOR，可用零或非零來區分必勝態/必輸態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- 勝者的目標是把敗者送到必輸態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- 敗者只能在必輸態中無力掙扎，最後送出一個必勝態給勝者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- 整個過程，勝者都在將 XOR 的結果調整回 0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- 打從遊戲一開始，就能決定先手必勝或是後手必勝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小觀察 - State Graph of Subgame of Nim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6402" y="1152475"/>
            <a:ext cx="4511200" cy="36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 sz="3700">
                <a:latin typeface="Microsoft JhengHei"/>
                <a:ea typeface="Microsoft JhengHei"/>
                <a:cs typeface="Microsoft JhengHei"/>
                <a:sym typeface="Microsoft JhengHei"/>
              </a:rPr>
              <a:t>Sprague-Grundy Theorem</a:t>
            </a:r>
            <a:endParaRPr sz="3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The General Method to solve the games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嘿！</a:t>
            </a:r>
            <a:b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不要看到一堆英文就被嚇跑啦 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定理介紹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所有不偏賽局皆可透過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定義賽局中每個狀態的 Grundy Number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使其能透過 Nim Game 的方式分析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600" y="1303850"/>
            <a:ext cx="3473700" cy="3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一樣地，我們這次從一個稍微複雜一點的賽局看起...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697" y="1791697"/>
            <a:ext cx="3571275" cy="31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先把一些明顯的必輸態標上...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8438" y="1703924"/>
            <a:ext cx="3167125" cy="31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8576" y="3026825"/>
            <a:ext cx="2396075" cy="19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觀察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在 Nim Game 的時候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若只看單個 Subgame 的石頭數量的話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 b="1" u="sng"/>
              <a:t>參與者可以採取行動將 x 變成 0~x-1 內的任一數字</a:t>
            </a:r>
            <a:endParaRPr sz="2400" b="1" u="sng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在更廣義的 Game 中，不妨用類似的方式定義這樣的數字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需求：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old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 = y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存在 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使得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 = i 成立 for all i = 0~y-1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8" name="Google Shape;26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Mex Function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X 是一個裝著非負整數的集合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若 X 內含有 0 ~ i - 1 的每個數字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則使滿足此條件的最大 i 為 mex(X)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若 X 內沒有 0，定義 mex(X) = 0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e.g.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mex{0, 1, 2, 5, 6, 8} = 3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1081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mex{1, 2, 7, 8} = 0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5" name="Google Shape;27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若 x 可以到的狀態有 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, 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, …, 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則定義 g(x) = mex{g(x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…,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)}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這使得行為者可以採取行動將 g(x) 變成 0~g(x) - 1 內的數字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處理的問題 - 不偏賽局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Impartial Game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我們將會解決符合以下條件的賽局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1. 由二個玩家</a:t>
            </a:r>
            <a:r>
              <a:rPr lang="zh-TW" b="1" u="sng"/>
              <a:t>輪流</a:t>
            </a:r>
            <a:r>
              <a:rPr lang="zh-TW"/>
              <a:t>採取行動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賽局中的狀況可以對應到一個可描述的</a:t>
            </a:r>
            <a:r>
              <a:rPr lang="zh-TW" b="1" u="sng"/>
              <a:t>狀態</a:t>
            </a:r>
            <a:endParaRPr b="1" u="sng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3. 每位玩家能採取的行動</a:t>
            </a:r>
            <a:r>
              <a:rPr lang="zh-TW" b="1" u="sng"/>
              <a:t>只跟狀態有關</a:t>
            </a:r>
            <a:r>
              <a:rPr lang="zh-TW"/>
              <a:t>，跟現在輪到的玩家無關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4. 賽局在某位玩家</a:t>
            </a:r>
            <a:r>
              <a:rPr lang="zh-TW" b="1" u="sng"/>
              <a:t>無法採取任何行動</a:t>
            </a:r>
            <a:r>
              <a:rPr lang="zh-TW"/>
              <a:t>時就會結束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5. 賽局會在</a:t>
            </a:r>
            <a:r>
              <a:rPr lang="zh-TW" b="1" u="sng"/>
              <a:t>有限步數內</a:t>
            </a:r>
            <a:r>
              <a:rPr lang="zh-TW"/>
              <a:t>結束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6. 賽局的所有資訊對每個玩家都是</a:t>
            </a:r>
            <a:r>
              <a:rPr lang="zh-TW" b="1" u="sng"/>
              <a:t>公開</a:t>
            </a:r>
            <a:r>
              <a:rPr lang="zh-TW"/>
              <a:t>透明的，且沒有任何隨機因素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找出那些已經確定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…,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 的 x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723" y="1788598"/>
            <a:ext cx="3057150" cy="30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848" y="1792825"/>
            <a:ext cx="3057150" cy="3081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29"/>
          <p:cNvCxnSpPr/>
          <p:nvPr/>
        </p:nvCxnSpPr>
        <p:spPr>
          <a:xfrm>
            <a:off x="4116925" y="3297775"/>
            <a:ext cx="86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2" name="Google Shape;2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找出那些已經確定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…,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 的 x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50" y="2326224"/>
            <a:ext cx="1690225" cy="17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525" y="2337663"/>
            <a:ext cx="1690225" cy="1681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0"/>
          <p:cNvCxnSpPr>
            <a:stCxn id="299" idx="3"/>
            <a:endCxn id="300" idx="1"/>
          </p:cNvCxnSpPr>
          <p:nvPr/>
        </p:nvCxnSpPr>
        <p:spPr>
          <a:xfrm>
            <a:off x="1959575" y="3178187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6262225" y="318963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03" name="Google Shape;30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4694" y="2346793"/>
            <a:ext cx="1690225" cy="168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85619" y="2333056"/>
            <a:ext cx="1690225" cy="16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找出那些已經確定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…,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 的 x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12" name="Google Shape;312;p31"/>
          <p:cNvCxnSpPr/>
          <p:nvPr/>
        </p:nvCxnSpPr>
        <p:spPr>
          <a:xfrm>
            <a:off x="1959575" y="317818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6262225" y="318963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349" y="2333049"/>
            <a:ext cx="1690225" cy="16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675" y="2344513"/>
            <a:ext cx="1671853" cy="16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4700" y="2351435"/>
            <a:ext cx="1690225" cy="167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85625" y="2339826"/>
            <a:ext cx="1690225" cy="167666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找出那些已經確定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), …, g(x</a:t>
            </a:r>
            <a:r>
              <a:rPr lang="zh-TW" sz="2400" baseline="-25000"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) 的 x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25" name="Google Shape;325;p32"/>
          <p:cNvCxnSpPr/>
          <p:nvPr/>
        </p:nvCxnSpPr>
        <p:spPr>
          <a:xfrm>
            <a:off x="1959575" y="317818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6" name="Google Shape;326;p32"/>
          <p:cNvCxnSpPr/>
          <p:nvPr/>
        </p:nvCxnSpPr>
        <p:spPr>
          <a:xfrm>
            <a:off x="6262225" y="318963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800" y="2330577"/>
            <a:ext cx="1690225" cy="171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1219" y="2330588"/>
            <a:ext cx="1704144" cy="17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7494" y="2330581"/>
            <a:ext cx="1727438" cy="17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85625" y="2321579"/>
            <a:ext cx="1690225" cy="171319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這個賽局的 Grundy Number 就是 2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8" name="Google Shape;338;p33"/>
          <p:cNvCxnSpPr/>
          <p:nvPr/>
        </p:nvCxnSpPr>
        <p:spPr>
          <a:xfrm>
            <a:off x="3128275" y="312528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p33"/>
          <p:cNvCxnSpPr/>
          <p:nvPr/>
        </p:nvCxnSpPr>
        <p:spPr>
          <a:xfrm>
            <a:off x="5449725" y="3136736"/>
            <a:ext cx="53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569" y="2282357"/>
            <a:ext cx="1704150" cy="170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9925" y="2289262"/>
            <a:ext cx="1704150" cy="169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1269" y="2273194"/>
            <a:ext cx="1704150" cy="17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多個 Subgame…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依據 Nim game 的策略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目標是將 XOR of Grundy Number 變為 0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833" y="2355370"/>
            <a:ext cx="2160575" cy="21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1708" y="2352495"/>
            <a:ext cx="2160575" cy="216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6588" y="2352442"/>
            <a:ext cx="2160575" cy="216647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 Number 結論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- 繼 XOR 後，使用了 mex 定義了類似 Nim Game 中的石頭數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- 不同於 Nim Game 只會走到比較少的石頭數量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- 廣義的 Game 可能</a:t>
            </a:r>
            <a:r>
              <a:rPr lang="zh-TW" sz="2400"/>
              <a:t>可以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從 Grundy Number 少</a:t>
            </a:r>
            <a:r>
              <a:rPr lang="zh-TW" sz="2400"/>
              <a:t>去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走到多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- 但沒有意義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- 只需好好列出各個狀態的 Grundy Number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- 便能用 Nim Game 的策略分析此賽局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0" name="Google Shape;36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 sz="3700">
                <a:latin typeface="Microsoft JhengHei"/>
                <a:ea typeface="Microsoft JhengHei"/>
                <a:cs typeface="Microsoft JhengHei"/>
                <a:sym typeface="Microsoft JhengHei"/>
              </a:rPr>
              <a:t>練習題</a:t>
            </a:r>
            <a:endParaRPr sz="3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" name="Google Shape;367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Luogu P4018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2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Luogu P4860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2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Luogu P1247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2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CodeForces 102984G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8" name="Google Shape;36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 sz="3700">
                <a:latin typeface="Microsoft JhengHei"/>
                <a:ea typeface="Microsoft JhengHei"/>
                <a:cs typeface="Microsoft JhengHei"/>
                <a:sym typeface="Microsoft JhengHei"/>
              </a:rPr>
              <a:t>其他變體</a:t>
            </a:r>
            <a:endParaRPr sz="3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還有!??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8800" y="724200"/>
            <a:ext cx="3858375" cy="38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Misere Game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在 Nim Game 中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拿到最後一顆石頭的參與者從贏家變成輸家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跟正常玩法一樣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但當你的下一步操作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會使全部的石頭數量是 1 顆 或是 0 顆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此時就需要改變策略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Game States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賽局狀態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我們來想想一個簡單的賽局...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525" y="1578850"/>
            <a:ext cx="463840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Misere Game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採取正常策略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一定會在某個時間點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採取完操作後全部的石頭數量不是 1 就是 0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e.g.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0 </a:t>
            </a:r>
            <a:r>
              <a:rPr lang="zh-TW" sz="2400"/>
              <a:t>1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1 1 2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0 0 3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只需將局面留下奇數個 1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Grundy’s Game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" name="Google Shape;39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有些時候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一個賽局會因為參與者的行為而分割成不同的子賽局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Grundy's Game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就是這樣的遊戲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每次可以將個數為 n 的棒棒分成數量不相等的二堆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無法操作者將輸掉這場遊戲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e.g.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4 -&gt; 3 + 1 -&gt; 2 + 1 + 1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Grundy’s Game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顯然 n = 1, 2 是必輸態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如何生成其他狀態的 Grundy Number?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e.g.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8 可以分成 1 + 7, 2 + 6, 3 + 5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令 f(8) = mex{f(1)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f(7), f(2)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f(6), f(3)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f(5)}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5" name="Google Shape;40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Grundy’s Game (More Example)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1" name="Google Shape;4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f(1) = 0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f(2) = 0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f(3) = mex{f(1)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f(2)} = mex{0} = 1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f(4) = mex{f(1)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f(3)} = mex{1} = 0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f(5) = mex{f(1)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f(4), f(2)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f(3)} = mex{0, 1} = 2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f(6) = mex{f(1)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f(5), f(2) 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⊕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f(4)} = mex{2, 0} = 1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f(7) = mex{...} = mex{1, 2, 1} = 0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f(8) = mex{...} = mex{0, 1, 3} = 2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2" name="Google Shape;41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418" name="Google Shape;4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https://zh.wikipedia.org/wiki/%E6%97%A0%E5%81%8F%E5%8D%9A%E5%BC%88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zh-TW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https://zh.wikipedia.org/wiki/%E5%B0%BC%E5%A7%86%E6%B8%B8%E6%88%8F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zh-TW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https://en.wikipedia.org/wiki/Sprague%E2%80%93Grundy_theorem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zh-TW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https://csacademy.com/app/graph_editor/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zh-TW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http://www.mathland.idv.tw/game/mathgame.htm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zh-TW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https://memes.tw/maker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後記</a:t>
            </a:r>
            <a:endParaRPr/>
          </a:p>
        </p:txBody>
      </p:sp>
      <p:sp>
        <p:nvSpPr>
          <p:cNvPr id="425" name="Google Shape;42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/>
              <a:t>	紀政良 在跟他的好友 Zolark 玩 Nim Game，輪到 Zolark 時，我恰好出現。我瞄了一眼地上的石頭，腦袋飛快的運算後不禁脫口而出「阿，必勝克」，在一旁的 Roy 正好吃著披薩當晚餐；Zolark 想了一下便對 紀政良 說「那你不就必輸紀？」這時大廳裡正好響起畢書盡的 &lt;Come back to me&gt;，一切都像是在預告著這場遊戲的結局。</a:t>
            </a:r>
            <a:endParaRPr/>
          </a:p>
        </p:txBody>
      </p:sp>
      <p:sp>
        <p:nvSpPr>
          <p:cNvPr id="426" name="Google Shape;42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Game States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賽局狀態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想想輸的人會遇到什麼狀況...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8000" y="1700325"/>
            <a:ext cx="4497051" cy="33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必勝態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Winning State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遭遇 0 顆的狀況必輸</a:t>
            </a:r>
            <a:b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反過來說，遭遇 1, 2, 3 顆的狀況必勝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我們把繼續玩下去一定會贏的狀態叫做必勝態！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那麼 4 顆呢？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97" name="Google Shape;97;p6"/>
          <p:cNvGraphicFramePr/>
          <p:nvPr/>
        </p:nvGraphicFramePr>
        <p:xfrm>
          <a:off x="994675" y="34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232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所剩石頭個數</a:t>
                      </a:r>
                      <a:endParaRPr sz="1800" b="1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b="1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狀態</a:t>
                      </a:r>
                      <a:endParaRPr sz="20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Google Shape;9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必輸態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Losing State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那麼 4 顆呢？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4 顆再怎麼拿都只會到必勝態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只要玩家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任何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一個操作都送對方到必勝態，就是必輸態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只要玩家</a:t>
            </a:r>
            <a:r>
              <a:rPr lang="zh-TW" sz="2100" b="1" u="sng">
                <a:latin typeface="Microsoft JhengHei"/>
                <a:ea typeface="Microsoft JhengHei"/>
                <a:cs typeface="Microsoft JhengHei"/>
                <a:sym typeface="Microsoft JhengHei"/>
              </a:rPr>
              <a:t>存在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一個操作能讓對方到必輸態，就是必勝態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994675" y="34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{984DB019-DA0E-4B95-83D7-C8E8287CDC17}</a:tableStyleId>
              </a:tblPr>
              <a:tblGrid>
                <a:gridCol w="232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所剩石頭個數</a:t>
                      </a:r>
                      <a:endParaRPr sz="1800" b="1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b="1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狀態</a:t>
                      </a:r>
                      <a:endParaRPr sz="20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</a:t>
                      </a:r>
                      <a:endParaRPr sz="1800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狀態圖 State Graph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25" y="-254250"/>
            <a:ext cx="5286375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將賽局中出現的狀況做為點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可以從 a 狀態變成 b 狀態就連一條邊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2100" b="1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點表示 losing state</a:t>
            </a:r>
            <a:b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1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點表示 winning state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Nim Game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不偏賽局的基石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0000" y="-100938"/>
            <a:ext cx="3233074" cy="53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2862</Words>
  <Application>Microsoft Office PowerPoint</Application>
  <PresentationFormat>如螢幕大小 (16:9)</PresentationFormat>
  <Paragraphs>377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Microsoft JhengHei</vt:lpstr>
      <vt:lpstr>Comic Sans MS</vt:lpstr>
      <vt:lpstr>Arial</vt:lpstr>
      <vt:lpstr>Proxima Nova</vt:lpstr>
      <vt:lpstr>Spearmint</vt:lpstr>
      <vt:lpstr>Game Theory</vt:lpstr>
      <vt:lpstr>摘要</vt:lpstr>
      <vt:lpstr>處理的問題 - 不偏賽局 Impartial Game</vt:lpstr>
      <vt:lpstr>Game States 賽局狀態</vt:lpstr>
      <vt:lpstr>Game States 賽局狀態</vt:lpstr>
      <vt:lpstr>必勝態 Winning State</vt:lpstr>
      <vt:lpstr>必輸態 Losing State</vt:lpstr>
      <vt:lpstr>狀態圖 State Graph</vt:lpstr>
      <vt:lpstr>Nim Game</vt:lpstr>
      <vt:lpstr>Nim Game 介紹</vt:lpstr>
      <vt:lpstr>Nim Game 介紹</vt:lpstr>
      <vt:lpstr>Subgame in Nim</vt:lpstr>
      <vt:lpstr>Subgame in Nim</vt:lpstr>
      <vt:lpstr>Nim Sum - 分析用的工具</vt:lpstr>
      <vt:lpstr>Exclusive OR!!!</vt:lpstr>
      <vt:lpstr>Exclusive OR</vt:lpstr>
      <vt:lpstr>Nim Sum</vt:lpstr>
      <vt:lpstr>Nim Sum</vt:lpstr>
      <vt:lpstr>Nim Sum</vt:lpstr>
      <vt:lpstr>Nim Sum</vt:lpstr>
      <vt:lpstr>Nim Game 結論</vt:lpstr>
      <vt:lpstr>小觀察 - State Graph of Subgame of Nim</vt:lpstr>
      <vt:lpstr>Sprague-Grundy Theorem</vt:lpstr>
      <vt:lpstr>定理介紹</vt:lpstr>
      <vt:lpstr>Grundy Number</vt:lpstr>
      <vt:lpstr>Grundy Number</vt:lpstr>
      <vt:lpstr>觀察</vt:lpstr>
      <vt:lpstr>Mex Function</vt:lpstr>
      <vt:lpstr>Grundy Number</vt:lpstr>
      <vt:lpstr>Grundy Number</vt:lpstr>
      <vt:lpstr>Grundy Number</vt:lpstr>
      <vt:lpstr>Grundy Number</vt:lpstr>
      <vt:lpstr>Grundy Number</vt:lpstr>
      <vt:lpstr>Grundy Number</vt:lpstr>
      <vt:lpstr>多個 Subgame…</vt:lpstr>
      <vt:lpstr>Grundy Number 結論</vt:lpstr>
      <vt:lpstr>練習題</vt:lpstr>
      <vt:lpstr>其他變體</vt:lpstr>
      <vt:lpstr>Misere Game</vt:lpstr>
      <vt:lpstr>Misere Game</vt:lpstr>
      <vt:lpstr>Grundy’s Game</vt:lpstr>
      <vt:lpstr>Grundy’s Game</vt:lpstr>
      <vt:lpstr>Grundy’s Game (More Example)</vt:lpstr>
      <vt:lpstr>參考資料</vt:lpstr>
      <vt:lpstr>後記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cp:lastModifiedBy>Peter Li</cp:lastModifiedBy>
  <cp:revision>1</cp:revision>
  <dcterms:modified xsi:type="dcterms:W3CDTF">2022-01-28T16:32:12Z</dcterms:modified>
</cp:coreProperties>
</file>