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2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808080"/>
    <a:srgbClr val="CCCCFF"/>
    <a:srgbClr val="99CC00"/>
    <a:srgbClr val="FF5555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CA80F1A-0741-4825-9422-F530DBEFB6DA}" type="datetimeFigureOut">
              <a:rPr lang="zh-CN" altLang="en-US"/>
              <a:pPr>
                <a:defRPr/>
              </a:pPr>
              <a:t>2011/3/10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BEC0781-1366-427E-8F6F-C1BA823E12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8745323-0494-4092-9048-5DA6B071C8F5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968" y="4224"/>
              <a:ext cx="3792" cy="96"/>
            </a:xfrm>
            <a:prstGeom prst="rect">
              <a:avLst/>
            </a:prstGeom>
            <a:gradFill rotWithShape="0">
              <a:gsLst>
                <a:gs pos="0">
                  <a:srgbClr val="EBD7FF"/>
                </a:gs>
                <a:gs pos="100000">
                  <a:srgbClr val="0099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굴림" charset="-127"/>
                <a:ea typeface="宋体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rgbClr val="C1E7CE"/>
                </a:gs>
                <a:gs pos="100000">
                  <a:srgbClr val="3399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굴림" charset="-127"/>
                <a:ea typeface="宋体" charset="-122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0" y="3312"/>
              <a:ext cx="288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굴림" charset="-127"/>
                <a:ea typeface="宋体" charset="-122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3408"/>
              <a:ext cx="288" cy="91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굴림" charset="-127"/>
                <a:ea typeface="宋体" charset="-122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굴림" charset="-127"/>
                <a:ea typeface="宋体" charset="-122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solidFill>
              <a:srgbClr val="CAC9A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굴림" charset="-127"/>
                <a:ea typeface="宋体" charset="-122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88" y="192"/>
              <a:ext cx="336" cy="480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굴림" charset="-127"/>
                <a:ea typeface="宋体" charset="-122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0" y="672"/>
              <a:ext cx="288" cy="2640"/>
            </a:xfrm>
            <a:prstGeom prst="rect">
              <a:avLst/>
            </a:prstGeom>
            <a:gradFill rotWithShape="0">
              <a:gsLst>
                <a:gs pos="0">
                  <a:srgbClr val="C1AE8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굴림" charset="-127"/>
                <a:ea typeface="宋体" charset="-122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192"/>
              <a:ext cx="28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굴림" charset="-127"/>
                <a:ea typeface="宋体" charset="-122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624" cy="192"/>
            </a:xfrm>
            <a:prstGeom prst="rect">
              <a:avLst/>
            </a:prstGeom>
            <a:solidFill>
              <a:srgbClr val="99CC00"/>
            </a:solidFill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굴림" charset="-127"/>
                <a:ea typeface="宋体" charset="-122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624" y="0"/>
              <a:ext cx="297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굴림" charset="-127"/>
                <a:ea typeface="宋体" charset="-122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288" y="192"/>
              <a:ext cx="0" cy="4128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88" y="4224"/>
              <a:ext cx="54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5520" y="0"/>
              <a:ext cx="0" cy="4224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0" y="192"/>
              <a:ext cx="5760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3600" y="288"/>
              <a:ext cx="2160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3600" y="0"/>
              <a:ext cx="0" cy="28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24" y="0"/>
              <a:ext cx="0" cy="672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0" y="672"/>
              <a:ext cx="62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V="1">
              <a:off x="1680" y="3936"/>
              <a:ext cx="0" cy="38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1680" y="3936"/>
              <a:ext cx="4080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0" y="3312"/>
              <a:ext cx="288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0" y="3408"/>
              <a:ext cx="288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099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Century Gothic" pitchFamily="34" charset="0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29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" name="Rectangle 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64275"/>
            <a:ext cx="2133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8F4D8-3D30-4FFC-90C6-98C2C11640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9055D-9D4D-4230-858A-7081F57D71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41DFE-F904-4136-9396-9384C6ED7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22A0F-6C51-4B2B-A3F0-CE57E4A90E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E2089-FEDA-4838-AA5A-99CDF4E577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5785D-B3B1-42E2-9798-6BAE56D112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4CF1D-4FC5-423E-9D1F-7A3E6AFD87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D3372-2539-41B2-9DEE-5E87AF06E1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FAF58-870D-4822-9619-7F9046D7D0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BE038-BD88-46CF-A7B9-A4D1E639A4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102FB-AA1A-4797-AFCD-4027636AC5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CC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1968" y="4224"/>
              <a:ext cx="3792" cy="96"/>
            </a:xfrm>
            <a:prstGeom prst="rect">
              <a:avLst/>
            </a:prstGeom>
            <a:gradFill rotWithShape="0">
              <a:gsLst>
                <a:gs pos="0">
                  <a:srgbClr val="EBD7FF"/>
                </a:gs>
                <a:gs pos="100000">
                  <a:srgbClr val="0099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굴림" charset="-127"/>
                <a:ea typeface="宋体" charset="-122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rgbClr val="C1E7CE"/>
                </a:gs>
                <a:gs pos="100000">
                  <a:srgbClr val="3399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굴림" charset="-127"/>
                <a:ea typeface="宋体" charset="-122"/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0" y="3312"/>
              <a:ext cx="288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굴림" charset="-127"/>
                <a:ea typeface="宋体" charset="-122"/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0" y="3408"/>
              <a:ext cx="288" cy="91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굴림" charset="-127"/>
                <a:ea typeface="宋体" charset="-122"/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굴림" charset="-127"/>
                <a:ea typeface="宋体" charset="-122"/>
              </a:endParaRPr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solidFill>
              <a:srgbClr val="CAC9A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굴림" charset="-127"/>
                <a:ea typeface="宋体" charset="-122"/>
              </a:endParaRPr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288" y="192"/>
              <a:ext cx="336" cy="480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굴림" charset="-127"/>
                <a:ea typeface="宋体" charset="-122"/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0" y="672"/>
              <a:ext cx="288" cy="2640"/>
            </a:xfrm>
            <a:prstGeom prst="rect">
              <a:avLst/>
            </a:prstGeom>
            <a:gradFill rotWithShape="0">
              <a:gsLst>
                <a:gs pos="0">
                  <a:srgbClr val="C1AE8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굴림" charset="-127"/>
                <a:ea typeface="宋体" charset="-122"/>
              </a:endParaRPr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0" y="192"/>
              <a:ext cx="28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굴림" charset="-127"/>
                <a:ea typeface="宋体" charset="-122"/>
              </a:endParaRPr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624" cy="192"/>
            </a:xfrm>
            <a:prstGeom prst="rect">
              <a:avLst/>
            </a:prstGeom>
            <a:solidFill>
              <a:srgbClr val="99CC00"/>
            </a:solidFill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굴림" charset="-127"/>
                <a:ea typeface="宋体" charset="-122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624" y="0"/>
              <a:ext cx="297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굴림" charset="-127"/>
                <a:ea typeface="宋体" charset="-122"/>
              </a:endParaRPr>
            </a:p>
          </p:txBody>
        </p:sp>
        <p:sp>
          <p:nvSpPr>
            <p:cNvPr id="1043" name="Line 19"/>
            <p:cNvSpPr>
              <a:spLocks noChangeShapeType="1"/>
            </p:cNvSpPr>
            <p:nvPr/>
          </p:nvSpPr>
          <p:spPr bwMode="auto">
            <a:xfrm flipV="1">
              <a:off x="288" y="192"/>
              <a:ext cx="0" cy="4128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" name="Line 20"/>
            <p:cNvSpPr>
              <a:spLocks noChangeShapeType="1"/>
            </p:cNvSpPr>
            <p:nvPr/>
          </p:nvSpPr>
          <p:spPr bwMode="auto">
            <a:xfrm>
              <a:off x="288" y="4224"/>
              <a:ext cx="54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" name="Line 21"/>
            <p:cNvSpPr>
              <a:spLocks noChangeShapeType="1"/>
            </p:cNvSpPr>
            <p:nvPr/>
          </p:nvSpPr>
          <p:spPr bwMode="auto">
            <a:xfrm flipV="1">
              <a:off x="5520" y="0"/>
              <a:ext cx="0" cy="4224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" name="Line 22"/>
            <p:cNvSpPr>
              <a:spLocks noChangeShapeType="1"/>
            </p:cNvSpPr>
            <p:nvPr/>
          </p:nvSpPr>
          <p:spPr bwMode="auto">
            <a:xfrm>
              <a:off x="0" y="192"/>
              <a:ext cx="5760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7" name="Line 23"/>
            <p:cNvSpPr>
              <a:spLocks noChangeShapeType="1"/>
            </p:cNvSpPr>
            <p:nvPr/>
          </p:nvSpPr>
          <p:spPr bwMode="auto">
            <a:xfrm flipH="1">
              <a:off x="3600" y="288"/>
              <a:ext cx="2160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 flipV="1">
              <a:off x="3600" y="0"/>
              <a:ext cx="0" cy="28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9" name="Line 25"/>
            <p:cNvSpPr>
              <a:spLocks noChangeShapeType="1"/>
            </p:cNvSpPr>
            <p:nvPr/>
          </p:nvSpPr>
          <p:spPr bwMode="auto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0" name="Line 26"/>
            <p:cNvSpPr>
              <a:spLocks noChangeShapeType="1"/>
            </p:cNvSpPr>
            <p:nvPr/>
          </p:nvSpPr>
          <p:spPr bwMode="auto">
            <a:xfrm>
              <a:off x="624" y="0"/>
              <a:ext cx="0" cy="672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1" name="Line 27"/>
            <p:cNvSpPr>
              <a:spLocks noChangeShapeType="1"/>
            </p:cNvSpPr>
            <p:nvPr/>
          </p:nvSpPr>
          <p:spPr bwMode="auto">
            <a:xfrm flipH="1">
              <a:off x="0" y="672"/>
              <a:ext cx="62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2" name="Line 28"/>
            <p:cNvSpPr>
              <a:spLocks noChangeShapeType="1"/>
            </p:cNvSpPr>
            <p:nvPr/>
          </p:nvSpPr>
          <p:spPr bwMode="auto">
            <a:xfrm flipV="1">
              <a:off x="1680" y="3936"/>
              <a:ext cx="0" cy="38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>
              <a:off x="1680" y="3936"/>
              <a:ext cx="4080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4" name="Line 30"/>
            <p:cNvSpPr>
              <a:spLocks noChangeShapeType="1"/>
            </p:cNvSpPr>
            <p:nvPr/>
          </p:nvSpPr>
          <p:spPr bwMode="auto">
            <a:xfrm flipH="1">
              <a:off x="0" y="3312"/>
              <a:ext cx="288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5" name="Line 31"/>
            <p:cNvSpPr>
              <a:spLocks noChangeShapeType="1"/>
            </p:cNvSpPr>
            <p:nvPr/>
          </p:nvSpPr>
          <p:spPr bwMode="auto">
            <a:xfrm flipH="1">
              <a:off x="0" y="3408"/>
              <a:ext cx="288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4275"/>
            <a:ext cx="2133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64275"/>
            <a:ext cx="2895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2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67450"/>
            <a:ext cx="2133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2"/>
                </a:solidFill>
                <a:ea typeface="宋体" charset="-122"/>
              </a:defRPr>
            </a:lvl1pPr>
          </a:lstStyle>
          <a:p>
            <a:pPr>
              <a:defRPr/>
            </a:pPr>
            <a:fld id="{D28174A8-22E6-410B-A8AA-32755C7376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800">
          <a:solidFill>
            <a:schemeClr val="bg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400">
          <a:solidFill>
            <a:schemeClr val="bg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000">
          <a:solidFill>
            <a:schemeClr val="bg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000">
          <a:solidFill>
            <a:schemeClr val="bg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000">
          <a:solidFill>
            <a:schemeClr val="bg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000">
          <a:solidFill>
            <a:schemeClr val="bg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000">
          <a:solidFill>
            <a:schemeClr val="bg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0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7200" b="1" dirty="0" smtClean="0">
                <a:solidFill>
                  <a:srgbClr val="3333CC"/>
                </a:solidFill>
                <a:latin typeface="宋体" charset="-122"/>
                <a:ea typeface="宋体" charset="-122"/>
              </a:rPr>
              <a:t>用图</a:t>
            </a:r>
            <a:r>
              <a:rPr lang="zh-CN" altLang="en-US" sz="7200" b="1" dirty="0" smtClean="0">
                <a:solidFill>
                  <a:srgbClr val="3333CC"/>
                </a:solidFill>
                <a:latin typeface="宋体" charset="-122"/>
                <a:ea typeface="宋体" charset="-122"/>
              </a:rPr>
              <a:t>来诠释设计</a:t>
            </a:r>
            <a:endParaRPr lang="zh-CN" altLang="en-US" sz="7200" b="1" dirty="0" smtClean="0">
              <a:solidFill>
                <a:srgbClr val="3333CC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273696"/>
          </a:xfrm>
        </p:spPr>
        <p:txBody>
          <a:bodyPr/>
          <a:lstStyle/>
          <a:p>
            <a:pPr algn="r" eaLnBrk="1" hangingPunct="1"/>
            <a:r>
              <a:rPr lang="zh-CN" altLang="en-US" dirty="0" smtClean="0">
                <a:solidFill>
                  <a:srgbClr val="3333CC"/>
                </a:solidFill>
                <a:latin typeface="宋体" charset="-122"/>
                <a:ea typeface="宋体" charset="-122"/>
              </a:rPr>
              <a:t>夏之春 </a:t>
            </a:r>
            <a:r>
              <a:rPr lang="en-US" altLang="zh-CN" dirty="0" smtClean="0">
                <a:solidFill>
                  <a:srgbClr val="3333CC"/>
                </a:solidFill>
                <a:latin typeface="宋体" charset="-122"/>
                <a:ea typeface="宋体" charset="-122"/>
              </a:rPr>
              <a:t>Peter.xia</a:t>
            </a:r>
          </a:p>
          <a:p>
            <a:pPr algn="r" eaLnBrk="1" hangingPunct="1"/>
            <a:r>
              <a:rPr lang="en-US" altLang="zh-CN" dirty="0" smtClean="0">
                <a:solidFill>
                  <a:srgbClr val="3333CC"/>
                </a:solidFill>
                <a:latin typeface="宋体" charset="-122"/>
                <a:ea typeface="宋体" charset="-122"/>
              </a:rPr>
              <a:t>2011-3</a:t>
            </a:r>
            <a:endParaRPr lang="zh-CN" altLang="en-US" dirty="0" smtClean="0">
              <a:solidFill>
                <a:srgbClr val="3333CC"/>
              </a:solidFill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u="sng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设计的制图标准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600200"/>
            <a:ext cx="7632848" cy="45259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在众多设计领域，积累和总结的标准被广泛推崇和采用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设计的范围和内容不影响图的采用规模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设计的作用范围和用途需要不同的制图标准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草图、白板、照片、沙盘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大众隐喻、行业通用习惯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领域标准规范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u="sng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设计的制图原则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916832"/>
            <a:ext cx="7200800" cy="420933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视角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视图、方向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层次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规模、权重、种类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效果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感官、颜色、打印、投影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u="sng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设计的制图原则之视角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916832"/>
            <a:ext cx="7715200" cy="420933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中国画 </a:t>
            </a:r>
            <a:r>
              <a:rPr lang="en-US" altLang="zh-CN" dirty="0" smtClean="0">
                <a:solidFill>
                  <a:schemeClr val="tx1"/>
                </a:solidFill>
              </a:rPr>
              <a:t>– </a:t>
            </a:r>
            <a:r>
              <a:rPr lang="zh-CN" altLang="en-US" dirty="0" smtClean="0">
                <a:solidFill>
                  <a:schemeClr val="tx1"/>
                </a:solidFill>
              </a:rPr>
              <a:t>散点法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西洋画 </a:t>
            </a:r>
            <a:r>
              <a:rPr lang="en-US" altLang="zh-CN" dirty="0" smtClean="0">
                <a:solidFill>
                  <a:schemeClr val="tx1"/>
                </a:solidFill>
              </a:rPr>
              <a:t>– </a:t>
            </a:r>
            <a:r>
              <a:rPr lang="zh-CN" altLang="en-US" dirty="0" smtClean="0">
                <a:solidFill>
                  <a:schemeClr val="tx1"/>
                </a:solidFill>
              </a:rPr>
              <a:t>透视法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遮盖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重点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受众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u="sng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设计的制图原则之层次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916832"/>
            <a:ext cx="7715200" cy="420933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上帝的视角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臆想的好处、想象的翅膀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准确性、隐喻、习惯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认识抽象、思想具象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u="sng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设计的制图原则之效果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2060848"/>
            <a:ext cx="7643192" cy="406531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作者与读者的关系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传播性与声望的形成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渲染也是设计，但不要孤芳自赏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u="sng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案例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75152"/>
            <a:ext cx="8325519" cy="568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755576" y="1844824"/>
            <a:ext cx="2088232" cy="309634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7724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u="sng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设计的制图要素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3848" y="1988841"/>
            <a:ext cx="2736304" cy="4248472"/>
          </a:xfrm>
          <a:solidFill>
            <a:schemeClr val="accent1"/>
          </a:solidFill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Box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Line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Arrow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Area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Character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Color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Size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940152" y="1988840"/>
            <a:ext cx="2808312" cy="424847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itchFamily="34" charset="0"/>
              <a:buChar char="□"/>
              <a:tabLst/>
              <a:defRPr/>
            </a:pPr>
            <a:r>
              <a:rPr lang="zh-CN" altLang="en-US" sz="3200" kern="0" dirty="0" smtClean="0">
                <a:latin typeface="+mn-lt"/>
              </a:rPr>
              <a:t>范围、边界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itchFamily="34" charset="0"/>
              <a:buChar char="□"/>
              <a:tabLst/>
              <a:defRPr/>
            </a:pPr>
            <a:r>
              <a:rPr lang="zh-CN" altLang="en-US" sz="3200" kern="0" dirty="0" smtClean="0">
                <a:latin typeface="+mn-lt"/>
              </a:rPr>
              <a:t>关系、亲疏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itchFamily="34" charset="0"/>
              <a:buChar char="□"/>
              <a:tabLst/>
              <a:defRPr/>
            </a:pPr>
            <a:r>
              <a:rPr lang="zh-CN" altLang="en-US" sz="3200" kern="0" dirty="0" smtClean="0">
                <a:latin typeface="+mn-lt"/>
              </a:rPr>
              <a:t>指向、限制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itchFamily="34" charset="0"/>
              <a:buChar char="□"/>
              <a:tabLst/>
              <a:defRPr/>
            </a:pPr>
            <a:r>
              <a:rPr lang="zh-CN" altLang="en-US" sz="3200" kern="0" dirty="0" smtClean="0">
                <a:latin typeface="+mn-lt"/>
              </a:rPr>
              <a:t>影响、渲染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itchFamily="34" charset="0"/>
              <a:buChar char="□"/>
              <a:tabLst/>
              <a:defRPr/>
            </a:pPr>
            <a:r>
              <a:rPr lang="zh-CN" altLang="en-US" sz="3200" kern="0" dirty="0" smtClean="0">
                <a:latin typeface="+mn-lt"/>
              </a:rPr>
              <a:t>标记、提醒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itchFamily="34" charset="0"/>
              <a:buChar char="□"/>
              <a:tabLst/>
              <a:defRPr/>
            </a:pPr>
            <a:r>
              <a:rPr lang="zh-CN" altLang="en-US" sz="3200" kern="0" dirty="0" smtClean="0">
                <a:latin typeface="+mn-lt"/>
              </a:rPr>
              <a:t>强调、忽略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itchFamily="34" charset="0"/>
              <a:buChar char="□"/>
              <a:tabLst/>
              <a:defRPr/>
            </a:pPr>
            <a:r>
              <a:rPr lang="zh-CN" altLang="en-US" sz="3200" kern="0" noProof="0" dirty="0" smtClean="0">
                <a:latin typeface="+mn-lt"/>
              </a:rPr>
              <a:t>体量、规模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itchFamily="34" charset="0"/>
              <a:buChar char="□"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itchFamily="34" charset="0"/>
              <a:buChar char="□"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itchFamily="34" charset="0"/>
              <a:buChar char="□"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7624" y="2204864"/>
            <a:ext cx="936104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3573016"/>
            <a:ext cx="1656184" cy="936104"/>
          </a:xfrm>
          <a:prstGeom prst="rect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b"/>
          <a:lstStyle/>
          <a:p>
            <a:r>
              <a:rPr lang="zh-CN" altLang="en-US" sz="24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区域</a:t>
            </a:r>
            <a:endParaRPr lang="zh-CN" altLang="en-US" sz="2400" i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5">
                  <a:lumMod val="2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 rot="16200000" flipH="1">
            <a:off x="1259632" y="3032956"/>
            <a:ext cx="936104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2420888"/>
            <a:ext cx="7488832" cy="2308324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交流是设计之魂</a:t>
            </a:r>
            <a:endParaRPr lang="en-US" altLang="zh-CN" sz="7200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华文彩云" pitchFamily="2" charset="-122"/>
              <a:ea typeface="华文彩云" pitchFamily="2" charset="-122"/>
            </a:endParaRPr>
          </a:p>
          <a:p>
            <a:pPr algn="ctr"/>
            <a:r>
              <a:rPr lang="zh-CN" altLang="en-US" sz="72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图是交流之本</a:t>
            </a:r>
            <a:endParaRPr lang="zh-CN" altLang="en-US" sz="72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华文彩云" pitchFamily="2" charset="-122"/>
              <a:ea typeface="华文彩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u="sng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你见过或未见过的图</a:t>
            </a:r>
            <a:endParaRPr lang="zh-CN" altLang="en-US" u="sng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539552" y="1340768"/>
          <a:ext cx="3430381" cy="3528392"/>
        </p:xfrm>
        <a:graphic>
          <a:graphicData uri="http://schemas.openxmlformats.org/presentationml/2006/ole">
            <p:oleObj spid="_x0000_s29698" name="Visio" r:id="rId3" imgW="5646801" imgH="5936361" progId="Visio.Drawing.11">
              <p:embed/>
            </p:oleObj>
          </a:graphicData>
        </a:graphic>
      </p:graphicFrame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4066630" y="1628800"/>
          <a:ext cx="4609825" cy="4623880"/>
        </p:xfrm>
        <a:graphic>
          <a:graphicData uri="http://schemas.openxmlformats.org/presentationml/2006/ole">
            <p:oleObj spid="_x0000_s29699" name="Visio" r:id="rId4" imgW="7023811" imgH="703844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u="sng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你见过或未见过的图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467544" y="1484784"/>
          <a:ext cx="4080046" cy="4585195"/>
        </p:xfrm>
        <a:graphic>
          <a:graphicData uri="http://schemas.openxmlformats.org/presentationml/2006/ole">
            <p:oleObj spid="_x0000_s30726" name="Visio" r:id="rId3" imgW="5185791" imgH="6280785" progId="Visio.Drawing.11">
              <p:embed/>
            </p:oleObj>
          </a:graphicData>
        </a:graphic>
      </p:graphicFrame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836712"/>
            <a:ext cx="4248472" cy="56215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u="sng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你见过或未见过的图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747" name="Object 3"/>
          <p:cNvGraphicFramePr>
            <a:graphicFrameLocks noGrp="1" noChangeAspect="1"/>
          </p:cNvGraphicFramePr>
          <p:nvPr/>
        </p:nvGraphicFramePr>
        <p:xfrm>
          <a:off x="827584" y="1412776"/>
          <a:ext cx="7801656" cy="4248472"/>
        </p:xfrm>
        <a:graphic>
          <a:graphicData uri="http://schemas.openxmlformats.org/presentationml/2006/ole">
            <p:oleObj spid="_x0000_s31747" name="Visio" r:id="rId3" imgW="8596503" imgH="468210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u="sng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你见过或未见过的图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8108992" cy="30963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u="sng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你见过或未见过的图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051874"/>
            <a:ext cx="4536504" cy="5833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u="sng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你见过或未见过的图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6581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u="sng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你见过或未见过的图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5293561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 descr="12374346177833bb22487cafd1333c75cc36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2723814"/>
            <a:ext cx="5652120" cy="416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u="sng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制图</a:t>
            </a:r>
            <a:r>
              <a:rPr lang="en-US" altLang="zh-CN" u="sng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==</a:t>
            </a:r>
            <a:r>
              <a:rPr lang="zh-CN" altLang="en-US" u="sng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编码？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00200"/>
            <a:ext cx="7272808" cy="45259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用图设计的目的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一种交流渠道模式，区别于文字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信息发布和交换平台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图里可以有文字，但反之很难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设计活动里图的优势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小视域、大体量信息的载体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易于变更、保存、携带和展示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图在很多情况下比文字还准确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纵横设计模板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6666"/>
        </a:dk1>
        <a:lt1>
          <a:srgbClr val="FFFFFF"/>
        </a:lt1>
        <a:dk2>
          <a:srgbClr val="5E761C"/>
        </a:dk2>
        <a:lt2>
          <a:srgbClr val="777777"/>
        </a:lt2>
        <a:accent1>
          <a:srgbClr val="D5F470"/>
        </a:accent1>
        <a:accent2>
          <a:srgbClr val="EDCCFB"/>
        </a:accent2>
        <a:accent3>
          <a:srgbClr val="FFFFFF"/>
        </a:accent3>
        <a:accent4>
          <a:srgbClr val="005656"/>
        </a:accent4>
        <a:accent5>
          <a:srgbClr val="E7F8BB"/>
        </a:accent5>
        <a:accent6>
          <a:srgbClr val="D7B9E3"/>
        </a:accent6>
        <a:hlink>
          <a:srgbClr val="FF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F470"/>
        </a:accent1>
        <a:accent2>
          <a:srgbClr val="EDC9FB"/>
        </a:accent2>
        <a:accent3>
          <a:srgbClr val="FFFFFF"/>
        </a:accent3>
        <a:accent4>
          <a:srgbClr val="000000"/>
        </a:accent4>
        <a:accent5>
          <a:srgbClr val="E7F8BB"/>
        </a:accent5>
        <a:accent6>
          <a:srgbClr val="D7B6E3"/>
        </a:accent6>
        <a:hlink>
          <a:srgbClr val="BFC3F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6600"/>
        </a:dk2>
        <a:lt2>
          <a:srgbClr val="808080"/>
        </a:lt2>
        <a:accent1>
          <a:srgbClr val="FF6237"/>
        </a:accent1>
        <a:accent2>
          <a:srgbClr val="5F7BF1"/>
        </a:accent2>
        <a:accent3>
          <a:srgbClr val="FFFFFF"/>
        </a:accent3>
        <a:accent4>
          <a:srgbClr val="000000"/>
        </a:accent4>
        <a:accent5>
          <a:srgbClr val="FFB7AE"/>
        </a:accent5>
        <a:accent6>
          <a:srgbClr val="556FDA"/>
        </a:accent6>
        <a:hlink>
          <a:srgbClr val="15DF1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663300"/>
        </a:dk2>
        <a:lt2>
          <a:srgbClr val="808080"/>
        </a:lt2>
        <a:accent1>
          <a:srgbClr val="76C082"/>
        </a:accent1>
        <a:accent2>
          <a:srgbClr val="E3B06D"/>
        </a:accent2>
        <a:accent3>
          <a:srgbClr val="FFFFFF"/>
        </a:accent3>
        <a:accent4>
          <a:srgbClr val="000000"/>
        </a:accent4>
        <a:accent5>
          <a:srgbClr val="BDDCC1"/>
        </a:accent5>
        <a:accent6>
          <a:srgbClr val="CE9F62"/>
        </a:accent6>
        <a:hlink>
          <a:srgbClr val="D8EC42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纵横设计模板</Template>
  <TotalTime>254</TotalTime>
  <Words>332</Words>
  <Application>Microsoft Office PowerPoint</Application>
  <PresentationFormat>全屏显示(4:3)</PresentationFormat>
  <Paragraphs>71</Paragraphs>
  <Slides>17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纵横设计模板</vt:lpstr>
      <vt:lpstr>Visio</vt:lpstr>
      <vt:lpstr>用图来诠释设计</vt:lpstr>
      <vt:lpstr>你见过或未见过的图</vt:lpstr>
      <vt:lpstr>你见过或未见过的图</vt:lpstr>
      <vt:lpstr>你见过或未见过的图</vt:lpstr>
      <vt:lpstr>你见过或未见过的图</vt:lpstr>
      <vt:lpstr>你见过或未见过的图</vt:lpstr>
      <vt:lpstr>你见过或未见过的图</vt:lpstr>
      <vt:lpstr>你见过或未见过的图</vt:lpstr>
      <vt:lpstr>制图==编码？</vt:lpstr>
      <vt:lpstr>设计的制图标准</vt:lpstr>
      <vt:lpstr>设计的制图原则</vt:lpstr>
      <vt:lpstr>设计的制图原则之视角</vt:lpstr>
      <vt:lpstr>设计的制图原则之层次</vt:lpstr>
      <vt:lpstr>设计的制图原则之效果</vt:lpstr>
      <vt:lpstr>案例</vt:lpstr>
      <vt:lpstr>设计的制图要素</vt:lpstr>
      <vt:lpstr>幻灯片 17</vt:lpstr>
    </vt:vector>
  </TitlesOfParts>
  <Company>SunGard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用图来设计</dc:title>
  <dc:creator>zhichun.xia</dc:creator>
  <cp:lastModifiedBy>zhichun.xia</cp:lastModifiedBy>
  <cp:revision>28</cp:revision>
  <dcterms:created xsi:type="dcterms:W3CDTF">2011-03-04T00:49:51Z</dcterms:created>
  <dcterms:modified xsi:type="dcterms:W3CDTF">2011-03-10T05:04:09Z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TC100690402052</vt:lpwstr>
  </property>
</Properties>
</file>