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73" r:id="rId9"/>
    <p:sldId id="274" r:id="rId10"/>
    <p:sldId id="275" r:id="rId11"/>
    <p:sldId id="265" r:id="rId12"/>
    <p:sldId id="267" r:id="rId13"/>
    <p:sldId id="268" r:id="rId14"/>
    <p:sldId id="269" r:id="rId15"/>
    <p:sldId id="272" r:id="rId16"/>
    <p:sldId id="278" r:id="rId17"/>
    <p:sldId id="279" r:id="rId18"/>
    <p:sldId id="270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8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098F6-F3B1-453E-B082-3B88BAC74B72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DA3D6-DECA-480D-8336-A8499BFB2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2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DA3D6-DECA-480D-8336-A8499BFB2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2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4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9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9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20522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/>
        </p:spPr>
      </p:pic>
    </p:spTree>
    <p:extLst>
      <p:ext uri="{BB962C8B-B14F-4D97-AF65-F5344CB8AC3E}">
        <p14:creationId xmlns:p14="http://schemas.microsoft.com/office/powerpoint/2010/main" val="39558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6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350B-69B0-403E-8F03-FD58CF328B9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750D-B70B-4D39-A8E4-424A7A452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8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700" r="98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63" y="4221162"/>
            <a:ext cx="2862865" cy="2181501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/>
              <a:t>云</a:t>
            </a:r>
            <a:r>
              <a:rPr lang="en-US" altLang="zh-CN" b="1" dirty="0"/>
              <a:t>+</a:t>
            </a:r>
            <a:r>
              <a:rPr lang="zh-CN" altLang="en-US" b="1" dirty="0"/>
              <a:t>端实习内推信息平台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0" y="5202238"/>
            <a:ext cx="6858000" cy="1655762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葫芦娃救爷爷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120828" y="5657671"/>
            <a:ext cx="1913945" cy="1200329"/>
            <a:chOff x="2179782" y="4969164"/>
            <a:chExt cx="1913945" cy="1200329"/>
          </a:xfrm>
        </p:grpSpPr>
        <p:sp>
          <p:nvSpPr>
            <p:cNvPr id="3" name="文本框 2"/>
            <p:cNvSpPr txBox="1"/>
            <p:nvPr/>
          </p:nvSpPr>
          <p:spPr>
            <a:xfrm>
              <a:off x="2179782" y="4969164"/>
              <a:ext cx="877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dirty="0"/>
                <a:t>管梦媛</a:t>
              </a:r>
              <a:endParaRPr lang="en-US" altLang="zh-CN" dirty="0"/>
            </a:p>
            <a:p>
              <a:pPr algn="dist"/>
              <a:r>
                <a:rPr lang="zh-CN" altLang="en-US" dirty="0"/>
                <a:t>黄</a:t>
              </a:r>
              <a:r>
                <a:rPr lang="en-US" altLang="zh-CN" dirty="0"/>
                <a:t>    </a:t>
              </a:r>
              <a:r>
                <a:rPr lang="zh-CN" altLang="en-US" dirty="0"/>
                <a:t>拥</a:t>
              </a:r>
              <a:endParaRPr lang="en-US" altLang="zh-CN" dirty="0"/>
            </a:p>
            <a:p>
              <a:pPr algn="dist"/>
              <a:r>
                <a:rPr lang="zh-CN" altLang="en-US" dirty="0"/>
                <a:t>刘博文</a:t>
              </a:r>
              <a:endParaRPr lang="en-US" altLang="zh-CN" dirty="0"/>
            </a:p>
            <a:p>
              <a:pPr algn="dist"/>
              <a:r>
                <a:rPr lang="zh-CN" altLang="en-US" dirty="0"/>
                <a:t>刘喆铭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16564" y="4969164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马建伟</a:t>
              </a:r>
              <a:endParaRPr lang="en-US" altLang="zh-CN" dirty="0"/>
            </a:p>
            <a:p>
              <a:r>
                <a:rPr lang="zh-CN" altLang="en-US" dirty="0"/>
                <a:t>宋子伯</a:t>
              </a:r>
              <a:endParaRPr lang="en-US" altLang="zh-CN" dirty="0"/>
            </a:p>
            <a:p>
              <a:r>
                <a:rPr lang="zh-CN" altLang="en-US" dirty="0"/>
                <a:t>唐荣山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2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87525" y="1653309"/>
            <a:ext cx="8337335" cy="5454074"/>
            <a:chOff x="587525" y="1653309"/>
            <a:chExt cx="8337335" cy="545407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724"/>
            <a:stretch/>
          </p:blipFill>
          <p:spPr>
            <a:xfrm>
              <a:off x="587525" y="2136485"/>
              <a:ext cx="8337335" cy="4970898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2623128" y="1653309"/>
              <a:ext cx="914400" cy="591127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通讯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15517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功能点</a:t>
            </a:r>
          </a:p>
        </p:txBody>
      </p:sp>
    </p:spTree>
    <p:extLst>
      <p:ext uri="{BB962C8B-B14F-4D97-AF65-F5344CB8AC3E}">
        <p14:creationId xmlns:p14="http://schemas.microsoft.com/office/powerpoint/2010/main" val="407230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竞品分析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61437" y="2136484"/>
            <a:ext cx="2989116" cy="2085093"/>
            <a:chOff x="405052" y="4143569"/>
            <a:chExt cx="4088603" cy="28107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r="5589"/>
            <a:stretch/>
          </p:blipFill>
          <p:spPr>
            <a:xfrm>
              <a:off x="1192110" y="4143569"/>
              <a:ext cx="2514486" cy="240683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05052" y="6456422"/>
              <a:ext cx="4088603" cy="49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同学自发组织的实习信息群</a:t>
              </a:r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D234C6C-C3CB-4C43-A5B0-733088936C21}"/>
              </a:ext>
            </a:extLst>
          </p:cNvPr>
          <p:cNvSpPr txBox="1">
            <a:spLocks/>
          </p:cNvSpPr>
          <p:nvPr/>
        </p:nvSpPr>
        <p:spPr>
          <a:xfrm>
            <a:off x="405098" y="4414983"/>
            <a:ext cx="8498757" cy="22767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竞品平台招聘信息量大，类似岗位多，同学不得不通过“海投”方式获取优质岗位的面试机会；</a:t>
            </a:r>
            <a:endParaRPr lang="en-US" altLang="zh-CN" sz="1800" dirty="0"/>
          </a:p>
          <a:p>
            <a:r>
              <a:rPr lang="zh-CN" altLang="en-US" sz="1800" dirty="0"/>
              <a:t>候选人质量参差不齐，招聘方从大量简历中筛选候选人费时费力</a:t>
            </a:r>
            <a:endParaRPr lang="en-US" altLang="zh-CN" sz="1800" dirty="0"/>
          </a:p>
          <a:p>
            <a:r>
              <a:rPr lang="zh-CN" altLang="en-US" sz="1800" dirty="0"/>
              <a:t>自发组织的实习信息群内成员按年级分布明显，能提供实习资源的成员极少；</a:t>
            </a:r>
            <a:endParaRPr lang="en-US" altLang="zh-CN" sz="1800" dirty="0"/>
          </a:p>
          <a:p>
            <a:r>
              <a:rPr lang="zh-CN" altLang="en-US" sz="1800" dirty="0"/>
              <a:t>群内发布的实习信息容易被其他信息淹没，达不到理想的曝光率；</a:t>
            </a:r>
            <a:endParaRPr lang="en-US" altLang="zh-CN" sz="1800" dirty="0"/>
          </a:p>
          <a:p>
            <a:r>
              <a:rPr lang="zh-CN" altLang="en-US" sz="1800" dirty="0"/>
              <a:t>自发组织存在成员和信息重复的问题，有人可能加入多个实习群也有人可能一个群都没有加入，导致能获得实习信息候选人数量少</a:t>
            </a:r>
            <a:endParaRPr lang="en-US" altLang="zh-CN" sz="18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69095" y="3101618"/>
            <a:ext cx="1586775" cy="1119959"/>
            <a:chOff x="321970" y="2295189"/>
            <a:chExt cx="1586775" cy="1119959"/>
          </a:xfrm>
        </p:grpSpPr>
        <p:grpSp>
          <p:nvGrpSpPr>
            <p:cNvPr id="11" name="组合 10"/>
            <p:cNvGrpSpPr/>
            <p:nvPr/>
          </p:nvGrpSpPr>
          <p:grpSpPr>
            <a:xfrm>
              <a:off x="321970" y="2299855"/>
              <a:ext cx="1569660" cy="1115293"/>
              <a:chOff x="321970" y="2299855"/>
              <a:chExt cx="1569660" cy="111529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45" y="229985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321970" y="3045816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综合招聘平台</a:t>
                </a: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745" y="2295189"/>
              <a:ext cx="720000" cy="720000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519017" y="3106284"/>
            <a:ext cx="2262158" cy="1115293"/>
            <a:chOff x="2030438" y="2299855"/>
            <a:chExt cx="2262158" cy="1115293"/>
          </a:xfrm>
        </p:grpSpPr>
        <p:grpSp>
          <p:nvGrpSpPr>
            <p:cNvPr id="10" name="组合 9"/>
            <p:cNvGrpSpPr/>
            <p:nvPr/>
          </p:nvGrpSpPr>
          <p:grpSpPr>
            <a:xfrm>
              <a:off x="2030438" y="2299855"/>
              <a:ext cx="2262158" cy="1115293"/>
              <a:chOff x="2124862" y="2299855"/>
              <a:chExt cx="2262158" cy="1115293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3908" y="229985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2124862" y="3045816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专业招聘实习生平台</a:t>
                </a:r>
              </a:p>
            </p:txBody>
          </p:sp>
        </p:grp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6"/>
            <a:srcRect t="15828" b="14023"/>
            <a:stretch/>
          </p:blipFill>
          <p:spPr>
            <a:xfrm>
              <a:off x="3322482" y="2330050"/>
              <a:ext cx="726121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59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优势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234C6C-C3CB-4C43-A5B0-733088936C21}"/>
              </a:ext>
            </a:extLst>
          </p:cNvPr>
          <p:cNvSpPr txBox="1">
            <a:spLocks/>
          </p:cNvSpPr>
          <p:nvPr/>
        </p:nvSpPr>
        <p:spPr>
          <a:xfrm>
            <a:off x="397164" y="2567709"/>
            <a:ext cx="8377381" cy="42902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对同学</a:t>
            </a:r>
            <a:endParaRPr lang="en-US" altLang="zh-CN" sz="2400" dirty="0"/>
          </a:p>
          <a:p>
            <a:pPr lvl="1"/>
            <a:r>
              <a:rPr lang="zh-CN" altLang="en-US" sz="2000" dirty="0"/>
              <a:t>优质实习内推信息源，告别海投式找实习</a:t>
            </a:r>
            <a:endParaRPr lang="en-US" altLang="zh-CN" sz="2000" dirty="0"/>
          </a:p>
          <a:p>
            <a:pPr lvl="1"/>
            <a:r>
              <a:rPr lang="zh-CN" altLang="en-US" sz="2000" dirty="0"/>
              <a:t>技能树系统、关联</a:t>
            </a:r>
            <a:r>
              <a:rPr lang="en-US" altLang="zh-CN" sz="2000" dirty="0"/>
              <a:t>GitHub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LeeCode</a:t>
            </a:r>
            <a:r>
              <a:rPr lang="zh-CN" altLang="en-US" sz="2000" dirty="0"/>
              <a:t>账号，多面展示同学能力</a:t>
            </a:r>
            <a:endParaRPr lang="en-US" altLang="zh-CN" sz="2000" dirty="0"/>
          </a:p>
          <a:p>
            <a:pPr lvl="1"/>
            <a:r>
              <a:rPr lang="zh-CN" altLang="en-US" sz="2000" dirty="0"/>
              <a:t>岗位智能推荐，提高找实习的效率</a:t>
            </a:r>
            <a:endParaRPr lang="en-US" altLang="zh-CN" sz="2000" dirty="0"/>
          </a:p>
          <a:p>
            <a:pPr lvl="1"/>
            <a:r>
              <a:rPr lang="zh-CN" altLang="en-US" sz="2000" dirty="0"/>
              <a:t>打入优质校友资源圈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/>
              <a:t>对公司</a:t>
            </a:r>
            <a:endParaRPr lang="en-US" altLang="zh-CN" sz="2400" dirty="0"/>
          </a:p>
          <a:p>
            <a:pPr lvl="1"/>
            <a:r>
              <a:rPr lang="zh-CN" altLang="en-US" sz="2000" dirty="0"/>
              <a:t>大量优秀候选人群体，节省候选人筛选时间</a:t>
            </a:r>
            <a:endParaRPr lang="en-US" altLang="zh-CN" sz="2000" dirty="0"/>
          </a:p>
          <a:p>
            <a:pPr lvl="1"/>
            <a:r>
              <a:rPr lang="zh-CN" altLang="en-US" sz="2000" dirty="0"/>
              <a:t>招聘信息长时曝光保证，避免招聘信息石沉大海</a:t>
            </a:r>
            <a:endParaRPr lang="en-US" altLang="zh-CN" sz="2000" dirty="0"/>
          </a:p>
          <a:p>
            <a:pPr lvl="1"/>
            <a:r>
              <a:rPr lang="zh-CN" altLang="en-US" sz="2000" dirty="0"/>
              <a:t>候选人与岗位智能匹配，提高招实习的效率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可以从</a:t>
            </a:r>
            <a:r>
              <a:rPr lang="en-US" altLang="zh-CN" sz="2000" dirty="0"/>
              <a:t>GitHub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LeetCode</a:t>
            </a:r>
            <a:r>
              <a:rPr lang="zh-CN" altLang="en-US" sz="2000" dirty="0"/>
              <a:t>等侧面考察候选人能力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14654" y="4849092"/>
            <a:ext cx="2433783" cy="1255568"/>
            <a:chOff x="6414654" y="4849092"/>
            <a:chExt cx="2433783" cy="12555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654" y="4849092"/>
              <a:ext cx="2042391" cy="125556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041409" y="4932218"/>
              <a:ext cx="807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兄弟们，就它了！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45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商业模式和前景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234C6C-C3CB-4C43-A5B0-733088936C21}"/>
              </a:ext>
            </a:extLst>
          </p:cNvPr>
          <p:cNvSpPr txBox="1">
            <a:spLocks/>
          </p:cNvSpPr>
          <p:nvPr/>
        </p:nvSpPr>
        <p:spPr>
          <a:xfrm>
            <a:off x="397164" y="3001818"/>
            <a:ext cx="8377381" cy="3856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首页广告展示位，向希望长期曝光的公司收取广告费</a:t>
            </a:r>
            <a:endParaRPr lang="en-US" altLang="zh-CN" sz="2400" dirty="0"/>
          </a:p>
          <a:p>
            <a:r>
              <a:rPr lang="zh-CN" altLang="en-US" sz="2400" dirty="0"/>
              <a:t>免费向本校同学开放，向外校同学收取服务费</a:t>
            </a:r>
            <a:endParaRPr lang="en-US" altLang="zh-CN" sz="2400" dirty="0"/>
          </a:p>
          <a:p>
            <a:r>
              <a:rPr lang="zh-CN" altLang="en-US" sz="2400" dirty="0"/>
              <a:t>第三方广告推送（技能培训类、程序员周边类、植发类），收取广告费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955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D9FED2D-6A7F-4850-A046-488088E3EC06}"/>
              </a:ext>
            </a:extLst>
          </p:cNvPr>
          <p:cNvSpPr/>
          <p:nvPr/>
        </p:nvSpPr>
        <p:spPr>
          <a:xfrm>
            <a:off x="151068" y="2537761"/>
            <a:ext cx="8775407" cy="617321"/>
          </a:xfrm>
          <a:prstGeom prst="rect">
            <a:avLst/>
          </a:prstGeom>
          <a:solidFill>
            <a:schemeClr val="accent4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155170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系统架构设计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D0490A-11FC-4D41-AC82-64BF8B51CC77}"/>
              </a:ext>
            </a:extLst>
          </p:cNvPr>
          <p:cNvSpPr txBox="1"/>
          <p:nvPr/>
        </p:nvSpPr>
        <p:spPr>
          <a:xfrm>
            <a:off x="602716" y="5442406"/>
            <a:ext cx="8969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16A772-1EE0-462C-A5AC-AF46B02C6E74}"/>
              </a:ext>
            </a:extLst>
          </p:cNvPr>
          <p:cNvSpPr txBox="1"/>
          <p:nvPr/>
        </p:nvSpPr>
        <p:spPr>
          <a:xfrm>
            <a:off x="3301474" y="5449494"/>
            <a:ext cx="8969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应用层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10983C7-A7C9-49BD-B79F-B1588485FF8E}"/>
              </a:ext>
            </a:extLst>
          </p:cNvPr>
          <p:cNvSpPr txBox="1"/>
          <p:nvPr/>
        </p:nvSpPr>
        <p:spPr>
          <a:xfrm>
            <a:off x="5948972" y="5442406"/>
            <a:ext cx="8969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数据层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14CC31-6992-4C9E-AC6A-AD0FB569B386}"/>
              </a:ext>
            </a:extLst>
          </p:cNvPr>
          <p:cNvCxnSpPr>
            <a:cxnSpLocks/>
          </p:cNvCxnSpPr>
          <p:nvPr/>
        </p:nvCxnSpPr>
        <p:spPr>
          <a:xfrm>
            <a:off x="5356828" y="2121418"/>
            <a:ext cx="0" cy="389123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F216850-D6D2-4AAA-A2BF-346AA0EA290E}"/>
              </a:ext>
            </a:extLst>
          </p:cNvPr>
          <p:cNvCxnSpPr>
            <a:cxnSpLocks/>
          </p:cNvCxnSpPr>
          <p:nvPr/>
        </p:nvCxnSpPr>
        <p:spPr>
          <a:xfrm>
            <a:off x="1957703" y="2096776"/>
            <a:ext cx="0" cy="389123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457BB4-2947-4D78-AE09-2886EF601A44}"/>
              </a:ext>
            </a:extLst>
          </p:cNvPr>
          <p:cNvSpPr txBox="1"/>
          <p:nvPr/>
        </p:nvSpPr>
        <p:spPr>
          <a:xfrm>
            <a:off x="301439" y="2707921"/>
            <a:ext cx="1811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C# + XAML + </a:t>
            </a:r>
            <a:r>
              <a:rPr lang="en-US" altLang="zh-CN" sz="1200" dirty="0" err="1">
                <a:solidFill>
                  <a:schemeClr val="bg1"/>
                </a:solidFill>
              </a:rPr>
              <a:t>HTTPClient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1" name="图形 40" descr="便携式计算机">
            <a:extLst>
              <a:ext uri="{FF2B5EF4-FFF2-40B4-BE49-F238E27FC236}">
                <a16:creationId xmlns:a16="http://schemas.microsoft.com/office/drawing/2014/main" id="{8454E7C7-3B78-4485-859F-A07C11EA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17" y="3879450"/>
            <a:ext cx="529708" cy="529708"/>
          </a:xfrm>
          <a:prstGeom prst="rect">
            <a:avLst/>
          </a:prstGeom>
        </p:spPr>
      </p:pic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CEDD72-D5F8-4750-8622-7E86A9AE58FB}"/>
              </a:ext>
            </a:extLst>
          </p:cNvPr>
          <p:cNvCxnSpPr>
            <a:cxnSpLocks/>
          </p:cNvCxnSpPr>
          <p:nvPr/>
        </p:nvCxnSpPr>
        <p:spPr>
          <a:xfrm>
            <a:off x="3206425" y="2327288"/>
            <a:ext cx="0" cy="301409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10668A7-2847-40CA-8C0C-B02FC0A576E1}"/>
              </a:ext>
            </a:extLst>
          </p:cNvPr>
          <p:cNvCxnSpPr>
            <a:cxnSpLocks/>
          </p:cNvCxnSpPr>
          <p:nvPr/>
        </p:nvCxnSpPr>
        <p:spPr>
          <a:xfrm>
            <a:off x="4277253" y="2327288"/>
            <a:ext cx="0" cy="301409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E0674E-AAF0-4A16-AE84-CBED7AD514CA}"/>
              </a:ext>
            </a:extLst>
          </p:cNvPr>
          <p:cNvSpPr txBox="1"/>
          <p:nvPr/>
        </p:nvSpPr>
        <p:spPr>
          <a:xfrm>
            <a:off x="2329269" y="2193791"/>
            <a:ext cx="74525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控制层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A2DAEA3-2628-4F2C-B466-46B5BA9CCE56}"/>
              </a:ext>
            </a:extLst>
          </p:cNvPr>
          <p:cNvSpPr txBox="1"/>
          <p:nvPr/>
        </p:nvSpPr>
        <p:spPr>
          <a:xfrm>
            <a:off x="3295719" y="2193791"/>
            <a:ext cx="9026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业务逻辑层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38BE37-DCA7-4E7F-A71B-D54C91AA1EF2}"/>
              </a:ext>
            </a:extLst>
          </p:cNvPr>
          <p:cNvSpPr txBox="1"/>
          <p:nvPr/>
        </p:nvSpPr>
        <p:spPr>
          <a:xfrm>
            <a:off x="4372262" y="2201485"/>
            <a:ext cx="868767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基础组件层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19F0B14-FA64-455A-9120-39235BE70490}"/>
              </a:ext>
            </a:extLst>
          </p:cNvPr>
          <p:cNvSpPr txBox="1"/>
          <p:nvPr/>
        </p:nvSpPr>
        <p:spPr>
          <a:xfrm>
            <a:off x="5446438" y="2193791"/>
            <a:ext cx="86876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数据访问层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6A444D1-03D6-4D1F-AA87-FFB8FD8426CD}"/>
              </a:ext>
            </a:extLst>
          </p:cNvPr>
          <p:cNvSpPr txBox="1"/>
          <p:nvPr/>
        </p:nvSpPr>
        <p:spPr>
          <a:xfrm>
            <a:off x="6495504" y="2193791"/>
            <a:ext cx="86876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数据存储层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A51E81A-5BE4-46C9-BC38-57C12B41046C}"/>
              </a:ext>
            </a:extLst>
          </p:cNvPr>
          <p:cNvCxnSpPr>
            <a:cxnSpLocks/>
          </p:cNvCxnSpPr>
          <p:nvPr/>
        </p:nvCxnSpPr>
        <p:spPr>
          <a:xfrm>
            <a:off x="6400129" y="2327288"/>
            <a:ext cx="0" cy="301409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C426078-F48D-46AA-A93C-847FFC2204E0}"/>
              </a:ext>
            </a:extLst>
          </p:cNvPr>
          <p:cNvSpPr txBox="1"/>
          <p:nvPr/>
        </p:nvSpPr>
        <p:spPr>
          <a:xfrm>
            <a:off x="4432237" y="2721791"/>
            <a:ext cx="74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C# Class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6C5F36-2747-4DCD-A1E9-C77524149EE8}"/>
              </a:ext>
            </a:extLst>
          </p:cNvPr>
          <p:cNvSpPr txBox="1"/>
          <p:nvPr/>
        </p:nvSpPr>
        <p:spPr>
          <a:xfrm>
            <a:off x="3567301" y="2722425"/>
            <a:ext cx="33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IIS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EEF401E-151E-46FE-B755-3E6EEC1EC710}"/>
              </a:ext>
            </a:extLst>
          </p:cNvPr>
          <p:cNvSpPr txBox="1"/>
          <p:nvPr/>
        </p:nvSpPr>
        <p:spPr>
          <a:xfrm>
            <a:off x="2218623" y="2629457"/>
            <a:ext cx="95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ASP.NET Core MVC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5B0F7F3-580F-46BD-9DAC-8F01CFAC9064}"/>
              </a:ext>
            </a:extLst>
          </p:cNvPr>
          <p:cNvSpPr txBox="1"/>
          <p:nvPr/>
        </p:nvSpPr>
        <p:spPr>
          <a:xfrm>
            <a:off x="5547856" y="2707921"/>
            <a:ext cx="671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EF Core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2CCEC7C-57DB-40BD-8042-283CDDF59E49}"/>
              </a:ext>
            </a:extLst>
          </p:cNvPr>
          <p:cNvSpPr txBox="1"/>
          <p:nvPr/>
        </p:nvSpPr>
        <p:spPr>
          <a:xfrm>
            <a:off x="5438233" y="3580729"/>
            <a:ext cx="87174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数据访问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DbContext</a:t>
            </a:r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102837-4751-43E5-A45F-4695D7008680}"/>
              </a:ext>
            </a:extLst>
          </p:cNvPr>
          <p:cNvSpPr txBox="1"/>
          <p:nvPr/>
        </p:nvSpPr>
        <p:spPr>
          <a:xfrm>
            <a:off x="5438233" y="4635445"/>
            <a:ext cx="87174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文件传输接口</a:t>
            </a:r>
          </a:p>
        </p:txBody>
      </p:sp>
      <p:sp>
        <p:nvSpPr>
          <p:cNvPr id="59" name="流程图: 磁盘 58">
            <a:extLst>
              <a:ext uri="{FF2B5EF4-FFF2-40B4-BE49-F238E27FC236}">
                <a16:creationId xmlns:a16="http://schemas.microsoft.com/office/drawing/2014/main" id="{F6BA76D5-5773-4693-8947-F06F8F54F2D0}"/>
              </a:ext>
            </a:extLst>
          </p:cNvPr>
          <p:cNvSpPr/>
          <p:nvPr/>
        </p:nvSpPr>
        <p:spPr>
          <a:xfrm>
            <a:off x="6711628" y="3608583"/>
            <a:ext cx="402820" cy="2131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磁盘 59">
            <a:extLst>
              <a:ext uri="{FF2B5EF4-FFF2-40B4-BE49-F238E27FC236}">
                <a16:creationId xmlns:a16="http://schemas.microsoft.com/office/drawing/2014/main" id="{A7E02422-FC41-4B9A-B422-ED51A09E12AF}"/>
              </a:ext>
            </a:extLst>
          </p:cNvPr>
          <p:cNvSpPr/>
          <p:nvPr/>
        </p:nvSpPr>
        <p:spPr>
          <a:xfrm>
            <a:off x="6711628" y="3829294"/>
            <a:ext cx="402820" cy="2131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415B7A9F-83D7-4EC1-9913-62CEABB99417}"/>
              </a:ext>
            </a:extLst>
          </p:cNvPr>
          <p:cNvSpPr/>
          <p:nvPr/>
        </p:nvSpPr>
        <p:spPr>
          <a:xfrm>
            <a:off x="6309979" y="3722051"/>
            <a:ext cx="365391" cy="1732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CB84C61-A448-4DA2-AC0F-34D46F91C8B5}"/>
              </a:ext>
            </a:extLst>
          </p:cNvPr>
          <p:cNvSpPr txBox="1"/>
          <p:nvPr/>
        </p:nvSpPr>
        <p:spPr>
          <a:xfrm>
            <a:off x="6263357" y="3872796"/>
            <a:ext cx="516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Entity</a:t>
            </a:r>
            <a:endParaRPr lang="zh-CN" altLang="en-US" sz="800" dirty="0"/>
          </a:p>
        </p:txBody>
      </p:sp>
      <p:sp>
        <p:nvSpPr>
          <p:cNvPr id="63" name="流程图: 多文档 62">
            <a:extLst>
              <a:ext uri="{FF2B5EF4-FFF2-40B4-BE49-F238E27FC236}">
                <a16:creationId xmlns:a16="http://schemas.microsoft.com/office/drawing/2014/main" id="{59DD6890-6A70-4632-AC4C-B9BA31A76805}"/>
              </a:ext>
            </a:extLst>
          </p:cNvPr>
          <p:cNvSpPr/>
          <p:nvPr/>
        </p:nvSpPr>
        <p:spPr>
          <a:xfrm>
            <a:off x="6711628" y="4660877"/>
            <a:ext cx="402814" cy="322000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9875C2FD-4F89-4081-B0A8-61DFEA55D54E}"/>
              </a:ext>
            </a:extLst>
          </p:cNvPr>
          <p:cNvSpPr/>
          <p:nvPr/>
        </p:nvSpPr>
        <p:spPr>
          <a:xfrm>
            <a:off x="6309978" y="4760108"/>
            <a:ext cx="365391" cy="1732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C1A81C-8130-4A0D-A27F-06B6D1BC3616}"/>
              </a:ext>
            </a:extLst>
          </p:cNvPr>
          <p:cNvSpPr txBox="1"/>
          <p:nvPr/>
        </p:nvSpPr>
        <p:spPr>
          <a:xfrm>
            <a:off x="6283005" y="4950262"/>
            <a:ext cx="419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</a:t>
            </a:r>
            <a:endParaRPr lang="zh-CN" altLang="en-US" sz="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10E0B64-B1E0-43FF-A258-EADB9B665314}"/>
              </a:ext>
            </a:extLst>
          </p:cNvPr>
          <p:cNvSpPr txBox="1"/>
          <p:nvPr/>
        </p:nvSpPr>
        <p:spPr>
          <a:xfrm>
            <a:off x="2111654" y="3547575"/>
            <a:ext cx="940820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WEB API</a:t>
            </a:r>
            <a:endParaRPr lang="zh-CN" altLang="en-US" sz="9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180CF24-1D19-4D65-A45F-45CF2CADF36F}"/>
              </a:ext>
            </a:extLst>
          </p:cNvPr>
          <p:cNvSpPr txBox="1"/>
          <p:nvPr/>
        </p:nvSpPr>
        <p:spPr>
          <a:xfrm>
            <a:off x="2160151" y="4038798"/>
            <a:ext cx="87174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参数解析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C285AF2-C982-4DAE-A145-6ABB9FAFA897}"/>
              </a:ext>
            </a:extLst>
          </p:cNvPr>
          <p:cNvSpPr txBox="1"/>
          <p:nvPr/>
        </p:nvSpPr>
        <p:spPr>
          <a:xfrm>
            <a:off x="2168636" y="4496945"/>
            <a:ext cx="87174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数据返回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CF2EFE1-A603-4654-9CBB-5EE5F59A6624}"/>
              </a:ext>
            </a:extLst>
          </p:cNvPr>
          <p:cNvSpPr txBox="1"/>
          <p:nvPr/>
        </p:nvSpPr>
        <p:spPr>
          <a:xfrm>
            <a:off x="6593736" y="4098383"/>
            <a:ext cx="76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SQL Server</a:t>
            </a:r>
          </a:p>
          <a:p>
            <a:r>
              <a:rPr lang="zh-CN" altLang="en-US" sz="900" dirty="0"/>
              <a:t>结构化数据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977F237-5458-4D81-9BA7-F93FF8B31AE1}"/>
              </a:ext>
            </a:extLst>
          </p:cNvPr>
          <p:cNvSpPr txBox="1"/>
          <p:nvPr/>
        </p:nvSpPr>
        <p:spPr>
          <a:xfrm>
            <a:off x="6593627" y="4999818"/>
            <a:ext cx="8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RAW</a:t>
            </a:r>
            <a:r>
              <a:rPr lang="zh-CN" altLang="en-US" sz="900" dirty="0"/>
              <a:t>文件</a:t>
            </a:r>
            <a:endParaRPr lang="en-US" altLang="zh-CN" sz="900" dirty="0"/>
          </a:p>
          <a:p>
            <a:r>
              <a:rPr lang="zh-CN" altLang="en-US" sz="900" dirty="0"/>
              <a:t>非结构化数据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E9D1708-D965-4C8C-A1C9-FB823C8023AB}"/>
              </a:ext>
            </a:extLst>
          </p:cNvPr>
          <p:cNvSpPr txBox="1"/>
          <p:nvPr/>
        </p:nvSpPr>
        <p:spPr>
          <a:xfrm>
            <a:off x="4359643" y="3923382"/>
            <a:ext cx="871746" cy="2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数据格式转换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70F6724-3CEA-4E82-A9EB-91AD2477A3F7}"/>
              </a:ext>
            </a:extLst>
          </p:cNvPr>
          <p:cNvSpPr txBox="1"/>
          <p:nvPr/>
        </p:nvSpPr>
        <p:spPr>
          <a:xfrm>
            <a:off x="4359643" y="4286944"/>
            <a:ext cx="871746" cy="2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数据异步交换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B3F6FDA-D031-4CD4-831B-F9DAEC26E963}"/>
              </a:ext>
            </a:extLst>
          </p:cNvPr>
          <p:cNvSpPr txBox="1"/>
          <p:nvPr/>
        </p:nvSpPr>
        <p:spPr>
          <a:xfrm>
            <a:off x="4359643" y="4658528"/>
            <a:ext cx="871746" cy="2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数据导入导出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A8AF893-649D-495A-9213-0BC0A1456787}"/>
              </a:ext>
            </a:extLst>
          </p:cNvPr>
          <p:cNvSpPr txBox="1"/>
          <p:nvPr/>
        </p:nvSpPr>
        <p:spPr>
          <a:xfrm>
            <a:off x="4345377" y="3549015"/>
            <a:ext cx="910030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数据接口管理</a:t>
            </a:r>
          </a:p>
        </p:txBody>
      </p:sp>
      <p:sp>
        <p:nvSpPr>
          <p:cNvPr id="78" name="箭头: 左右 77">
            <a:extLst>
              <a:ext uri="{FF2B5EF4-FFF2-40B4-BE49-F238E27FC236}">
                <a16:creationId xmlns:a16="http://schemas.microsoft.com/office/drawing/2014/main" id="{2006AF14-F396-4507-9444-C7829BF237D5}"/>
              </a:ext>
            </a:extLst>
          </p:cNvPr>
          <p:cNvSpPr/>
          <p:nvPr/>
        </p:nvSpPr>
        <p:spPr>
          <a:xfrm>
            <a:off x="3082366" y="4087941"/>
            <a:ext cx="284822" cy="173213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600D877-B67C-452C-958D-27751F914ABC}"/>
              </a:ext>
            </a:extLst>
          </p:cNvPr>
          <p:cNvSpPr txBox="1"/>
          <p:nvPr/>
        </p:nvSpPr>
        <p:spPr>
          <a:xfrm>
            <a:off x="3039222" y="3917151"/>
            <a:ext cx="516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命令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19813EF-C57E-46E7-B5CA-234250B11C28}"/>
              </a:ext>
            </a:extLst>
          </p:cNvPr>
          <p:cNvSpPr txBox="1"/>
          <p:nvPr/>
        </p:nvSpPr>
        <p:spPr>
          <a:xfrm>
            <a:off x="3034814" y="4234891"/>
            <a:ext cx="457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响应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4B1EA17-C8EE-4D21-9A02-28F3AA7E4237}"/>
              </a:ext>
            </a:extLst>
          </p:cNvPr>
          <p:cNvSpPr txBox="1"/>
          <p:nvPr/>
        </p:nvSpPr>
        <p:spPr>
          <a:xfrm>
            <a:off x="6461972" y="2613343"/>
            <a:ext cx="92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SQL Server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RAW</a:t>
            </a:r>
            <a:r>
              <a:rPr lang="zh-CN" altLang="en-US" sz="1200" dirty="0">
                <a:solidFill>
                  <a:schemeClr val="bg1"/>
                </a:solidFill>
              </a:rPr>
              <a:t>文件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BF4A899-9696-4B78-8B73-394C0ED15BD7}"/>
              </a:ext>
            </a:extLst>
          </p:cNvPr>
          <p:cNvCxnSpPr>
            <a:cxnSpLocks/>
            <a:stCxn id="56" idx="3"/>
            <a:endCxn id="85" idx="1"/>
          </p:cNvCxnSpPr>
          <p:nvPr/>
        </p:nvCxnSpPr>
        <p:spPr>
          <a:xfrm flipV="1">
            <a:off x="6219828" y="2844176"/>
            <a:ext cx="242144" cy="2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5A0AD0D0-23D6-441C-9ABE-A07F9C8483AC}"/>
              </a:ext>
            </a:extLst>
          </p:cNvPr>
          <p:cNvSpPr txBox="1"/>
          <p:nvPr/>
        </p:nvSpPr>
        <p:spPr>
          <a:xfrm>
            <a:off x="6138989" y="2859347"/>
            <a:ext cx="516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LINQ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92" name="箭头: 左右 91">
            <a:extLst>
              <a:ext uri="{FF2B5EF4-FFF2-40B4-BE49-F238E27FC236}">
                <a16:creationId xmlns:a16="http://schemas.microsoft.com/office/drawing/2014/main" id="{60518AA0-CEB9-4C55-91DA-F9DA7677EB1F}"/>
              </a:ext>
            </a:extLst>
          </p:cNvPr>
          <p:cNvSpPr/>
          <p:nvPr/>
        </p:nvSpPr>
        <p:spPr>
          <a:xfrm>
            <a:off x="5204443" y="4277122"/>
            <a:ext cx="365391" cy="173213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311F3A-8D13-4698-BFF8-EA34CBA824C3}"/>
              </a:ext>
            </a:extLst>
          </p:cNvPr>
          <p:cNvSpPr txBox="1"/>
          <p:nvPr/>
        </p:nvSpPr>
        <p:spPr>
          <a:xfrm>
            <a:off x="5181225" y="4421472"/>
            <a:ext cx="460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Class</a:t>
            </a:r>
            <a:endParaRPr lang="zh-CN" altLang="en-US" sz="8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890E9B7-2FBA-4D68-8BB8-9127C958706C}"/>
              </a:ext>
            </a:extLst>
          </p:cNvPr>
          <p:cNvSpPr txBox="1"/>
          <p:nvPr/>
        </p:nvSpPr>
        <p:spPr>
          <a:xfrm>
            <a:off x="775354" y="2189944"/>
            <a:ext cx="74525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客户层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624730D-A98C-4C82-9CA8-D63A59CDEC30}"/>
              </a:ext>
            </a:extLst>
          </p:cNvPr>
          <p:cNvSpPr txBox="1"/>
          <p:nvPr/>
        </p:nvSpPr>
        <p:spPr>
          <a:xfrm>
            <a:off x="724504" y="4021744"/>
            <a:ext cx="87174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json</a:t>
            </a:r>
            <a:r>
              <a:rPr lang="zh-CN" altLang="en-US" sz="1200" dirty="0"/>
              <a:t>数据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5E40079-6A08-45C8-B2F0-1E14E89609AD}"/>
              </a:ext>
            </a:extLst>
          </p:cNvPr>
          <p:cNvSpPr txBox="1"/>
          <p:nvPr/>
        </p:nvSpPr>
        <p:spPr>
          <a:xfrm>
            <a:off x="724504" y="4468641"/>
            <a:ext cx="87174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原始数据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23CE39B-14DC-4651-A0EB-9A39132D06DE}"/>
              </a:ext>
            </a:extLst>
          </p:cNvPr>
          <p:cNvSpPr txBox="1"/>
          <p:nvPr/>
        </p:nvSpPr>
        <p:spPr>
          <a:xfrm>
            <a:off x="729908" y="3544684"/>
            <a:ext cx="87174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HTTP</a:t>
            </a:r>
            <a:r>
              <a:rPr lang="zh-CN" altLang="en-US" sz="1200" dirty="0"/>
              <a:t>请求</a:t>
            </a:r>
          </a:p>
        </p:txBody>
      </p:sp>
      <p:sp>
        <p:nvSpPr>
          <p:cNvPr id="98" name="箭头: 左右 97">
            <a:extLst>
              <a:ext uri="{FF2B5EF4-FFF2-40B4-BE49-F238E27FC236}">
                <a16:creationId xmlns:a16="http://schemas.microsoft.com/office/drawing/2014/main" id="{73EF4DF0-FDC0-4E98-8E93-9E2B1A485B7D}"/>
              </a:ext>
            </a:extLst>
          </p:cNvPr>
          <p:cNvSpPr/>
          <p:nvPr/>
        </p:nvSpPr>
        <p:spPr>
          <a:xfrm>
            <a:off x="1626118" y="4093351"/>
            <a:ext cx="528261" cy="192239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60AD3B2-E94C-4FA7-AD2D-53BB7CE52AA5}"/>
              </a:ext>
            </a:extLst>
          </p:cNvPr>
          <p:cNvSpPr txBox="1"/>
          <p:nvPr/>
        </p:nvSpPr>
        <p:spPr>
          <a:xfrm>
            <a:off x="3372322" y="3568309"/>
            <a:ext cx="717314" cy="2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搜索服务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67F07F8-AADA-4D0E-A86F-F026C2A32347}"/>
              </a:ext>
            </a:extLst>
          </p:cNvPr>
          <p:cNvSpPr txBox="1"/>
          <p:nvPr/>
        </p:nvSpPr>
        <p:spPr>
          <a:xfrm>
            <a:off x="3372322" y="4534662"/>
            <a:ext cx="723266" cy="2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推荐服务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03DD8A4-8807-46F6-99F1-DE317F5CD8EA}"/>
              </a:ext>
            </a:extLst>
          </p:cNvPr>
          <p:cNvSpPr txBox="1"/>
          <p:nvPr/>
        </p:nvSpPr>
        <p:spPr>
          <a:xfrm>
            <a:off x="3401612" y="4067036"/>
            <a:ext cx="874487" cy="230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简历招聘管理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9B4EFA2-EDE4-4A7D-A160-EAD54D0F9619}"/>
              </a:ext>
            </a:extLst>
          </p:cNvPr>
          <p:cNvSpPr txBox="1"/>
          <p:nvPr/>
        </p:nvSpPr>
        <p:spPr>
          <a:xfrm>
            <a:off x="1664392" y="4234891"/>
            <a:ext cx="521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RESTful</a:t>
            </a:r>
            <a:endParaRPr lang="zh-CN" altLang="en-US" sz="800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7A6DF80-864E-4851-AC76-2EFD3141E0C6}"/>
              </a:ext>
            </a:extLst>
          </p:cNvPr>
          <p:cNvCxnSpPr>
            <a:cxnSpLocks/>
          </p:cNvCxnSpPr>
          <p:nvPr/>
        </p:nvCxnSpPr>
        <p:spPr>
          <a:xfrm>
            <a:off x="7435374" y="2093180"/>
            <a:ext cx="0" cy="389123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2C2A939-0EA8-4561-B882-C64ECAAB363D}"/>
              </a:ext>
            </a:extLst>
          </p:cNvPr>
          <p:cNvSpPr txBox="1"/>
          <p:nvPr/>
        </p:nvSpPr>
        <p:spPr>
          <a:xfrm>
            <a:off x="7779968" y="5446750"/>
            <a:ext cx="8969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智能层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5A5B419-88F0-4EFB-8651-2E5FADCB6F73}"/>
              </a:ext>
            </a:extLst>
          </p:cNvPr>
          <p:cNvSpPr txBox="1"/>
          <p:nvPr/>
        </p:nvSpPr>
        <p:spPr>
          <a:xfrm>
            <a:off x="7779968" y="3564419"/>
            <a:ext cx="87174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信息提取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680CC52-68E6-440D-8AA0-EBEB9A0BB998}"/>
              </a:ext>
            </a:extLst>
          </p:cNvPr>
          <p:cNvSpPr txBox="1"/>
          <p:nvPr/>
        </p:nvSpPr>
        <p:spPr>
          <a:xfrm>
            <a:off x="7778275" y="4032023"/>
            <a:ext cx="87174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离线建模</a:t>
            </a:r>
          </a:p>
        </p:txBody>
      </p:sp>
      <p:sp>
        <p:nvSpPr>
          <p:cNvPr id="84" name="箭头: 左右 83">
            <a:extLst>
              <a:ext uri="{FF2B5EF4-FFF2-40B4-BE49-F238E27FC236}">
                <a16:creationId xmlns:a16="http://schemas.microsoft.com/office/drawing/2014/main" id="{80C06A51-55C8-49B1-9A10-F795CA0EDC54}"/>
              </a:ext>
            </a:extLst>
          </p:cNvPr>
          <p:cNvSpPr/>
          <p:nvPr/>
        </p:nvSpPr>
        <p:spPr>
          <a:xfrm>
            <a:off x="7260734" y="4275637"/>
            <a:ext cx="365391" cy="173213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599CE27-041A-4DD2-A20A-23DC67A83604}"/>
              </a:ext>
            </a:extLst>
          </p:cNvPr>
          <p:cNvSpPr txBox="1"/>
          <p:nvPr/>
        </p:nvSpPr>
        <p:spPr>
          <a:xfrm>
            <a:off x="7782867" y="4529194"/>
            <a:ext cx="87174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推荐算法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F362989-8D33-41A4-B601-41355F3C402D}"/>
              </a:ext>
            </a:extLst>
          </p:cNvPr>
          <p:cNvSpPr txBox="1"/>
          <p:nvPr/>
        </p:nvSpPr>
        <p:spPr>
          <a:xfrm>
            <a:off x="7760996" y="2173759"/>
            <a:ext cx="86876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数据驱动层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D9971AD-F9BE-45AC-B9CF-F60558C94BDD}"/>
              </a:ext>
            </a:extLst>
          </p:cNvPr>
          <p:cNvSpPr txBox="1"/>
          <p:nvPr/>
        </p:nvSpPr>
        <p:spPr>
          <a:xfrm>
            <a:off x="7774999" y="2682562"/>
            <a:ext cx="925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混合算法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5FB9657-1D63-4B91-805C-1129743E4778}"/>
              </a:ext>
            </a:extLst>
          </p:cNvPr>
          <p:cNvSpPr txBox="1"/>
          <p:nvPr/>
        </p:nvSpPr>
        <p:spPr>
          <a:xfrm>
            <a:off x="7221167" y="4415982"/>
            <a:ext cx="516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Entity</a:t>
            </a:r>
            <a:endParaRPr lang="zh-CN" altLang="en-US" sz="8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6A433FC-F728-4A46-8FE6-5F8086E102F1}"/>
              </a:ext>
            </a:extLst>
          </p:cNvPr>
          <p:cNvSpPr/>
          <p:nvPr/>
        </p:nvSpPr>
        <p:spPr>
          <a:xfrm>
            <a:off x="1929510" y="5965776"/>
            <a:ext cx="7030193" cy="3616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A5F91E7-6018-4AFE-98C6-7731E1CC3AB6}"/>
              </a:ext>
            </a:extLst>
          </p:cNvPr>
          <p:cNvSpPr/>
          <p:nvPr/>
        </p:nvSpPr>
        <p:spPr>
          <a:xfrm>
            <a:off x="151068" y="5965776"/>
            <a:ext cx="1806635" cy="369333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0EEA5F7-89A2-4E51-805C-75DEE04E44F6}"/>
              </a:ext>
            </a:extLst>
          </p:cNvPr>
          <p:cNvSpPr txBox="1"/>
          <p:nvPr/>
        </p:nvSpPr>
        <p:spPr>
          <a:xfrm>
            <a:off x="506420" y="6008124"/>
            <a:ext cx="106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Windows 10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6F02E90-A0C5-470F-AB64-035EFC634C09}"/>
              </a:ext>
            </a:extLst>
          </p:cNvPr>
          <p:cNvSpPr txBox="1"/>
          <p:nvPr/>
        </p:nvSpPr>
        <p:spPr>
          <a:xfrm>
            <a:off x="4853268" y="6013857"/>
            <a:ext cx="106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Azure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4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客户端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CA0513-1120-495A-B69D-D8973B2F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4" y="2571606"/>
            <a:ext cx="4393365" cy="337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7F5286-E81C-428C-A67F-269324E4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94" y="3723973"/>
            <a:ext cx="3746218" cy="26692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B05D2F-A905-4BB5-A03E-ED748D27F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694" y="600018"/>
            <a:ext cx="3773860" cy="279977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7E0D47-6E06-4B10-836B-55F7F8DF8C2B}"/>
              </a:ext>
            </a:extLst>
          </p:cNvPr>
          <p:cNvCxnSpPr>
            <a:cxnSpLocks/>
          </p:cNvCxnSpPr>
          <p:nvPr/>
        </p:nvCxnSpPr>
        <p:spPr>
          <a:xfrm>
            <a:off x="2678749" y="4084589"/>
            <a:ext cx="4362534" cy="35045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0C59A9-86F9-4479-926E-F4E692568F9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87711" y="1999907"/>
            <a:ext cx="1854983" cy="57169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2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客户端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2A5B70-15F6-4CDA-82DD-E57848E0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8" y="2519862"/>
            <a:ext cx="4386902" cy="3365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E39AC5-B46E-425B-88ED-BFCCA673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17" y="2519862"/>
            <a:ext cx="4350145" cy="33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8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客户端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BA088-0BF5-4C83-8399-5290C598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01" y="2468469"/>
            <a:ext cx="4340998" cy="33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1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WEB</a:t>
            </a:r>
            <a:r>
              <a:rPr lang="zh-CN" altLang="en-US" sz="3200" dirty="0"/>
              <a:t> </a:t>
            </a:r>
            <a:r>
              <a:rPr lang="en-US" altLang="zh-CN" sz="3200" dirty="0"/>
              <a:t>API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BB6D4B-70FC-4019-83AD-A387E636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433"/>
            <a:ext cx="9144000" cy="41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8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49717"/>
              </p:ext>
            </p:extLst>
          </p:nvPr>
        </p:nvGraphicFramePr>
        <p:xfrm>
          <a:off x="2530763" y="2316480"/>
          <a:ext cx="40824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65">
                  <a:extLst>
                    <a:ext uri="{9D8B030D-6E8A-4147-A177-3AD203B41FA5}">
                      <a16:colId xmlns:a16="http://schemas.microsoft.com/office/drawing/2014/main" val="2925985632"/>
                    </a:ext>
                  </a:extLst>
                </a:gridCol>
                <a:gridCol w="2053209">
                  <a:extLst>
                    <a:ext uri="{9D8B030D-6E8A-4147-A177-3AD203B41FA5}">
                      <a16:colId xmlns:a16="http://schemas.microsoft.com/office/drawing/2014/main" val="388046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负责人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4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dirty="0"/>
                        <a:t>需求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/>
                        <a:t>黄拥</a:t>
                      </a:r>
                      <a:r>
                        <a:rPr lang="en-US" altLang="zh-CN" sz="1800" dirty="0"/>
                        <a:t>	</a:t>
                      </a:r>
                      <a:r>
                        <a:rPr lang="zh-CN" altLang="en-US" sz="1800" dirty="0"/>
                        <a:t>刘喆铭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84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dirty="0"/>
                        <a:t>后台</a:t>
                      </a:r>
                      <a:r>
                        <a:rPr lang="en-US" altLang="zh-CN" sz="1800" dirty="0"/>
                        <a:t>/UWP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/>
                        <a:t>马建伟</a:t>
                      </a:r>
                      <a:r>
                        <a:rPr lang="en-US" altLang="zh-CN" sz="1800" dirty="0"/>
                        <a:t>	</a:t>
                      </a:r>
                      <a:r>
                        <a:rPr lang="zh-CN" altLang="en-US" sz="1800" dirty="0"/>
                        <a:t>宋子伯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8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dirty="0"/>
                        <a:t>爬虫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搜索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推荐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/>
                        <a:t>唐荣山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07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dirty="0"/>
                        <a:t>小程序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管梦媛</a:t>
                      </a:r>
                      <a:endParaRPr lang="en-US" altLang="zh-C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90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dirty="0"/>
                        <a:t>信息抽取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/>
                        <a:t>刘博文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1808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15517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团队分工</a:t>
            </a:r>
          </a:p>
        </p:txBody>
      </p:sp>
    </p:spTree>
    <p:extLst>
      <p:ext uri="{BB962C8B-B14F-4D97-AF65-F5344CB8AC3E}">
        <p14:creationId xmlns:p14="http://schemas.microsoft.com/office/powerpoint/2010/main" val="3685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90A0E4D-7AB9-4BF9-B082-52ECE1876AD6}"/>
              </a:ext>
            </a:extLst>
          </p:cNvPr>
          <p:cNvSpPr txBox="1">
            <a:spLocks/>
          </p:cNvSpPr>
          <p:nvPr/>
        </p:nvSpPr>
        <p:spPr>
          <a:xfrm>
            <a:off x="1099127" y="2136484"/>
            <a:ext cx="7319818" cy="3535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需求分析</a:t>
            </a:r>
            <a:endParaRPr lang="en-US" altLang="zh-CN" sz="3200" dirty="0"/>
          </a:p>
          <a:p>
            <a:r>
              <a:rPr lang="zh-CN" altLang="en-US" sz="3200" dirty="0"/>
              <a:t>系统架构</a:t>
            </a:r>
          </a:p>
          <a:p>
            <a:r>
              <a:rPr lang="zh-CN" altLang="en-US" sz="3200" dirty="0"/>
              <a:t>系统设计</a:t>
            </a:r>
            <a:endParaRPr lang="en-US" altLang="zh-CN" sz="3200" dirty="0"/>
          </a:p>
          <a:p>
            <a:r>
              <a:rPr lang="zh-CN" altLang="en-US" sz="3200" dirty="0"/>
              <a:t>系统实现</a:t>
            </a:r>
            <a:endParaRPr lang="en-US" altLang="zh-CN" sz="3200" dirty="0"/>
          </a:p>
          <a:p>
            <a:r>
              <a:rPr lang="zh-CN" altLang="en-US" sz="3200" dirty="0"/>
              <a:t>系统测试</a:t>
            </a:r>
            <a:endParaRPr lang="en-US" altLang="zh-CN" sz="3200" dirty="0"/>
          </a:p>
          <a:p>
            <a:r>
              <a:rPr lang="zh-CN" altLang="en-US" sz="3200" dirty="0"/>
              <a:t>系统展示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5517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841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71418" y="2136484"/>
            <a:ext cx="7860145" cy="293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愿景 </a:t>
            </a:r>
            <a:r>
              <a:rPr lang="en-US" altLang="zh-CN" dirty="0"/>
              <a:t>vision</a:t>
            </a:r>
          </a:p>
          <a:p>
            <a:r>
              <a:rPr lang="zh-CN" altLang="en-US" dirty="0"/>
              <a:t>范围</a:t>
            </a:r>
            <a:endParaRPr lang="en-US" altLang="zh-CN" dirty="0"/>
          </a:p>
          <a:p>
            <a:r>
              <a:rPr lang="en-US" altLang="zh-CN" dirty="0"/>
              <a:t>Persona</a:t>
            </a:r>
          </a:p>
          <a:p>
            <a:r>
              <a:rPr lang="zh-CN" altLang="en-US" dirty="0"/>
              <a:t>功能点</a:t>
            </a:r>
            <a:endParaRPr lang="en-US" altLang="zh-CN" dirty="0"/>
          </a:p>
          <a:p>
            <a:r>
              <a:rPr lang="zh-CN" altLang="en-US" dirty="0"/>
              <a:t>竞品分析与优势</a:t>
            </a:r>
            <a:endParaRPr lang="en-US" altLang="zh-CN" dirty="0"/>
          </a:p>
          <a:p>
            <a:r>
              <a:rPr lang="zh-CN" altLang="en-US" dirty="0"/>
              <a:t>商业模式和前景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5517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76904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D234C6C-C3CB-4C43-A5B0-733088936C21}"/>
              </a:ext>
            </a:extLst>
          </p:cNvPr>
          <p:cNvSpPr txBox="1">
            <a:spLocks/>
          </p:cNvSpPr>
          <p:nvPr/>
        </p:nvSpPr>
        <p:spPr>
          <a:xfrm>
            <a:off x="397164" y="2503054"/>
            <a:ext cx="8377381" cy="4354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面向本校计算机专业需要找实习的同学和需要招聘实习生的</a:t>
            </a:r>
            <a:r>
              <a:rPr lang="en-US" altLang="zh-CN" sz="2400" dirty="0"/>
              <a:t>IT</a:t>
            </a:r>
            <a:r>
              <a:rPr lang="zh-CN" altLang="en-US" sz="2400" dirty="0"/>
              <a:t>公司或项目组，开发一个实习内推信息平台：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1"/>
            <a:r>
              <a:rPr lang="zh-CN" altLang="en-US" dirty="0"/>
              <a:t>一站式实习信息发布和获取，告别微信群找（招）实习</a:t>
            </a:r>
            <a:endParaRPr lang="en-US" altLang="zh-CN" dirty="0"/>
          </a:p>
          <a:p>
            <a:pPr lvl="1"/>
            <a:r>
              <a:rPr lang="zh-CN" altLang="en-US" dirty="0"/>
              <a:t>高质量内推信息来源，告别“海投式”找实习</a:t>
            </a:r>
            <a:endParaRPr lang="en-US" altLang="zh-CN" dirty="0"/>
          </a:p>
          <a:p>
            <a:pPr lvl="1"/>
            <a:r>
              <a:rPr lang="zh-CN" altLang="en-US" dirty="0"/>
              <a:t>高质量候选人群体，提高招聘“命中”几率</a:t>
            </a:r>
            <a:endParaRPr lang="en-US" altLang="zh-CN" dirty="0"/>
          </a:p>
          <a:p>
            <a:pPr lvl="1"/>
            <a:r>
              <a:rPr lang="zh-CN" altLang="en-US" dirty="0"/>
              <a:t>精准匹配和推荐，提高找（招）实习的效率，节省成本</a:t>
            </a:r>
            <a:endParaRPr lang="en-US" altLang="zh-CN" dirty="0"/>
          </a:p>
          <a:p>
            <a:pPr lvl="1"/>
            <a:r>
              <a:rPr lang="zh-CN" altLang="en-US" dirty="0"/>
              <a:t>面试经验讨论交流，为后来者留下学习依据</a:t>
            </a:r>
            <a:endParaRPr lang="en-US" altLang="zh-CN" dirty="0"/>
          </a:p>
          <a:p>
            <a:pPr lvl="1"/>
            <a:r>
              <a:rPr lang="zh-CN" altLang="en-US" dirty="0"/>
              <a:t>打造优质的校友资源圈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551709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愿景 </a:t>
            </a:r>
            <a:r>
              <a:rPr lang="en-US" altLang="zh-CN" sz="3200" dirty="0"/>
              <a:t>Vision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173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范围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D234C6C-C3CB-4C43-A5B0-733088936C21}"/>
              </a:ext>
            </a:extLst>
          </p:cNvPr>
          <p:cNvSpPr txBox="1">
            <a:spLocks/>
          </p:cNvSpPr>
          <p:nvPr/>
        </p:nvSpPr>
        <p:spPr>
          <a:xfrm>
            <a:off x="314036" y="2309091"/>
            <a:ext cx="8589819" cy="45489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开发</a:t>
            </a:r>
            <a:r>
              <a:rPr lang="en-US" altLang="zh-CN" sz="2000" dirty="0"/>
              <a:t>UWP</a:t>
            </a:r>
            <a:r>
              <a:rPr lang="zh-CN" altLang="en-US" sz="2000" dirty="0"/>
              <a:t>应用和浏览器插件，方便用户在</a:t>
            </a:r>
            <a:r>
              <a:rPr lang="en-US" altLang="zh-CN" sz="2000" dirty="0"/>
              <a:t>PC</a:t>
            </a:r>
            <a:r>
              <a:rPr lang="zh-CN" altLang="en-US" sz="2000" dirty="0"/>
              <a:t>端访问平台，获取平台服务（发布信息，上传简历，岗位智能匹配、岗位交流讨论等）</a:t>
            </a:r>
            <a:endParaRPr lang="en-US" altLang="zh-CN" sz="2000" dirty="0"/>
          </a:p>
          <a:p>
            <a:r>
              <a:rPr lang="zh-CN" altLang="en-US" sz="2000" dirty="0"/>
              <a:t>开发微信小程序，方便用户在移动端访问平台，实时获取消息通知</a:t>
            </a:r>
            <a:endParaRPr lang="en-US" altLang="zh-CN" sz="2000" dirty="0"/>
          </a:p>
          <a:p>
            <a:r>
              <a:rPr lang="zh-CN" altLang="en-US" sz="2000" dirty="0"/>
              <a:t>除按照预定义在线编辑方式外，公司方可以通过文档或图片形式发布实习信息，平台自动识别上传文件，生成格式化展示内容</a:t>
            </a:r>
            <a:endParaRPr lang="en-US" altLang="zh-CN" sz="2000" dirty="0"/>
          </a:p>
          <a:p>
            <a:r>
              <a:rPr lang="zh-CN" altLang="en-US" sz="2000" dirty="0"/>
              <a:t>平台自动抽取候选人上传的简历信息，生成格式化数据和技能树以供展示</a:t>
            </a:r>
            <a:endParaRPr lang="en-US" altLang="zh-CN" sz="2000" dirty="0"/>
          </a:p>
          <a:p>
            <a:r>
              <a:rPr lang="zh-CN" altLang="en-US" sz="2000" dirty="0"/>
              <a:t>实习信息和用户信息上传到云端服务器，后台对数据进行分析，提供智能匹配服务</a:t>
            </a:r>
            <a:endParaRPr lang="en-US" altLang="zh-CN" sz="2000" dirty="0"/>
          </a:p>
          <a:p>
            <a:r>
              <a:rPr lang="zh-CN" altLang="en-US" sz="2000" dirty="0"/>
              <a:t>候选人关联</a:t>
            </a:r>
            <a:r>
              <a:rPr lang="en-US" altLang="zh-CN" sz="2000" dirty="0"/>
              <a:t>GitHub</a:t>
            </a:r>
            <a:r>
              <a:rPr lang="zh-CN" altLang="en-US" sz="2000" dirty="0"/>
              <a:t>账号，自动提取</a:t>
            </a:r>
            <a:r>
              <a:rPr lang="en-US" altLang="zh-CN" sz="2000" dirty="0"/>
              <a:t>GitHub</a:t>
            </a:r>
            <a:r>
              <a:rPr lang="zh-CN" altLang="en-US" sz="2000" dirty="0"/>
              <a:t>用户主页项目缩略图，方便公司方一键查看候选人</a:t>
            </a:r>
            <a:r>
              <a:rPr lang="en-US" altLang="zh-CN" sz="2000" dirty="0"/>
              <a:t>GitHub</a:t>
            </a:r>
            <a:r>
              <a:rPr lang="zh-CN" altLang="en-US" sz="2000" dirty="0"/>
              <a:t>项目情况</a:t>
            </a:r>
            <a:endParaRPr lang="en-US" altLang="zh-CN" sz="2000" dirty="0"/>
          </a:p>
          <a:p>
            <a:r>
              <a:rPr lang="zh-CN" altLang="en-US" sz="2000" dirty="0"/>
              <a:t>已发布的岗位页面应有留言功能，以方便候选人交流面试经验</a:t>
            </a:r>
            <a:endParaRPr lang="en-US" altLang="zh-CN" sz="2000" dirty="0"/>
          </a:p>
          <a:p>
            <a:r>
              <a:rPr lang="zh-CN" altLang="en-US" sz="2000" dirty="0"/>
              <a:t>平台应提供一键即时消息功能，以方便公司和候选人双方面试前互动交流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67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517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Persona</a:t>
            </a: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3D40CD-BDAC-4C29-8D93-C1507404A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26636"/>
              </p:ext>
            </p:extLst>
          </p:nvPr>
        </p:nvGraphicFramePr>
        <p:xfrm>
          <a:off x="184727" y="2059709"/>
          <a:ext cx="8774546" cy="461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23">
                  <a:extLst>
                    <a:ext uri="{9D8B030D-6E8A-4147-A177-3AD203B41FA5}">
                      <a16:colId xmlns:a16="http://schemas.microsoft.com/office/drawing/2014/main" val="1630710205"/>
                    </a:ext>
                  </a:extLst>
                </a:gridCol>
                <a:gridCol w="1606744">
                  <a:extLst>
                    <a:ext uri="{9D8B030D-6E8A-4147-A177-3AD203B41FA5}">
                      <a16:colId xmlns:a16="http://schemas.microsoft.com/office/drawing/2014/main" val="818303872"/>
                    </a:ext>
                  </a:extLst>
                </a:gridCol>
                <a:gridCol w="1242197">
                  <a:extLst>
                    <a:ext uri="{9D8B030D-6E8A-4147-A177-3AD203B41FA5}">
                      <a16:colId xmlns:a16="http://schemas.microsoft.com/office/drawing/2014/main" val="2731375714"/>
                    </a:ext>
                  </a:extLst>
                </a:gridCol>
                <a:gridCol w="1917473">
                  <a:extLst>
                    <a:ext uri="{9D8B030D-6E8A-4147-A177-3AD203B41FA5}">
                      <a16:colId xmlns:a16="http://schemas.microsoft.com/office/drawing/2014/main" val="3705967611"/>
                    </a:ext>
                  </a:extLst>
                </a:gridCol>
                <a:gridCol w="1562205">
                  <a:extLst>
                    <a:ext uri="{9D8B030D-6E8A-4147-A177-3AD203B41FA5}">
                      <a16:colId xmlns:a16="http://schemas.microsoft.com/office/drawing/2014/main" val="1362295696"/>
                    </a:ext>
                  </a:extLst>
                </a:gridCol>
                <a:gridCol w="1624704">
                  <a:extLst>
                    <a:ext uri="{9D8B030D-6E8A-4147-A177-3AD203B41FA5}">
                      <a16:colId xmlns:a16="http://schemas.microsoft.com/office/drawing/2014/main" val="1820766533"/>
                    </a:ext>
                  </a:extLst>
                </a:gridCol>
              </a:tblGrid>
              <a:tr h="306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Persona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马大娃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刘二娃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宋三娃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管小蝶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唐金刚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36909"/>
                  </a:ext>
                </a:extLst>
              </a:tr>
              <a:tr h="11889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538633"/>
                  </a:ext>
                </a:extLst>
              </a:tr>
              <a:tr h="3154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年龄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29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802037"/>
                  </a:ext>
                </a:extLst>
              </a:tr>
              <a:tr h="315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171664"/>
                  </a:ext>
                </a:extLst>
              </a:tr>
              <a:tr h="315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国籍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324331"/>
                  </a:ext>
                </a:extLst>
              </a:tr>
              <a:tr h="536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工作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某</a:t>
                      </a:r>
                      <a:r>
                        <a:rPr lang="en-US" altLang="zh-CN" sz="1400" dirty="0"/>
                        <a:t>IT</a:t>
                      </a:r>
                      <a:r>
                        <a:rPr lang="zh-CN" altLang="en-US" sz="1400" dirty="0"/>
                        <a:t>公司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项目组长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软微研二学生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某</a:t>
                      </a:r>
                      <a:r>
                        <a:rPr lang="en-US" altLang="zh-CN" sz="1400" dirty="0"/>
                        <a:t>IT</a:t>
                      </a:r>
                      <a:r>
                        <a:rPr lang="zh-CN" altLang="en-US" sz="1400" dirty="0"/>
                        <a:t>公司员工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（软微毕业生）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北大大二本科生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创业公司</a:t>
                      </a:r>
                      <a:r>
                        <a:rPr lang="en-US" altLang="zh-CN" sz="1400" dirty="0"/>
                        <a:t>CEO</a:t>
                      </a:r>
                    </a:p>
                    <a:p>
                      <a:pPr algn="ctr"/>
                      <a:r>
                        <a:rPr lang="zh-CN" altLang="en-US" sz="1400" dirty="0"/>
                        <a:t>（软微校友）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737517"/>
                  </a:ext>
                </a:extLst>
              </a:tr>
              <a:tr h="16403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痛点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组里需要实习生，之前的经验表明软微的同学靠谱，想再招个软微同学，可是不知道去哪招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研二了，该去实习了，海投简历浪费时间和精力，好想找师兄师姐内推啊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组长让我推荐软微的同学来实习，可我没有师弟师妹的联系方式，好不容易加上他们的实习群，但是招聘信息很快被其他消息淹没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毕业想去</a:t>
                      </a:r>
                      <a:r>
                        <a:rPr lang="en-US" altLang="zh-CN" sz="1400" dirty="0"/>
                        <a:t>M</a:t>
                      </a:r>
                      <a:r>
                        <a:rPr lang="zh-CN" altLang="en-US" sz="1400" dirty="0"/>
                        <a:t>公司工作，要是能提前知道</a:t>
                      </a:r>
                      <a:r>
                        <a:rPr lang="en-US" altLang="zh-CN" sz="1400" dirty="0"/>
                        <a:t>M</a:t>
                      </a:r>
                      <a:r>
                        <a:rPr lang="zh-CN" altLang="en-US" sz="1400" dirty="0"/>
                        <a:t>公司需要的技能点就好了，真想有个师兄指点迷津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一腔回馈母校热血，希望能给软微的同学提供实习机会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625907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276622" y="2335025"/>
            <a:ext cx="7269366" cy="1243583"/>
            <a:chOff x="1313565" y="2316554"/>
            <a:chExt cx="7269366" cy="12435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34" t="13488" r="4645" b="12192"/>
            <a:stretch/>
          </p:blipFill>
          <p:spPr>
            <a:xfrm>
              <a:off x="1313565" y="2362737"/>
              <a:ext cx="1008000" cy="1197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16" t="13397" r="7157" b="15304"/>
            <a:stretch/>
          </p:blipFill>
          <p:spPr>
            <a:xfrm>
              <a:off x="2742442" y="2336801"/>
              <a:ext cx="1008000" cy="1219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30" t="1100" r="8215" b="2262"/>
            <a:stretch/>
          </p:blipFill>
          <p:spPr>
            <a:xfrm>
              <a:off x="4384768" y="2316554"/>
              <a:ext cx="907223" cy="12394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54" t="4461" r="6100" b="4505"/>
            <a:stretch/>
          </p:blipFill>
          <p:spPr>
            <a:xfrm>
              <a:off x="6082506" y="2336799"/>
              <a:ext cx="978353" cy="121920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75" t="12587" r="8986" b="12488"/>
            <a:stretch/>
          </p:blipFill>
          <p:spPr>
            <a:xfrm>
              <a:off x="7637879" y="2336799"/>
              <a:ext cx="945052" cy="1219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87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使用场景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9070" y="2392218"/>
            <a:ext cx="1008000" cy="1588532"/>
            <a:chOff x="818141" y="2392218"/>
            <a:chExt cx="1008000" cy="15885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16" t="13397" r="7157" b="15304"/>
            <a:stretch/>
          </p:blipFill>
          <p:spPr>
            <a:xfrm>
              <a:off x="818141" y="2392218"/>
              <a:ext cx="1008000" cy="12192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83559" y="36114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刘二娃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17069" y="2392218"/>
            <a:ext cx="7726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软微研二学生刘二娃面临找实习，登录实习内推信息平台，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浏览校友们发布的内推信息，遇见心仪的岗位二娃可以选择投递简历；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二娃上传简历、点亮自己的技能树后，系统为他匹配合适的岗位；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二娃可以关联自己</a:t>
            </a:r>
            <a:r>
              <a:rPr lang="en-US" altLang="zh-CN" dirty="0"/>
              <a:t>GitHub</a:t>
            </a:r>
            <a:r>
              <a:rPr lang="zh-CN" altLang="en-US" dirty="0"/>
              <a:t>和</a:t>
            </a:r>
            <a:r>
              <a:rPr lang="en-US" altLang="zh-CN" dirty="0" err="1"/>
              <a:t>LeetCode</a:t>
            </a:r>
            <a:r>
              <a:rPr lang="zh-CN" altLang="en-US" dirty="0"/>
              <a:t>账号，方便招聘方更加全面了解自己；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面试或者习结束后，二娃可以对该岗位进行评价，分享该类型岗位的面试经验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441778" y="4395560"/>
            <a:ext cx="942581" cy="1608779"/>
            <a:chOff x="409070" y="4514807"/>
            <a:chExt cx="942581" cy="16087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30" t="1100" r="8215" b="2262"/>
            <a:stretch/>
          </p:blipFill>
          <p:spPr>
            <a:xfrm>
              <a:off x="409070" y="4514807"/>
              <a:ext cx="942581" cy="123944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441778" y="57542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宋三娃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417069" y="4395560"/>
            <a:ext cx="7726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软微毕业生宋三娃组里想招一个软微的实习生，通过学校认证邮箱登录平台，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发布岗位职责、岗位需求、薪资和地点等信息，招聘需求在平台曝光；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浏览正在寻找实习的同学的简历，发现合适的候选人，邀请面试；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选择一键智能推荐合适的候选人，提高招人效率；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分享岗位工作经验，给师弟师妹留下学习依据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789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517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功能点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72" y="200653"/>
            <a:ext cx="6592155" cy="66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1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4"/>
          <a:stretch/>
        </p:blipFill>
        <p:spPr>
          <a:xfrm>
            <a:off x="947395" y="785091"/>
            <a:ext cx="7309914" cy="59620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5517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功能点</a:t>
            </a:r>
          </a:p>
        </p:txBody>
      </p:sp>
    </p:spTree>
    <p:extLst>
      <p:ext uri="{BB962C8B-B14F-4D97-AF65-F5344CB8AC3E}">
        <p14:creationId xmlns:p14="http://schemas.microsoft.com/office/powerpoint/2010/main" val="65159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1050</Words>
  <Application>Microsoft Office PowerPoint</Application>
  <PresentationFormat>全屏显示(4:3)</PresentationFormat>
  <Paragraphs>196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云+端实习内推平台</dc:title>
  <dc:creator>Huang Yong</dc:creator>
  <cp:lastModifiedBy>Jerry Max</cp:lastModifiedBy>
  <cp:revision>83</cp:revision>
  <dcterms:created xsi:type="dcterms:W3CDTF">2019-03-24T10:54:26Z</dcterms:created>
  <dcterms:modified xsi:type="dcterms:W3CDTF">2019-06-11T13:50:59Z</dcterms:modified>
</cp:coreProperties>
</file>