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97" r:id="rId2"/>
    <p:sldId id="614" r:id="rId3"/>
    <p:sldId id="490" r:id="rId4"/>
    <p:sldId id="498" r:id="rId5"/>
    <p:sldId id="605" r:id="rId6"/>
    <p:sldId id="615" r:id="rId7"/>
    <p:sldId id="616" r:id="rId8"/>
    <p:sldId id="606" r:id="rId9"/>
    <p:sldId id="586" r:id="rId10"/>
    <p:sldId id="589" r:id="rId11"/>
    <p:sldId id="587" r:id="rId12"/>
    <p:sldId id="594" r:id="rId13"/>
    <p:sldId id="595" r:id="rId14"/>
    <p:sldId id="607" r:id="rId15"/>
    <p:sldId id="608" r:id="rId16"/>
    <p:sldId id="609" r:id="rId17"/>
    <p:sldId id="610" r:id="rId18"/>
    <p:sldId id="611" r:id="rId19"/>
    <p:sldId id="590" r:id="rId20"/>
    <p:sldId id="593" r:id="rId21"/>
    <p:sldId id="596" r:id="rId22"/>
    <p:sldId id="597" r:id="rId23"/>
    <p:sldId id="591" r:id="rId24"/>
    <p:sldId id="535" r:id="rId25"/>
    <p:sldId id="583" r:id="rId26"/>
    <p:sldId id="584" r:id="rId27"/>
    <p:sldId id="585" r:id="rId28"/>
    <p:sldId id="601" r:id="rId29"/>
    <p:sldId id="613" r:id="rId30"/>
    <p:sldId id="59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海涛" initials="张海涛" lastIdx="1" clrIdx="0"/>
  <p:cmAuthor id="1" name="Eric" initials="E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B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3" autoAdjust="0"/>
    <p:restoredTop sz="94607"/>
  </p:normalViewPr>
  <p:slideViewPr>
    <p:cSldViewPr>
      <p:cViewPr varScale="1">
        <p:scale>
          <a:sx n="109" d="100"/>
          <a:sy n="109" d="100"/>
        </p:scale>
        <p:origin x="20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3C21-6AA6-44D1-91E2-17FD91E90377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48EEF-1EFF-4637-91EE-5CB86837A2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61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312D-2A50-4C22-9F60-D28ACED3F5D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44B1C-67FC-4AF9-9DC2-4E52A5F360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604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868144" y="40466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软件与微电子学院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School of  Software</a:t>
            </a:r>
            <a:r>
              <a:rPr lang="en-US" altLang="zh-CN" sz="1200" baseline="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&amp; Microelectronics</a:t>
            </a:r>
            <a:endParaRPr lang="zh-CN" altLang="en-US" sz="700" dirty="0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6" name="Picture 2" descr="C:\Users\Lee\Desktop\北京大学 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7"/>
            <a:ext cx="2448272" cy="73320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14810" y="6356350"/>
            <a:ext cx="71438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14810" y="6356350"/>
            <a:ext cx="71438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86808" cy="706090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zh-CN" altLang="en-US" dirty="0"/>
              <a:t>单击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40768"/>
            <a:ext cx="8286808" cy="4874314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28596" y="6286520"/>
            <a:ext cx="828680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6948264" y="639236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Fintech</a:t>
            </a:r>
            <a:endParaRPr lang="zh-CN" altLang="en-US" sz="1200" b="1" dirty="0">
              <a:solidFill>
                <a:schemeClr val="tx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95536" y="1124744"/>
            <a:ext cx="61206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8028384" y="1124744"/>
            <a:ext cx="648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Lee\Desktop\北京大学 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923721"/>
            <a:ext cx="1224136" cy="36660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14810" y="6356350"/>
            <a:ext cx="71438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14810" y="6356350"/>
            <a:ext cx="71438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214810" y="6356350"/>
            <a:ext cx="71438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214810" y="6356350"/>
            <a:ext cx="71438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14810" y="6356350"/>
            <a:ext cx="71438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14810" y="6356350"/>
            <a:ext cx="71438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14810" y="6356350"/>
            <a:ext cx="71438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86808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8596" y="1214422"/>
            <a:ext cx="8286808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华文楷体" pitchFamily="2" charset="-122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ü"/>
        <a:defRPr sz="1800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mtClean="0"/>
              <a:t>交互式学习平台</a:t>
            </a:r>
            <a:r>
              <a:rPr lang="zh-CN" altLang="en-US" dirty="0" smtClean="0"/>
              <a:t>项目展示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5576" y="4149080"/>
            <a:ext cx="7232848" cy="1944216"/>
          </a:xfrm>
        </p:spPr>
        <p:txBody>
          <a:bodyPr>
            <a:normAutofit/>
          </a:bodyPr>
          <a:lstStyle/>
          <a:p>
            <a:r>
              <a:rPr lang="zh-CN" altLang="en-US" dirty="0"/>
              <a:t>第八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	1801210851  </a:t>
            </a:r>
            <a:r>
              <a:rPr lang="zh-CN" altLang="en-US" dirty="0" smtClean="0"/>
              <a:t>李彦达</a:t>
            </a:r>
            <a:r>
              <a:rPr lang="en-US" altLang="zh-CN" dirty="0"/>
              <a:t>	</a:t>
            </a:r>
            <a:r>
              <a:rPr lang="en-US" altLang="zh-CN" dirty="0" smtClean="0"/>
              <a:t>1801210413  </a:t>
            </a:r>
            <a:r>
              <a:rPr lang="zh-CN" altLang="en-US" dirty="0" smtClean="0"/>
              <a:t>黄金和</a:t>
            </a:r>
            <a:endParaRPr lang="en-US" altLang="zh-CN" dirty="0" smtClean="0"/>
          </a:p>
          <a:p>
            <a:r>
              <a:rPr lang="en-US" altLang="zh-CN" dirty="0" smtClean="0"/>
              <a:t>		1801210907  </a:t>
            </a:r>
            <a:r>
              <a:rPr lang="zh-CN" altLang="en-US" dirty="0" smtClean="0"/>
              <a:t>杨昌和</a:t>
            </a:r>
            <a:r>
              <a:rPr lang="en-US" altLang="zh-CN" dirty="0" smtClean="0"/>
              <a:t>	1801210874  </a:t>
            </a:r>
            <a:r>
              <a:rPr lang="zh-CN" altLang="en-US" dirty="0" smtClean="0"/>
              <a:t>沈安强</a:t>
            </a:r>
            <a:endParaRPr lang="en-US" altLang="zh-CN" dirty="0"/>
          </a:p>
          <a:p>
            <a:r>
              <a:rPr lang="en-US" altLang="zh-CN" dirty="0" smtClean="0"/>
              <a:t>		1801210845  </a:t>
            </a:r>
            <a:r>
              <a:rPr lang="zh-CN" altLang="en-US" dirty="0" smtClean="0"/>
              <a:t>李建波</a:t>
            </a:r>
            <a:r>
              <a:rPr lang="en-US" altLang="zh-CN" dirty="0" smtClean="0"/>
              <a:t>	1801210535  </a:t>
            </a:r>
            <a:r>
              <a:rPr lang="zh-CN" altLang="en-US" dirty="0" smtClean="0"/>
              <a:t>胡泽华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2019/06/11</a:t>
            </a:r>
          </a:p>
        </p:txBody>
      </p:sp>
    </p:spTree>
    <p:extLst>
      <p:ext uri="{BB962C8B-B14F-4D97-AF65-F5344CB8AC3E}">
        <p14:creationId xmlns:p14="http://schemas.microsoft.com/office/powerpoint/2010/main" val="32231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1F497D"/>
                </a:solidFill>
                <a:latin typeface="+mn-ea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、登录页面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6" y="1916832"/>
            <a:ext cx="795982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1F497D"/>
                </a:solidFill>
                <a:latin typeface="+mn-ea"/>
                <a:ea typeface="+mn-ea"/>
              </a:rPr>
              <a:t>3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、主</a:t>
            </a:r>
            <a:r>
              <a:rPr lang="zh-CN" altLang="en-US" sz="2400" dirty="0">
                <a:solidFill>
                  <a:srgbClr val="1F497D"/>
                </a:solidFill>
                <a:latin typeface="+mn-ea"/>
                <a:ea typeface="+mn-ea"/>
              </a:rPr>
              <a:t>界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面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1" t="7239" b="888"/>
          <a:stretch/>
        </p:blipFill>
        <p:spPr>
          <a:xfrm>
            <a:off x="700958" y="2132856"/>
            <a:ext cx="758045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1F497D"/>
                </a:solidFill>
                <a:latin typeface="+mn-ea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、创建班级页面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7"/>
          <a:stretch/>
        </p:blipFill>
        <p:spPr>
          <a:xfrm>
            <a:off x="755674" y="2132856"/>
            <a:ext cx="7483427" cy="37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1F497D"/>
                </a:solidFill>
                <a:latin typeface="+mn-ea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、创建班级完成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/>
          <a:stretch/>
        </p:blipFill>
        <p:spPr>
          <a:xfrm>
            <a:off x="962638" y="2208788"/>
            <a:ext cx="7069499" cy="33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1F497D"/>
                </a:solidFill>
                <a:latin typeface="+mn-ea"/>
                <a:ea typeface="+mn-ea"/>
              </a:rPr>
              <a:t>6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、申请加入班级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" r="3527"/>
          <a:stretch/>
        </p:blipFill>
        <p:spPr>
          <a:xfrm>
            <a:off x="2483768" y="1956607"/>
            <a:ext cx="3816425" cy="41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1F497D"/>
                </a:solidFill>
                <a:latin typeface="+mn-ea"/>
                <a:ea typeface="+mn-ea"/>
              </a:rPr>
              <a:t>7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、申请加入班级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8" y="2047454"/>
            <a:ext cx="7889983" cy="39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1F497D"/>
                </a:solidFill>
                <a:latin typeface="+mn-ea"/>
                <a:ea typeface="+mn-ea"/>
              </a:rPr>
              <a:t>8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、消息通知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4" y="2708920"/>
            <a:ext cx="7815812" cy="25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1F497D"/>
                </a:solidFill>
                <a:latin typeface="+mn-ea"/>
                <a:ea typeface="+mn-ea"/>
              </a:rPr>
              <a:t>9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、消息通知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6" y="2636912"/>
            <a:ext cx="7745967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1F497D"/>
                </a:solidFill>
                <a:latin typeface="+mn-ea"/>
                <a:ea typeface="+mn-ea"/>
              </a:rPr>
              <a:t>10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、消息通知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2204864"/>
            <a:ext cx="71342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1F497D"/>
                </a:solidFill>
                <a:latin typeface="+mn-ea"/>
                <a:ea typeface="+mn-ea"/>
              </a:rPr>
              <a:t>11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、上传作业的页面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t="12066"/>
          <a:stretch/>
        </p:blipFill>
        <p:spPr>
          <a:xfrm>
            <a:off x="745839" y="2221873"/>
            <a:ext cx="7652322" cy="373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系统功能及架构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系统展示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未来工作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43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776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1F497D"/>
                </a:solidFill>
                <a:latin typeface="+mn-ea"/>
                <a:ea typeface="+mn-ea"/>
              </a:rPr>
              <a:t>12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、已上传文件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" r="9303" b="18703"/>
          <a:stretch/>
        </p:blipFill>
        <p:spPr>
          <a:xfrm>
            <a:off x="583104" y="2492286"/>
            <a:ext cx="7966196" cy="25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1F497D"/>
                </a:solidFill>
                <a:latin typeface="+mn-ea"/>
                <a:ea typeface="+mn-ea"/>
              </a:rPr>
              <a:t>13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、个人信息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6881" b="5374"/>
          <a:stretch/>
        </p:blipFill>
        <p:spPr>
          <a:xfrm>
            <a:off x="1359209" y="2204864"/>
            <a:ext cx="642558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1F497D"/>
                </a:solidFill>
                <a:latin typeface="+mn-ea"/>
                <a:ea typeface="+mn-ea"/>
              </a:rPr>
              <a:t>14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、个人信息修改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0828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3683" y="65269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1" t="5143" b="6160"/>
          <a:stretch/>
        </p:blipFill>
        <p:spPr>
          <a:xfrm>
            <a:off x="658093" y="2008702"/>
            <a:ext cx="7678589" cy="40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3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后端</a:t>
            </a:r>
            <a:r>
              <a:rPr lang="zh-CN" altLang="en-US" sz="2400" dirty="0" smtClean="0">
                <a:latin typeface="+mn-ea"/>
                <a:ea typeface="+mn-ea"/>
              </a:rPr>
              <a:t>服务器、网站发布支持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+mn-ea"/>
                <a:ea typeface="+mn-ea"/>
              </a:rPr>
              <a:t>Apache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+mn-ea"/>
                <a:ea typeface="+mn-ea"/>
              </a:rPr>
              <a:t>数据库服务器</a:t>
            </a:r>
            <a:endParaRPr lang="en-US" altLang="zh-CN" sz="2200" dirty="0" smtClean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+mn-ea"/>
                <a:ea typeface="+mn-ea"/>
              </a:rPr>
              <a:t>Mysql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8596" y="274638"/>
            <a:ext cx="8286808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1F497D"/>
                </a:solidFill>
                <a:latin typeface="华文楷体" pitchFamily="2" charset="-122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b="1" dirty="0" smtClean="0"/>
              <a:t>后端部署</a:t>
            </a:r>
            <a:r>
              <a:rPr lang="zh-CN" altLang="en-US" b="1" dirty="0" smtClean="0"/>
              <a:t>环境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8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表结构</a:t>
            </a:r>
            <a:r>
              <a:rPr lang="zh-CN" altLang="en-US" sz="2400" dirty="0" smtClean="0">
                <a:latin typeface="+mn-ea"/>
                <a:ea typeface="+mn-ea"/>
              </a:rPr>
              <a:t>设计</a:t>
            </a:r>
            <a:r>
              <a:rPr lang="en-US" altLang="zh-CN" sz="2400" dirty="0" smtClean="0">
                <a:latin typeface="+mn-ea"/>
                <a:ea typeface="+mn-ea"/>
                <a:sym typeface="Wingdings"/>
              </a:rPr>
              <a:t>(</a:t>
            </a:r>
            <a:r>
              <a:rPr lang="zh-CN" altLang="en-US" sz="2400" dirty="0" smtClean="0">
                <a:latin typeface="+mn-ea"/>
                <a:ea typeface="+mn-ea"/>
                <a:sym typeface="Wingdings"/>
              </a:rPr>
              <a:t>部分表展示）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、用户表</a:t>
            </a:r>
            <a:r>
              <a:rPr lang="en-US" altLang="zh-CN" sz="2400" dirty="0" smtClean="0">
                <a:latin typeface="+mn-ea"/>
                <a:ea typeface="+mn-ea"/>
              </a:rPr>
              <a:t>(users)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8229600" cy="30988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28596" y="274638"/>
            <a:ext cx="8286808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1F497D"/>
                </a:solidFill>
                <a:latin typeface="华文楷体" pitchFamily="2" charset="-122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b="1" dirty="0" smtClean="0"/>
              <a:t>数据库设计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10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、学生作业表</a:t>
            </a:r>
            <a:r>
              <a:rPr lang="en-US" altLang="zh-CN" sz="2400" dirty="0" smtClean="0">
                <a:latin typeface="+mn-ea"/>
                <a:ea typeface="+mn-ea"/>
              </a:rPr>
              <a:t>(</a:t>
            </a:r>
            <a:r>
              <a:rPr lang="en-US" altLang="zh-CN" sz="2400" dirty="0" err="1" smtClean="0">
                <a:latin typeface="+mn-ea"/>
                <a:ea typeface="+mn-ea"/>
              </a:rPr>
              <a:t>stu_homeworks</a:t>
            </a:r>
            <a:r>
              <a:rPr lang="en-US" altLang="zh-CN" sz="2400" dirty="0" smtClean="0">
                <a:latin typeface="+mn-ea"/>
                <a:ea typeface="+mn-ea"/>
              </a:rPr>
              <a:t>)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2130425"/>
            <a:ext cx="7531100" cy="26797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28596" y="274638"/>
            <a:ext cx="8286808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1F497D"/>
                </a:solidFill>
                <a:latin typeface="华文楷体" pitchFamily="2" charset="-122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b="1" dirty="0" smtClean="0"/>
              <a:t>数据库设计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43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、班级表</a:t>
            </a:r>
            <a:r>
              <a:rPr lang="en-US" altLang="zh-CN" sz="2400" dirty="0" smtClean="0">
                <a:latin typeface="+mn-ea"/>
                <a:ea typeface="+mn-ea"/>
              </a:rPr>
              <a:t>(classes)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2" y="2348880"/>
            <a:ext cx="8071156" cy="2855456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28596" y="274638"/>
            <a:ext cx="8286808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1F497D"/>
                </a:solidFill>
                <a:latin typeface="华文楷体" pitchFamily="2" charset="-122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b="1" dirty="0" smtClean="0"/>
              <a:t>数据库设计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67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4</a:t>
            </a:r>
            <a:r>
              <a:rPr lang="zh-CN" altLang="en-US" sz="2400" dirty="0" smtClean="0">
                <a:latin typeface="+mn-ea"/>
                <a:ea typeface="+mn-ea"/>
              </a:rPr>
              <a:t>、班级用户表</a:t>
            </a:r>
            <a:r>
              <a:rPr lang="en-US" altLang="zh-CN" sz="2400" dirty="0" smtClean="0">
                <a:latin typeface="+mn-ea"/>
                <a:ea typeface="+mn-ea"/>
              </a:rPr>
              <a:t>(classes)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2447925"/>
            <a:ext cx="7442200" cy="20447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28596" y="274638"/>
            <a:ext cx="8286808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1F497D"/>
                </a:solidFill>
                <a:latin typeface="华文楷体" pitchFamily="2" charset="-122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b="1" dirty="0" smtClean="0"/>
              <a:t>数据库设计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03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开发人员：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+mn-ea"/>
                <a:ea typeface="+mn-ea"/>
              </a:rPr>
              <a:t>前端、</a:t>
            </a:r>
            <a:r>
              <a:rPr lang="en-US" altLang="zh-CN" sz="2200" dirty="0" smtClean="0">
                <a:latin typeface="+mn-ea"/>
                <a:ea typeface="+mn-ea"/>
              </a:rPr>
              <a:t>UI</a:t>
            </a:r>
            <a:r>
              <a:rPr lang="zh-CN" altLang="en-US" sz="2200" dirty="0" smtClean="0">
                <a:latin typeface="+mn-ea"/>
                <a:ea typeface="+mn-ea"/>
              </a:rPr>
              <a:t>设计：</a:t>
            </a:r>
            <a:r>
              <a:rPr lang="zh-CN" altLang="en-US" sz="2200" dirty="0" smtClean="0">
                <a:latin typeface="+mn-ea"/>
                <a:ea typeface="+mn-ea"/>
              </a:rPr>
              <a:t>李彦达、杨昌和</a:t>
            </a:r>
            <a:endParaRPr lang="en-US" altLang="zh-CN" sz="2200" dirty="0" smtClean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+mn-ea"/>
                <a:ea typeface="+mn-ea"/>
              </a:rPr>
              <a:t>后端、数据库：</a:t>
            </a:r>
            <a:r>
              <a:rPr lang="zh-CN" altLang="en-US" sz="2200" dirty="0">
                <a:latin typeface="+mn-ea"/>
              </a:rPr>
              <a:t>黄金和</a:t>
            </a:r>
            <a:r>
              <a:rPr lang="zh-CN" altLang="en-US" sz="2200" dirty="0" smtClean="0">
                <a:latin typeface="+mn-ea"/>
              </a:rPr>
              <a:t>、</a:t>
            </a:r>
            <a:r>
              <a:rPr lang="zh-CN" altLang="en-US" sz="2200" dirty="0">
                <a:latin typeface="+mn-ea"/>
              </a:rPr>
              <a:t>胡泽华</a:t>
            </a:r>
            <a:endParaRPr lang="en-US" altLang="zh-CN" sz="220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测试人员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r>
              <a:rPr lang="zh-CN" altLang="en-US" sz="2400" dirty="0" smtClean="0">
                <a:latin typeface="+mn-ea"/>
                <a:ea typeface="+mn-ea"/>
              </a:rPr>
              <a:t>沈安强、杨建波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8596" y="274638"/>
            <a:ext cx="8286808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1F497D"/>
                </a:solidFill>
                <a:latin typeface="华文楷体" pitchFamily="2" charset="-122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b="1" dirty="0" smtClean="0"/>
              <a:t>团队分工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431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未来工作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模块补充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学生在线讨论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教师复习资料发布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已知</a:t>
            </a:r>
            <a:r>
              <a:rPr lang="en-US" altLang="zh-CN" dirty="0" smtClean="0"/>
              <a:t>bug</a:t>
            </a:r>
            <a:r>
              <a:rPr lang="zh-CN" altLang="en-US" dirty="0" smtClean="0"/>
              <a:t>修复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界面优化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1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项目背景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4320480" cy="4114800"/>
          </a:xfrm>
        </p:spPr>
        <p:txBody>
          <a:bodyPr lIns="92075" tIns="46038" rIns="92075" bIns="46038">
            <a:norm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+mn-ea"/>
                <a:ea typeface="+mn-ea"/>
                <a:cs typeface="STSong" charset="-122"/>
              </a:rPr>
              <a:t>互联网技术发展</a:t>
            </a:r>
            <a:endParaRPr lang="en-US" altLang="zh-CN" sz="2400" dirty="0" smtClean="0">
              <a:latin typeface="+mn-ea"/>
              <a:ea typeface="+mn-ea"/>
              <a:cs typeface="STSong" charset="-122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+mn-ea"/>
                <a:ea typeface="+mn-ea"/>
                <a:cs typeface="STSong" charset="-122"/>
              </a:rPr>
              <a:t>教学线上化</a:t>
            </a:r>
            <a:endParaRPr lang="en-US" altLang="zh-CN" sz="2400" dirty="0" smtClean="0">
              <a:latin typeface="+mn-ea"/>
              <a:ea typeface="+mn-ea"/>
              <a:cs typeface="STSong" charset="-122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+mn-ea"/>
                <a:ea typeface="+mn-ea"/>
                <a:cs typeface="STSong" charset="-122"/>
              </a:rPr>
              <a:t>互联网技术应用于课堂</a:t>
            </a:r>
            <a:endParaRPr lang="en-US" altLang="zh-CN" sz="2400" dirty="0" smtClean="0">
              <a:latin typeface="+mn-ea"/>
              <a:ea typeface="+mn-ea"/>
              <a:cs typeface="STSong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200" dirty="0" smtClean="0">
                <a:latin typeface="+mn-ea"/>
                <a:ea typeface="+mn-ea"/>
              </a:rPr>
              <a:t>教学辅助平台</a:t>
            </a:r>
            <a:endParaRPr lang="en-US" altLang="zh-CN" sz="2200" dirty="0" smtClean="0">
              <a:latin typeface="+mn-ea"/>
              <a:ea typeface="+mn-ea"/>
            </a:endParaRPr>
          </a:p>
        </p:txBody>
      </p:sp>
      <p:pic>
        <p:nvPicPr>
          <p:cNvPr id="1026" name="Picture 2" descr="https://timgsa.baidu.com/timg?image&amp;quality=80&amp;size=b9999_10000&amp;sec=1560255711255&amp;di=8bcb984d9c539a3c19c6bff6b2dfab91&amp;imgtype=0&amp;src=http%3A%2F%2Fs2.sinaimg.cn%2Fmw690%2F0067EZnPzy6UJuqRVPHe1%266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9" y="3927623"/>
            <a:ext cx="2786843" cy="18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05" y="1681787"/>
            <a:ext cx="3778567" cy="17598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381" y="3945669"/>
            <a:ext cx="3630698" cy="18323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48525" y="57780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课堂派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88501" y="34812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慕课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5944079" y="578551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北京大学教学网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43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86808" cy="706090"/>
          </a:xfrm>
        </p:spPr>
        <p:txBody>
          <a:bodyPr/>
          <a:lstStyle/>
          <a:p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2740" y="2924944"/>
            <a:ext cx="7772400" cy="1018555"/>
          </a:xfrm>
        </p:spPr>
        <p:txBody>
          <a:bodyPr lIns="92075" tIns="46038" rIns="92075" bIns="46038">
            <a:normAutofit/>
          </a:bodyPr>
          <a:lstStyle/>
          <a:p>
            <a:pPr marL="0" indent="0" algn="ctr" eaLnBrk="1" hangingPunct="1">
              <a:lnSpc>
                <a:spcPct val="120000"/>
              </a:lnSpc>
              <a:buNone/>
            </a:pPr>
            <a:r>
              <a:rPr lang="zh-CN" altLang="en-US" sz="4400" dirty="0">
                <a:latin typeface="+mn-ea"/>
                <a:ea typeface="+mn-ea"/>
              </a:rPr>
              <a:t>谢谢</a:t>
            </a:r>
            <a:r>
              <a:rPr lang="zh-CN" altLang="en-US" sz="4400" dirty="0" smtClean="0">
                <a:latin typeface="+mn-ea"/>
                <a:ea typeface="+mn-ea"/>
              </a:rPr>
              <a:t>！</a:t>
            </a:r>
            <a:endParaRPr lang="zh-CN" altLang="en-US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77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需求分析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4"/>
            <a:ext cx="7772400" cy="4536405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学生需求</a:t>
            </a:r>
            <a:r>
              <a:rPr lang="en-US" altLang="zh-CN" sz="2400" dirty="0" smtClean="0">
                <a:latin typeface="+mn-ea"/>
                <a:ea typeface="+mn-ea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、加入班级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、在线提交作业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、在线讨论问题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教师需求</a:t>
            </a:r>
            <a:r>
              <a:rPr lang="en-US" altLang="zh-CN" sz="2400" dirty="0" smtClean="0">
                <a:latin typeface="+mn-ea"/>
                <a:ea typeface="+mn-ea"/>
              </a:rPr>
              <a:t>:</a:t>
            </a:r>
            <a:br>
              <a:rPr lang="en-US" altLang="zh-CN" sz="2400" dirty="0" smtClean="0">
                <a:latin typeface="+mn-ea"/>
                <a:ea typeface="+mn-ea"/>
              </a:rPr>
            </a:b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、可创建</a:t>
            </a:r>
            <a:r>
              <a:rPr lang="zh-CN" altLang="en-US" sz="2400" dirty="0">
                <a:latin typeface="+mn-ea"/>
                <a:ea typeface="+mn-ea"/>
              </a:rPr>
              <a:t>新</a:t>
            </a:r>
            <a:r>
              <a:rPr lang="zh-CN" altLang="en-US" sz="2400" dirty="0" smtClean="0">
                <a:latin typeface="+mn-ea"/>
                <a:ea typeface="+mn-ea"/>
              </a:rPr>
              <a:t>的班级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2</a:t>
            </a:r>
            <a:r>
              <a:rPr lang="zh-CN" altLang="en-US" sz="2400" dirty="0" smtClean="0">
                <a:latin typeface="+mn-ea"/>
                <a:ea typeface="+mn-ea"/>
              </a:rPr>
              <a:t>、管理已创建的班级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3</a:t>
            </a:r>
            <a:r>
              <a:rPr lang="zh-CN" altLang="en-US" sz="2400" dirty="0" smtClean="0">
                <a:latin typeface="+mn-ea"/>
                <a:ea typeface="+mn-ea"/>
              </a:rPr>
              <a:t>、在线批改作业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4</a:t>
            </a:r>
            <a:r>
              <a:rPr lang="zh-CN" altLang="en-US" sz="2400" dirty="0" smtClean="0">
                <a:latin typeface="+mn-ea"/>
                <a:ea typeface="+mn-ea"/>
              </a:rPr>
              <a:t>、在线解答问题</a:t>
            </a:r>
            <a:endParaRPr lang="en-US" altLang="zh-CN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27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系统功能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登录（学生、教师）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了解班级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课程动态（学生）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管理班级</a:t>
            </a:r>
            <a:r>
              <a:rPr lang="en-US" altLang="zh-CN" dirty="0" smtClean="0"/>
              <a:t>/</a:t>
            </a:r>
            <a:r>
              <a:rPr lang="zh-CN" altLang="en-US" dirty="0" smtClean="0"/>
              <a:t>课程，发布任务（教师）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发布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分享课程资料（教师）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上</a:t>
            </a:r>
            <a:r>
              <a:rPr lang="zh-CN" altLang="en-US" dirty="0" smtClean="0"/>
              <a:t>传作业（学生），批阅评论作业（教师）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交流、讨论（学生、教师）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2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B-S</a:t>
            </a:r>
            <a:r>
              <a:rPr lang="zh-CN" altLang="en-US" sz="2400" dirty="0" smtClean="0">
                <a:latin typeface="+mn-ea"/>
                <a:ea typeface="+mn-ea"/>
              </a:rPr>
              <a:t>架构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19672" y="2780928"/>
            <a:ext cx="6132374" cy="2376165"/>
            <a:chOff x="2194992" y="2708920"/>
            <a:chExt cx="6132374" cy="2376165"/>
          </a:xfrm>
        </p:grpSpPr>
        <p:sp>
          <p:nvSpPr>
            <p:cNvPr id="3" name="矩形 2"/>
            <p:cNvSpPr/>
            <p:nvPr/>
          </p:nvSpPr>
          <p:spPr>
            <a:xfrm>
              <a:off x="2194992" y="2708920"/>
              <a:ext cx="100811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浏览器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194992" y="3429000"/>
              <a:ext cx="100811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浏览器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94992" y="4653037"/>
              <a:ext cx="100811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浏览器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93332" y="3645024"/>
              <a:ext cx="100811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服务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21896" y="3645024"/>
              <a:ext cx="1008112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数据库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55776" y="4091161"/>
              <a:ext cx="461665" cy="27507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11" name="直接连接符 10"/>
            <p:cNvCxnSpPr>
              <a:stCxn id="3" idx="3"/>
              <a:endCxn id="7" idx="1"/>
            </p:cNvCxnSpPr>
            <p:nvPr/>
          </p:nvCxnSpPr>
          <p:spPr>
            <a:xfrm>
              <a:off x="3203104" y="2924944"/>
              <a:ext cx="790228" cy="9361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3"/>
              <a:endCxn id="7" idx="1"/>
            </p:cNvCxnSpPr>
            <p:nvPr/>
          </p:nvCxnSpPr>
          <p:spPr>
            <a:xfrm>
              <a:off x="3203104" y="3645024"/>
              <a:ext cx="790228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3"/>
              <a:endCxn id="7" idx="1"/>
            </p:cNvCxnSpPr>
            <p:nvPr/>
          </p:nvCxnSpPr>
          <p:spPr>
            <a:xfrm flipV="1">
              <a:off x="3203104" y="3861048"/>
              <a:ext cx="790228" cy="10080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1"/>
              <a:endCxn id="7" idx="3"/>
            </p:cNvCxnSpPr>
            <p:nvPr/>
          </p:nvCxnSpPr>
          <p:spPr>
            <a:xfrm flipH="1">
              <a:off x="5001444" y="3861048"/>
              <a:ext cx="72045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左大括号 20"/>
            <p:cNvSpPr/>
            <p:nvPr/>
          </p:nvSpPr>
          <p:spPr>
            <a:xfrm>
              <a:off x="6815381" y="3061915"/>
              <a:ext cx="216024" cy="159826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16778" y="292058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用户表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116778" y="350840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学生作业表</a:t>
              </a:r>
              <a:endParaRPr lang="zh-CN" altLang="en-US" sz="16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094512" y="3907795"/>
              <a:ext cx="5084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……</a:t>
              </a:r>
              <a:endParaRPr lang="zh-CN" altLang="en-US" sz="16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094512" y="4484231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班级用户表</a:t>
              </a:r>
              <a:endParaRPr lang="zh-CN" altLang="en-US" sz="1600" dirty="0"/>
            </a:p>
          </p:txBody>
        </p:sp>
      </p:grpSp>
      <p:sp>
        <p:nvSpPr>
          <p:cNvPr id="29" name="标题 1"/>
          <p:cNvSpPr txBox="1">
            <a:spLocks/>
          </p:cNvSpPr>
          <p:nvPr/>
        </p:nvSpPr>
        <p:spPr>
          <a:xfrm>
            <a:off x="428596" y="274638"/>
            <a:ext cx="8286808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1F497D"/>
                </a:solidFill>
                <a:latin typeface="华文楷体" pitchFamily="2" charset="-122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b="1" dirty="0" smtClean="0">
                <a:latin typeface="+mn-ea"/>
                <a:ea typeface="+mn-ea"/>
              </a:rPr>
              <a:t>系统架构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3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系统实现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前端：</a:t>
            </a:r>
            <a:r>
              <a:rPr lang="en-US" altLang="zh-CN" sz="2400" dirty="0" smtClean="0"/>
              <a:t>PHP + </a:t>
            </a:r>
            <a:r>
              <a:rPr lang="en-US" altLang="zh-CN" sz="2400" dirty="0"/>
              <a:t>h</a:t>
            </a:r>
            <a:r>
              <a:rPr lang="en-US" altLang="zh-CN" sz="2400" dirty="0" smtClean="0"/>
              <a:t>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后端：</a:t>
            </a:r>
            <a:r>
              <a:rPr lang="en-US" altLang="zh-CN" sz="2400" dirty="0" smtClean="0"/>
              <a:t>PHP + </a:t>
            </a:r>
            <a:r>
              <a:rPr lang="en-US" altLang="zh-CN" sz="2400" dirty="0" err="1"/>
              <a:t>M</a:t>
            </a:r>
            <a:r>
              <a:rPr lang="en-US" altLang="zh-CN" sz="2400" dirty="0" err="1" smtClean="0"/>
              <a:t>ysql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开发框架：</a:t>
            </a:r>
            <a:r>
              <a:rPr lang="en-US" altLang="zh-CN" sz="2400" dirty="0" err="1" smtClean="0"/>
              <a:t>Laravel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582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前端视图设计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登录界面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主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功能菜单栏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当前状态展示视图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班级管理视图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消息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通知视图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文件管理视图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924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1F497D"/>
                </a:solidFill>
                <a:latin typeface="+mn-ea"/>
                <a:ea typeface="+mn-ea"/>
              </a:rPr>
              <a:t>前端页面展示</a:t>
            </a:r>
            <a:endParaRPr lang="zh-CN" altLang="en-US" b="1" dirty="0">
              <a:solidFill>
                <a:srgbClr val="1F497D"/>
              </a:solidFill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12875"/>
            <a:ext cx="7772400" cy="4114800"/>
          </a:xfrm>
        </p:spPr>
        <p:txBody>
          <a:bodyPr lIns="92075" tIns="46038" rIns="92075" bIns="46038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1F497D"/>
                </a:solidFill>
                <a:latin typeface="+mn-ea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1F497D"/>
                </a:solidFill>
                <a:latin typeface="+mn-ea"/>
                <a:ea typeface="+mn-ea"/>
              </a:rPr>
              <a:t>、注册页面</a:t>
            </a:r>
            <a:endParaRPr lang="en-US" altLang="zh-CN" sz="2400" dirty="0" smtClean="0">
              <a:solidFill>
                <a:srgbClr val="1F497D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2" y="1988840"/>
            <a:ext cx="762801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7287</TotalTime>
  <Words>390</Words>
  <Application>Microsoft Office PowerPoint</Application>
  <PresentationFormat>全屏显示(4:3)</PresentationFormat>
  <Paragraphs>117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华文楷体</vt:lpstr>
      <vt:lpstr>STSong</vt:lpstr>
      <vt:lpstr>隶书</vt:lpstr>
      <vt:lpstr>宋体</vt:lpstr>
      <vt:lpstr>Arial</vt:lpstr>
      <vt:lpstr>Calibri</vt:lpstr>
      <vt:lpstr>Corbel</vt:lpstr>
      <vt:lpstr>Times New Roman</vt:lpstr>
      <vt:lpstr>Wingdings</vt:lpstr>
      <vt:lpstr>Office 主题</vt:lpstr>
      <vt:lpstr>交互式学习平台项目展示</vt:lpstr>
      <vt:lpstr>目录</vt:lpstr>
      <vt:lpstr>项目背景</vt:lpstr>
      <vt:lpstr>需求分析</vt:lpstr>
      <vt:lpstr>系统功能</vt:lpstr>
      <vt:lpstr>PowerPoint 演示文稿</vt:lpstr>
      <vt:lpstr>系统实现</vt:lpstr>
      <vt:lpstr>前端视图设计</vt:lpstr>
      <vt:lpstr>前端页面展示</vt:lpstr>
      <vt:lpstr>前端页面展示</vt:lpstr>
      <vt:lpstr>前端页面展示</vt:lpstr>
      <vt:lpstr>前端页面展示</vt:lpstr>
      <vt:lpstr>前端页面展示</vt:lpstr>
      <vt:lpstr>前端页面展示</vt:lpstr>
      <vt:lpstr>前端页面展示</vt:lpstr>
      <vt:lpstr>前端页面展示</vt:lpstr>
      <vt:lpstr>前端页面展示</vt:lpstr>
      <vt:lpstr>前端页面展示</vt:lpstr>
      <vt:lpstr>前端页面展示</vt:lpstr>
      <vt:lpstr>前端页面展示</vt:lpstr>
      <vt:lpstr>前端页面展示</vt:lpstr>
      <vt:lpstr>前端页面展示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未来工作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微观经济学</dc:title>
  <dc:creator>Lixinyang</dc:creator>
  <cp:lastModifiedBy>李 彦达</cp:lastModifiedBy>
  <cp:revision>620</cp:revision>
  <dcterms:created xsi:type="dcterms:W3CDTF">2011-05-24T05:52:40Z</dcterms:created>
  <dcterms:modified xsi:type="dcterms:W3CDTF">2019-06-11T11:19:31Z</dcterms:modified>
</cp:coreProperties>
</file>