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83" r:id="rId4"/>
    <p:sldId id="266" r:id="rId5"/>
    <p:sldId id="287" r:id="rId6"/>
    <p:sldId id="268" r:id="rId7"/>
    <p:sldId id="276" r:id="rId8"/>
    <p:sldId id="277" r:id="rId9"/>
    <p:sldId id="278" r:id="rId10"/>
    <p:sldId id="269" r:id="rId11"/>
    <p:sldId id="272" r:id="rId12"/>
    <p:sldId id="270" r:id="rId13"/>
    <p:sldId id="279" r:id="rId14"/>
    <p:sldId id="267" r:id="rId15"/>
    <p:sldId id="288" r:id="rId16"/>
    <p:sldId id="284" r:id="rId17"/>
    <p:sldId id="285" r:id="rId18"/>
    <p:sldId id="280" r:id="rId19"/>
    <p:sldId id="281" r:id="rId20"/>
    <p:sldId id="259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8"/>
    <p:restoredTop sz="62673"/>
  </p:normalViewPr>
  <p:slideViewPr>
    <p:cSldViewPr snapToGrid="0" snapToObjects="1">
      <p:cViewPr varScale="1">
        <p:scale>
          <a:sx n="79" d="100"/>
          <a:sy n="79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72E5-B9D4-9B47-BCF5-E8BC1A22C0D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9D3F5-7662-1E4F-B290-79EB4A2E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0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9D3F5-7662-1E4F-B290-79EB4A2ED6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57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lead time?</a:t>
            </a:r>
          </a:p>
          <a:p>
            <a:endParaRPr lang="en-US" dirty="0"/>
          </a:p>
          <a:p>
            <a:r>
              <a:rPr lang="en-US" dirty="0"/>
              <a:t>Heuristic policies that we can : </a:t>
            </a:r>
          </a:p>
          <a:p>
            <a:pPr marL="228600" indent="-228600">
              <a:buAutoNum type="arabicParenR"/>
            </a:pPr>
            <a:r>
              <a:rPr lang="en-US" dirty="0"/>
              <a:t>Critical number: single dimensional action space: finding the critical number to order up to</a:t>
            </a:r>
          </a:p>
          <a:p>
            <a:pPr marL="685800" lvl="1" indent="-228600">
              <a:buAutoNum type="arabicParenR"/>
            </a:pPr>
            <a:r>
              <a:rPr lang="en-US" dirty="0"/>
              <a:t>For m=2, Nahmias (1976) observed in numerical studies that the critical number policy is no more than 1% away from the optimal</a:t>
            </a:r>
          </a:p>
          <a:p>
            <a:pPr marL="685800" lvl="1" indent="-228600">
              <a:buAutoNum type="arabicParenR"/>
            </a:pPr>
            <a:r>
              <a:rPr lang="en-US" dirty="0"/>
              <a:t>Further improvement can be done when tuning the weights of when calculating total effective inventory: Nahmias (1977b) parameterized this by k, where any weight </a:t>
            </a:r>
            <a:r>
              <a:rPr lang="en-US" dirty="0" err="1"/>
              <a:t>w_m</a:t>
            </a:r>
            <a:r>
              <a:rPr lang="en-US" dirty="0"/>
              <a:t> to </a:t>
            </a:r>
            <a:r>
              <a:rPr lang="en-US" dirty="0" err="1"/>
              <a:t>w_k</a:t>
            </a:r>
            <a:r>
              <a:rPr lang="en-US" dirty="0"/>
              <a:t> = 1, and w_k-1 = … = w_1 = 0</a:t>
            </a:r>
          </a:p>
          <a:p>
            <a:pPr marL="685800" lvl="1" indent="-228600">
              <a:buAutoNum type="arabicParenR"/>
            </a:pPr>
            <a:r>
              <a:rPr lang="en-US" dirty="0"/>
              <a:t>Actually the previous point indicates that we do not need too much of a visibility downstream – a couple of nodes would be nice. Actually sometimes it would be nice to ignore the further downstream nodes.</a:t>
            </a:r>
          </a:p>
          <a:p>
            <a:pPr marL="228600" indent="-228600">
              <a:buAutoNum type="arabicParenR"/>
            </a:pPr>
            <a:r>
              <a:rPr lang="en-US" dirty="0"/>
              <a:t>Linear: single dimensional action space: finding the best y(0), or \beta, where \beta = y(0) / </a:t>
            </a:r>
            <a:r>
              <a:rPr lang="en-US" dirty="0" err="1"/>
              <a:t>basestock</a:t>
            </a:r>
            <a:r>
              <a:rPr lang="en-US" dirty="0"/>
              <a:t>. (As a function of SL)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This is good in the sense that we can collapse the state space and yield strong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9D3F5-7662-1E4F-B290-79EB4A2ED6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64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9D3F5-7662-1E4F-B290-79EB4A2ED6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92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Setup: 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Lead time</a:t>
            </a:r>
          </a:p>
          <a:p>
            <a:r>
              <a:rPr lang="en-US" dirty="0"/>
              <a:t>The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9D3F5-7662-1E4F-B290-79EB4A2ED6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8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Tests assume lead time visibility – upstream nodes know about the downstream performance and sends fresh enough inventory. Performance could be worse if we do not have this visibility, which demonstrates the value </a:t>
            </a:r>
            <a:r>
              <a:rPr lang="en-US"/>
              <a:t>of visibility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9D3F5-7662-1E4F-B290-79EB4A2ED6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89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= changing the ordering policy to be not naïve base-stock, but trying to smooth the ordering over time, and disregard the quantity of old inventory when making the ordering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9D3F5-7662-1E4F-B290-79EB4A2ED6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43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9D3F5-7662-1E4F-B290-79EB4A2ED6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9D3F5-7662-1E4F-B290-79EB4A2ED6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8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IFT provides, or is aiming to provide</a:t>
            </a:r>
          </a:p>
          <a:p>
            <a:r>
              <a:rPr lang="en-US" dirty="0"/>
              <a:t>Analytics: travel times, temperature, inventory levels, shelf life distributions as certain places</a:t>
            </a:r>
          </a:p>
          <a:p>
            <a:r>
              <a:rPr lang="en-US" dirty="0"/>
              <a:t>These things alone is valuable but not unimaginable for individual firms</a:t>
            </a:r>
          </a:p>
          <a:p>
            <a:r>
              <a:rPr lang="en-US" dirty="0"/>
              <a:t>IFT creates a *platform* by elevating trust levels, and consequently improving visibility of (a subset of) the analytics</a:t>
            </a:r>
          </a:p>
          <a:p>
            <a:endParaRPr lang="en-US" dirty="0"/>
          </a:p>
          <a:p>
            <a:r>
              <a:rPr lang="en-US" dirty="0"/>
              <a:t>With these things, we want to do good things.</a:t>
            </a:r>
          </a:p>
          <a:p>
            <a:r>
              <a:rPr lang="en-US" dirty="0"/>
              <a:t>1/3 of the products are wasted, due to spoilage, expiration, etc.</a:t>
            </a:r>
          </a:p>
          <a:p>
            <a:r>
              <a:rPr lang="en-US" dirty="0"/>
              <a:t>On the customer side, we also care about freshness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Academic:</a:t>
            </a:r>
          </a:p>
          <a:p>
            <a:r>
              <a:rPr lang="en-US" dirty="0"/>
              <a:t>We show precisely where these analytics and visibility play a role</a:t>
            </a:r>
          </a:p>
          <a:p>
            <a:r>
              <a:rPr lang="en-US" dirty="0"/>
              <a:t>And in fact we want to show that even limited visibility can provide a lot of benefit (which relates to the practical issue of having limited data for IFT at the moment)</a:t>
            </a:r>
          </a:p>
          <a:p>
            <a:endParaRPr lang="en-US" dirty="0"/>
          </a:p>
          <a:p>
            <a:r>
              <a:rPr lang="en-US" dirty="0"/>
              <a:t>We start by setting up the basic framework, </a:t>
            </a:r>
          </a:p>
          <a:p>
            <a:r>
              <a:rPr lang="en-US" dirty="0"/>
              <a:t>reviewing some academic literature to set up the baseline, </a:t>
            </a:r>
          </a:p>
          <a:p>
            <a:r>
              <a:rPr lang="en-US" dirty="0"/>
              <a:t>focus on where our setting differs, how that constitutes as an interesting academic problem, and our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9D3F5-7662-1E4F-B290-79EB4A2ED6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62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IFT provides, or is aiming to provide</a:t>
            </a:r>
          </a:p>
          <a:p>
            <a:r>
              <a:rPr lang="en-US" dirty="0"/>
              <a:t>Analytics: travel times, temperature, inventory levels, shelf life distributions as certain places</a:t>
            </a:r>
          </a:p>
          <a:p>
            <a:r>
              <a:rPr lang="en-US" dirty="0"/>
              <a:t>These things alone is valuable but not unimaginable for individual firms</a:t>
            </a:r>
          </a:p>
          <a:p>
            <a:r>
              <a:rPr lang="en-US" dirty="0"/>
              <a:t>IFT creates a *platform* by elevating trust levels, and consequently improving visibility of (a subset of) the analytics</a:t>
            </a:r>
          </a:p>
          <a:p>
            <a:endParaRPr lang="en-US" dirty="0"/>
          </a:p>
          <a:p>
            <a:r>
              <a:rPr lang="en-US" dirty="0"/>
              <a:t>With these things, we want to do good things.</a:t>
            </a:r>
          </a:p>
          <a:p>
            <a:r>
              <a:rPr lang="en-US" dirty="0"/>
              <a:t>1/3 of the products are wasted, due to spoilage, expiration, etc.</a:t>
            </a:r>
          </a:p>
          <a:p>
            <a:r>
              <a:rPr lang="en-US" dirty="0"/>
              <a:t>On the customer side, we also care about freshness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Academic:</a:t>
            </a:r>
          </a:p>
          <a:p>
            <a:r>
              <a:rPr lang="en-US" dirty="0"/>
              <a:t>We show precisely where these analytics and visibility play a role</a:t>
            </a:r>
          </a:p>
          <a:p>
            <a:r>
              <a:rPr lang="en-US" dirty="0"/>
              <a:t>And in fact we want to show that even limited visibility can provide a lot of benefit (which relates to the practical issue of having limited data for IFT at the moment)</a:t>
            </a:r>
          </a:p>
          <a:p>
            <a:endParaRPr lang="en-US" dirty="0"/>
          </a:p>
          <a:p>
            <a:r>
              <a:rPr lang="en-US" dirty="0"/>
              <a:t>We start by setting up the basic framework, </a:t>
            </a:r>
          </a:p>
          <a:p>
            <a:r>
              <a:rPr lang="en-US" dirty="0"/>
              <a:t>reviewing some academic literature to set up the baseline, </a:t>
            </a:r>
          </a:p>
          <a:p>
            <a:r>
              <a:rPr lang="en-US" dirty="0"/>
              <a:t>focus on where our setting differs, how that constitutes as an interesting academic problem, and our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9D3F5-7662-1E4F-B290-79EB4A2ED6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9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the literature focus on single echelon problems, because the field favors analytical results when solving the dynamic program</a:t>
            </a:r>
          </a:p>
          <a:p>
            <a:endParaRPr lang="en-US" dirty="0"/>
          </a:p>
          <a:p>
            <a:r>
              <a:rPr lang="en-US" dirty="0"/>
              <a:t>The dynamic part comes from the fact today’s decision (e.g., ordering quantity) will not only affect immediate reward, but also have impact on the future (via inventory levels)</a:t>
            </a:r>
          </a:p>
          <a:p>
            <a:endParaRPr lang="en-US" dirty="0"/>
          </a:p>
          <a:p>
            <a:r>
              <a:rPr lang="en-US" dirty="0"/>
              <a:t>Our taxonomy of problems.</a:t>
            </a:r>
          </a:p>
          <a:p>
            <a:pPr lvl="1"/>
            <a:r>
              <a:rPr lang="en-US" dirty="0"/>
              <a:t>Show structure and thoughts flow and sequence</a:t>
            </a:r>
          </a:p>
          <a:p>
            <a:pPr lvl="1"/>
            <a:r>
              <a:rPr lang="en-US" dirty="0"/>
              <a:t>Ordering and replenish</a:t>
            </a:r>
          </a:p>
          <a:p>
            <a:pPr lvl="1"/>
            <a:r>
              <a:rPr lang="en-US" dirty="0"/>
              <a:t>Fulfillment (issuing)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Pricing (B2C)</a:t>
            </a:r>
          </a:p>
          <a:p>
            <a:pPr lvl="1"/>
            <a:r>
              <a:rPr lang="en-US" dirty="0"/>
              <a:t>Secondary channels</a:t>
            </a:r>
          </a:p>
          <a:p>
            <a:pPr lvl="1"/>
            <a:r>
              <a:rPr lang="en-US" dirty="0"/>
              <a:t>Contracts (B2B)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9D3F5-7662-1E4F-B290-79EB4A2ED6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6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body of the literature deals with single echelon (single node)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table we present only the inventory decisions (no pricing, shipment etc.)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(s, S)-type policies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9D3F5-7662-1E4F-B290-79EB4A2ED6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8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9D3F5-7662-1E4F-B290-79EB4A2ED6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25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9D3F5-7662-1E4F-B290-79EB4A2ED6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65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Nahmias review paper 1982</a:t>
            </a:r>
          </a:p>
          <a:p>
            <a:endParaRPr lang="en-US" dirty="0"/>
          </a:p>
          <a:p>
            <a:r>
              <a:rPr lang="en-US" dirty="0" err="1"/>
              <a:t>Inv</a:t>
            </a:r>
            <a:r>
              <a:rPr lang="en-US" dirty="0"/>
              <a:t>: x</a:t>
            </a:r>
          </a:p>
          <a:p>
            <a:r>
              <a:rPr lang="en-US" dirty="0"/>
              <a:t>Order quantity: y</a:t>
            </a:r>
          </a:p>
          <a:p>
            <a:r>
              <a:rPr lang="en-US" dirty="0"/>
              <a:t>Ordering cost: c</a:t>
            </a:r>
          </a:p>
          <a:p>
            <a:r>
              <a:rPr lang="en-US" dirty="0"/>
              <a:t>Demand loss/backlog cost (profit): p</a:t>
            </a:r>
          </a:p>
          <a:p>
            <a:r>
              <a:rPr lang="en-US" dirty="0"/>
              <a:t>Alpha: discount factor</a:t>
            </a:r>
          </a:p>
          <a:p>
            <a:r>
              <a:rPr lang="en-US" dirty="0"/>
              <a:t>Holding cost: 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9D3F5-7662-1E4F-B290-79EB4A2ED6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87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lead time?</a:t>
            </a:r>
          </a:p>
          <a:p>
            <a:endParaRPr lang="en-US" dirty="0"/>
          </a:p>
          <a:p>
            <a:r>
              <a:rPr lang="en-US" dirty="0"/>
              <a:t>Heuristic policies that we can : </a:t>
            </a:r>
          </a:p>
          <a:p>
            <a:pPr marL="228600" indent="-228600">
              <a:buAutoNum type="arabicParenR"/>
            </a:pPr>
            <a:r>
              <a:rPr lang="en-US" dirty="0"/>
              <a:t>Critical number: single dimensional action space: finding the critical number to order up to</a:t>
            </a:r>
          </a:p>
          <a:p>
            <a:pPr marL="685800" lvl="1" indent="-228600">
              <a:buAutoNum type="arabicParenR"/>
            </a:pPr>
            <a:r>
              <a:rPr lang="en-US" dirty="0"/>
              <a:t>For m=2, Nahmias (1976) observed in numerical studies that the critical number policy is no more than 1% away from the optimal</a:t>
            </a:r>
          </a:p>
          <a:p>
            <a:pPr marL="685800" lvl="1" indent="-228600">
              <a:buAutoNum type="arabicParenR"/>
            </a:pPr>
            <a:r>
              <a:rPr lang="en-US" dirty="0"/>
              <a:t>Further improvement can be done when tuning the weights of when calculating total effective inventory: Nahmias (1977b) parameterized this by k, where any weight </a:t>
            </a:r>
            <a:r>
              <a:rPr lang="en-US" dirty="0" err="1"/>
              <a:t>w_m</a:t>
            </a:r>
            <a:r>
              <a:rPr lang="en-US" dirty="0"/>
              <a:t> to </a:t>
            </a:r>
            <a:r>
              <a:rPr lang="en-US" dirty="0" err="1"/>
              <a:t>w_k</a:t>
            </a:r>
            <a:r>
              <a:rPr lang="en-US" dirty="0"/>
              <a:t> = 1, and w_k-1 = … = w_1 = 0</a:t>
            </a:r>
          </a:p>
          <a:p>
            <a:pPr marL="685800" lvl="1" indent="-228600">
              <a:buAutoNum type="arabicParenR"/>
            </a:pPr>
            <a:r>
              <a:rPr lang="en-US" dirty="0"/>
              <a:t>Actually the previous point indicates that we do not need too much of a visibility downstream – a couple of nodes would be nice. Actually sometimes it would be nice to ignore the further downstream nodes.</a:t>
            </a:r>
          </a:p>
          <a:p>
            <a:pPr marL="228600" indent="-228600">
              <a:buAutoNum type="arabicParenR"/>
            </a:pPr>
            <a:r>
              <a:rPr lang="en-US" dirty="0"/>
              <a:t>Linear: single dimensional action space: finding the best y(0), or \beta, where \beta = y(0) / </a:t>
            </a:r>
            <a:r>
              <a:rPr lang="en-US" dirty="0" err="1"/>
              <a:t>basestock</a:t>
            </a:r>
            <a:r>
              <a:rPr lang="en-US" dirty="0"/>
              <a:t>. (As a function of SL)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This is good in the sense that we can collapse the state space and yield strong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9D3F5-7662-1E4F-B290-79EB4A2ED6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2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7F21-1DC2-5F4F-8A2F-AF4C8D63C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51AAB-AA55-E64E-8340-E943314A2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28AC-B51E-B445-A635-29B87FB5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CA17-880C-B04C-AF4D-2A0668615144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096CC-B5DE-504B-BB20-A941C3FE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ABDA-1C44-4241-BCB9-7CA8BB0A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2CE7-2D46-2A45-9648-17EA614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8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7F23-92FF-2143-B164-59C4D6BF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E907E-E2D1-DB44-A9BC-952CEFFD3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E5E6-14F5-9D4E-901B-10C7E403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CA17-880C-B04C-AF4D-2A0668615144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1DBD6-F4F5-7F46-9132-9C91AF0E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5BB37-5479-3C44-A41B-7055CADE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2CE7-2D46-2A45-9648-17EA614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4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E8C66-2E19-634F-A616-C53CC69DA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23479-09B3-B047-85A7-0BE17821C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86FB6-60CF-4C40-B4CC-6CE6147C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CA17-880C-B04C-AF4D-2A0668615144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FF6F-0CCC-8B44-9BFF-1E25C607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A1D03-6F37-6B4D-92E4-D3372F2B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2CE7-2D46-2A45-9648-17EA614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4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439E-9FD0-D049-90A8-62983046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5B36-00FB-C144-BDD6-BF617934D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121F-6D69-1642-AEC3-2FA2D30D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CA17-880C-B04C-AF4D-2A0668615144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C7379-4D6F-5F4A-9A94-87888A74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129DB-9A93-0D4E-8FA4-AE8B94C6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2CE7-2D46-2A45-9648-17EA614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6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3F1A-A3F2-A74E-B094-88A01018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0B2AD-D621-7646-BB9F-6E5A1EF29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EDF8-71CC-DC48-938E-D0601F45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CA17-880C-B04C-AF4D-2A0668615144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1AA69-5069-3F4A-8BC6-B7A84D5E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66840-A600-1F4D-97A6-9D470233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2CE7-2D46-2A45-9648-17EA614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9D3A-FEDA-6E40-9D18-EC4E4A93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55823-8675-1F40-8825-1983CA937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B76CD-3196-E446-AAA2-75710DA14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66A3C-D103-1443-B9FF-1EC27738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CA17-880C-B04C-AF4D-2A0668615144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40B6B-EE19-6149-8F3D-AE01B0A1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02E5-5BBE-F543-8857-F3DC2237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2CE7-2D46-2A45-9648-17EA614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6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3C48-5DFB-454C-9CF7-530DA500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A2D9-63C0-E34D-8070-F9F162213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AA237-5A07-B24F-B366-092BD33EA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2ECD0-B8F2-E945-939A-8F55C7F4C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49199-933F-784C-A9C6-ADD4B9A06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E8542-2F15-1C42-8FFA-5F7CEFC8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CA17-880C-B04C-AF4D-2A0668615144}" type="datetimeFigureOut">
              <a:rPr lang="en-US" smtClean="0"/>
              <a:t>8/17/18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5D04F-043D-E045-B045-31D21B56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0436B-453B-4F4D-99D2-E0D8FFE6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2CE7-2D46-2A45-9648-17EA614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9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501E-FF82-624B-B0D9-C4E3D7EC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3ED2E-4BCC-1F42-93A5-BB0407D9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CA17-880C-B04C-AF4D-2A0668615144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863EB-F0E6-5F4B-9586-CF379293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D4056-DA31-444F-AF40-B21C72CB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2CE7-2D46-2A45-9648-17EA614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2DC83-5AAF-2449-9F93-4E148D9E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CA17-880C-B04C-AF4D-2A0668615144}" type="datetimeFigureOut">
              <a:rPr lang="en-US" smtClean="0"/>
              <a:t>8/17/18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045D5-F4BE-1D4C-8B3F-DDB8845B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67CE-E8F5-424B-9505-409CF1C7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2CE7-2D46-2A45-9648-17EA614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5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EECC-09F4-0B41-BE24-00FE3127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663D-6D39-3342-82D6-32E9DFDD7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A948C-6A6E-034D-AF2D-00EA9FC04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208AE-F835-6344-8997-F8A5CA39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CA17-880C-B04C-AF4D-2A0668615144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28DF0-9D5D-5949-BFA1-78EBE524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DCDB2-E8D4-5B4B-8DA6-C0CF5C15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2CE7-2D46-2A45-9648-17EA614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5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222C-3DC4-FE4B-92AE-1B154DB8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D6B41-CC81-1646-8544-385FC5BE8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5B68-23D3-B34F-B5AA-9F25ADCB3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B397B-2638-7342-B394-9FB89D80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CA17-880C-B04C-AF4D-2A0668615144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70586-2089-9944-8C46-DDD829AD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40916-AC1E-4343-B75B-C63B5EA6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2CE7-2D46-2A45-9648-17EA614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32132-51C8-3F45-8D6C-73A3E12F7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2B3F7-83E9-C244-8955-DBA95431B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706EC-B79C-8843-9CB1-57A978920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0CA17-880C-B04C-AF4D-2A0668615144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F3195-C92C-2C45-90C7-EDE10DD5D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B7E1A-345A-5F4D-9F60-C26D34E24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2CE7-2D46-2A45-9648-17EA614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E952-57D0-484E-B286-B336D2B8B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7" y="1122363"/>
            <a:ext cx="1134835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Supply Chain Optimization: Blockchain Applications in Inventory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E97BE-A3D7-A34A-A9EB-AD15F2F1F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1511"/>
            <a:ext cx="9144000" cy="1655762"/>
          </a:xfrm>
        </p:spPr>
        <p:txBody>
          <a:bodyPr/>
          <a:lstStyle/>
          <a:p>
            <a:r>
              <a:rPr lang="en-US" dirty="0"/>
              <a:t>With Ashish </a:t>
            </a:r>
            <a:r>
              <a:rPr lang="en-US" dirty="0" err="1"/>
              <a:t>Jagmohan</a:t>
            </a:r>
            <a:r>
              <a:rPr lang="en-US" dirty="0"/>
              <a:t>, Pavithra Harsha, </a:t>
            </a:r>
            <a:r>
              <a:rPr lang="en-US" dirty="0" err="1"/>
              <a:t>Yichong</a:t>
            </a:r>
            <a:r>
              <a:rPr lang="en-US" dirty="0"/>
              <a:t> Yu</a:t>
            </a:r>
          </a:p>
        </p:txBody>
      </p:sp>
    </p:spTree>
    <p:extLst>
      <p:ext uri="{BB962C8B-B14F-4D97-AF65-F5344CB8AC3E}">
        <p14:creationId xmlns:p14="http://schemas.microsoft.com/office/powerpoint/2010/main" val="207168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A252-A0C8-8646-BCF8-78497CDA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Perishable Inventory (technical details)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7248A3-A455-7742-9271-D97ED33AAD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Structure of the DP and optimal policy (zero lead time)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(strongly) convex, unique optimal solution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≤⋯≤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 when </a:t>
                </a:r>
              </a:p>
              <a:p>
                <a:pPr lvl="2"/>
                <a:r>
                  <a:rPr lang="en-US" dirty="0"/>
                  <a:t>There exists a critical number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above zero orders.</a:t>
                </a:r>
              </a:p>
              <a:p>
                <a:pPr lvl="3"/>
                <a:r>
                  <a:rPr lang="en-US" dirty="0"/>
                  <a:t>In our model: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we effectively have ordering region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upper bound of demand support given a certain service level. </a:t>
                </a:r>
              </a:p>
              <a:p>
                <a:pPr lvl="2"/>
                <a:r>
                  <a:rPr lang="en-US" dirty="0"/>
                  <a:t>Interpretation: with less inventory, order more</a:t>
                </a:r>
              </a:p>
              <a:p>
                <a:pPr lvl="2"/>
                <a:r>
                  <a:rPr lang="en-US" dirty="0"/>
                  <a:t>With more newer inventory, order quantity decreases fast</a:t>
                </a:r>
              </a:p>
              <a:p>
                <a:pPr lvl="2"/>
                <a:r>
                  <a:rPr lang="en-US" dirty="0"/>
                  <a:t>For non-perishable product: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when below threshold, and 0 otherwise.</a:t>
                </a:r>
              </a:p>
              <a:p>
                <a:pPr lvl="2"/>
                <a:r>
                  <a:rPr lang="en-US" dirty="0"/>
                  <a:t>For m=2, we know that x + y(x) &lt; critical number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7248A3-A455-7742-9271-D97ED33AAD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24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3A814-9A0F-E04B-925E-D9E8186D0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0" y="606922"/>
            <a:ext cx="6273800" cy="53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9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3A814-9A0F-E04B-925E-D9E8186D0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0" y="606922"/>
            <a:ext cx="6273800" cy="531005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40E7A7-EF9A-7C40-BDE5-7FC96C6EF84B}"/>
              </a:ext>
            </a:extLst>
          </p:cNvPr>
          <p:cNvCxnSpPr>
            <a:cxnSpLocks/>
          </p:cNvCxnSpPr>
          <p:nvPr/>
        </p:nvCxnSpPr>
        <p:spPr>
          <a:xfrm>
            <a:off x="5029200" y="3365500"/>
            <a:ext cx="1930400" cy="185671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828E04-BA1D-F343-B38A-EF226F3F4B76}"/>
              </a:ext>
            </a:extLst>
          </p:cNvPr>
          <p:cNvSpPr txBox="1"/>
          <p:nvPr/>
        </p:nvSpPr>
        <p:spPr>
          <a:xfrm>
            <a:off x="5245100" y="2733642"/>
            <a:ext cx="149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Critical Number Policy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5D5D73-1D1A-6243-975C-721E0815FF9A}"/>
              </a:ext>
            </a:extLst>
          </p:cNvPr>
          <p:cNvCxnSpPr>
            <a:cxnSpLocks/>
          </p:cNvCxnSpPr>
          <p:nvPr/>
        </p:nvCxnSpPr>
        <p:spPr>
          <a:xfrm>
            <a:off x="5029200" y="3948444"/>
            <a:ext cx="3568700" cy="127377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561119-18D6-3341-864A-D3DEA6731D51}"/>
              </a:ext>
            </a:extLst>
          </p:cNvPr>
          <p:cNvSpPr txBox="1"/>
          <p:nvPr/>
        </p:nvSpPr>
        <p:spPr>
          <a:xfrm>
            <a:off x="7410450" y="4527663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Linear Policy</a:t>
            </a:r>
          </a:p>
        </p:txBody>
      </p:sp>
    </p:spTree>
    <p:extLst>
      <p:ext uri="{BB962C8B-B14F-4D97-AF65-F5344CB8AC3E}">
        <p14:creationId xmlns:p14="http://schemas.microsoft.com/office/powerpoint/2010/main" val="44815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6951-95D7-C34B-82F5-3E922AEE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DE0B-F0DF-5547-9176-B62BD62B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Extensions: multi-echelon, with positive lead times</a:t>
            </a:r>
          </a:p>
          <a:p>
            <a:pPr lvl="1"/>
            <a:r>
              <a:rPr lang="en-US" dirty="0"/>
              <a:t>Challenging even when non-perishable, and centralized decision</a:t>
            </a:r>
          </a:p>
          <a:p>
            <a:r>
              <a:rPr lang="en-US" dirty="0"/>
              <a:t>Challenge 1: structure of optimal policy for multi-echelon</a:t>
            </a:r>
          </a:p>
          <a:p>
            <a:r>
              <a:rPr lang="en-US" dirty="0"/>
              <a:t>Challenge 2: dimensionality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8993-A1BE-F44D-B1D0-06EA7B15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090D4-EAD4-0A4D-B8CF-397B320AE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definition</a:t>
            </a:r>
          </a:p>
          <a:p>
            <a:pPr lvl="1"/>
            <a:r>
              <a:rPr lang="en-US" dirty="0"/>
              <a:t>Decision: how much to order and where</a:t>
            </a:r>
          </a:p>
          <a:p>
            <a:pPr lvl="1"/>
            <a:r>
              <a:rPr lang="en-US" dirty="0"/>
              <a:t>Maximize: (current reward + expected future reward)</a:t>
            </a:r>
          </a:p>
          <a:p>
            <a:pPr lvl="1"/>
            <a:r>
              <a:rPr lang="en-US" dirty="0"/>
              <a:t>Current reward: freshness, -spoilage, -demand loss</a:t>
            </a:r>
          </a:p>
          <a:p>
            <a:pPr lvl="1"/>
            <a:r>
              <a:rPr lang="en-US" dirty="0"/>
              <a:t>State update: inventory change due to sales and spoilage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7BF28-EB4B-5D47-8C83-79971C53D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863" y="3869595"/>
            <a:ext cx="8950274" cy="298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E700-5A17-9042-A3AA-4BA50848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EC1B-D738-B14B-B03B-CBB90770B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098E5-29C1-F14C-91F8-5A9CFCFE7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67" y="365125"/>
            <a:ext cx="10644266" cy="606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00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5266-E559-B84A-881B-AD9867C5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8CBF1-1F9C-574D-B26E-AB9E1F55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Python-based simulation testbed for understanding the performance of different ordering policies</a:t>
            </a:r>
          </a:p>
          <a:p>
            <a:r>
              <a:rPr lang="en-US" dirty="0"/>
              <a:t>Simulation input</a:t>
            </a:r>
          </a:p>
          <a:p>
            <a:pPr lvl="1"/>
            <a:r>
              <a:rPr lang="en-US" dirty="0"/>
              <a:t>Supply chain network topology: adjacency, and lead time on arcs (directed, acyclic)</a:t>
            </a:r>
          </a:p>
          <a:p>
            <a:pPr lvl="1"/>
            <a:r>
              <a:rPr lang="en-US" dirty="0"/>
              <a:t>Demand random variables and production </a:t>
            </a:r>
          </a:p>
          <a:p>
            <a:pPr lvl="1"/>
            <a:r>
              <a:rPr lang="en-US" dirty="0"/>
              <a:t>Ordering policy: how much to order given the state of inventory and demand information</a:t>
            </a:r>
          </a:p>
          <a:p>
            <a:pPr lvl="1"/>
            <a:r>
              <a:rPr lang="en-US" dirty="0"/>
              <a:t>Time horizon</a:t>
            </a:r>
          </a:p>
          <a:p>
            <a:r>
              <a:rPr lang="en-US" dirty="0"/>
              <a:t>Sequence of events (per period update function):</a:t>
            </a:r>
          </a:p>
          <a:p>
            <a:pPr lvl="1"/>
            <a:r>
              <a:rPr lang="en-US" dirty="0"/>
              <a:t>﻿Pipeline inventory updating, expiring, arriving on hand, </a:t>
            </a:r>
          </a:p>
          <a:p>
            <a:pPr lvl="1"/>
            <a:r>
              <a:rPr lang="en-US" dirty="0"/>
              <a:t>Order placement, propagation from downstream to upstream, initiating flows from a supply node to the pipeline of downstream</a:t>
            </a:r>
          </a:p>
          <a:p>
            <a:pPr lvl="1"/>
            <a:r>
              <a:rPr lang="en-US" dirty="0"/>
              <a:t>Demand realization and fulfillment (by source nodes), production arrival</a:t>
            </a:r>
          </a:p>
          <a:p>
            <a:pPr lvl="1"/>
            <a:r>
              <a:rPr lang="en-US" dirty="0"/>
              <a:t>Oldest inventory expire, and on-hand inventory aging</a:t>
            </a:r>
          </a:p>
        </p:txBody>
      </p:sp>
    </p:spTree>
    <p:extLst>
      <p:ext uri="{BB962C8B-B14F-4D97-AF65-F5344CB8AC3E}">
        <p14:creationId xmlns:p14="http://schemas.microsoft.com/office/powerpoint/2010/main" val="231392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5FC3-9BF5-614D-B46B-3D943C18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DDB5-74F8-7D4B-8B69-D788D05C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simulation run traces a trajectory of inventory state over T time periods, </a:t>
            </a:r>
          </a:p>
          <a:p>
            <a:pPr lvl="1"/>
            <a:r>
              <a:rPr lang="en-US" dirty="0"/>
              <a:t>controlled by the ordering at each period </a:t>
            </a:r>
          </a:p>
          <a:p>
            <a:pPr lvl="1"/>
            <a:r>
              <a:rPr lang="en-US" dirty="0"/>
              <a:t>perturbed by the demand realization and production quantity at each period</a:t>
            </a:r>
          </a:p>
          <a:p>
            <a:pPr lvl="1"/>
            <a:r>
              <a:rPr lang="en-US" dirty="0"/>
              <a:t>A network of 3 nodes, 1000-period test run takes a few seconds</a:t>
            </a:r>
          </a:p>
          <a:p>
            <a:r>
              <a:rPr lang="en-US" dirty="0"/>
              <a:t>To test different policies, select different order-up-to levels, and smoothing coefficient</a:t>
            </a:r>
          </a:p>
        </p:txBody>
      </p:sp>
    </p:spTree>
    <p:extLst>
      <p:ext uri="{BB962C8B-B14F-4D97-AF65-F5344CB8AC3E}">
        <p14:creationId xmlns:p14="http://schemas.microsoft.com/office/powerpoint/2010/main" val="142751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C7CD4-9C7A-524F-8AE4-ED98EA031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1675" y="1117912"/>
            <a:ext cx="4243919" cy="282927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21A06F-D24D-CC4F-8898-21541F5B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0B055-F7C5-B541-93A4-001697CEF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131" y="1144241"/>
            <a:ext cx="4292786" cy="28107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54F69-02E3-EF47-B04E-0B2410B3A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281" y="3908281"/>
            <a:ext cx="4220635" cy="28137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C613AF-4EC8-2844-8906-92E5BF483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675" y="3962322"/>
            <a:ext cx="4243919" cy="282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9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AEA411-4E3D-BA4D-A397-F2C979117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6743" y="1119148"/>
            <a:ext cx="4057687" cy="27051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0F882-E6D1-724F-BF94-5943E72F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Improvement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70563-FD09-FB4C-83E8-92A497787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423" y="1061887"/>
            <a:ext cx="4106288" cy="2737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89FD62-58EA-9B42-959D-2189D7D54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288" y="3904205"/>
            <a:ext cx="4106288" cy="2737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6D60D7-81CB-124E-BFE0-1506C333E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423" y="3904205"/>
            <a:ext cx="4106288" cy="273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7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F881-E98A-5640-ADE2-44484CEC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54CC-21A5-174A-BD89-8E03504DF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IBM Food Trust</a:t>
            </a:r>
          </a:p>
          <a:p>
            <a:pPr lvl="1"/>
            <a:r>
              <a:rPr lang="en-US" dirty="0"/>
              <a:t>Analytics</a:t>
            </a:r>
          </a:p>
          <a:p>
            <a:pPr lvl="1"/>
            <a:r>
              <a:rPr lang="en-US" dirty="0"/>
              <a:t>Visibility</a:t>
            </a:r>
          </a:p>
          <a:p>
            <a:r>
              <a:rPr lang="en-US" dirty="0"/>
              <a:t>Improving operational values</a:t>
            </a:r>
          </a:p>
          <a:p>
            <a:pPr lvl="1"/>
            <a:r>
              <a:rPr lang="en-US" dirty="0"/>
              <a:t>Reducing waste</a:t>
            </a:r>
          </a:p>
          <a:p>
            <a:pPr lvl="1"/>
            <a:r>
              <a:rPr lang="en-US" dirty="0"/>
              <a:t>Improving freshness</a:t>
            </a:r>
          </a:p>
          <a:p>
            <a:r>
              <a:rPr lang="en-US" dirty="0"/>
              <a:t>Academic contribution</a:t>
            </a:r>
          </a:p>
          <a:p>
            <a:pPr lvl="1"/>
            <a:r>
              <a:rPr lang="en-US" dirty="0"/>
              <a:t>Perishability, and coordination in multi-echelon supply chain</a:t>
            </a:r>
          </a:p>
        </p:txBody>
      </p:sp>
    </p:spTree>
    <p:extLst>
      <p:ext uri="{BB962C8B-B14F-4D97-AF65-F5344CB8AC3E}">
        <p14:creationId xmlns:p14="http://schemas.microsoft.com/office/powerpoint/2010/main" val="2441356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E1B6-D226-8548-BC58-034FF585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CA139-8446-CE41-B36E-561DAD1C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Lisa and Janice: computationally explore the policy space with dynamic programming and reinforcement learning approaches</a:t>
            </a:r>
          </a:p>
          <a:p>
            <a:r>
              <a:rPr lang="en-US" dirty="0"/>
              <a:t>Peter: </a:t>
            </a:r>
          </a:p>
          <a:p>
            <a:pPr lvl="1"/>
            <a:r>
              <a:rPr lang="en-US" dirty="0"/>
              <a:t>Coordinating the computational search</a:t>
            </a:r>
          </a:p>
          <a:p>
            <a:pPr lvl="1"/>
            <a:r>
              <a:rPr lang="en-US" dirty="0"/>
              <a:t>Designing and prototyping strong policies, analytical approaches (for stylized settings)</a:t>
            </a:r>
          </a:p>
          <a:p>
            <a:pPr lvl="1"/>
            <a:r>
              <a:rPr lang="en-US" dirty="0"/>
              <a:t>Demonstrating the benefit of visibility and coordination</a:t>
            </a:r>
          </a:p>
        </p:txBody>
      </p:sp>
    </p:spTree>
    <p:extLst>
      <p:ext uri="{BB962C8B-B14F-4D97-AF65-F5344CB8AC3E}">
        <p14:creationId xmlns:p14="http://schemas.microsoft.com/office/powerpoint/2010/main" val="104008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9DC7-5320-C14A-A345-004D6907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Supply </a:t>
            </a:r>
            <a:r>
              <a:rPr lang="en-US"/>
              <a:t>Chain Information Sharing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D5F6E-B3CD-5842-920B-8DF88870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0589"/>
            <a:ext cx="10254343" cy="402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60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D4B8C3-9404-FA43-A308-F981DEDF6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348" y="0"/>
            <a:ext cx="326530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ADBF80-4E87-6542-B367-00E5A0777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607" y="0"/>
            <a:ext cx="320565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DE7857-ED65-714A-921F-8C74A76B228F}"/>
              </a:ext>
            </a:extLst>
          </p:cNvPr>
          <p:cNvSpPr txBox="1"/>
          <p:nvPr/>
        </p:nvSpPr>
        <p:spPr>
          <a:xfrm>
            <a:off x="342900" y="2057400"/>
            <a:ext cx="2090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 scenario averages:</a:t>
            </a:r>
          </a:p>
          <a:p>
            <a:endParaRPr lang="en-US" dirty="0"/>
          </a:p>
          <a:p>
            <a:r>
              <a:rPr lang="en-US" dirty="0"/>
              <a:t>Freshness 0.37</a:t>
            </a:r>
          </a:p>
          <a:p>
            <a:r>
              <a:rPr lang="en-US" dirty="0"/>
              <a:t>Waste 27%</a:t>
            </a:r>
          </a:p>
          <a:p>
            <a:r>
              <a:rPr lang="en-US" dirty="0"/>
              <a:t>Demand loss 1%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26684-7587-934C-AC58-7E6BDF2BFB19}"/>
              </a:ext>
            </a:extLst>
          </p:cNvPr>
          <p:cNvSpPr txBox="1"/>
          <p:nvPr/>
        </p:nvSpPr>
        <p:spPr>
          <a:xfrm>
            <a:off x="6319550" y="2057400"/>
            <a:ext cx="2090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 scenario averages:</a:t>
            </a:r>
          </a:p>
          <a:p>
            <a:endParaRPr lang="en-US" dirty="0"/>
          </a:p>
          <a:p>
            <a:r>
              <a:rPr lang="en-US" dirty="0"/>
              <a:t>Freshness 0.55</a:t>
            </a:r>
          </a:p>
          <a:p>
            <a:r>
              <a:rPr lang="en-US" dirty="0"/>
              <a:t>Waste 6%</a:t>
            </a:r>
          </a:p>
          <a:p>
            <a:r>
              <a:rPr lang="en-US" dirty="0"/>
              <a:t>Demand loss 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3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F881-E98A-5640-ADE2-44484CEC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54CC-21A5-174A-BD89-8E03504DF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survey</a:t>
            </a:r>
          </a:p>
          <a:p>
            <a:r>
              <a:rPr lang="en-US" dirty="0"/>
              <a:t>Problem formulation</a:t>
            </a:r>
          </a:p>
          <a:p>
            <a:r>
              <a:rPr lang="en-US" dirty="0"/>
              <a:t>Problem approach</a:t>
            </a:r>
          </a:p>
          <a:p>
            <a:r>
              <a:rPr lang="en-US" dirty="0"/>
              <a:t>Heuristic solutions</a:t>
            </a:r>
          </a:p>
        </p:txBody>
      </p:sp>
    </p:spTree>
    <p:extLst>
      <p:ext uri="{BB962C8B-B14F-4D97-AF65-F5344CB8AC3E}">
        <p14:creationId xmlns:p14="http://schemas.microsoft.com/office/powerpoint/2010/main" val="170300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392F-C9F2-4C4B-A43A-2B0DFBAE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Management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25F90-9305-034C-9F5E-6894405A3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central decisions:</a:t>
            </a:r>
          </a:p>
          <a:p>
            <a:pPr lvl="1"/>
            <a:r>
              <a:rPr lang="en-US" dirty="0"/>
              <a:t>Ordering, replenishment, fulfillment, and pricing </a:t>
            </a:r>
          </a:p>
          <a:p>
            <a:r>
              <a:rPr lang="en-US" dirty="0"/>
              <a:t>Solution approach: dynamic programming </a:t>
            </a:r>
          </a:p>
          <a:p>
            <a:pPr lvl="1"/>
            <a:r>
              <a:rPr lang="en-US" dirty="0"/>
              <a:t>Current period: inventory holding/ordering, demand satisfaction/lost</a:t>
            </a:r>
          </a:p>
          <a:p>
            <a:pPr lvl="1"/>
            <a:r>
              <a:rPr lang="en-US" dirty="0"/>
              <a:t>Future: inventory affected by current period decision</a:t>
            </a:r>
          </a:p>
          <a:p>
            <a:pPr lvl="1"/>
            <a:r>
              <a:rPr lang="en-US" dirty="0"/>
              <a:t>Challenge: difficult to solve the general problem</a:t>
            </a:r>
          </a:p>
          <a:p>
            <a:pPr lvl="1"/>
            <a:r>
              <a:rPr lang="en-US" dirty="0"/>
              <a:t>Optimal policies for special classes of the problem</a:t>
            </a:r>
          </a:p>
          <a:p>
            <a:r>
              <a:rPr lang="en-US" dirty="0"/>
              <a:t>Industry practice</a:t>
            </a:r>
          </a:p>
          <a:p>
            <a:pPr lvl="1"/>
            <a:r>
              <a:rPr lang="en-US" dirty="0"/>
              <a:t>Base stock policies</a:t>
            </a:r>
          </a:p>
        </p:txBody>
      </p:sp>
    </p:spTree>
    <p:extLst>
      <p:ext uri="{BB962C8B-B14F-4D97-AF65-F5344CB8AC3E}">
        <p14:creationId xmlns:p14="http://schemas.microsoft.com/office/powerpoint/2010/main" val="3321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835A-6A55-434B-985C-17776BDC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Management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0780-9033-394A-AD3D-CB66BAD7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Seminal papers: </a:t>
            </a:r>
          </a:p>
          <a:p>
            <a:pPr lvl="1"/>
            <a:r>
              <a:rPr lang="en-US" dirty="0"/>
              <a:t>Single warehouse: Arrow, Harris, and </a:t>
            </a:r>
            <a:r>
              <a:rPr lang="en-US" dirty="0" err="1"/>
              <a:t>Marschak</a:t>
            </a:r>
            <a:r>
              <a:rPr lang="en-US" dirty="0"/>
              <a:t> (1951), Scarf (1960), </a:t>
            </a:r>
            <a:r>
              <a:rPr lang="en-US" dirty="0" err="1"/>
              <a:t>Iglehart</a:t>
            </a:r>
            <a:r>
              <a:rPr lang="en-US" dirty="0"/>
              <a:t> (1963), </a:t>
            </a:r>
            <a:r>
              <a:rPr lang="en-US" dirty="0" err="1"/>
              <a:t>Veinott</a:t>
            </a:r>
            <a:r>
              <a:rPr lang="en-US" dirty="0"/>
              <a:t> and Wagner (1965)</a:t>
            </a:r>
          </a:p>
          <a:p>
            <a:pPr lvl="1"/>
            <a:r>
              <a:rPr lang="en-US" dirty="0"/>
              <a:t>Multi-echelon: Clark and Scarf (1960)</a:t>
            </a:r>
          </a:p>
          <a:p>
            <a:pPr lvl="1"/>
            <a:r>
              <a:rPr lang="en-US" dirty="0"/>
              <a:t>Distribution systems: </a:t>
            </a:r>
            <a:r>
              <a:rPr lang="en-US" dirty="0" err="1"/>
              <a:t>Eppen</a:t>
            </a:r>
            <a:r>
              <a:rPr lang="en-US" dirty="0"/>
              <a:t> and Schrage (1981), </a:t>
            </a:r>
            <a:r>
              <a:rPr lang="en-US" dirty="0" err="1"/>
              <a:t>Federgruen</a:t>
            </a:r>
            <a:r>
              <a:rPr lang="en-US" dirty="0"/>
              <a:t> and </a:t>
            </a:r>
            <a:r>
              <a:rPr lang="en-US" dirty="0" err="1"/>
              <a:t>Zipkin</a:t>
            </a:r>
            <a:r>
              <a:rPr lang="en-US" dirty="0"/>
              <a:t> (1984)</a:t>
            </a:r>
          </a:p>
          <a:p>
            <a:pPr lvl="1"/>
            <a:r>
              <a:rPr lang="en-US" dirty="0"/>
              <a:t>Assembly systems: </a:t>
            </a:r>
            <a:r>
              <a:rPr lang="en-US" dirty="0" err="1"/>
              <a:t>Rosling</a:t>
            </a:r>
            <a:r>
              <a:rPr lang="en-US" dirty="0"/>
              <a:t> (1989)</a:t>
            </a:r>
          </a:p>
          <a:p>
            <a:r>
              <a:rPr lang="en-US" dirty="0"/>
              <a:t>Structure of optimal policies</a:t>
            </a:r>
          </a:p>
          <a:p>
            <a:pPr lvl="1"/>
            <a:r>
              <a:rPr lang="en-US" dirty="0"/>
              <a:t>Finite horizon: </a:t>
            </a:r>
            <a:r>
              <a:rPr lang="en-US" dirty="0" err="1"/>
              <a:t>Iglehart</a:t>
            </a:r>
            <a:r>
              <a:rPr lang="en-US" dirty="0"/>
              <a:t> (1963), </a:t>
            </a:r>
            <a:r>
              <a:rPr lang="en-US" dirty="0" err="1"/>
              <a:t>Veinott</a:t>
            </a:r>
            <a:r>
              <a:rPr lang="en-US" dirty="0"/>
              <a:t> and Wagner (1965), Zheng (1991): (s, S) policy</a:t>
            </a:r>
          </a:p>
          <a:p>
            <a:pPr lvl="1"/>
            <a:r>
              <a:rPr lang="en-US" dirty="0"/>
              <a:t>Infinite horizon: Zheng (1991), Zheng and </a:t>
            </a:r>
            <a:r>
              <a:rPr lang="en-US" dirty="0" err="1"/>
              <a:t>Federgruen</a:t>
            </a:r>
            <a:r>
              <a:rPr lang="en-US" dirty="0"/>
              <a:t> (1991), (s, S) policy</a:t>
            </a:r>
          </a:p>
          <a:p>
            <a:pPr lvl="1"/>
            <a:r>
              <a:rPr lang="en-US" dirty="0"/>
              <a:t>Positive lead time: Huh, </a:t>
            </a:r>
            <a:r>
              <a:rPr lang="en-US" dirty="0" err="1"/>
              <a:t>Janakiraman</a:t>
            </a:r>
            <a:r>
              <a:rPr lang="en-US" dirty="0"/>
              <a:t>, </a:t>
            </a:r>
            <a:r>
              <a:rPr lang="en-US" dirty="0" err="1"/>
              <a:t>Muckstadt</a:t>
            </a:r>
            <a:r>
              <a:rPr lang="en-US" dirty="0"/>
              <a:t>, </a:t>
            </a:r>
            <a:r>
              <a:rPr lang="en-US" dirty="0" err="1"/>
              <a:t>Rusmevichientong</a:t>
            </a:r>
            <a:r>
              <a:rPr lang="en-US" dirty="0"/>
              <a:t> (2008) (base stock), Xin and Goldberg (2016)</a:t>
            </a:r>
          </a:p>
          <a:p>
            <a:pPr lvl="1"/>
            <a:r>
              <a:rPr lang="en-US" dirty="0"/>
              <a:t>Perishable products: Nahmias (1975), Chen, Pang, and Pan (2014)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8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68E085-D9ED-CE41-86E0-7E47C860B6CE}"/>
              </a:ext>
            </a:extLst>
          </p:cNvPr>
          <p:cNvSpPr txBox="1">
            <a:spLocks/>
          </p:cNvSpPr>
          <p:nvPr/>
        </p:nvSpPr>
        <p:spPr>
          <a:xfrm>
            <a:off x="954785" y="19605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Sequence of events: pipeline inventory arriving, observing inventory state, ordering, demand realization, demand fulfillment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96091-B2CD-A342-BEEF-4D11053E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Management </a:t>
            </a:r>
            <a:r>
              <a:rPr lang="en-US" dirty="0" err="1"/>
              <a:t>Literautre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360A85E-40B2-FC41-96B8-643871C1426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9739003"/>
                  </p:ext>
                </p:extLst>
              </p:nvPr>
            </p:nvGraphicFramePr>
            <p:xfrm>
              <a:off x="1659323" y="3450212"/>
              <a:ext cx="8653355" cy="27267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0671">
                      <a:extLst>
                        <a:ext uri="{9D8B030D-6E8A-4147-A177-3AD203B41FA5}">
                          <a16:colId xmlns:a16="http://schemas.microsoft.com/office/drawing/2014/main" val="597055450"/>
                        </a:ext>
                      </a:extLst>
                    </a:gridCol>
                    <a:gridCol w="1730671">
                      <a:extLst>
                        <a:ext uri="{9D8B030D-6E8A-4147-A177-3AD203B41FA5}">
                          <a16:colId xmlns:a16="http://schemas.microsoft.com/office/drawing/2014/main" val="1744976928"/>
                        </a:ext>
                      </a:extLst>
                    </a:gridCol>
                    <a:gridCol w="1730671">
                      <a:extLst>
                        <a:ext uri="{9D8B030D-6E8A-4147-A177-3AD203B41FA5}">
                          <a16:colId xmlns:a16="http://schemas.microsoft.com/office/drawing/2014/main" val="3776623458"/>
                        </a:ext>
                      </a:extLst>
                    </a:gridCol>
                    <a:gridCol w="1730671">
                      <a:extLst>
                        <a:ext uri="{9D8B030D-6E8A-4147-A177-3AD203B41FA5}">
                          <a16:colId xmlns:a16="http://schemas.microsoft.com/office/drawing/2014/main" val="808359082"/>
                        </a:ext>
                      </a:extLst>
                    </a:gridCol>
                    <a:gridCol w="1730671">
                      <a:extLst>
                        <a:ext uri="{9D8B030D-6E8A-4147-A177-3AD203B41FA5}">
                          <a16:colId xmlns:a16="http://schemas.microsoft.com/office/drawing/2014/main" val="2085814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Setup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Demand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Lead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Horizon (F/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Opt. Policy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0985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B, 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 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F,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6486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B, 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3889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B, 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8731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F,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347030"/>
                      </a:ext>
                    </a:extLst>
                  </a:tr>
                  <a:tr h="501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F,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dirty="0"/>
                            <a:t>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676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F,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6426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360A85E-40B2-FC41-96B8-643871C1426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9739003"/>
                  </p:ext>
                </p:extLst>
              </p:nvPr>
            </p:nvGraphicFramePr>
            <p:xfrm>
              <a:off x="1659323" y="3450212"/>
              <a:ext cx="8653355" cy="27267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0671">
                      <a:extLst>
                        <a:ext uri="{9D8B030D-6E8A-4147-A177-3AD203B41FA5}">
                          <a16:colId xmlns:a16="http://schemas.microsoft.com/office/drawing/2014/main" val="597055450"/>
                        </a:ext>
                      </a:extLst>
                    </a:gridCol>
                    <a:gridCol w="1730671">
                      <a:extLst>
                        <a:ext uri="{9D8B030D-6E8A-4147-A177-3AD203B41FA5}">
                          <a16:colId xmlns:a16="http://schemas.microsoft.com/office/drawing/2014/main" val="1744976928"/>
                        </a:ext>
                      </a:extLst>
                    </a:gridCol>
                    <a:gridCol w="1730671">
                      <a:extLst>
                        <a:ext uri="{9D8B030D-6E8A-4147-A177-3AD203B41FA5}">
                          <a16:colId xmlns:a16="http://schemas.microsoft.com/office/drawing/2014/main" val="3776623458"/>
                        </a:ext>
                      </a:extLst>
                    </a:gridCol>
                    <a:gridCol w="1730671">
                      <a:extLst>
                        <a:ext uri="{9D8B030D-6E8A-4147-A177-3AD203B41FA5}">
                          <a16:colId xmlns:a16="http://schemas.microsoft.com/office/drawing/2014/main" val="808359082"/>
                        </a:ext>
                      </a:extLst>
                    </a:gridCol>
                    <a:gridCol w="1730671">
                      <a:extLst>
                        <a:ext uri="{9D8B030D-6E8A-4147-A177-3AD203B41FA5}">
                          <a16:colId xmlns:a16="http://schemas.microsoft.com/office/drawing/2014/main" val="2085814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Setup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Demand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Lead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471" t="-6897" r="-101471" b="-6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Opt. Policy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0985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B, 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 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471" t="-103333" r="-101471" b="-5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540" t="-103333" r="-730" b="-54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486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B, 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540" t="-210345" r="-730" b="-46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3889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B, 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471" t="-300000" r="-101471" b="-3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540" t="-300000" r="-730" b="-3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8731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471" t="-413793" r="-101471" b="-25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540" t="-413793" r="-730" b="-258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47030"/>
                      </a:ext>
                    </a:extLst>
                  </a:tr>
                  <a:tr h="501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471" t="-372500" r="-101471" b="-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540" t="-372500" r="-730" b="-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0676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471" t="-651724" r="-101471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6426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18F256-C874-B542-90B0-5ABDEFF41FC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3E899-5872-084B-B032-4830DF204766}"/>
              </a:ext>
            </a:extLst>
          </p:cNvPr>
          <p:cNvSpPr txBox="1"/>
          <p:nvPr/>
        </p:nvSpPr>
        <p:spPr>
          <a:xfrm rot="10800000" flipV="1">
            <a:off x="3404640" y="6222608"/>
            <a:ext cx="251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  backlogged demand</a:t>
            </a:r>
          </a:p>
          <a:p>
            <a:r>
              <a:rPr lang="en-US" dirty="0"/>
              <a:t>L: lost sales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57D4F-ED03-5E43-BCFF-6FA2275451FB}"/>
              </a:ext>
            </a:extLst>
          </p:cNvPr>
          <p:cNvSpPr txBox="1"/>
          <p:nvPr/>
        </p:nvSpPr>
        <p:spPr>
          <a:xfrm>
            <a:off x="8633779" y="6311900"/>
            <a:ext cx="167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Approximate</a:t>
            </a:r>
          </a:p>
        </p:txBody>
      </p:sp>
    </p:spTree>
    <p:extLst>
      <p:ext uri="{BB962C8B-B14F-4D97-AF65-F5344CB8AC3E}">
        <p14:creationId xmlns:p14="http://schemas.microsoft.com/office/powerpoint/2010/main" val="298532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C874-1B3E-9048-96CF-9A886FC5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556B-E8DA-E841-B71F-54CF18780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(s, S)-type policy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6DDEE3-983D-0448-A9BC-455926F4FD9F}"/>
              </a:ext>
            </a:extLst>
          </p:cNvPr>
          <p:cNvCxnSpPr>
            <a:cxnSpLocks/>
          </p:cNvCxnSpPr>
          <p:nvPr/>
        </p:nvCxnSpPr>
        <p:spPr>
          <a:xfrm flipV="1">
            <a:off x="3832697" y="2339485"/>
            <a:ext cx="0" cy="33236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0DF07D-7EFD-0B4A-B491-2DBA9103B266}"/>
              </a:ext>
            </a:extLst>
          </p:cNvPr>
          <p:cNvCxnSpPr>
            <a:cxnSpLocks/>
          </p:cNvCxnSpPr>
          <p:nvPr/>
        </p:nvCxnSpPr>
        <p:spPr>
          <a:xfrm>
            <a:off x="3832697" y="5663102"/>
            <a:ext cx="4435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8CD399-ACD5-5F48-BB6C-1C85FD6C7FDA}"/>
              </a:ext>
            </a:extLst>
          </p:cNvPr>
          <p:cNvSpPr txBox="1"/>
          <p:nvPr/>
        </p:nvSpPr>
        <p:spPr>
          <a:xfrm>
            <a:off x="4249365" y="2327439"/>
            <a:ext cx="46887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1"/>
                </a:solidFill>
              </a:rPr>
              <a:t>Ordering quantity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55C14-6B4C-2D46-8CD3-5D01FA7C1285}"/>
              </a:ext>
            </a:extLst>
          </p:cNvPr>
          <p:cNvSpPr txBox="1"/>
          <p:nvPr/>
        </p:nvSpPr>
        <p:spPr>
          <a:xfrm>
            <a:off x="3955914" y="6107071"/>
            <a:ext cx="46887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1"/>
                </a:solidFill>
              </a:rPr>
              <a:t>Inventory at beginning of period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07DE5-D7AC-9A44-BFF4-B2125C7EE1CE}"/>
              </a:ext>
            </a:extLst>
          </p:cNvPr>
          <p:cNvCxnSpPr>
            <a:cxnSpLocks/>
          </p:cNvCxnSpPr>
          <p:nvPr/>
        </p:nvCxnSpPr>
        <p:spPr>
          <a:xfrm>
            <a:off x="3832697" y="3124783"/>
            <a:ext cx="1147865" cy="1084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3F773B-ACDA-474C-9531-813533669A1F}"/>
              </a:ext>
            </a:extLst>
          </p:cNvPr>
          <p:cNvSpPr txBox="1"/>
          <p:nvPr/>
        </p:nvSpPr>
        <p:spPr>
          <a:xfrm>
            <a:off x="3665703" y="5663102"/>
            <a:ext cx="5171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A9A497-A2B7-9B47-8E14-0B699AE197FA}"/>
              </a:ext>
            </a:extLst>
          </p:cNvPr>
          <p:cNvSpPr txBox="1"/>
          <p:nvPr/>
        </p:nvSpPr>
        <p:spPr>
          <a:xfrm>
            <a:off x="4794111" y="5675556"/>
            <a:ext cx="5171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B9611C-986E-FD4F-A4B3-3B0BD9B46AF9}"/>
              </a:ext>
            </a:extLst>
          </p:cNvPr>
          <p:cNvSpPr txBox="1"/>
          <p:nvPr/>
        </p:nvSpPr>
        <p:spPr>
          <a:xfrm>
            <a:off x="3404677" y="2977856"/>
            <a:ext cx="5171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8F6AD2-969C-3547-8CCE-002400B01E66}"/>
              </a:ext>
            </a:extLst>
          </p:cNvPr>
          <p:cNvCxnSpPr>
            <a:cxnSpLocks/>
          </p:cNvCxnSpPr>
          <p:nvPr/>
        </p:nvCxnSpPr>
        <p:spPr>
          <a:xfrm>
            <a:off x="4980562" y="4209277"/>
            <a:ext cx="0" cy="14538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7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C874-1B3E-9048-96CF-9A886FC5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556B-E8DA-E841-B71F-54CF18780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no setup cost, these policies reduce to base stock type policies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6DDEE3-983D-0448-A9BC-455926F4FD9F}"/>
              </a:ext>
            </a:extLst>
          </p:cNvPr>
          <p:cNvCxnSpPr>
            <a:cxnSpLocks/>
          </p:cNvCxnSpPr>
          <p:nvPr/>
        </p:nvCxnSpPr>
        <p:spPr>
          <a:xfrm flipV="1">
            <a:off x="3832697" y="2339485"/>
            <a:ext cx="0" cy="33236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0DF07D-7EFD-0B4A-B491-2DBA9103B266}"/>
              </a:ext>
            </a:extLst>
          </p:cNvPr>
          <p:cNvCxnSpPr>
            <a:cxnSpLocks/>
          </p:cNvCxnSpPr>
          <p:nvPr/>
        </p:nvCxnSpPr>
        <p:spPr>
          <a:xfrm>
            <a:off x="3832697" y="5663102"/>
            <a:ext cx="4435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8CD399-ACD5-5F48-BB6C-1C85FD6C7FDA}"/>
              </a:ext>
            </a:extLst>
          </p:cNvPr>
          <p:cNvSpPr txBox="1"/>
          <p:nvPr/>
        </p:nvSpPr>
        <p:spPr>
          <a:xfrm>
            <a:off x="4249365" y="2327439"/>
            <a:ext cx="46887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1"/>
                </a:solidFill>
              </a:rPr>
              <a:t>Ordering quantity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55C14-6B4C-2D46-8CD3-5D01FA7C1285}"/>
              </a:ext>
            </a:extLst>
          </p:cNvPr>
          <p:cNvSpPr txBox="1"/>
          <p:nvPr/>
        </p:nvSpPr>
        <p:spPr>
          <a:xfrm>
            <a:off x="3955914" y="6107071"/>
            <a:ext cx="46887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1"/>
                </a:solidFill>
              </a:rPr>
              <a:t>Inventory at beginning of period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07DE5-D7AC-9A44-BFF4-B2125C7EE1CE}"/>
              </a:ext>
            </a:extLst>
          </p:cNvPr>
          <p:cNvCxnSpPr>
            <a:cxnSpLocks/>
          </p:cNvCxnSpPr>
          <p:nvPr/>
        </p:nvCxnSpPr>
        <p:spPr>
          <a:xfrm>
            <a:off x="3832697" y="3124783"/>
            <a:ext cx="2342746" cy="253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3F773B-ACDA-474C-9531-813533669A1F}"/>
              </a:ext>
            </a:extLst>
          </p:cNvPr>
          <p:cNvSpPr txBox="1"/>
          <p:nvPr/>
        </p:nvSpPr>
        <p:spPr>
          <a:xfrm>
            <a:off x="3667329" y="5663102"/>
            <a:ext cx="418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41B810-653C-9B47-8182-3B46861946B8}"/>
              </a:ext>
            </a:extLst>
          </p:cNvPr>
          <p:cNvSpPr txBox="1"/>
          <p:nvPr/>
        </p:nvSpPr>
        <p:spPr>
          <a:xfrm>
            <a:off x="6175443" y="5663102"/>
            <a:ext cx="418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B9611C-986E-FD4F-A4B3-3B0BD9B46AF9}"/>
              </a:ext>
            </a:extLst>
          </p:cNvPr>
          <p:cNvSpPr txBox="1"/>
          <p:nvPr/>
        </p:nvSpPr>
        <p:spPr>
          <a:xfrm>
            <a:off x="3406303" y="2977856"/>
            <a:ext cx="418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4050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0E16-92BA-E94E-A3A8-0CBF7429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Perishable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3203-9662-F54C-B5F7-E26664C4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modeling difference:</a:t>
            </a:r>
          </a:p>
          <a:p>
            <a:pPr lvl="1"/>
            <a:r>
              <a:rPr lang="en-US" dirty="0"/>
              <a:t>Not all inventories are treated equally: due to difference time to expiration</a:t>
            </a:r>
          </a:p>
          <a:p>
            <a:r>
              <a:rPr lang="en-US" dirty="0"/>
              <a:t>Two intuitions of optimal control policy</a:t>
            </a:r>
          </a:p>
          <a:p>
            <a:pPr lvl="1"/>
            <a:r>
              <a:rPr lang="en-US" dirty="0"/>
              <a:t>The more perishable the product is, the less we order</a:t>
            </a:r>
          </a:p>
          <a:p>
            <a:pPr lvl="1"/>
            <a:r>
              <a:rPr lang="en-US" dirty="0"/>
              <a:t>1 unit of fresh inventory + 9 units of old inventory vs. 9 unites of fresh inventory and 1 unit of old inventory -&gt; order more in the first case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8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8818</TotalTime>
  <Words>1900</Words>
  <Application>Microsoft Macintosh PowerPoint</Application>
  <PresentationFormat>Widescreen</PresentationFormat>
  <Paragraphs>259</Paragraphs>
  <Slides>22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Supply Chain Optimization: Blockchain Applications in Inventory Management</vt:lpstr>
      <vt:lpstr>Summary of Work</vt:lpstr>
      <vt:lpstr>Summary of Work</vt:lpstr>
      <vt:lpstr>Inventory Management Literature</vt:lpstr>
      <vt:lpstr>Inventory Management Literature</vt:lpstr>
      <vt:lpstr>Inventory Management Literautre</vt:lpstr>
      <vt:lpstr>Inventory Management</vt:lpstr>
      <vt:lpstr>Inventory Management</vt:lpstr>
      <vt:lpstr>Perishable Inventory</vt:lpstr>
      <vt:lpstr>Perishable Inventory (technical details)</vt:lpstr>
      <vt:lpstr>PowerPoint Presentation</vt:lpstr>
      <vt:lpstr>PowerPoint Presentation</vt:lpstr>
      <vt:lpstr>Our Setup</vt:lpstr>
      <vt:lpstr>Our Setup</vt:lpstr>
      <vt:lpstr>PowerPoint Presentation</vt:lpstr>
      <vt:lpstr>Simulator</vt:lpstr>
      <vt:lpstr>Simulator</vt:lpstr>
      <vt:lpstr>Baseline Performance</vt:lpstr>
      <vt:lpstr>Local Improvement</vt:lpstr>
      <vt:lpstr>Ongoing</vt:lpstr>
      <vt:lpstr>Value of Supply Chain Information Sharing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Perishable Inventory</dc:title>
  <dc:creator>Peter Zhang</dc:creator>
  <cp:lastModifiedBy>Peter Zhang</cp:lastModifiedBy>
  <cp:revision>431</cp:revision>
  <cp:lastPrinted>2018-08-02T17:23:21Z</cp:lastPrinted>
  <dcterms:created xsi:type="dcterms:W3CDTF">2018-07-23T17:18:01Z</dcterms:created>
  <dcterms:modified xsi:type="dcterms:W3CDTF">2018-08-17T14:27:01Z</dcterms:modified>
</cp:coreProperties>
</file>