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10/18/2020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b="1" dirty="0" smtClean="0"/>
              <a:t>The </a:t>
            </a:r>
            <a:r>
              <a:rPr lang="en-US" sz="3600" b="1" dirty="0"/>
              <a:t>Battle of Neighborhood</a:t>
            </a:r>
            <a:r>
              <a:rPr lang="en-US" b="1" dirty="0"/>
              <a:t> </a:t>
            </a:r>
            <a:r>
              <a:rPr lang="en-US" sz="4000" dirty="0"/>
              <a:t>IBM Applied Data Science </a:t>
            </a:r>
            <a:r>
              <a:rPr lang="en-US" sz="4000" dirty="0" smtClean="0"/>
              <a:t>Capstone</a:t>
            </a:r>
            <a:endParaRPr lang="en-US" sz="4000" dirty="0"/>
          </a:p>
        </p:txBody>
      </p:sp>
      <p:sp>
        <p:nvSpPr>
          <p:cNvPr id="3" name="Subtitle 2"/>
          <p:cNvSpPr>
            <a:spLocks noGrp="1"/>
          </p:cNvSpPr>
          <p:nvPr>
            <p:ph type="subTitle" idx="1"/>
          </p:nvPr>
        </p:nvSpPr>
        <p:spPr/>
        <p:txBody>
          <a:bodyPr/>
          <a:lstStyle/>
          <a:p>
            <a:pPr algn="ctr"/>
            <a:r>
              <a:rPr lang="en-US" b="1" i="1" dirty="0" smtClean="0"/>
              <a:t>Analysis on Japanese </a:t>
            </a:r>
            <a:r>
              <a:rPr lang="en-US" b="1" i="1" dirty="0"/>
              <a:t>Restaurant in New York </a:t>
            </a:r>
            <a:endParaRPr lang="en-US" b="1" i="1" dirty="0" smtClean="0"/>
          </a:p>
          <a:p>
            <a:pPr algn="ctr"/>
            <a:r>
              <a:rPr lang="en-US" dirty="0" smtClean="0"/>
              <a:t>By</a:t>
            </a:r>
            <a:r>
              <a:rPr lang="en-US" dirty="0"/>
              <a:t>: Peng Zhao </a:t>
            </a:r>
            <a:endParaRPr lang="en-US" dirty="0" smtClean="0"/>
          </a:p>
          <a:p>
            <a:pPr algn="ctr"/>
            <a:r>
              <a:rPr lang="en-US" dirty="0" smtClean="0"/>
              <a:t>Oct</a:t>
            </a:r>
            <a:r>
              <a:rPr lang="en-US" dirty="0"/>
              <a:t>. 16 2020 </a:t>
            </a:r>
          </a:p>
        </p:txBody>
      </p:sp>
    </p:spTree>
    <p:extLst>
      <p:ext uri="{BB962C8B-B14F-4D97-AF65-F5344CB8AC3E}">
        <p14:creationId xmlns:p14="http://schemas.microsoft.com/office/powerpoint/2010/main" val="337360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870479" cy="5816600"/>
          </a:xfrm>
        </p:spPr>
        <p:txBody>
          <a:bodyPr/>
          <a:lstStyle/>
          <a:p>
            <a:pPr algn="ctr"/>
            <a:r>
              <a:rPr lang="en-US" sz="3200" b="1" dirty="0"/>
              <a:t>Introduction </a:t>
            </a:r>
          </a:p>
          <a:p>
            <a:r>
              <a:rPr lang="en-US" dirty="0"/>
              <a:t>New York City's demographics show that it is a large and ethnically diverse metropolis. It is the largest city in the United States with a long history of international immigration. </a:t>
            </a:r>
            <a:endParaRPr lang="en-US" dirty="0" smtClean="0"/>
          </a:p>
          <a:p>
            <a:endParaRPr lang="en-US" dirty="0"/>
          </a:p>
          <a:p>
            <a:r>
              <a:rPr lang="en-US" dirty="0" smtClean="0"/>
              <a:t>This project </a:t>
            </a:r>
            <a:r>
              <a:rPr lang="en-US" dirty="0"/>
              <a:t>explores the best locations for Japanese restaurants throughout the city of New York. Potentially the owner of the new Japanese restaurant can have great success and consistent profit. However, as with any business, opening a new restaurant requires serious considerations and is more complicated than it seems from the first glance. In particular, the location of the restaurant is one of the most important factors that will affect whether it will have success or a failure. So our project will attempt to answer the questions “Where should the investor open a Japanese Restaurant?” and “Where should I go If I want great Japanese food?” </a:t>
            </a:r>
            <a:endParaRPr lang="en-US" dirty="0"/>
          </a:p>
        </p:txBody>
      </p:sp>
    </p:spTree>
    <p:extLst>
      <p:ext uri="{BB962C8B-B14F-4D97-AF65-F5344CB8AC3E}">
        <p14:creationId xmlns:p14="http://schemas.microsoft.com/office/powerpoint/2010/main" val="37818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30" y="628073"/>
            <a:ext cx="8001000" cy="868218"/>
          </a:xfrm>
        </p:spPr>
        <p:txBody>
          <a:bodyPr>
            <a:normAutofit/>
          </a:bodyPr>
          <a:lstStyle/>
          <a:p>
            <a:pPr algn="ctr"/>
            <a:r>
              <a:rPr lang="en-US" sz="2000" b="1" dirty="0"/>
              <a:t>Business Problem</a:t>
            </a:r>
            <a:r>
              <a:rPr lang="en-US" sz="2000" dirty="0"/>
              <a:t/>
            </a:r>
            <a:br>
              <a:rPr lang="en-US" sz="2000" dirty="0"/>
            </a:br>
            <a:endParaRPr lang="en-US" sz="2000" dirty="0"/>
          </a:p>
        </p:txBody>
      </p:sp>
      <p:sp>
        <p:nvSpPr>
          <p:cNvPr id="3" name="Subtitle 2"/>
          <p:cNvSpPr>
            <a:spLocks noGrp="1"/>
          </p:cNvSpPr>
          <p:nvPr>
            <p:ph type="subTitle" idx="1"/>
          </p:nvPr>
        </p:nvSpPr>
        <p:spPr>
          <a:xfrm>
            <a:off x="1302326" y="1727200"/>
            <a:ext cx="9772073" cy="4414982"/>
          </a:xfrm>
        </p:spPr>
        <p:txBody>
          <a:bodyPr/>
          <a:lstStyle/>
          <a:p>
            <a:r>
              <a:rPr lang="en-US" sz="2400" dirty="0"/>
              <a:t>The objective of this Capstone project is to analyze and select the best locations in the city of New York to open a new Japanese restaurant. Using Data Science methodology and instruments such as Data Analysis and Visualization, this project aims to provide solutions to answer the business question: Where in the city of New York, should the investor open a Japanese Restaurant?</a:t>
            </a:r>
            <a:endParaRPr lang="en-US" dirty="0"/>
          </a:p>
        </p:txBody>
      </p:sp>
    </p:spTree>
    <p:extLst>
      <p:ext uri="{BB962C8B-B14F-4D97-AF65-F5344CB8AC3E}">
        <p14:creationId xmlns:p14="http://schemas.microsoft.com/office/powerpoint/2010/main" val="210860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230" y="628073"/>
            <a:ext cx="8001000" cy="868218"/>
          </a:xfrm>
        </p:spPr>
        <p:txBody>
          <a:bodyPr>
            <a:normAutofit/>
          </a:bodyPr>
          <a:lstStyle/>
          <a:p>
            <a:pPr algn="ctr"/>
            <a:r>
              <a:rPr lang="en-US" sz="3600" b="1" dirty="0" smtClean="0"/>
              <a:t>Data</a:t>
            </a:r>
            <a:endParaRPr lang="en-US" sz="3600" dirty="0"/>
          </a:p>
        </p:txBody>
      </p:sp>
      <p:sp>
        <p:nvSpPr>
          <p:cNvPr id="3" name="Subtitle 2"/>
          <p:cNvSpPr>
            <a:spLocks noGrp="1"/>
          </p:cNvSpPr>
          <p:nvPr>
            <p:ph type="subTitle" idx="1"/>
          </p:nvPr>
        </p:nvSpPr>
        <p:spPr>
          <a:xfrm>
            <a:off x="1302326" y="1727200"/>
            <a:ext cx="9772073" cy="4414982"/>
          </a:xfrm>
        </p:spPr>
        <p:txBody>
          <a:bodyPr>
            <a:normAutofit/>
          </a:bodyPr>
          <a:lstStyle/>
          <a:p>
            <a:r>
              <a:rPr lang="en-US" sz="2400" b="1" dirty="0" smtClean="0"/>
              <a:t>To </a:t>
            </a:r>
            <a:r>
              <a:rPr lang="en-US" sz="2400" b="1" dirty="0"/>
              <a:t>solve the problem, we will need the following data: </a:t>
            </a:r>
            <a:endParaRPr lang="en-US" sz="2400" dirty="0"/>
          </a:p>
          <a:p>
            <a:pPr marL="342900" indent="-342900">
              <a:buFont typeface="Arial" panose="020B0604020202020204" pitchFamily="34" charset="0"/>
              <a:buChar char="•"/>
            </a:pPr>
            <a:r>
              <a:rPr lang="en-US" sz="2400" dirty="0" smtClean="0"/>
              <a:t>New </a:t>
            </a:r>
            <a:r>
              <a:rPr lang="en-US" sz="2400" dirty="0"/>
              <a:t>York City data containing the neighborhoods and boroughs.</a:t>
            </a:r>
          </a:p>
          <a:p>
            <a:pPr marL="342900" indent="-342900">
              <a:buFont typeface="Arial" panose="020B0604020202020204" pitchFamily="34" charset="0"/>
              <a:buChar char="•"/>
            </a:pPr>
            <a:r>
              <a:rPr lang="en-US" sz="2400" dirty="0" smtClean="0"/>
              <a:t>Latitude </a:t>
            </a:r>
            <a:r>
              <a:rPr lang="en-US" sz="2400" dirty="0"/>
              <a:t>and longitude coordinates of those neighborhoods. This </a:t>
            </a:r>
            <a:r>
              <a:rPr lang="en-US" sz="2400" dirty="0" smtClean="0"/>
              <a:t>is required </a:t>
            </a:r>
            <a:r>
              <a:rPr lang="en-US" sz="2400" dirty="0"/>
              <a:t>to plot the map and get the venue data.</a:t>
            </a:r>
          </a:p>
          <a:p>
            <a:pPr marL="342900" indent="-342900">
              <a:buFont typeface="Arial" panose="020B0604020202020204" pitchFamily="34" charset="0"/>
              <a:buChar char="•"/>
            </a:pPr>
            <a:r>
              <a:rPr lang="en-US" sz="2400" dirty="0" smtClean="0"/>
              <a:t>Venue </a:t>
            </a:r>
            <a:r>
              <a:rPr lang="en-US" sz="2400" dirty="0"/>
              <a:t>data, particularly data related to restaurants. We are going to </a:t>
            </a:r>
            <a:r>
              <a:rPr lang="en-US" sz="2400" dirty="0" smtClean="0"/>
              <a:t>use this </a:t>
            </a:r>
            <a:r>
              <a:rPr lang="en-US" sz="2400" dirty="0"/>
              <a:t>data to perform further analysis of the neighborhoods.</a:t>
            </a:r>
          </a:p>
        </p:txBody>
      </p:sp>
    </p:spTree>
    <p:extLst>
      <p:ext uri="{BB962C8B-B14F-4D97-AF65-F5344CB8AC3E}">
        <p14:creationId xmlns:p14="http://schemas.microsoft.com/office/powerpoint/2010/main" val="34033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812799"/>
            <a:ext cx="10307782" cy="5016758"/>
          </a:xfrm>
          <a:prstGeom prst="rect">
            <a:avLst/>
          </a:prstGeom>
        </p:spPr>
        <p:txBody>
          <a:bodyPr wrap="square">
            <a:spAutoFit/>
          </a:bodyPr>
          <a:lstStyle/>
          <a:p>
            <a:pPr algn="ctr"/>
            <a:r>
              <a:rPr lang="en-US" sz="3200" b="1" dirty="0">
                <a:solidFill>
                  <a:srgbClr val="000000"/>
                </a:solidFill>
                <a:latin typeface="Calibri" panose="020F0502020204030204" pitchFamily="34" charset="0"/>
              </a:rPr>
              <a:t>Methodology </a:t>
            </a:r>
            <a:endParaRPr lang="en-US" sz="3200" dirty="0">
              <a:solidFill>
                <a:srgbClr val="000000"/>
              </a:solidFill>
              <a:latin typeface="Calibri" panose="020F0502020204030204" pitchFamily="34" charset="0"/>
            </a:endParaRPr>
          </a:p>
          <a:p>
            <a:r>
              <a:rPr lang="en-US" sz="3200" dirty="0">
                <a:solidFill>
                  <a:srgbClr val="23292D"/>
                </a:solidFill>
                <a:latin typeface="Segoe UI" panose="020B0502040204020203" pitchFamily="34" charset="0"/>
              </a:rPr>
              <a:t>•</a:t>
            </a:r>
            <a:r>
              <a:rPr lang="en-US" sz="3200" dirty="0">
                <a:solidFill>
                  <a:srgbClr val="23292D"/>
                </a:solidFill>
                <a:latin typeface="Calibri" panose="020F0502020204030204" pitchFamily="34" charset="0"/>
              </a:rPr>
              <a:t>Data will be collected from </a:t>
            </a:r>
            <a:r>
              <a:rPr lang="en-US" sz="3200" dirty="0">
                <a:solidFill>
                  <a:srgbClr val="0365D5"/>
                </a:solidFill>
                <a:latin typeface="Calibri" panose="020F0502020204030204" pitchFamily="34" charset="0"/>
              </a:rPr>
              <a:t>https://cocl.us/new_york_dataset </a:t>
            </a:r>
            <a:r>
              <a:rPr lang="en-US" sz="3200" dirty="0">
                <a:solidFill>
                  <a:srgbClr val="23292D"/>
                </a:solidFill>
                <a:latin typeface="Calibri" panose="020F0502020204030204" pitchFamily="34" charset="0"/>
              </a:rPr>
              <a:t>and cleaned </a:t>
            </a:r>
            <a:r>
              <a:rPr lang="en-US" sz="3200" dirty="0" smtClean="0">
                <a:solidFill>
                  <a:srgbClr val="23292D"/>
                </a:solidFill>
                <a:latin typeface="Calibri" panose="020F0502020204030204" pitchFamily="34" charset="0"/>
              </a:rPr>
              <a:t>and processed </a:t>
            </a:r>
            <a:r>
              <a:rPr lang="en-US" sz="3200" dirty="0">
                <a:solidFill>
                  <a:srgbClr val="23292D"/>
                </a:solidFill>
                <a:latin typeface="Calibri" panose="020F0502020204030204" pitchFamily="34" charset="0"/>
              </a:rPr>
              <a:t>into a </a:t>
            </a:r>
            <a:r>
              <a:rPr lang="en-US" sz="3200" dirty="0" err="1">
                <a:solidFill>
                  <a:srgbClr val="23292D"/>
                </a:solidFill>
                <a:latin typeface="Calibri" panose="020F0502020204030204" pitchFamily="34" charset="0"/>
              </a:rPr>
              <a:t>dataframe</a:t>
            </a:r>
            <a:r>
              <a:rPr lang="en-US" sz="3200" dirty="0">
                <a:solidFill>
                  <a:srgbClr val="23292D"/>
                </a:solidFill>
                <a:latin typeface="Calibri" panose="020F0502020204030204" pitchFamily="34" charset="0"/>
              </a:rPr>
              <a:t>.</a:t>
            </a:r>
          </a:p>
          <a:p>
            <a:r>
              <a:rPr lang="en-US" sz="3200" dirty="0">
                <a:solidFill>
                  <a:srgbClr val="23292D"/>
                </a:solidFill>
                <a:latin typeface="Calibri" panose="020F0502020204030204" pitchFamily="34" charset="0"/>
              </a:rPr>
              <a:t>•</a:t>
            </a:r>
            <a:r>
              <a:rPr lang="en-US" sz="3200" dirty="0" err="1">
                <a:solidFill>
                  <a:srgbClr val="23292D"/>
                </a:solidFill>
                <a:latin typeface="Calibri" panose="020F0502020204030204" pitchFamily="34" charset="0"/>
              </a:rPr>
              <a:t>FourSquare</a:t>
            </a:r>
            <a:r>
              <a:rPr lang="en-US" sz="3200" dirty="0">
                <a:solidFill>
                  <a:srgbClr val="23292D"/>
                </a:solidFill>
                <a:latin typeface="Calibri" panose="020F0502020204030204" pitchFamily="34" charset="0"/>
              </a:rPr>
              <a:t> be used to locate all venues and then filtered by </a:t>
            </a:r>
            <a:r>
              <a:rPr lang="en-US" sz="3200" dirty="0" smtClean="0">
                <a:solidFill>
                  <a:srgbClr val="23292D"/>
                </a:solidFill>
                <a:latin typeface="Calibri" panose="020F0502020204030204" pitchFamily="34" charset="0"/>
              </a:rPr>
              <a:t>Japanese restaurants</a:t>
            </a:r>
            <a:r>
              <a:rPr lang="en-US" sz="3200" dirty="0">
                <a:solidFill>
                  <a:srgbClr val="23292D"/>
                </a:solidFill>
                <a:latin typeface="Calibri" panose="020F0502020204030204" pitchFamily="34" charset="0"/>
              </a:rPr>
              <a:t>. Ratings, tips, and likes by users will be counted and added to </a:t>
            </a:r>
            <a:r>
              <a:rPr lang="en-US" sz="3200" dirty="0" smtClean="0">
                <a:solidFill>
                  <a:srgbClr val="23292D"/>
                </a:solidFill>
                <a:latin typeface="Calibri" panose="020F0502020204030204" pitchFamily="34" charset="0"/>
              </a:rPr>
              <a:t>the data frame</a:t>
            </a:r>
            <a:r>
              <a:rPr lang="en-US" sz="3200" dirty="0">
                <a:solidFill>
                  <a:srgbClr val="23292D"/>
                </a:solidFill>
                <a:latin typeface="Calibri" panose="020F0502020204030204" pitchFamily="34" charset="0"/>
              </a:rPr>
              <a:t>.</a:t>
            </a:r>
          </a:p>
          <a:p>
            <a:r>
              <a:rPr lang="en-US" sz="3200" dirty="0">
                <a:solidFill>
                  <a:srgbClr val="23292D"/>
                </a:solidFill>
                <a:latin typeface="Calibri" panose="020F0502020204030204" pitchFamily="34" charset="0"/>
              </a:rPr>
              <a:t>•Data will be sorted based on rankings.</a:t>
            </a:r>
          </a:p>
          <a:p>
            <a:r>
              <a:rPr lang="en-US" sz="3200" dirty="0">
                <a:solidFill>
                  <a:srgbClr val="23292D"/>
                </a:solidFill>
                <a:latin typeface="Calibri" panose="020F0502020204030204" pitchFamily="34" charset="0"/>
              </a:rPr>
              <a:t>•Finally, the data be will be visually assessed using graphing from </a:t>
            </a:r>
            <a:r>
              <a:rPr lang="en-US" sz="3200" dirty="0" smtClean="0">
                <a:solidFill>
                  <a:srgbClr val="23292D"/>
                </a:solidFill>
                <a:latin typeface="Calibri" panose="020F0502020204030204" pitchFamily="34" charset="0"/>
              </a:rPr>
              <a:t>Python libraries</a:t>
            </a:r>
            <a:r>
              <a:rPr lang="en-US" sz="3200" dirty="0">
                <a:solidFill>
                  <a:srgbClr val="23292D"/>
                </a:solidFill>
                <a:latin typeface="Calibri" panose="020F0502020204030204" pitchFamily="34" charset="0"/>
              </a:rPr>
              <a:t>.</a:t>
            </a:r>
            <a:endParaRPr lang="en-US" sz="3200" dirty="0"/>
          </a:p>
        </p:txBody>
      </p:sp>
    </p:spTree>
    <p:extLst>
      <p:ext uri="{BB962C8B-B14F-4D97-AF65-F5344CB8AC3E}">
        <p14:creationId xmlns:p14="http://schemas.microsoft.com/office/powerpoint/2010/main" val="112123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412" y="83126"/>
            <a:ext cx="8001000" cy="1080655"/>
          </a:xfrm>
        </p:spPr>
        <p:txBody>
          <a:bodyPr/>
          <a:lstStyle/>
          <a:p>
            <a:pPr algn="ctr"/>
            <a:r>
              <a:rPr lang="en-US" dirty="0" smtClean="0"/>
              <a:t>Result</a:t>
            </a:r>
            <a:endParaRPr lang="en-US" dirty="0"/>
          </a:p>
        </p:txBody>
      </p:sp>
      <p:sp>
        <p:nvSpPr>
          <p:cNvPr id="3" name="Subtitle 2"/>
          <p:cNvSpPr>
            <a:spLocks noGrp="1"/>
          </p:cNvSpPr>
          <p:nvPr>
            <p:ph type="subTitle" idx="1"/>
          </p:nvPr>
        </p:nvSpPr>
        <p:spPr>
          <a:xfrm>
            <a:off x="453303" y="1396230"/>
            <a:ext cx="6400800" cy="1947333"/>
          </a:xfrm>
        </p:spPr>
        <p:txBody>
          <a:bodyPr/>
          <a:lstStyle/>
          <a:p>
            <a:r>
              <a:rPr lang="en-US" dirty="0" smtClean="0"/>
              <a:t>1.We </a:t>
            </a:r>
            <a:r>
              <a:rPr lang="en-US" dirty="0"/>
              <a:t>see that Queens has the highest number of Neighborhoods.</a:t>
            </a:r>
          </a:p>
        </p:txBody>
      </p:sp>
      <p:pic>
        <p:nvPicPr>
          <p:cNvPr id="4" name="Picture 3"/>
          <p:cNvPicPr>
            <a:picLocks noChangeAspect="1"/>
          </p:cNvPicPr>
          <p:nvPr/>
        </p:nvPicPr>
        <p:blipFill>
          <a:blip r:embed="rId2"/>
          <a:stretch>
            <a:fillRect/>
          </a:stretch>
        </p:blipFill>
        <p:spPr>
          <a:xfrm>
            <a:off x="2287804" y="2281383"/>
            <a:ext cx="6176996" cy="2992582"/>
          </a:xfrm>
          <a:prstGeom prst="rect">
            <a:avLst/>
          </a:prstGeom>
        </p:spPr>
      </p:pic>
    </p:spTree>
    <p:extLst>
      <p:ext uri="{BB962C8B-B14F-4D97-AF65-F5344CB8AC3E}">
        <p14:creationId xmlns:p14="http://schemas.microsoft.com/office/powerpoint/2010/main" val="294381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0727" y="801914"/>
            <a:ext cx="3853857" cy="4697637"/>
          </a:xfrm>
          <a:prstGeom prst="rect">
            <a:avLst/>
          </a:prstGeom>
        </p:spPr>
      </p:pic>
      <p:sp>
        <p:nvSpPr>
          <p:cNvPr id="3" name="Rectangle 2"/>
          <p:cNvSpPr/>
          <p:nvPr/>
        </p:nvSpPr>
        <p:spPr>
          <a:xfrm>
            <a:off x="2124362" y="5719726"/>
            <a:ext cx="7924801" cy="369332"/>
          </a:xfrm>
          <a:prstGeom prst="rect">
            <a:avLst/>
          </a:prstGeom>
        </p:spPr>
        <p:txBody>
          <a:bodyPr wrap="square">
            <a:spAutoFit/>
          </a:bodyPr>
          <a:lstStyle/>
          <a:p>
            <a:r>
              <a:rPr lang="en-US" dirty="0">
                <a:solidFill>
                  <a:srgbClr val="000000"/>
                </a:solidFill>
                <a:latin typeface="Calibri" panose="020F0502020204030204" pitchFamily="34" charset="0"/>
              </a:rPr>
              <a:t>Top Ten neighborhoods with Japanese Restaurants with the best average rating </a:t>
            </a:r>
            <a:endParaRPr lang="en-US" dirty="0"/>
          </a:p>
        </p:txBody>
      </p:sp>
    </p:spTree>
    <p:extLst>
      <p:ext uri="{BB962C8B-B14F-4D97-AF65-F5344CB8AC3E}">
        <p14:creationId xmlns:p14="http://schemas.microsoft.com/office/powerpoint/2010/main" val="242682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2903" y="618836"/>
            <a:ext cx="8001000" cy="905164"/>
          </a:xfrm>
        </p:spPr>
        <p:txBody>
          <a:bodyPr/>
          <a:lstStyle/>
          <a:p>
            <a:r>
              <a:rPr lang="en-US" b="1" dirty="0"/>
              <a:t>Conclusions</a:t>
            </a:r>
            <a:endParaRPr lang="en-US" dirty="0"/>
          </a:p>
        </p:txBody>
      </p:sp>
      <p:sp>
        <p:nvSpPr>
          <p:cNvPr id="3" name="Subtitle 2"/>
          <p:cNvSpPr>
            <a:spLocks noGrp="1"/>
          </p:cNvSpPr>
          <p:nvPr>
            <p:ph type="subTitle" idx="1"/>
          </p:nvPr>
        </p:nvSpPr>
        <p:spPr>
          <a:xfrm>
            <a:off x="1145309" y="1856510"/>
            <a:ext cx="9975273" cy="3777672"/>
          </a:xfrm>
        </p:spPr>
        <p:txBody>
          <a:bodyPr>
            <a:normAutofit/>
          </a:bodyPr>
          <a:lstStyle/>
          <a:p>
            <a:r>
              <a:rPr lang="en-US" b="1" dirty="0" smtClean="0"/>
              <a:t> </a:t>
            </a:r>
            <a:endParaRPr lang="en-US" dirty="0"/>
          </a:p>
          <a:p>
            <a:r>
              <a:rPr lang="en-US" dirty="0"/>
              <a:t>In the project we have gone through the process of identifying the business problem, specifying the data required, extracting and preparing the data, performing data analysis, and lastly providing recommendations to the investors/developers. During the project, we applied different data science methods and instruments to get the answer to our main question: “Where in the City of New York, should the investor open a Japanese Restaurant?” The findings of this project will help the relevant investor better understand the advantages and disadvantages of different New York neighborhoods/boroughs in terms of opening a Japanese restaurant. </a:t>
            </a:r>
            <a:endParaRPr lang="en-US" dirty="0"/>
          </a:p>
        </p:txBody>
      </p:sp>
    </p:spTree>
    <p:extLst>
      <p:ext uri="{BB962C8B-B14F-4D97-AF65-F5344CB8AC3E}">
        <p14:creationId xmlns:p14="http://schemas.microsoft.com/office/powerpoint/2010/main" val="6253761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TotalTime>
  <Words>519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Segoe UI</vt:lpstr>
      <vt:lpstr>Wingdings 3</vt:lpstr>
      <vt:lpstr>Slice</vt:lpstr>
      <vt:lpstr>The Battle of Neighborhood IBM Applied Data Science Capstone</vt:lpstr>
      <vt:lpstr>PowerPoint Presentation</vt:lpstr>
      <vt:lpstr>Business Problem </vt:lpstr>
      <vt:lpstr>Data</vt:lpstr>
      <vt:lpstr>PowerPoint Presentation</vt:lpstr>
      <vt:lpstr>Result</vt:lpstr>
      <vt:lpstr>PowerPoint Presentation</vt:lpstr>
      <vt:lpstr>Conclusions</vt:lpstr>
    </vt:vector>
  </TitlesOfParts>
  <Company>Indiana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IBM Applied Data Science Capstone</dc:title>
  <dc:creator>Peng Zhao</dc:creator>
  <cp:lastModifiedBy>Peng Zhao</cp:lastModifiedBy>
  <cp:revision>3</cp:revision>
  <dcterms:created xsi:type="dcterms:W3CDTF">2020-10-18T04:15:43Z</dcterms:created>
  <dcterms:modified xsi:type="dcterms:W3CDTF">2020-10-18T04:32:40Z</dcterms:modified>
</cp:coreProperties>
</file>