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0" r:id="rId4"/>
    <p:sldId id="259" r:id="rId5"/>
    <p:sldId id="261" r:id="rId6"/>
    <p:sldId id="262" r:id="rId7"/>
    <p:sldId id="263" r:id="rId8"/>
    <p:sldId id="264" r:id="rId9"/>
    <p:sldId id="269" r:id="rId10"/>
    <p:sldId id="267" r:id="rId11"/>
    <p:sldId id="270" r:id="rId12"/>
    <p:sldId id="271" r:id="rId13"/>
    <p:sldId id="272" r:id="rId14"/>
    <p:sldId id="273" r:id="rId15"/>
    <p:sldId id="274" r:id="rId16"/>
    <p:sldId id="275" r:id="rId17"/>
    <p:sldId id="276" r:id="rId18"/>
    <p:sldId id="277" r:id="rId19"/>
    <p:sldId id="278" r:id="rId20"/>
    <p:sldId id="268" r:id="rId21"/>
    <p:sldId id="265" r:id="rId22"/>
    <p:sldId id="266" r:id="rId23"/>
    <p:sldId id="279" r:id="rId24"/>
  </p:sldIdLst>
  <p:sldSz cx="121618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ta, Dheeraj" initials="PD" lastIdx="0" clrIdx="0">
    <p:extLst>
      <p:ext uri="{19B8F6BF-5375-455C-9EA6-DF929625EA0E}">
        <p15:presenceInfo xmlns:p15="http://schemas.microsoft.com/office/powerpoint/2012/main" userId="S-1-5-21-1547161642-484763869-725345543-598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4FB"/>
    <a:srgbClr val="99FFCC"/>
    <a:srgbClr val="CCFFFF"/>
    <a:srgbClr val="CCFFCC"/>
    <a:srgbClr val="FFFFCC"/>
    <a:srgbClr val="FFFF99"/>
    <a:srgbClr val="00FF99"/>
    <a:srgbClr val="EAEAEA"/>
    <a:srgbClr val="009EE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116" d="100"/>
          <a:sy n="116" d="100"/>
        </p:scale>
        <p:origin x="120" y="186"/>
      </p:cViewPr>
      <p:guideLst>
        <p:guide orient="horz" pos="2160"/>
        <p:guide pos="3831"/>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76AD-A0DD-490D-BE17-0890D2B7213B}" type="datetimeFigureOut">
              <a:rPr lang="en-US" smtClean="0"/>
              <a:t>12/14/2020</a:t>
            </a:fld>
            <a:endParaRPr lang="en-US" dirty="0"/>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487B2-7FCE-4112-8FCA-23F7F7D13BD8}" type="slidenum">
              <a:rPr lang="en-US" smtClean="0"/>
              <a:t>‹#›</a:t>
            </a:fld>
            <a:endParaRPr lang="en-US" dirty="0"/>
          </a:p>
        </p:txBody>
      </p:sp>
    </p:spTree>
    <p:extLst>
      <p:ext uri="{BB962C8B-B14F-4D97-AF65-F5344CB8AC3E}">
        <p14:creationId xmlns:p14="http://schemas.microsoft.com/office/powerpoint/2010/main" val="101145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B3D60-25DE-4F4D-87B6-874307A3D253}"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62530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952D2-9E6E-4985-AAE4-697681D006E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304187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65125"/>
            <a:ext cx="2622396"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6126" y="365125"/>
            <a:ext cx="771516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3F58A-C356-4513-951C-76D1DA9E436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47651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D4AF1-2A9B-474F-9339-8AEB12974A7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337793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85215-3E7E-45EA-9819-6948A85D3077}"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10602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6126"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56931"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B1B56-7C44-435F-8874-53E364FE0FC7}"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55292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65126"/>
            <a:ext cx="1048958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4" name="Content Placeholder 3"/>
          <p:cNvSpPr>
            <a:spLocks noGrp="1"/>
          </p:cNvSpPr>
          <p:nvPr>
            <p:ph sz="half" idx="2"/>
          </p:nvPr>
        </p:nvSpPr>
        <p:spPr>
          <a:xfrm>
            <a:off x="837711" y="2505075"/>
            <a:ext cx="514502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6" name="Content Placeholder 5"/>
          <p:cNvSpPr>
            <a:spLocks noGrp="1"/>
          </p:cNvSpPr>
          <p:nvPr>
            <p:ph sz="quarter" idx="4"/>
          </p:nvPr>
        </p:nvSpPr>
        <p:spPr>
          <a:xfrm>
            <a:off x="6156931" y="2505075"/>
            <a:ext cx="517036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B25C5-F2A1-4A1D-A49B-A3EAFB4F016C}"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9112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9FC63-C4F1-42F0-A521-124D975FBA5D}"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167165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53DED-1C51-46CE-8609-4C7AA3BE902D}"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8594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5993017F-9D21-4328-B3CA-5D63C87067E8}"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65696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0365" y="987426"/>
            <a:ext cx="6156930" cy="4873625"/>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dirty="0"/>
              <a:t>Click icon to add picture</a:t>
            </a:r>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C0EB5198-62F1-47D0-89A4-6BD2233595B3}"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413745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E55504DF-69B0-45F7-97C0-B0A8659DD3B6}" type="datetime1">
              <a:rPr lang="en-US" smtClean="0"/>
              <a:t>12/14/2020</a:t>
            </a:fld>
            <a:endParaRPr lang="en-US" dirty="0"/>
          </a:p>
        </p:txBody>
      </p:sp>
      <p:sp>
        <p:nvSpPr>
          <p:cNvPr id="5" name="Footer Placeholder 4"/>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446D4725-80C8-4B93-9D73-C7FB577496B6}" type="slidenum">
              <a:rPr lang="en-US" smtClean="0"/>
              <a:t>‹#›</a:t>
            </a:fld>
            <a:endParaRPr lang="en-US" dirty="0"/>
          </a:p>
        </p:txBody>
      </p:sp>
    </p:spTree>
    <p:extLst>
      <p:ext uri="{BB962C8B-B14F-4D97-AF65-F5344CB8AC3E}">
        <p14:creationId xmlns:p14="http://schemas.microsoft.com/office/powerpoint/2010/main" val="2665312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trok2@illinois.edu"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npatta2@Illinois.edu" TargetMode="External"/><Relationship Id="rId4" Type="http://schemas.openxmlformats.org/officeDocument/2006/relationships/hyperlink" Target="mailto:peterz2@illino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storage.googleapis.com/bert_models/2018_10_18/uncased_L-12_H-768_A-12.zip" TargetMode="External"/><Relationship Id="rId1" Type="http://schemas.openxmlformats.org/officeDocument/2006/relationships/slideLayout" Target="../slideLayouts/slideLayout1.xml"/><Relationship Id="rId5" Type="http://schemas.openxmlformats.org/officeDocument/2006/relationships/hyperlink" Target="https://medium.com/@robertbracco1/configuring-google-colab-like-a-pro-d61c253f7573" TargetMode="External"/><Relationship Id="rId4" Type="http://schemas.openxmlformats.org/officeDocument/2006/relationships/hyperlink" Target="https://colab.research.google.com/github/tensorflow/tpu/blob/master/tools/colab/bert_finetuning_with_cloud_tpus.ipyn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paperswithcode.com/task/sarcasm-detection/codeless" TargetMode="External"/><Relationship Id="rId3" Type="http://schemas.openxmlformats.org/officeDocument/2006/relationships/hyperlink" Target="https://super.gluebenchmark.com/leaderboard/" TargetMode="External"/><Relationship Id="rId7" Type="http://schemas.openxmlformats.org/officeDocument/2006/relationships/hyperlink" Target="https://www.aclweb.org/anthology/P11-2102.pdf" TargetMode="External"/><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hyperlink" Target="https://arxiv.org/pdf/2006.00850.pdf" TargetMode="External"/><Relationship Id="rId5" Type="http://schemas.openxmlformats.org/officeDocument/2006/relationships/hyperlink" Target="https://arxiv.org/pdf/2005.11424.pdf" TargetMode="External"/><Relationship Id="rId4" Type="http://schemas.openxmlformats.org/officeDocument/2006/relationships/hyperlink" Target="https://arxiv.org/pdf/2006.06259v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github.com/dheerajpatta/CourseProject/blob/main/models/sarcasm_classification.ipyn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heerajpatta/CourseProject/blob/main/models/sarcasm_classification_deep_learning.ipynb"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oogle-research/ber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610E457-6891-4C35-BA81-3E23CACA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01" y="408838"/>
            <a:ext cx="7166769" cy="6207117"/>
          </a:xfrm>
          <a:prstGeom prst="rect">
            <a:avLst/>
          </a:prstGeom>
        </p:spPr>
      </p:pic>
      <p:sp>
        <p:nvSpPr>
          <p:cNvPr id="5" name="Title 1">
            <a:extLst>
              <a:ext uri="{FF2B5EF4-FFF2-40B4-BE49-F238E27FC236}">
                <a16:creationId xmlns:a16="http://schemas.microsoft.com/office/drawing/2014/main" id="{ADE99753-073A-462C-9C67-3C14B6E957BB}"/>
              </a:ext>
            </a:extLst>
          </p:cNvPr>
          <p:cNvSpPr>
            <a:spLocks noGrp="1"/>
          </p:cNvSpPr>
          <p:nvPr>
            <p:ph type="ctrTitle"/>
          </p:nvPr>
        </p:nvSpPr>
        <p:spPr>
          <a:xfrm>
            <a:off x="7223918" y="1325447"/>
            <a:ext cx="4937919" cy="2844294"/>
          </a:xfrm>
        </p:spPr>
        <p:txBody>
          <a:bodyPr>
            <a:noAutofit/>
          </a:bodyPr>
          <a:lstStyle/>
          <a:p>
            <a:pPr algn="l"/>
            <a:r>
              <a:rPr lang="en-US" sz="4400" b="1" dirty="0">
                <a:latin typeface="CircularStd" panose="020B0604020101020102" pitchFamily="34" charset="0"/>
                <a:ea typeface="Roboto" panose="02000000000000000000" pitchFamily="2" charset="0"/>
                <a:cs typeface="CircularStd" panose="020B0604020101020102" pitchFamily="34" charset="0"/>
              </a:rPr>
              <a:t>Text Classification</a:t>
            </a:r>
            <a:br>
              <a:rPr lang="en-US" sz="4400" b="1" dirty="0">
                <a:latin typeface="CircularStd" panose="020B0604020101020102" pitchFamily="34" charset="0"/>
                <a:ea typeface="Roboto" panose="02000000000000000000" pitchFamily="2" charset="0"/>
                <a:cs typeface="CircularStd" panose="020B0604020101020102" pitchFamily="34" charset="0"/>
              </a:rPr>
            </a:br>
            <a:r>
              <a:rPr lang="en-US" sz="4400" b="1" dirty="0">
                <a:solidFill>
                  <a:schemeClr val="accent2"/>
                </a:solidFill>
                <a:latin typeface="CircularStd" panose="020B0604020101020102" pitchFamily="34" charset="0"/>
                <a:ea typeface="Roboto" panose="02000000000000000000" pitchFamily="2" charset="0"/>
                <a:cs typeface="CircularStd" panose="020B0604020101020102" pitchFamily="34" charset="0"/>
              </a:rPr>
              <a:t>Twitter Sarcasm Detection</a:t>
            </a:r>
          </a:p>
        </p:txBody>
      </p:sp>
      <p:sp>
        <p:nvSpPr>
          <p:cNvPr id="9" name="Title 1">
            <a:extLst>
              <a:ext uri="{FF2B5EF4-FFF2-40B4-BE49-F238E27FC236}">
                <a16:creationId xmlns:a16="http://schemas.microsoft.com/office/drawing/2014/main" id="{1A692B7C-9568-4197-B03B-C8C3E1F422A3}"/>
              </a:ext>
            </a:extLst>
          </p:cNvPr>
          <p:cNvSpPr txBox="1">
            <a:spLocks/>
          </p:cNvSpPr>
          <p:nvPr/>
        </p:nvSpPr>
        <p:spPr>
          <a:xfrm>
            <a:off x="7338219" y="5086350"/>
            <a:ext cx="4823618" cy="1771650"/>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r"/>
            <a:endParaRPr lang="en-US" sz="1200" b="1" dirty="0">
              <a:solidFill>
                <a:schemeClr val="tx2"/>
              </a:solidFill>
              <a:latin typeface="CircularStd" panose="020B0604020101020102" pitchFamily="34" charset="0"/>
              <a:ea typeface="Roboto" panose="02000000000000000000" pitchFamily="2" charset="0"/>
              <a:cs typeface="CircularStd" panose="020B0604020101020102" pitchFamily="34" charset="0"/>
            </a:endParaRPr>
          </a:p>
          <a:p>
            <a:pPr algn="r"/>
            <a:r>
              <a:rPr lang="en-US" sz="1200" b="1" dirty="0">
                <a:latin typeface="CircularStd" panose="020B0604020101020102" pitchFamily="34" charset="0"/>
                <a:ea typeface="Roboto" panose="02000000000000000000" pitchFamily="2" charset="0"/>
                <a:cs typeface="CircularStd" panose="020B0604020101020102" pitchFamily="34" charset="0"/>
              </a:rPr>
              <a:t>Group Name – Sarcasm Experts</a:t>
            </a:r>
          </a:p>
          <a:p>
            <a:pPr algn="r"/>
            <a:endParaRPr lang="en-US" sz="1200" b="1" dirty="0">
              <a:solidFill>
                <a:schemeClr val="tx2"/>
              </a:solidFill>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Artsiom Strok</a:t>
            </a:r>
            <a:br>
              <a:rPr lang="en-US" sz="1200" dirty="0">
                <a:latin typeface="CircularStd" panose="020B0604020101020102" pitchFamily="34" charset="0"/>
                <a:ea typeface="Roboto" panose="02000000000000000000" pitchFamily="2" charset="0"/>
                <a:cs typeface="CircularStd" panose="020B0604020101020102" pitchFamily="34" charset="0"/>
              </a:rPr>
            </a:br>
            <a:r>
              <a:rPr lang="en-US" sz="1200" dirty="0">
                <a:latin typeface="CircularStd" panose="020B0604020101020102" pitchFamily="34" charset="0"/>
                <a:cs typeface="CircularStd" panose="020B0604020101020102" pitchFamily="34" charset="0"/>
                <a:hlinkClick r:id="rId3"/>
              </a:rPr>
              <a:t>astrok2@illinois.edu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Peter Zukerman</a:t>
            </a:r>
          </a:p>
          <a:p>
            <a:pPr algn="r"/>
            <a:r>
              <a:rPr lang="en-US" sz="1200" dirty="0">
                <a:latin typeface="CircularStd" panose="020B0604020101020102" pitchFamily="34" charset="0"/>
                <a:cs typeface="CircularStd" panose="020B0604020101020102" pitchFamily="34" charset="0"/>
                <a:hlinkClick r:id="rId4"/>
              </a:rPr>
              <a:t>peterz2@illinois.edu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Dheeraj Patta (Captain)</a:t>
            </a:r>
          </a:p>
          <a:p>
            <a:pPr algn="r"/>
            <a:r>
              <a:rPr lang="en-US" sz="1200" dirty="0">
                <a:latin typeface="CircularStd" panose="020B0604020101020102" pitchFamily="34" charset="0"/>
                <a:ea typeface="Roboto" panose="02000000000000000000" pitchFamily="2" charset="0"/>
                <a:cs typeface="CircularStd" panose="020B0604020101020102" pitchFamily="34" charset="0"/>
                <a:hlinkClick r:id="rId5"/>
              </a:rPr>
              <a:t>npatta2@Illinois.edu</a:t>
            </a:r>
            <a:endParaRPr lang="en-US" sz="1200" dirty="0">
              <a:latin typeface="CircularStd" panose="020B0604020101020102" pitchFamily="34" charset="0"/>
              <a:ea typeface="Roboto" panose="02000000000000000000" pitchFamily="2" charset="0"/>
              <a:cs typeface="CircularStd" panose="020B0604020101020102" pitchFamily="34" charset="0"/>
            </a:endParaRPr>
          </a:p>
        </p:txBody>
      </p:sp>
      <p:pic>
        <p:nvPicPr>
          <p:cNvPr id="1026" name="Picture 2" descr="University logo | Design | Brand | Office of Strategic Marketing and  Branding | University of Illinois Urbana-Champaign">
            <a:extLst>
              <a:ext uri="{FF2B5EF4-FFF2-40B4-BE49-F238E27FC236}">
                <a16:creationId xmlns:a16="http://schemas.microsoft.com/office/drawing/2014/main" id="{0A61E73C-D5CB-4BE6-A2BD-6B01121C7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794" y="0"/>
            <a:ext cx="1239044" cy="536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EEC094-EFB4-4A7A-9D2F-A578196D7360}"/>
              </a:ext>
            </a:extLst>
          </p:cNvPr>
          <p:cNvSpPr/>
          <p:nvPr/>
        </p:nvSpPr>
        <p:spPr>
          <a:xfrm>
            <a:off x="365919" y="6611779"/>
            <a:ext cx="2890535" cy="246221"/>
          </a:xfrm>
          <a:prstGeom prst="rect">
            <a:avLst/>
          </a:prstGeom>
        </p:spPr>
        <p:txBody>
          <a:bodyPr wrap="none">
            <a:spAutoFit/>
          </a:bodyPr>
          <a:lstStyle/>
          <a:p>
            <a:r>
              <a:rPr lang="en-US" sz="1000" dirty="0">
                <a:latin typeface="CircularStd" panose="020B0604020101020102" pitchFamily="34" charset="0"/>
                <a:ea typeface="Roboto" panose="02000000000000000000" pitchFamily="2" charset="0"/>
                <a:cs typeface="CircularStd" panose="020B0604020101020102" pitchFamily="34" charset="0"/>
              </a:rPr>
              <a:t>CS410 Text Information Systems - Competition</a:t>
            </a:r>
          </a:p>
        </p:txBody>
      </p:sp>
      <p:sp>
        <p:nvSpPr>
          <p:cNvPr id="3" name="Slide Number Placeholder 2">
            <a:extLst>
              <a:ext uri="{FF2B5EF4-FFF2-40B4-BE49-F238E27FC236}">
                <a16:creationId xmlns:a16="http://schemas.microsoft.com/office/drawing/2014/main" id="{5121C39B-D052-476F-B7CE-480DFBDE83FD}"/>
              </a:ext>
            </a:extLst>
          </p:cNvPr>
          <p:cNvSpPr>
            <a:spLocks noGrp="1"/>
          </p:cNvSpPr>
          <p:nvPr>
            <p:ph type="sldNum" sz="quarter" idx="12"/>
          </p:nvPr>
        </p:nvSpPr>
        <p:spPr>
          <a:xfrm>
            <a:off x="1"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77467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State-of-the-art (SOTA) Modeling (BERT Base)</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10</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D8646A56-C91C-4149-8340-8377746292A0}"/>
              </a:ext>
            </a:extLst>
          </p:cNvPr>
          <p:cNvSpPr txBox="1"/>
          <p:nvPr/>
        </p:nvSpPr>
        <p:spPr>
          <a:xfrm>
            <a:off x="423434" y="914400"/>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our BERT model using TensorFlow and high-level abstraction framework </a:t>
            </a:r>
            <a:r>
              <a:rPr lang="en-US" sz="1400" b="1" dirty="0">
                <a:latin typeface="CircularStd" panose="020B0604020101020102" pitchFamily="34" charset="0"/>
                <a:cs typeface="CircularStd" panose="020B0604020101020102" pitchFamily="34" charset="0"/>
              </a:rPr>
              <a:t>Keras. Google Colab </a:t>
            </a:r>
            <a:r>
              <a:rPr lang="en-US" sz="1400" dirty="0">
                <a:latin typeface="CircularStd" panose="020B0604020101020102" pitchFamily="34" charset="0"/>
                <a:cs typeface="CircularStd" panose="020B0604020101020102" pitchFamily="34" charset="0"/>
              </a:rPr>
              <a:t>is used to develop, train, deploy and evaluate BERT model.</a:t>
            </a:r>
            <a:r>
              <a:rPr lang="en-US" sz="1400" b="1" dirty="0">
                <a:latin typeface="CircularStd" panose="020B0604020101020102" pitchFamily="34" charset="0"/>
                <a:cs typeface="CircularStd" panose="020B0604020101020102" pitchFamily="34" charset="0"/>
              </a:rPr>
              <a:t> </a:t>
            </a:r>
          </a:p>
        </p:txBody>
      </p:sp>
      <p:sp>
        <p:nvSpPr>
          <p:cNvPr id="5" name="TextBox 4">
            <a:extLst>
              <a:ext uri="{FF2B5EF4-FFF2-40B4-BE49-F238E27FC236}">
                <a16:creationId xmlns:a16="http://schemas.microsoft.com/office/drawing/2014/main" id="{2C561864-30C0-474B-9F49-64003310F367}"/>
              </a:ext>
            </a:extLst>
          </p:cNvPr>
          <p:cNvSpPr txBox="1"/>
          <p:nvPr/>
        </p:nvSpPr>
        <p:spPr>
          <a:xfrm>
            <a:off x="414531" y="1678338"/>
            <a:ext cx="230864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Architecture</a:t>
            </a:r>
          </a:p>
        </p:txBody>
      </p:sp>
      <p:sp>
        <p:nvSpPr>
          <p:cNvPr id="6" name="Oval 5">
            <a:extLst>
              <a:ext uri="{FF2B5EF4-FFF2-40B4-BE49-F238E27FC236}">
                <a16:creationId xmlns:a16="http://schemas.microsoft.com/office/drawing/2014/main" id="{CB71947F-8E9C-4BE5-8CDC-547616F570FC}"/>
              </a:ext>
            </a:extLst>
          </p:cNvPr>
          <p:cNvSpPr/>
          <p:nvPr/>
        </p:nvSpPr>
        <p:spPr>
          <a:xfrm>
            <a:off x="672237" y="222192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7" name="TextBox 6">
            <a:extLst>
              <a:ext uri="{FF2B5EF4-FFF2-40B4-BE49-F238E27FC236}">
                <a16:creationId xmlns:a16="http://schemas.microsoft.com/office/drawing/2014/main" id="{02CA5E25-28AA-4C31-B6C4-46832F6BE1D1}"/>
              </a:ext>
            </a:extLst>
          </p:cNvPr>
          <p:cNvSpPr txBox="1"/>
          <p:nvPr/>
        </p:nvSpPr>
        <p:spPr>
          <a:xfrm>
            <a:off x="957987" y="2127472"/>
            <a:ext cx="333456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Google’s Pre-trained BERT-Base Model</a:t>
            </a:r>
          </a:p>
        </p:txBody>
      </p:sp>
      <p:sp>
        <p:nvSpPr>
          <p:cNvPr id="8" name="Oval 7">
            <a:extLst>
              <a:ext uri="{FF2B5EF4-FFF2-40B4-BE49-F238E27FC236}">
                <a16:creationId xmlns:a16="http://schemas.microsoft.com/office/drawing/2014/main" id="{0383F094-57E4-4CED-A814-5FAEEF0BF4A1}"/>
              </a:ext>
            </a:extLst>
          </p:cNvPr>
          <p:cNvSpPr/>
          <p:nvPr/>
        </p:nvSpPr>
        <p:spPr>
          <a:xfrm>
            <a:off x="672237" y="310333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9" name="TextBox 8">
            <a:extLst>
              <a:ext uri="{FF2B5EF4-FFF2-40B4-BE49-F238E27FC236}">
                <a16:creationId xmlns:a16="http://schemas.microsoft.com/office/drawing/2014/main" id="{3D21FCFF-F155-4ECC-8FB0-0830550D4D2C}"/>
              </a:ext>
            </a:extLst>
          </p:cNvPr>
          <p:cNvSpPr txBox="1"/>
          <p:nvPr/>
        </p:nvSpPr>
        <p:spPr>
          <a:xfrm>
            <a:off x="957987" y="2965744"/>
            <a:ext cx="404950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12-layers, 768-hidden-nodes, 12-attention-heads</a:t>
            </a:r>
          </a:p>
        </p:txBody>
      </p:sp>
      <p:sp>
        <p:nvSpPr>
          <p:cNvPr id="11" name="Oval 10">
            <a:extLst>
              <a:ext uri="{FF2B5EF4-FFF2-40B4-BE49-F238E27FC236}">
                <a16:creationId xmlns:a16="http://schemas.microsoft.com/office/drawing/2014/main" id="{62EA2EA0-D8E1-413F-99D2-252D94BF2889}"/>
              </a:ext>
            </a:extLst>
          </p:cNvPr>
          <p:cNvSpPr/>
          <p:nvPr/>
        </p:nvSpPr>
        <p:spPr>
          <a:xfrm>
            <a:off x="672237" y="3479333"/>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3D2BE7F5-74E9-45D8-97F8-4349D54525DB}"/>
              </a:ext>
            </a:extLst>
          </p:cNvPr>
          <p:cNvSpPr txBox="1"/>
          <p:nvPr/>
        </p:nvSpPr>
        <p:spPr>
          <a:xfrm>
            <a:off x="957987" y="3384880"/>
            <a:ext cx="334258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Parameters - 110M parameters</a:t>
            </a:r>
          </a:p>
        </p:txBody>
      </p:sp>
      <p:sp>
        <p:nvSpPr>
          <p:cNvPr id="13" name="Oval 12">
            <a:extLst>
              <a:ext uri="{FF2B5EF4-FFF2-40B4-BE49-F238E27FC236}">
                <a16:creationId xmlns:a16="http://schemas.microsoft.com/office/drawing/2014/main" id="{FADA31A5-D43F-4A1D-90DF-4B0D9051A850}"/>
              </a:ext>
            </a:extLst>
          </p:cNvPr>
          <p:cNvSpPr/>
          <p:nvPr/>
        </p:nvSpPr>
        <p:spPr>
          <a:xfrm>
            <a:off x="672237" y="264106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4" name="TextBox 13">
            <a:extLst>
              <a:ext uri="{FF2B5EF4-FFF2-40B4-BE49-F238E27FC236}">
                <a16:creationId xmlns:a16="http://schemas.microsoft.com/office/drawing/2014/main" id="{FDE34602-A830-4563-9C24-7734EC029902}"/>
              </a:ext>
            </a:extLst>
          </p:cNvPr>
          <p:cNvSpPr txBox="1"/>
          <p:nvPr/>
        </p:nvSpPr>
        <p:spPr>
          <a:xfrm>
            <a:off x="957987" y="2546608"/>
            <a:ext cx="1851789" cy="307777"/>
          </a:xfrm>
          <a:prstGeom prst="rect">
            <a:avLst/>
          </a:prstGeom>
          <a:solidFill>
            <a:srgbClr val="CCFFFF"/>
          </a:solidFill>
        </p:spPr>
        <p:txBody>
          <a:bodyPr wrap="none" rtlCol="0">
            <a:spAutoFit/>
          </a:bodyPr>
          <a:lstStyle/>
          <a:p>
            <a:r>
              <a:rPr lang="en-US" sz="1400" dirty="0">
                <a:latin typeface="CircularStd" panose="020B0604020101020102" pitchFamily="34" charset="0"/>
                <a:cs typeface="CircularStd" panose="020B0604020101020102" pitchFamily="34" charset="0"/>
              </a:rPr>
              <a:t>BERT-Base, Uncased</a:t>
            </a:r>
          </a:p>
        </p:txBody>
      </p:sp>
      <p:sp>
        <p:nvSpPr>
          <p:cNvPr id="15" name="Oval 14">
            <a:extLst>
              <a:ext uri="{FF2B5EF4-FFF2-40B4-BE49-F238E27FC236}">
                <a16:creationId xmlns:a16="http://schemas.microsoft.com/office/drawing/2014/main" id="{6FF6AF65-0906-47EE-AA18-DBA316DA5C5A}"/>
              </a:ext>
            </a:extLst>
          </p:cNvPr>
          <p:cNvSpPr/>
          <p:nvPr/>
        </p:nvSpPr>
        <p:spPr>
          <a:xfrm>
            <a:off x="672237" y="392404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5FB19B25-C66E-48E7-9D8C-A232EEF1BF0F}"/>
              </a:ext>
            </a:extLst>
          </p:cNvPr>
          <p:cNvSpPr txBox="1"/>
          <p:nvPr/>
        </p:nvSpPr>
        <p:spPr>
          <a:xfrm>
            <a:off x="957987" y="3829592"/>
            <a:ext cx="314541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Stock Weights / Pretrained Weights.</a:t>
            </a:r>
          </a:p>
        </p:txBody>
      </p:sp>
      <p:sp>
        <p:nvSpPr>
          <p:cNvPr id="18" name="Oval 17">
            <a:extLst>
              <a:ext uri="{FF2B5EF4-FFF2-40B4-BE49-F238E27FC236}">
                <a16:creationId xmlns:a16="http://schemas.microsoft.com/office/drawing/2014/main" id="{C8438B18-204C-4A9F-A1E4-48118D845BC6}"/>
              </a:ext>
            </a:extLst>
          </p:cNvPr>
          <p:cNvSpPr/>
          <p:nvPr/>
        </p:nvSpPr>
        <p:spPr>
          <a:xfrm>
            <a:off x="672237" y="44005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5E9375C-125A-47D0-93E1-0485D2ACD7AE}"/>
              </a:ext>
            </a:extLst>
          </p:cNvPr>
          <p:cNvSpPr txBox="1"/>
          <p:nvPr/>
        </p:nvSpPr>
        <p:spPr>
          <a:xfrm>
            <a:off x="957987" y="4306097"/>
            <a:ext cx="476925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using Google Cloud NVDIA GPUs (Google Colab)</a:t>
            </a:r>
          </a:p>
        </p:txBody>
      </p:sp>
      <p:sp>
        <p:nvSpPr>
          <p:cNvPr id="20" name="TextBox 19">
            <a:extLst>
              <a:ext uri="{FF2B5EF4-FFF2-40B4-BE49-F238E27FC236}">
                <a16:creationId xmlns:a16="http://schemas.microsoft.com/office/drawing/2014/main" id="{3CDD1183-CF99-4C08-966C-891DE99092BF}"/>
              </a:ext>
            </a:extLst>
          </p:cNvPr>
          <p:cNvSpPr txBox="1"/>
          <p:nvPr/>
        </p:nvSpPr>
        <p:spPr>
          <a:xfrm>
            <a:off x="414531" y="4871885"/>
            <a:ext cx="2807179"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Evaluation Metrics</a:t>
            </a:r>
          </a:p>
        </p:txBody>
      </p:sp>
      <p:sp>
        <p:nvSpPr>
          <p:cNvPr id="21" name="Oval 20">
            <a:extLst>
              <a:ext uri="{FF2B5EF4-FFF2-40B4-BE49-F238E27FC236}">
                <a16:creationId xmlns:a16="http://schemas.microsoft.com/office/drawing/2014/main" id="{BD71429C-CF17-4D7B-8829-45641EDD2FBE}"/>
              </a:ext>
            </a:extLst>
          </p:cNvPr>
          <p:cNvSpPr/>
          <p:nvPr/>
        </p:nvSpPr>
        <p:spPr>
          <a:xfrm>
            <a:off x="672237" y="544974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2" name="TextBox 21">
            <a:extLst>
              <a:ext uri="{FF2B5EF4-FFF2-40B4-BE49-F238E27FC236}">
                <a16:creationId xmlns:a16="http://schemas.microsoft.com/office/drawing/2014/main" id="{9BC50FDC-FEEC-42DF-B75F-6E5B38BEC26E}"/>
              </a:ext>
            </a:extLst>
          </p:cNvPr>
          <p:cNvSpPr txBox="1"/>
          <p:nvPr/>
        </p:nvSpPr>
        <p:spPr>
          <a:xfrm>
            <a:off x="957987" y="5355287"/>
            <a:ext cx="15872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Confusion Matrix</a:t>
            </a:r>
          </a:p>
        </p:txBody>
      </p:sp>
      <p:sp>
        <p:nvSpPr>
          <p:cNvPr id="23" name="Oval 22">
            <a:extLst>
              <a:ext uri="{FF2B5EF4-FFF2-40B4-BE49-F238E27FC236}">
                <a16:creationId xmlns:a16="http://schemas.microsoft.com/office/drawing/2014/main" id="{56252F36-DB07-4F18-BB33-B1F5FDD1D77D}"/>
              </a:ext>
            </a:extLst>
          </p:cNvPr>
          <p:cNvSpPr/>
          <p:nvPr/>
        </p:nvSpPr>
        <p:spPr>
          <a:xfrm>
            <a:off x="672237" y="5854742"/>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4" name="TextBox 23">
            <a:extLst>
              <a:ext uri="{FF2B5EF4-FFF2-40B4-BE49-F238E27FC236}">
                <a16:creationId xmlns:a16="http://schemas.microsoft.com/office/drawing/2014/main" id="{13CBE7DE-366B-414A-8CDD-B0BFB90D3B5A}"/>
              </a:ext>
            </a:extLst>
          </p:cNvPr>
          <p:cNvSpPr txBox="1"/>
          <p:nvPr/>
        </p:nvSpPr>
        <p:spPr>
          <a:xfrm>
            <a:off x="957987" y="5760289"/>
            <a:ext cx="186621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Classification Report</a:t>
            </a:r>
          </a:p>
        </p:txBody>
      </p:sp>
      <p:sp>
        <p:nvSpPr>
          <p:cNvPr id="25" name="Oval 24">
            <a:extLst>
              <a:ext uri="{FF2B5EF4-FFF2-40B4-BE49-F238E27FC236}">
                <a16:creationId xmlns:a16="http://schemas.microsoft.com/office/drawing/2014/main" id="{FFB305FF-0753-4B12-853A-CD87BAC5DD93}"/>
              </a:ext>
            </a:extLst>
          </p:cNvPr>
          <p:cNvSpPr/>
          <p:nvPr/>
        </p:nvSpPr>
        <p:spPr>
          <a:xfrm>
            <a:off x="672237" y="626664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03032E5A-83EB-42BD-8A67-BAB1AE1DD51B}"/>
              </a:ext>
            </a:extLst>
          </p:cNvPr>
          <p:cNvSpPr txBox="1"/>
          <p:nvPr/>
        </p:nvSpPr>
        <p:spPr>
          <a:xfrm>
            <a:off x="957987" y="6172188"/>
            <a:ext cx="3166251"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Accuracy, Precision, Recall, F1 score </a:t>
            </a:r>
          </a:p>
        </p:txBody>
      </p:sp>
    </p:spTree>
    <p:extLst>
      <p:ext uri="{BB962C8B-B14F-4D97-AF65-F5344CB8AC3E}">
        <p14:creationId xmlns:p14="http://schemas.microsoft.com/office/powerpoint/2010/main" val="79904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11</a:t>
            </a:fld>
            <a:endParaRPr lang="en-US" sz="1000" dirty="0">
              <a:solidFill>
                <a:schemeClr val="bg1"/>
              </a:solidFill>
              <a:latin typeface="CircularStd" panose="020B0604020101020102" pitchFamily="34" charset="0"/>
              <a:cs typeface="CircularStd" panose="020B0604020101020102" pitchFamily="34" charset="0"/>
            </a:endParaRPr>
          </a:p>
        </p:txBody>
      </p:sp>
      <p:pic>
        <p:nvPicPr>
          <p:cNvPr id="2" name="Picture 1">
            <a:extLst>
              <a:ext uri="{FF2B5EF4-FFF2-40B4-BE49-F238E27FC236}">
                <a16:creationId xmlns:a16="http://schemas.microsoft.com/office/drawing/2014/main" id="{7A0D0ED8-3FF8-4B92-AE72-49785E988B35}"/>
              </a:ext>
            </a:extLst>
          </p:cNvPr>
          <p:cNvPicPr>
            <a:picLocks noChangeAspect="1"/>
          </p:cNvPicPr>
          <p:nvPr/>
        </p:nvPicPr>
        <p:blipFill>
          <a:blip r:embed="rId2"/>
          <a:stretch>
            <a:fillRect/>
          </a:stretch>
        </p:blipFill>
        <p:spPr>
          <a:xfrm>
            <a:off x="423434" y="1257300"/>
            <a:ext cx="10306050" cy="723900"/>
          </a:xfrm>
          <a:prstGeom prst="rect">
            <a:avLst/>
          </a:prstGeom>
        </p:spPr>
      </p:pic>
      <p:sp>
        <p:nvSpPr>
          <p:cNvPr id="10" name="TextBox 9">
            <a:extLst>
              <a:ext uri="{FF2B5EF4-FFF2-40B4-BE49-F238E27FC236}">
                <a16:creationId xmlns:a16="http://schemas.microsoft.com/office/drawing/2014/main" id="{44F2C60F-E530-4C90-8F1B-472EAC228B02}"/>
              </a:ext>
            </a:extLst>
          </p:cNvPr>
          <p:cNvSpPr txBox="1"/>
          <p:nvPr/>
        </p:nvSpPr>
        <p:spPr>
          <a:xfrm>
            <a:off x="409898" y="995690"/>
            <a:ext cx="2486578"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Mounting drive for saving all activity</a:t>
            </a:r>
          </a:p>
        </p:txBody>
      </p:sp>
      <p:pic>
        <p:nvPicPr>
          <p:cNvPr id="16" name="Picture 15">
            <a:extLst>
              <a:ext uri="{FF2B5EF4-FFF2-40B4-BE49-F238E27FC236}">
                <a16:creationId xmlns:a16="http://schemas.microsoft.com/office/drawing/2014/main" id="{195DF917-C422-46A7-9B19-693E1832641B}"/>
              </a:ext>
            </a:extLst>
          </p:cNvPr>
          <p:cNvPicPr>
            <a:picLocks noChangeAspect="1"/>
          </p:cNvPicPr>
          <p:nvPr/>
        </p:nvPicPr>
        <p:blipFill>
          <a:blip r:embed="rId3"/>
          <a:stretch>
            <a:fillRect/>
          </a:stretch>
        </p:blipFill>
        <p:spPr>
          <a:xfrm>
            <a:off x="423434" y="2343150"/>
            <a:ext cx="10306050" cy="1209675"/>
          </a:xfrm>
          <a:prstGeom prst="rect">
            <a:avLst/>
          </a:prstGeom>
        </p:spPr>
      </p:pic>
      <p:sp>
        <p:nvSpPr>
          <p:cNvPr id="18" name="TextBox 17">
            <a:extLst>
              <a:ext uri="{FF2B5EF4-FFF2-40B4-BE49-F238E27FC236}">
                <a16:creationId xmlns:a16="http://schemas.microsoft.com/office/drawing/2014/main" id="{11F68C89-4DA7-4B90-ADC9-9595E4BAFAE6}"/>
              </a:ext>
            </a:extLst>
          </p:cNvPr>
          <p:cNvSpPr txBox="1"/>
          <p:nvPr/>
        </p:nvSpPr>
        <p:spPr>
          <a:xfrm>
            <a:off x="423433" y="2112005"/>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Pandas for reading and writing to files. Read the given JSON train file</a:t>
            </a:r>
          </a:p>
        </p:txBody>
      </p:sp>
      <p:pic>
        <p:nvPicPr>
          <p:cNvPr id="17" name="Picture 16">
            <a:extLst>
              <a:ext uri="{FF2B5EF4-FFF2-40B4-BE49-F238E27FC236}">
                <a16:creationId xmlns:a16="http://schemas.microsoft.com/office/drawing/2014/main" id="{7C3153E3-205D-442B-A80A-91AE1995EA41}"/>
              </a:ext>
            </a:extLst>
          </p:cNvPr>
          <p:cNvPicPr>
            <a:picLocks noChangeAspect="1"/>
          </p:cNvPicPr>
          <p:nvPr/>
        </p:nvPicPr>
        <p:blipFill>
          <a:blip r:embed="rId4"/>
          <a:stretch>
            <a:fillRect/>
          </a:stretch>
        </p:blipFill>
        <p:spPr>
          <a:xfrm>
            <a:off x="449800" y="3914775"/>
            <a:ext cx="10296525" cy="1009650"/>
          </a:xfrm>
          <a:prstGeom prst="rect">
            <a:avLst/>
          </a:prstGeom>
        </p:spPr>
      </p:pic>
      <p:sp>
        <p:nvSpPr>
          <p:cNvPr id="20" name="TextBox 19">
            <a:extLst>
              <a:ext uri="{FF2B5EF4-FFF2-40B4-BE49-F238E27FC236}">
                <a16:creationId xmlns:a16="http://schemas.microsoft.com/office/drawing/2014/main" id="{9B354DA9-4B37-44B5-BC10-832A7993E0CB}"/>
              </a:ext>
            </a:extLst>
          </p:cNvPr>
          <p:cNvSpPr txBox="1"/>
          <p:nvPr/>
        </p:nvSpPr>
        <p:spPr>
          <a:xfrm>
            <a:off x="423433" y="3653282"/>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Data prep/cleanup – Remove non-contextual/meaningless redundant words like @USER, &lt;URL&gt;</a:t>
            </a:r>
          </a:p>
        </p:txBody>
      </p:sp>
      <p:pic>
        <p:nvPicPr>
          <p:cNvPr id="19" name="Picture 18">
            <a:extLst>
              <a:ext uri="{FF2B5EF4-FFF2-40B4-BE49-F238E27FC236}">
                <a16:creationId xmlns:a16="http://schemas.microsoft.com/office/drawing/2014/main" id="{D73A166E-6D53-4642-93ED-419CD48EAA87}"/>
              </a:ext>
            </a:extLst>
          </p:cNvPr>
          <p:cNvPicPr>
            <a:picLocks noChangeAspect="1"/>
          </p:cNvPicPr>
          <p:nvPr/>
        </p:nvPicPr>
        <p:blipFill>
          <a:blip r:embed="rId5"/>
          <a:stretch>
            <a:fillRect/>
          </a:stretch>
        </p:blipFill>
        <p:spPr>
          <a:xfrm>
            <a:off x="449800" y="5286375"/>
            <a:ext cx="10296525" cy="409575"/>
          </a:xfrm>
          <a:prstGeom prst="rect">
            <a:avLst/>
          </a:prstGeom>
        </p:spPr>
      </p:pic>
      <p:sp>
        <p:nvSpPr>
          <p:cNvPr id="22" name="TextBox 21">
            <a:extLst>
              <a:ext uri="{FF2B5EF4-FFF2-40B4-BE49-F238E27FC236}">
                <a16:creationId xmlns:a16="http://schemas.microsoft.com/office/drawing/2014/main" id="{F88C635D-3AD5-411D-BA3F-D85A16D8BA2B}"/>
              </a:ext>
            </a:extLst>
          </p:cNvPr>
          <p:cNvSpPr txBox="1"/>
          <p:nvPr/>
        </p:nvSpPr>
        <p:spPr>
          <a:xfrm>
            <a:off x="449800" y="5063754"/>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Data pre-processing for specialized NLP tasks like Social Tokenizer, Emotion Understanding etc.</a:t>
            </a:r>
          </a:p>
        </p:txBody>
      </p:sp>
    </p:spTree>
    <p:extLst>
      <p:ext uri="{BB962C8B-B14F-4D97-AF65-F5344CB8AC3E}">
        <p14:creationId xmlns:p14="http://schemas.microsoft.com/office/powerpoint/2010/main" val="9026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8" y="897894"/>
            <a:ext cx="3151825"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Using ekphrasis to pre-process and enrich data</a:t>
            </a:r>
          </a:p>
        </p:txBody>
      </p:sp>
      <p:pic>
        <p:nvPicPr>
          <p:cNvPr id="6" name="Picture 5">
            <a:extLst>
              <a:ext uri="{FF2B5EF4-FFF2-40B4-BE49-F238E27FC236}">
                <a16:creationId xmlns:a16="http://schemas.microsoft.com/office/drawing/2014/main" id="{9725F4E2-5EBD-4B16-BACF-E77561FCEEF3}"/>
              </a:ext>
            </a:extLst>
          </p:cNvPr>
          <p:cNvPicPr>
            <a:picLocks noChangeAspect="1"/>
          </p:cNvPicPr>
          <p:nvPr/>
        </p:nvPicPr>
        <p:blipFill>
          <a:blip r:embed="rId2"/>
          <a:stretch>
            <a:fillRect/>
          </a:stretch>
        </p:blipFill>
        <p:spPr>
          <a:xfrm>
            <a:off x="537369" y="5627216"/>
            <a:ext cx="10267950" cy="1000125"/>
          </a:xfrm>
          <a:prstGeom prst="rect">
            <a:avLst/>
          </a:prstGeom>
        </p:spPr>
      </p:pic>
      <p:pic>
        <p:nvPicPr>
          <p:cNvPr id="7" name="Picture 6">
            <a:extLst>
              <a:ext uri="{FF2B5EF4-FFF2-40B4-BE49-F238E27FC236}">
                <a16:creationId xmlns:a16="http://schemas.microsoft.com/office/drawing/2014/main" id="{FAFAA42C-FD1D-43C9-A652-EF2467DFAC56}"/>
              </a:ext>
            </a:extLst>
          </p:cNvPr>
          <p:cNvPicPr>
            <a:picLocks noChangeAspect="1"/>
          </p:cNvPicPr>
          <p:nvPr/>
        </p:nvPicPr>
        <p:blipFill>
          <a:blip r:embed="rId3"/>
          <a:stretch>
            <a:fillRect/>
          </a:stretch>
        </p:blipFill>
        <p:spPr>
          <a:xfrm>
            <a:off x="537369" y="1198256"/>
            <a:ext cx="4274214" cy="4019550"/>
          </a:xfrm>
          <a:prstGeom prst="rect">
            <a:avLst/>
          </a:prstGeom>
        </p:spPr>
      </p:pic>
      <p:sp>
        <p:nvSpPr>
          <p:cNvPr id="21" name="TextBox 20">
            <a:extLst>
              <a:ext uri="{FF2B5EF4-FFF2-40B4-BE49-F238E27FC236}">
                <a16:creationId xmlns:a16="http://schemas.microsoft.com/office/drawing/2014/main" id="{42046012-2605-4C1A-8898-8097608161C4}"/>
              </a:ext>
            </a:extLst>
          </p:cNvPr>
          <p:cNvSpPr txBox="1"/>
          <p:nvPr/>
        </p:nvSpPr>
        <p:spPr>
          <a:xfrm>
            <a:off x="537369" y="5365606"/>
            <a:ext cx="4333238"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Using ekphrasis text-processor methods for response and context</a:t>
            </a:r>
          </a:p>
        </p:txBody>
      </p:sp>
      <p:pic>
        <p:nvPicPr>
          <p:cNvPr id="8" name="Picture 7">
            <a:extLst>
              <a:ext uri="{FF2B5EF4-FFF2-40B4-BE49-F238E27FC236}">
                <a16:creationId xmlns:a16="http://schemas.microsoft.com/office/drawing/2014/main" id="{A33BDF2C-C051-4D62-8B60-9E12C158C9A9}"/>
              </a:ext>
            </a:extLst>
          </p:cNvPr>
          <p:cNvPicPr>
            <a:picLocks noChangeAspect="1"/>
          </p:cNvPicPr>
          <p:nvPr/>
        </p:nvPicPr>
        <p:blipFill>
          <a:blip r:embed="rId4"/>
          <a:stretch>
            <a:fillRect/>
          </a:stretch>
        </p:blipFill>
        <p:spPr>
          <a:xfrm>
            <a:off x="5738019" y="1175980"/>
            <a:ext cx="4886325" cy="2381250"/>
          </a:xfrm>
          <a:prstGeom prst="rect">
            <a:avLst/>
          </a:prstGeom>
        </p:spPr>
      </p:pic>
      <p:sp>
        <p:nvSpPr>
          <p:cNvPr id="23" name="TextBox 22">
            <a:extLst>
              <a:ext uri="{FF2B5EF4-FFF2-40B4-BE49-F238E27FC236}">
                <a16:creationId xmlns:a16="http://schemas.microsoft.com/office/drawing/2014/main" id="{F982F133-761B-4F93-96E1-4EF68D12C219}"/>
              </a:ext>
            </a:extLst>
          </p:cNvPr>
          <p:cNvSpPr txBox="1"/>
          <p:nvPr/>
        </p:nvSpPr>
        <p:spPr>
          <a:xfrm>
            <a:off x="5738019" y="855674"/>
            <a:ext cx="1938351"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Rich data ready for Training</a:t>
            </a:r>
          </a:p>
        </p:txBody>
      </p:sp>
    </p:spTree>
    <p:extLst>
      <p:ext uri="{BB962C8B-B14F-4D97-AF65-F5344CB8AC3E}">
        <p14:creationId xmlns:p14="http://schemas.microsoft.com/office/powerpoint/2010/main" val="135685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13</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8" y="857250"/>
            <a:ext cx="1816523"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Utilizing GPUs for training</a:t>
            </a:r>
          </a:p>
        </p:txBody>
      </p:sp>
      <p:pic>
        <p:nvPicPr>
          <p:cNvPr id="4" name="Picture 3">
            <a:extLst>
              <a:ext uri="{FF2B5EF4-FFF2-40B4-BE49-F238E27FC236}">
                <a16:creationId xmlns:a16="http://schemas.microsoft.com/office/drawing/2014/main" id="{9B107BD3-E665-4E2C-A0B4-D83C5D207350}"/>
              </a:ext>
            </a:extLst>
          </p:cNvPr>
          <p:cNvPicPr>
            <a:picLocks noChangeAspect="1"/>
          </p:cNvPicPr>
          <p:nvPr/>
        </p:nvPicPr>
        <p:blipFill>
          <a:blip r:embed="rId2"/>
          <a:stretch>
            <a:fillRect/>
          </a:stretch>
        </p:blipFill>
        <p:spPr>
          <a:xfrm>
            <a:off x="400630" y="1126009"/>
            <a:ext cx="4537289" cy="1762478"/>
          </a:xfrm>
          <a:prstGeom prst="rect">
            <a:avLst/>
          </a:prstGeom>
        </p:spPr>
      </p:pic>
      <p:pic>
        <p:nvPicPr>
          <p:cNvPr id="5" name="Picture 4">
            <a:extLst>
              <a:ext uri="{FF2B5EF4-FFF2-40B4-BE49-F238E27FC236}">
                <a16:creationId xmlns:a16="http://schemas.microsoft.com/office/drawing/2014/main" id="{58CB1B72-3657-4F5E-B172-CF5397EEA680}"/>
              </a:ext>
            </a:extLst>
          </p:cNvPr>
          <p:cNvPicPr>
            <a:picLocks noChangeAspect="1"/>
          </p:cNvPicPr>
          <p:nvPr/>
        </p:nvPicPr>
        <p:blipFill>
          <a:blip r:embed="rId3"/>
          <a:stretch>
            <a:fillRect/>
          </a:stretch>
        </p:blipFill>
        <p:spPr>
          <a:xfrm>
            <a:off x="449542" y="3048000"/>
            <a:ext cx="10296525" cy="895350"/>
          </a:xfrm>
          <a:prstGeom prst="rect">
            <a:avLst/>
          </a:prstGeom>
        </p:spPr>
      </p:pic>
      <p:sp>
        <p:nvSpPr>
          <p:cNvPr id="14" name="TextBox 13">
            <a:extLst>
              <a:ext uri="{FF2B5EF4-FFF2-40B4-BE49-F238E27FC236}">
                <a16:creationId xmlns:a16="http://schemas.microsoft.com/office/drawing/2014/main" id="{EC9A8C11-BFC3-4848-829A-0F7F5BAB807D}"/>
              </a:ext>
            </a:extLst>
          </p:cNvPr>
          <p:cNvSpPr txBox="1"/>
          <p:nvPr/>
        </p:nvSpPr>
        <p:spPr>
          <a:xfrm>
            <a:off x="443879" y="2895636"/>
            <a:ext cx="3010761"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Install all necessary libraries and frameworks</a:t>
            </a:r>
          </a:p>
        </p:txBody>
      </p:sp>
      <p:pic>
        <p:nvPicPr>
          <p:cNvPr id="6" name="Picture 5">
            <a:extLst>
              <a:ext uri="{FF2B5EF4-FFF2-40B4-BE49-F238E27FC236}">
                <a16:creationId xmlns:a16="http://schemas.microsoft.com/office/drawing/2014/main" id="{9AA84974-7F1A-4B16-8470-E8094727D3AF}"/>
              </a:ext>
            </a:extLst>
          </p:cNvPr>
          <p:cNvPicPr>
            <a:picLocks noChangeAspect="1"/>
          </p:cNvPicPr>
          <p:nvPr/>
        </p:nvPicPr>
        <p:blipFill>
          <a:blip r:embed="rId4"/>
          <a:stretch>
            <a:fillRect/>
          </a:stretch>
        </p:blipFill>
        <p:spPr>
          <a:xfrm>
            <a:off x="480219" y="3943350"/>
            <a:ext cx="9029700" cy="2870034"/>
          </a:xfrm>
          <a:prstGeom prst="rect">
            <a:avLst/>
          </a:prstGeom>
        </p:spPr>
      </p:pic>
    </p:spTree>
    <p:extLst>
      <p:ext uri="{BB962C8B-B14F-4D97-AF65-F5344CB8AC3E}">
        <p14:creationId xmlns:p14="http://schemas.microsoft.com/office/powerpoint/2010/main" val="390196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14</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409898" y="995690"/>
            <a:ext cx="3264035"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Download pre-trained BERT-Base model weights</a:t>
            </a:r>
          </a:p>
        </p:txBody>
      </p:sp>
      <p:pic>
        <p:nvPicPr>
          <p:cNvPr id="4" name="Picture 3">
            <a:extLst>
              <a:ext uri="{FF2B5EF4-FFF2-40B4-BE49-F238E27FC236}">
                <a16:creationId xmlns:a16="http://schemas.microsoft.com/office/drawing/2014/main" id="{8FAF7DEF-DB57-4ED7-BF72-70893E9D5ED9}"/>
              </a:ext>
            </a:extLst>
          </p:cNvPr>
          <p:cNvPicPr>
            <a:picLocks noChangeAspect="1"/>
          </p:cNvPicPr>
          <p:nvPr/>
        </p:nvPicPr>
        <p:blipFill>
          <a:blip r:embed="rId2"/>
          <a:stretch>
            <a:fillRect/>
          </a:stretch>
        </p:blipFill>
        <p:spPr>
          <a:xfrm>
            <a:off x="439245" y="1278926"/>
            <a:ext cx="10267949" cy="3548137"/>
          </a:xfrm>
          <a:prstGeom prst="rect">
            <a:avLst/>
          </a:prstGeom>
        </p:spPr>
      </p:pic>
      <p:pic>
        <p:nvPicPr>
          <p:cNvPr id="5" name="Picture 4">
            <a:extLst>
              <a:ext uri="{FF2B5EF4-FFF2-40B4-BE49-F238E27FC236}">
                <a16:creationId xmlns:a16="http://schemas.microsoft.com/office/drawing/2014/main" id="{5D2F5537-B1C1-4523-BE3F-0A44A2577E32}"/>
              </a:ext>
            </a:extLst>
          </p:cNvPr>
          <p:cNvPicPr>
            <a:picLocks noChangeAspect="1"/>
          </p:cNvPicPr>
          <p:nvPr/>
        </p:nvPicPr>
        <p:blipFill>
          <a:blip r:embed="rId3"/>
          <a:stretch>
            <a:fillRect/>
          </a:stretch>
        </p:blipFill>
        <p:spPr>
          <a:xfrm>
            <a:off x="439245" y="5069486"/>
            <a:ext cx="10267950" cy="1019175"/>
          </a:xfrm>
          <a:prstGeom prst="rect">
            <a:avLst/>
          </a:prstGeom>
        </p:spPr>
      </p:pic>
    </p:spTree>
    <p:extLst>
      <p:ext uri="{BB962C8B-B14F-4D97-AF65-F5344CB8AC3E}">
        <p14:creationId xmlns:p14="http://schemas.microsoft.com/office/powerpoint/2010/main" val="318685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15</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7" y="857252"/>
            <a:ext cx="4229102"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Preparing the data as required by BERT (CLS, PAD, SEP)</a:t>
            </a:r>
          </a:p>
        </p:txBody>
      </p:sp>
      <p:pic>
        <p:nvPicPr>
          <p:cNvPr id="4" name="Picture 3">
            <a:extLst>
              <a:ext uri="{FF2B5EF4-FFF2-40B4-BE49-F238E27FC236}">
                <a16:creationId xmlns:a16="http://schemas.microsoft.com/office/drawing/2014/main" id="{988D0911-58ED-4381-91EA-EB7CCEDBCBC6}"/>
              </a:ext>
            </a:extLst>
          </p:cNvPr>
          <p:cNvPicPr>
            <a:picLocks noChangeAspect="1"/>
          </p:cNvPicPr>
          <p:nvPr/>
        </p:nvPicPr>
        <p:blipFill>
          <a:blip r:embed="rId2"/>
          <a:stretch>
            <a:fillRect/>
          </a:stretch>
        </p:blipFill>
        <p:spPr>
          <a:xfrm>
            <a:off x="395093" y="1112106"/>
            <a:ext cx="7793295" cy="4710550"/>
          </a:xfrm>
          <a:prstGeom prst="rect">
            <a:avLst/>
          </a:prstGeom>
        </p:spPr>
      </p:pic>
      <p:sp>
        <p:nvSpPr>
          <p:cNvPr id="13" name="TextBox 12">
            <a:extLst>
              <a:ext uri="{FF2B5EF4-FFF2-40B4-BE49-F238E27FC236}">
                <a16:creationId xmlns:a16="http://schemas.microsoft.com/office/drawing/2014/main" id="{A81176B6-95F9-423E-92AF-4A2C1E4C47BB}"/>
              </a:ext>
            </a:extLst>
          </p:cNvPr>
          <p:cNvSpPr txBox="1"/>
          <p:nvPr/>
        </p:nvSpPr>
        <p:spPr>
          <a:xfrm>
            <a:off x="8424069" y="1139909"/>
            <a:ext cx="2400300" cy="1954381"/>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Initiating the Tokenizer as well as sequence length and classes.</a:t>
            </a:r>
          </a:p>
          <a:p>
            <a:endParaRPr lang="en-US" sz="1100" dirty="0">
              <a:latin typeface="CircularStd" panose="020B0604020101020102" pitchFamily="34" charset="0"/>
              <a:cs typeface="CircularStd" panose="020B0604020101020102" pitchFamily="34" charset="0"/>
            </a:endParaRPr>
          </a:p>
          <a:p>
            <a:r>
              <a:rPr lang="en-US" sz="1100" dirty="0">
                <a:latin typeface="CircularStd" panose="020B0604020101020102" pitchFamily="34" charset="0"/>
                <a:cs typeface="CircularStd" panose="020B0604020101020102" pitchFamily="34" charset="0"/>
              </a:rPr>
              <a:t>The prepare() is used to create the input sequence of tokens/vectors in the way required by BERT.</a:t>
            </a:r>
          </a:p>
          <a:p>
            <a:endParaRPr lang="en-US" sz="1100" dirty="0">
              <a:latin typeface="CircularStd" panose="020B0604020101020102" pitchFamily="34" charset="0"/>
              <a:cs typeface="CircularStd" panose="020B0604020101020102" pitchFamily="34" charset="0"/>
            </a:endParaRPr>
          </a:p>
          <a:p>
            <a:r>
              <a:rPr lang="en-US" sz="1100" dirty="0">
                <a:latin typeface="CircularStd" panose="020B0604020101020102" pitchFamily="34" charset="0"/>
                <a:cs typeface="CircularStd" panose="020B0604020101020102" pitchFamily="34" charset="0"/>
              </a:rPr>
              <a:t>Input Embeddings = Token + Segment + Position Embeddings</a:t>
            </a:r>
          </a:p>
          <a:p>
            <a:r>
              <a:rPr lang="en-US" sz="1100" dirty="0">
                <a:latin typeface="CircularStd" panose="020B0604020101020102" pitchFamily="34" charset="0"/>
                <a:cs typeface="CircularStd" panose="020B0604020101020102" pitchFamily="34" charset="0"/>
              </a:rPr>
              <a:t>(CLS, PAD, SEP)</a:t>
            </a:r>
          </a:p>
          <a:p>
            <a:endParaRPr lang="en-US" sz="1100" dirty="0">
              <a:latin typeface="CircularStd" panose="020B0604020101020102" pitchFamily="34" charset="0"/>
              <a:cs typeface="CircularStd" panose="020B0604020101020102" pitchFamily="34" charset="0"/>
            </a:endParaRPr>
          </a:p>
        </p:txBody>
      </p:sp>
      <p:pic>
        <p:nvPicPr>
          <p:cNvPr id="6" name="Picture 5">
            <a:extLst>
              <a:ext uri="{FF2B5EF4-FFF2-40B4-BE49-F238E27FC236}">
                <a16:creationId xmlns:a16="http://schemas.microsoft.com/office/drawing/2014/main" id="{E0A1388A-8A52-4628-B42A-4960C425630F}"/>
              </a:ext>
            </a:extLst>
          </p:cNvPr>
          <p:cNvPicPr>
            <a:picLocks noChangeAspect="1"/>
          </p:cNvPicPr>
          <p:nvPr/>
        </p:nvPicPr>
        <p:blipFill>
          <a:blip r:embed="rId3"/>
          <a:stretch>
            <a:fillRect/>
          </a:stretch>
        </p:blipFill>
        <p:spPr>
          <a:xfrm>
            <a:off x="385975" y="6212471"/>
            <a:ext cx="10315575" cy="400050"/>
          </a:xfrm>
          <a:prstGeom prst="rect">
            <a:avLst/>
          </a:prstGeom>
        </p:spPr>
      </p:pic>
      <p:sp>
        <p:nvSpPr>
          <p:cNvPr id="21" name="TextBox 20">
            <a:extLst>
              <a:ext uri="{FF2B5EF4-FFF2-40B4-BE49-F238E27FC236}">
                <a16:creationId xmlns:a16="http://schemas.microsoft.com/office/drawing/2014/main" id="{6160CB6B-D624-483E-85EE-F555B9900530}"/>
              </a:ext>
            </a:extLst>
          </p:cNvPr>
          <p:cNvSpPr txBox="1"/>
          <p:nvPr/>
        </p:nvSpPr>
        <p:spPr>
          <a:xfrm>
            <a:off x="423434" y="5972945"/>
            <a:ext cx="4229102"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Utilize the Full Tokenizer provided by BERT</a:t>
            </a:r>
          </a:p>
        </p:txBody>
      </p:sp>
    </p:spTree>
    <p:extLst>
      <p:ext uri="{BB962C8B-B14F-4D97-AF65-F5344CB8AC3E}">
        <p14:creationId xmlns:p14="http://schemas.microsoft.com/office/powerpoint/2010/main" val="60312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16</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8089074" cy="430887"/>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BERT Model using input sequences and stock BERT config files. Create Deep NN with dropouts, hidden/dense layers.</a:t>
            </a:r>
          </a:p>
          <a:p>
            <a:r>
              <a:rPr lang="en-US" sz="1100" dirty="0">
                <a:latin typeface="CircularStd" panose="020B0604020101020102" pitchFamily="34" charset="0"/>
                <a:cs typeface="CircularStd" panose="020B0604020101020102" pitchFamily="34" charset="0"/>
              </a:rPr>
              <a:t>We make use of activation functions of tanh and softmax for dense layers.</a:t>
            </a:r>
          </a:p>
        </p:txBody>
      </p:sp>
      <p:pic>
        <p:nvPicPr>
          <p:cNvPr id="4" name="Picture 3">
            <a:extLst>
              <a:ext uri="{FF2B5EF4-FFF2-40B4-BE49-F238E27FC236}">
                <a16:creationId xmlns:a16="http://schemas.microsoft.com/office/drawing/2014/main" id="{B56ED75F-975D-47FD-91B4-6A713254FE18}"/>
              </a:ext>
            </a:extLst>
          </p:cNvPr>
          <p:cNvPicPr>
            <a:picLocks noChangeAspect="1"/>
          </p:cNvPicPr>
          <p:nvPr/>
        </p:nvPicPr>
        <p:blipFill>
          <a:blip r:embed="rId2"/>
          <a:stretch>
            <a:fillRect/>
          </a:stretch>
        </p:blipFill>
        <p:spPr>
          <a:xfrm>
            <a:off x="363194" y="1451671"/>
            <a:ext cx="10334625" cy="4562475"/>
          </a:xfrm>
          <a:prstGeom prst="rect">
            <a:avLst/>
          </a:prstGeom>
        </p:spPr>
      </p:pic>
    </p:spTree>
    <p:extLst>
      <p:ext uri="{BB962C8B-B14F-4D97-AF65-F5344CB8AC3E}">
        <p14:creationId xmlns:p14="http://schemas.microsoft.com/office/powerpoint/2010/main" val="372063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17</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467307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Model using BERT Weights from downloaded pre-trained model</a:t>
            </a:r>
          </a:p>
        </p:txBody>
      </p:sp>
      <p:pic>
        <p:nvPicPr>
          <p:cNvPr id="2" name="Picture 1">
            <a:extLst>
              <a:ext uri="{FF2B5EF4-FFF2-40B4-BE49-F238E27FC236}">
                <a16:creationId xmlns:a16="http://schemas.microsoft.com/office/drawing/2014/main" id="{7E47246B-8CA1-4295-AE8B-0AB13F64D840}"/>
              </a:ext>
            </a:extLst>
          </p:cNvPr>
          <p:cNvPicPr>
            <a:picLocks noChangeAspect="1"/>
          </p:cNvPicPr>
          <p:nvPr/>
        </p:nvPicPr>
        <p:blipFill>
          <a:blip r:embed="rId2"/>
          <a:stretch>
            <a:fillRect/>
          </a:stretch>
        </p:blipFill>
        <p:spPr>
          <a:xfrm>
            <a:off x="388272" y="1105465"/>
            <a:ext cx="9293097" cy="2312528"/>
          </a:xfrm>
          <a:prstGeom prst="rect">
            <a:avLst/>
          </a:prstGeom>
        </p:spPr>
      </p:pic>
      <p:pic>
        <p:nvPicPr>
          <p:cNvPr id="5" name="Picture 4">
            <a:extLst>
              <a:ext uri="{FF2B5EF4-FFF2-40B4-BE49-F238E27FC236}">
                <a16:creationId xmlns:a16="http://schemas.microsoft.com/office/drawing/2014/main" id="{47DDE088-DCEE-4362-B08F-500D9768B694}"/>
              </a:ext>
            </a:extLst>
          </p:cNvPr>
          <p:cNvPicPr>
            <a:picLocks noChangeAspect="1"/>
          </p:cNvPicPr>
          <p:nvPr/>
        </p:nvPicPr>
        <p:blipFill>
          <a:blip r:embed="rId3"/>
          <a:stretch>
            <a:fillRect/>
          </a:stretch>
        </p:blipFill>
        <p:spPr>
          <a:xfrm>
            <a:off x="457960" y="3408329"/>
            <a:ext cx="9153719" cy="3423065"/>
          </a:xfrm>
          <a:prstGeom prst="rect">
            <a:avLst/>
          </a:prstGeom>
        </p:spPr>
      </p:pic>
      <p:sp>
        <p:nvSpPr>
          <p:cNvPr id="8" name="TextBox 7">
            <a:extLst>
              <a:ext uri="{FF2B5EF4-FFF2-40B4-BE49-F238E27FC236}">
                <a16:creationId xmlns:a16="http://schemas.microsoft.com/office/drawing/2014/main" id="{CD4AE3A3-A285-4750-94DF-E12FDF24F43C}"/>
              </a:ext>
            </a:extLst>
          </p:cNvPr>
          <p:cNvSpPr txBox="1"/>
          <p:nvPr/>
        </p:nvSpPr>
        <p:spPr>
          <a:xfrm>
            <a:off x="5509419" y="4000500"/>
            <a:ext cx="4102260" cy="600164"/>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This shows the summary of BERT Model with all the layers.</a:t>
            </a:r>
          </a:p>
          <a:p>
            <a:r>
              <a:rPr lang="en-US" sz="1100" dirty="0">
                <a:latin typeface="CircularStd" panose="020B0604020101020102" pitchFamily="34" charset="0"/>
                <a:cs typeface="CircularStd" panose="020B0604020101020102" pitchFamily="34" charset="0"/>
              </a:rPr>
              <a:t>As shown here, the Model contains Input layer, BERT layer, lambda function, dropouts and dense/hidden layers.</a:t>
            </a:r>
          </a:p>
        </p:txBody>
      </p:sp>
      <p:sp>
        <p:nvSpPr>
          <p:cNvPr id="9" name="TextBox 8">
            <a:extLst>
              <a:ext uri="{FF2B5EF4-FFF2-40B4-BE49-F238E27FC236}">
                <a16:creationId xmlns:a16="http://schemas.microsoft.com/office/drawing/2014/main" id="{45D13EB0-C2A2-47E7-B879-0FF15BA096E6}"/>
              </a:ext>
            </a:extLst>
          </p:cNvPr>
          <p:cNvSpPr txBox="1"/>
          <p:nvPr/>
        </p:nvSpPr>
        <p:spPr>
          <a:xfrm>
            <a:off x="5509419" y="4883089"/>
            <a:ext cx="4102260" cy="430887"/>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Total parameters and trainable parameters are also shown here.</a:t>
            </a:r>
          </a:p>
        </p:txBody>
      </p:sp>
    </p:spTree>
    <p:extLst>
      <p:ext uri="{BB962C8B-B14F-4D97-AF65-F5344CB8AC3E}">
        <p14:creationId xmlns:p14="http://schemas.microsoft.com/office/powerpoint/2010/main" val="230578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18</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401103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Compiling the Model with “Accuracy” as Evaluation Metrics.</a:t>
            </a:r>
          </a:p>
        </p:txBody>
      </p:sp>
      <p:pic>
        <p:nvPicPr>
          <p:cNvPr id="2" name="Picture 1">
            <a:extLst>
              <a:ext uri="{FF2B5EF4-FFF2-40B4-BE49-F238E27FC236}">
                <a16:creationId xmlns:a16="http://schemas.microsoft.com/office/drawing/2014/main" id="{AF238D97-3143-442E-A053-6D6339388842}"/>
              </a:ext>
            </a:extLst>
          </p:cNvPr>
          <p:cNvPicPr>
            <a:picLocks noChangeAspect="1"/>
          </p:cNvPicPr>
          <p:nvPr/>
        </p:nvPicPr>
        <p:blipFill>
          <a:blip r:embed="rId2"/>
          <a:stretch>
            <a:fillRect/>
          </a:stretch>
        </p:blipFill>
        <p:spPr>
          <a:xfrm>
            <a:off x="363194" y="1105464"/>
            <a:ext cx="10277475" cy="1009650"/>
          </a:xfrm>
          <a:prstGeom prst="rect">
            <a:avLst/>
          </a:prstGeom>
        </p:spPr>
      </p:pic>
      <p:pic>
        <p:nvPicPr>
          <p:cNvPr id="5" name="Picture 4">
            <a:extLst>
              <a:ext uri="{FF2B5EF4-FFF2-40B4-BE49-F238E27FC236}">
                <a16:creationId xmlns:a16="http://schemas.microsoft.com/office/drawing/2014/main" id="{075B3FA8-A1DA-431F-8838-F85BE9E25971}"/>
              </a:ext>
            </a:extLst>
          </p:cNvPr>
          <p:cNvPicPr>
            <a:picLocks noChangeAspect="1"/>
          </p:cNvPicPr>
          <p:nvPr/>
        </p:nvPicPr>
        <p:blipFill>
          <a:blip r:embed="rId3"/>
          <a:stretch>
            <a:fillRect/>
          </a:stretch>
        </p:blipFill>
        <p:spPr>
          <a:xfrm>
            <a:off x="358431" y="2385992"/>
            <a:ext cx="10287000" cy="381000"/>
          </a:xfrm>
          <a:prstGeom prst="rect">
            <a:avLst/>
          </a:prstGeom>
        </p:spPr>
      </p:pic>
      <p:sp>
        <p:nvSpPr>
          <p:cNvPr id="8" name="TextBox 7">
            <a:extLst>
              <a:ext uri="{FF2B5EF4-FFF2-40B4-BE49-F238E27FC236}">
                <a16:creationId xmlns:a16="http://schemas.microsoft.com/office/drawing/2014/main" id="{2BCDA0EC-B232-4D07-A513-E0963F06DA8B}"/>
              </a:ext>
            </a:extLst>
          </p:cNvPr>
          <p:cNvSpPr txBox="1"/>
          <p:nvPr/>
        </p:nvSpPr>
        <p:spPr>
          <a:xfrm>
            <a:off x="344659" y="2155947"/>
            <a:ext cx="8555547"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Saving the checkpoints to TensorFlow recommended hdf5 format for later use (we can load these checkpoints instead of re-training)</a:t>
            </a:r>
          </a:p>
        </p:txBody>
      </p:sp>
      <p:pic>
        <p:nvPicPr>
          <p:cNvPr id="7" name="Picture 6">
            <a:extLst>
              <a:ext uri="{FF2B5EF4-FFF2-40B4-BE49-F238E27FC236}">
                <a16:creationId xmlns:a16="http://schemas.microsoft.com/office/drawing/2014/main" id="{1EAA9106-FBC9-4D73-A447-8BF9AEDAAF18}"/>
              </a:ext>
            </a:extLst>
          </p:cNvPr>
          <p:cNvPicPr>
            <a:picLocks noChangeAspect="1"/>
          </p:cNvPicPr>
          <p:nvPr/>
        </p:nvPicPr>
        <p:blipFill>
          <a:blip r:embed="rId4"/>
          <a:stretch>
            <a:fillRect/>
          </a:stretch>
        </p:blipFill>
        <p:spPr>
          <a:xfrm>
            <a:off x="358431" y="3063140"/>
            <a:ext cx="10306050" cy="1666875"/>
          </a:xfrm>
          <a:prstGeom prst="rect">
            <a:avLst/>
          </a:prstGeom>
        </p:spPr>
      </p:pic>
      <p:sp>
        <p:nvSpPr>
          <p:cNvPr id="11" name="TextBox 10">
            <a:extLst>
              <a:ext uri="{FF2B5EF4-FFF2-40B4-BE49-F238E27FC236}">
                <a16:creationId xmlns:a16="http://schemas.microsoft.com/office/drawing/2014/main" id="{D60597F9-CFED-48C0-A1FD-B8B336FAA281}"/>
              </a:ext>
            </a:extLst>
          </p:cNvPr>
          <p:cNvSpPr txBox="1"/>
          <p:nvPr/>
        </p:nvSpPr>
        <p:spPr>
          <a:xfrm>
            <a:off x="358431" y="2818970"/>
            <a:ext cx="7608173"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Fitting/Training the BERT Model with a batch size of 24 and epochs of 15 and callbacks/checkpoints to save progress.</a:t>
            </a:r>
          </a:p>
        </p:txBody>
      </p:sp>
      <p:pic>
        <p:nvPicPr>
          <p:cNvPr id="9" name="Picture 8">
            <a:extLst>
              <a:ext uri="{FF2B5EF4-FFF2-40B4-BE49-F238E27FC236}">
                <a16:creationId xmlns:a16="http://schemas.microsoft.com/office/drawing/2014/main" id="{3237CC8C-EB1A-417D-ABE7-D594F7465800}"/>
              </a:ext>
            </a:extLst>
          </p:cNvPr>
          <p:cNvPicPr>
            <a:picLocks noChangeAspect="1"/>
          </p:cNvPicPr>
          <p:nvPr/>
        </p:nvPicPr>
        <p:blipFill>
          <a:blip r:embed="rId5"/>
          <a:stretch>
            <a:fillRect/>
          </a:stretch>
        </p:blipFill>
        <p:spPr>
          <a:xfrm>
            <a:off x="423434" y="4757486"/>
            <a:ext cx="10277475" cy="1038225"/>
          </a:xfrm>
          <a:prstGeom prst="rect">
            <a:avLst/>
          </a:prstGeom>
        </p:spPr>
      </p:pic>
      <p:pic>
        <p:nvPicPr>
          <p:cNvPr id="12" name="Picture 11">
            <a:extLst>
              <a:ext uri="{FF2B5EF4-FFF2-40B4-BE49-F238E27FC236}">
                <a16:creationId xmlns:a16="http://schemas.microsoft.com/office/drawing/2014/main" id="{BCE31C1B-CCE0-4E12-947E-1774FCE9C54D}"/>
              </a:ext>
            </a:extLst>
          </p:cNvPr>
          <p:cNvPicPr>
            <a:picLocks noChangeAspect="1"/>
          </p:cNvPicPr>
          <p:nvPr/>
        </p:nvPicPr>
        <p:blipFill>
          <a:blip r:embed="rId6"/>
          <a:stretch>
            <a:fillRect/>
          </a:stretch>
        </p:blipFill>
        <p:spPr>
          <a:xfrm>
            <a:off x="372461" y="5988322"/>
            <a:ext cx="9344025" cy="695325"/>
          </a:xfrm>
          <a:prstGeom prst="rect">
            <a:avLst/>
          </a:prstGeom>
        </p:spPr>
      </p:pic>
      <p:sp>
        <p:nvSpPr>
          <p:cNvPr id="14" name="TextBox 13">
            <a:extLst>
              <a:ext uri="{FF2B5EF4-FFF2-40B4-BE49-F238E27FC236}">
                <a16:creationId xmlns:a16="http://schemas.microsoft.com/office/drawing/2014/main" id="{0512E410-894D-493C-B36A-A6623B349BDD}"/>
              </a:ext>
            </a:extLst>
          </p:cNvPr>
          <p:cNvSpPr txBox="1"/>
          <p:nvPr/>
        </p:nvSpPr>
        <p:spPr>
          <a:xfrm>
            <a:off x="372461" y="5674940"/>
            <a:ext cx="362600" cy="323165"/>
          </a:xfrm>
          <a:prstGeom prst="rect">
            <a:avLst/>
          </a:prstGeom>
          <a:noFill/>
        </p:spPr>
        <p:txBody>
          <a:bodyPr wrap="none" rtlCol="0">
            <a:spAutoFit/>
          </a:bodyPr>
          <a:lstStyle/>
          <a:p>
            <a:r>
              <a:rPr lang="en-US" sz="1500" b="1" dirty="0">
                <a:latin typeface="CircularStd" panose="020B0604020101020102" pitchFamily="34" charset="0"/>
                <a:cs typeface="CircularStd" panose="020B0604020101020102" pitchFamily="34" charset="0"/>
              </a:rPr>
              <a:t>…</a:t>
            </a:r>
          </a:p>
        </p:txBody>
      </p:sp>
    </p:spTree>
    <p:extLst>
      <p:ext uri="{BB962C8B-B14F-4D97-AF65-F5344CB8AC3E}">
        <p14:creationId xmlns:p14="http://schemas.microsoft.com/office/powerpoint/2010/main" val="108220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19</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584166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Load our Training Weights specific to task of classifying Tweets whether Sarcastic or not.</a:t>
            </a:r>
          </a:p>
        </p:txBody>
      </p:sp>
      <p:pic>
        <p:nvPicPr>
          <p:cNvPr id="2" name="Picture 1">
            <a:extLst>
              <a:ext uri="{FF2B5EF4-FFF2-40B4-BE49-F238E27FC236}">
                <a16:creationId xmlns:a16="http://schemas.microsoft.com/office/drawing/2014/main" id="{63308C80-79D7-48DC-B767-00409DA0016A}"/>
              </a:ext>
            </a:extLst>
          </p:cNvPr>
          <p:cNvPicPr>
            <a:picLocks noChangeAspect="1"/>
          </p:cNvPicPr>
          <p:nvPr/>
        </p:nvPicPr>
        <p:blipFill>
          <a:blip r:embed="rId2"/>
          <a:stretch>
            <a:fillRect/>
          </a:stretch>
        </p:blipFill>
        <p:spPr>
          <a:xfrm>
            <a:off x="415046" y="1084355"/>
            <a:ext cx="10287000" cy="409575"/>
          </a:xfrm>
          <a:prstGeom prst="rect">
            <a:avLst/>
          </a:prstGeom>
        </p:spPr>
      </p:pic>
      <p:pic>
        <p:nvPicPr>
          <p:cNvPr id="5" name="Picture 4">
            <a:extLst>
              <a:ext uri="{FF2B5EF4-FFF2-40B4-BE49-F238E27FC236}">
                <a16:creationId xmlns:a16="http://schemas.microsoft.com/office/drawing/2014/main" id="{CF2E7A79-187F-4C15-805D-4042143266EC}"/>
              </a:ext>
            </a:extLst>
          </p:cNvPr>
          <p:cNvPicPr>
            <a:picLocks noChangeAspect="1"/>
          </p:cNvPicPr>
          <p:nvPr/>
        </p:nvPicPr>
        <p:blipFill>
          <a:blip r:embed="rId3"/>
          <a:stretch>
            <a:fillRect/>
          </a:stretch>
        </p:blipFill>
        <p:spPr>
          <a:xfrm>
            <a:off x="386471" y="1853934"/>
            <a:ext cx="10315575" cy="819150"/>
          </a:xfrm>
          <a:prstGeom prst="rect">
            <a:avLst/>
          </a:prstGeom>
        </p:spPr>
      </p:pic>
      <p:sp>
        <p:nvSpPr>
          <p:cNvPr id="8" name="TextBox 7">
            <a:extLst>
              <a:ext uri="{FF2B5EF4-FFF2-40B4-BE49-F238E27FC236}">
                <a16:creationId xmlns:a16="http://schemas.microsoft.com/office/drawing/2014/main" id="{91D3E14D-26F8-48F1-B1A4-60A9A79152E7}"/>
              </a:ext>
            </a:extLst>
          </p:cNvPr>
          <p:cNvSpPr txBox="1"/>
          <p:nvPr/>
        </p:nvSpPr>
        <p:spPr>
          <a:xfrm>
            <a:off x="386471" y="1629315"/>
            <a:ext cx="6529352"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All that is left is to now “predict” the labels of test/validation dataset using the above loaded weights</a:t>
            </a:r>
          </a:p>
        </p:txBody>
      </p:sp>
      <p:pic>
        <p:nvPicPr>
          <p:cNvPr id="6" name="Picture 5">
            <a:extLst>
              <a:ext uri="{FF2B5EF4-FFF2-40B4-BE49-F238E27FC236}">
                <a16:creationId xmlns:a16="http://schemas.microsoft.com/office/drawing/2014/main" id="{0705C27C-0375-4285-92D7-3A02ECB093D0}"/>
              </a:ext>
            </a:extLst>
          </p:cNvPr>
          <p:cNvPicPr>
            <a:picLocks noChangeAspect="1"/>
          </p:cNvPicPr>
          <p:nvPr/>
        </p:nvPicPr>
        <p:blipFill>
          <a:blip r:embed="rId4"/>
          <a:stretch>
            <a:fillRect/>
          </a:stretch>
        </p:blipFill>
        <p:spPr>
          <a:xfrm>
            <a:off x="363194" y="3033088"/>
            <a:ext cx="10287000" cy="2809875"/>
          </a:xfrm>
          <a:prstGeom prst="rect">
            <a:avLst/>
          </a:prstGeom>
        </p:spPr>
      </p:pic>
      <p:sp>
        <p:nvSpPr>
          <p:cNvPr id="11" name="TextBox 10">
            <a:extLst>
              <a:ext uri="{FF2B5EF4-FFF2-40B4-BE49-F238E27FC236}">
                <a16:creationId xmlns:a16="http://schemas.microsoft.com/office/drawing/2014/main" id="{D57968FC-200A-4254-B03E-C28BF0A88229}"/>
              </a:ext>
            </a:extLst>
          </p:cNvPr>
          <p:cNvSpPr txBox="1"/>
          <p:nvPr/>
        </p:nvSpPr>
        <p:spPr>
          <a:xfrm>
            <a:off x="363194" y="2804692"/>
            <a:ext cx="3520516"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a data frame of ID, Result from the Prediction</a:t>
            </a:r>
          </a:p>
        </p:txBody>
      </p:sp>
      <p:pic>
        <p:nvPicPr>
          <p:cNvPr id="7" name="Picture 6">
            <a:extLst>
              <a:ext uri="{FF2B5EF4-FFF2-40B4-BE49-F238E27FC236}">
                <a16:creationId xmlns:a16="http://schemas.microsoft.com/office/drawing/2014/main" id="{32BAF667-D312-400F-8985-975AF6E8BB42}"/>
              </a:ext>
            </a:extLst>
          </p:cNvPr>
          <p:cNvPicPr>
            <a:picLocks noChangeAspect="1"/>
          </p:cNvPicPr>
          <p:nvPr/>
        </p:nvPicPr>
        <p:blipFill>
          <a:blip r:embed="rId5"/>
          <a:stretch>
            <a:fillRect/>
          </a:stretch>
        </p:blipFill>
        <p:spPr>
          <a:xfrm>
            <a:off x="334619" y="6238875"/>
            <a:ext cx="10315575" cy="390525"/>
          </a:xfrm>
          <a:prstGeom prst="rect">
            <a:avLst/>
          </a:prstGeom>
        </p:spPr>
      </p:pic>
      <p:sp>
        <p:nvSpPr>
          <p:cNvPr id="12" name="TextBox 11">
            <a:extLst>
              <a:ext uri="{FF2B5EF4-FFF2-40B4-BE49-F238E27FC236}">
                <a16:creationId xmlns:a16="http://schemas.microsoft.com/office/drawing/2014/main" id="{54D7776F-378F-4D3F-8DF6-5933A078DBAF}"/>
              </a:ext>
            </a:extLst>
          </p:cNvPr>
          <p:cNvSpPr txBox="1"/>
          <p:nvPr/>
        </p:nvSpPr>
        <p:spPr>
          <a:xfrm>
            <a:off x="321083" y="5971878"/>
            <a:ext cx="2101857"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Write the results to answer.txt</a:t>
            </a:r>
          </a:p>
        </p:txBody>
      </p:sp>
    </p:spTree>
    <p:extLst>
      <p:ext uri="{BB962C8B-B14F-4D97-AF65-F5344CB8AC3E}">
        <p14:creationId xmlns:p14="http://schemas.microsoft.com/office/powerpoint/2010/main" val="324496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13817AD2-86E8-41F4-997F-68B9CD083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60" y="1205255"/>
            <a:ext cx="8755460" cy="5424145"/>
          </a:xfrm>
          <a:prstGeom prst="rect">
            <a:avLst/>
          </a:prstGeom>
        </p:spPr>
      </p:pic>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The Problem Statement</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069" y="1040432"/>
            <a:ext cx="10919214" cy="259102"/>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b="1" dirty="0">
                <a:highlight>
                  <a:srgbClr val="00FFFF"/>
                </a:highlight>
                <a:latin typeface="CircularStd" panose="020B0604020101020102" pitchFamily="34" charset="0"/>
                <a:ea typeface="SF Pro Display" panose="00000500000000000000" pitchFamily="2" charset="0"/>
                <a:cs typeface="CircularStd" panose="020B0604020101020102" pitchFamily="34" charset="0"/>
              </a:rPr>
              <a:t>Classify</a:t>
            </a:r>
            <a:r>
              <a:rPr lang="en-US" sz="1400" dirty="0">
                <a:latin typeface="CircularStd" panose="020B0604020101020102" pitchFamily="34" charset="0"/>
                <a:ea typeface="SF Pro Display" panose="00000500000000000000" pitchFamily="2" charset="0"/>
                <a:cs typeface="CircularStd" panose="020B0604020101020102" pitchFamily="34" charset="0"/>
              </a:rPr>
              <a:t> a given sequence of tweets (responses) as sarcastic or not sarcastic.</a:t>
            </a:r>
          </a:p>
        </p:txBody>
      </p:sp>
      <p:pic>
        <p:nvPicPr>
          <p:cNvPr id="26" name="Picture 25">
            <a:extLst>
              <a:ext uri="{FF2B5EF4-FFF2-40B4-BE49-F238E27FC236}">
                <a16:creationId xmlns:a16="http://schemas.microsoft.com/office/drawing/2014/main" id="{30ACCDD1-4573-4C44-88A4-85E3B036B5BE}"/>
              </a:ext>
            </a:extLst>
          </p:cNvPr>
          <p:cNvPicPr>
            <a:picLocks noChangeAspect="1"/>
          </p:cNvPicPr>
          <p:nvPr/>
        </p:nvPicPr>
        <p:blipFill>
          <a:blip r:embed="rId3"/>
          <a:stretch>
            <a:fillRect/>
          </a:stretch>
        </p:blipFill>
        <p:spPr>
          <a:xfrm>
            <a:off x="7053349" y="1615330"/>
            <a:ext cx="4800600" cy="1425921"/>
          </a:xfrm>
          <a:prstGeom prst="rect">
            <a:avLst/>
          </a:prstGeom>
          <a:ln>
            <a:solidFill>
              <a:schemeClr val="bg2"/>
            </a:solidFill>
          </a:ln>
          <a:effectLst>
            <a:outerShdw blurRad="50800" dist="38100" dir="2700000" algn="tl" rotWithShape="0">
              <a:prstClr val="black">
                <a:alpha val="40000"/>
              </a:prstClr>
            </a:outerShdw>
          </a:effectLst>
        </p:spPr>
      </p:pic>
      <p:sp>
        <p:nvSpPr>
          <p:cNvPr id="68" name="Title 1">
            <a:extLst>
              <a:ext uri="{FF2B5EF4-FFF2-40B4-BE49-F238E27FC236}">
                <a16:creationId xmlns:a16="http://schemas.microsoft.com/office/drawing/2014/main" id="{D69269DB-F708-439B-9624-3B1E63BFE80C}"/>
              </a:ext>
            </a:extLst>
          </p:cNvPr>
          <p:cNvSpPr txBox="1">
            <a:spLocks/>
          </p:cNvSpPr>
          <p:nvPr/>
        </p:nvSpPr>
        <p:spPr>
          <a:xfrm>
            <a:off x="7067615" y="3193526"/>
            <a:ext cx="4800600" cy="1778523"/>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objective of this competition is to predict the “label” of the response (tweets) using the given context (either immediate or full context) </a:t>
            </a:r>
          </a:p>
          <a:p>
            <a:pPr algn="l"/>
            <a:endParaRPr lang="en-US" sz="1400" dirty="0">
              <a:latin typeface="CircularStd" panose="020B0604020101020102" pitchFamily="34" charset="0"/>
              <a:ea typeface="SF Pro Display" panose="00000500000000000000" pitchFamily="2" charset="0"/>
              <a:cs typeface="CircularStd" panose="020B0604020101020102" pitchFamily="34" charset="0"/>
            </a:endParaRPr>
          </a:p>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tweets are provided with conversation context which is an ordered list of dialogue. The responses are the tweets to be classified.</a:t>
            </a:r>
          </a:p>
        </p:txBody>
      </p:sp>
    </p:spTree>
    <p:extLst>
      <p:ext uri="{BB962C8B-B14F-4D97-AF65-F5344CB8AC3E}">
        <p14:creationId xmlns:p14="http://schemas.microsoft.com/office/powerpoint/2010/main" val="2603829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System Requirements (Installation)</a:t>
            </a:r>
          </a:p>
        </p:txBody>
      </p:sp>
      <p:sp>
        <p:nvSpPr>
          <p:cNvPr id="3" name="Slide Number Placeholder 2">
            <a:extLst>
              <a:ext uri="{FF2B5EF4-FFF2-40B4-BE49-F238E27FC236}">
                <a16:creationId xmlns:a16="http://schemas.microsoft.com/office/drawing/2014/main" id="{7E9EDA3D-0B38-4DC1-BA75-9BB42D1E08C2}"/>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20</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16B2ACF5-1283-4519-9533-726D132B65BA}"/>
              </a:ext>
            </a:extLst>
          </p:cNvPr>
          <p:cNvSpPr txBox="1"/>
          <p:nvPr/>
        </p:nvSpPr>
        <p:spPr>
          <a:xfrm>
            <a:off x="423433" y="914400"/>
            <a:ext cx="11555445"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1. All our models are in .ipynb format and can be easily replicated by using Jupyter / Google Colab or any other notebook environment.</a:t>
            </a:r>
            <a:endParaRPr lang="en-US" sz="1200" b="1" dirty="0">
              <a:latin typeface="CircularStd" panose="020B0604020101020102" pitchFamily="34" charset="0"/>
              <a:cs typeface="CircularStd" panose="020B0604020101020102" pitchFamily="34" charset="0"/>
            </a:endParaRPr>
          </a:p>
        </p:txBody>
      </p:sp>
      <p:sp>
        <p:nvSpPr>
          <p:cNvPr id="5" name="TextBox 4">
            <a:extLst>
              <a:ext uri="{FF2B5EF4-FFF2-40B4-BE49-F238E27FC236}">
                <a16:creationId xmlns:a16="http://schemas.microsoft.com/office/drawing/2014/main" id="{5846C03C-D8DB-4279-A4F0-0DA71CF5A45D}"/>
              </a:ext>
            </a:extLst>
          </p:cNvPr>
          <p:cNvSpPr txBox="1"/>
          <p:nvPr/>
        </p:nvSpPr>
        <p:spPr>
          <a:xfrm>
            <a:off x="423433" y="1339229"/>
            <a:ext cx="11555445" cy="461665"/>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2. We recommend </a:t>
            </a:r>
            <a:r>
              <a:rPr lang="en-US" sz="1200" b="1" dirty="0">
                <a:latin typeface="CircularStd" panose="020B0604020101020102" pitchFamily="34" charset="0"/>
                <a:cs typeface="CircularStd" panose="020B0604020101020102" pitchFamily="34" charset="0"/>
              </a:rPr>
              <a:t>anaconda</a:t>
            </a:r>
            <a:r>
              <a:rPr lang="en-US" sz="1200" dirty="0">
                <a:latin typeface="CircularStd" panose="020B0604020101020102" pitchFamily="34" charset="0"/>
                <a:cs typeface="CircularStd" panose="020B0604020101020102" pitchFamily="34" charset="0"/>
              </a:rPr>
              <a:t> distribution to create virtual environments for Python and recommend Google Colab for TensorFlow (TF)/Keras</a:t>
            </a:r>
          </a:p>
          <a:p>
            <a:r>
              <a:rPr lang="en-US" sz="1200" dirty="0">
                <a:latin typeface="CircularStd" panose="020B0604020101020102" pitchFamily="34" charset="0"/>
                <a:cs typeface="CircularStd" panose="020B0604020101020102" pitchFamily="34" charset="0"/>
              </a:rPr>
              <a:t>Implementations.</a:t>
            </a:r>
          </a:p>
        </p:txBody>
      </p:sp>
      <p:sp>
        <p:nvSpPr>
          <p:cNvPr id="6" name="TextBox 5">
            <a:extLst>
              <a:ext uri="{FF2B5EF4-FFF2-40B4-BE49-F238E27FC236}">
                <a16:creationId xmlns:a16="http://schemas.microsoft.com/office/drawing/2014/main" id="{52332B84-EEB2-49E8-94D5-C6A8EB21150F}"/>
              </a:ext>
            </a:extLst>
          </p:cNvPr>
          <p:cNvSpPr txBox="1"/>
          <p:nvPr/>
        </p:nvSpPr>
        <p:spPr>
          <a:xfrm>
            <a:off x="423433" y="2382725"/>
            <a:ext cx="11555445" cy="461665"/>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4. To replicate our BERT model, we highly recommend downloading and using pre-trained stock weights. </a:t>
            </a:r>
            <a:r>
              <a:rPr lang="en-US" sz="1200" dirty="0">
                <a:latin typeface="CircularStd" panose="020B0604020101020102" pitchFamily="34" charset="0"/>
                <a:cs typeface="CircularStd" panose="020B0604020101020102" pitchFamily="34" charset="0"/>
                <a:hlinkClick r:id="rId2"/>
              </a:rPr>
              <a:t>https://storage.googleapis.com/bert_models/2018_10_18/uncased_L-12_H-768_A-12.zip</a:t>
            </a:r>
            <a:endParaRPr lang="en-US" sz="1200" dirty="0">
              <a:latin typeface="CircularStd" panose="020B0604020101020102" pitchFamily="34" charset="0"/>
              <a:cs typeface="CircularStd" panose="020B0604020101020102" pitchFamily="34" charset="0"/>
            </a:endParaRPr>
          </a:p>
        </p:txBody>
      </p:sp>
      <p:sp>
        <p:nvSpPr>
          <p:cNvPr id="7" name="TextBox 6">
            <a:extLst>
              <a:ext uri="{FF2B5EF4-FFF2-40B4-BE49-F238E27FC236}">
                <a16:creationId xmlns:a16="http://schemas.microsoft.com/office/drawing/2014/main" id="{A5D1170E-2976-40C5-A217-B8A95AC81E4A}"/>
              </a:ext>
            </a:extLst>
          </p:cNvPr>
          <p:cNvSpPr txBox="1"/>
          <p:nvPr/>
        </p:nvSpPr>
        <p:spPr>
          <a:xfrm>
            <a:off x="423433" y="2985890"/>
            <a:ext cx="11555445"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5. We’ve limited our training to 15 epochs only and the model can be trained for more epochs or perform hyper-parameter tuning to achieve even better results.</a:t>
            </a:r>
          </a:p>
        </p:txBody>
      </p:sp>
      <p:sp>
        <p:nvSpPr>
          <p:cNvPr id="2" name="Rectangle 1">
            <a:extLst>
              <a:ext uri="{FF2B5EF4-FFF2-40B4-BE49-F238E27FC236}">
                <a16:creationId xmlns:a16="http://schemas.microsoft.com/office/drawing/2014/main" id="{97F7A170-B4C3-423E-B75E-BD48DD166754}"/>
              </a:ext>
            </a:extLst>
          </p:cNvPr>
          <p:cNvSpPr/>
          <p:nvPr/>
        </p:nvSpPr>
        <p:spPr>
          <a:xfrm>
            <a:off x="423433" y="1953814"/>
            <a:ext cx="11176472"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3. If you want to use BERT with </a:t>
            </a:r>
            <a:r>
              <a:rPr lang="en-US" sz="1200" dirty="0">
                <a:latin typeface="CircularStd" panose="020B0604020101020102" pitchFamily="34" charset="0"/>
                <a:cs typeface="CircularStd" panose="020B0604020101020102" pitchFamily="34" charset="0"/>
                <a:hlinkClick r:id="rId3"/>
              </a:rPr>
              <a:t>Colab</a:t>
            </a:r>
            <a:r>
              <a:rPr lang="en-US" sz="1200" dirty="0">
                <a:solidFill>
                  <a:srgbClr val="24292E"/>
                </a:solidFill>
                <a:latin typeface="CircularStd" panose="020B0604020101020102" pitchFamily="34" charset="0"/>
                <a:cs typeface="CircularStd" panose="020B0604020101020102" pitchFamily="34" charset="0"/>
              </a:rPr>
              <a:t>, you can get started with the notebook "</a:t>
            </a:r>
            <a:r>
              <a:rPr lang="en-US" sz="1200" dirty="0">
                <a:latin typeface="CircularStd" panose="020B0604020101020102" pitchFamily="34" charset="0"/>
                <a:cs typeface="CircularStd" panose="020B0604020101020102" pitchFamily="34" charset="0"/>
                <a:hlinkClick r:id="rId4"/>
              </a:rPr>
              <a:t>BERT FineTuning with Cloud TPUs</a:t>
            </a:r>
            <a:r>
              <a:rPr lang="en-US" sz="1200" dirty="0">
                <a:solidFill>
                  <a:srgbClr val="24292E"/>
                </a:solidFill>
                <a:latin typeface="CircularStd" panose="020B0604020101020102" pitchFamily="34" charset="0"/>
                <a:cs typeface="CircularStd" panose="020B0604020101020102" pitchFamily="34" charset="0"/>
              </a:rPr>
              <a:t>".</a:t>
            </a:r>
            <a:endParaRPr lang="en-US" sz="1200" dirty="0">
              <a:latin typeface="CircularStd" panose="020B0604020101020102" pitchFamily="34" charset="0"/>
              <a:cs typeface="CircularStd" panose="020B0604020101020102" pitchFamily="34" charset="0"/>
            </a:endParaRPr>
          </a:p>
        </p:txBody>
      </p:sp>
      <p:sp>
        <p:nvSpPr>
          <p:cNvPr id="8" name="Rectangle 7">
            <a:extLst>
              <a:ext uri="{FF2B5EF4-FFF2-40B4-BE49-F238E27FC236}">
                <a16:creationId xmlns:a16="http://schemas.microsoft.com/office/drawing/2014/main" id="{501D5A86-372D-4108-9CDE-910A3C696490}"/>
              </a:ext>
            </a:extLst>
          </p:cNvPr>
          <p:cNvSpPr/>
          <p:nvPr/>
        </p:nvSpPr>
        <p:spPr>
          <a:xfrm>
            <a:off x="428647" y="3371543"/>
            <a:ext cx="11119686"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6. All about setting up Google Colab  </a:t>
            </a:r>
            <a:r>
              <a:rPr lang="en-US" sz="1200" dirty="0">
                <a:latin typeface="CircularStd" panose="020B0604020101020102" pitchFamily="34" charset="0"/>
                <a:cs typeface="CircularStd" panose="020B0604020101020102" pitchFamily="34" charset="0"/>
                <a:hlinkClick r:id="rId5"/>
              </a:rPr>
              <a:t>https://medium.com/@robertbracco1/configuring-google-colab-like-a-pro-d61c253f7573</a:t>
            </a:r>
            <a:endParaRPr lang="en-US" sz="1200" dirty="0">
              <a:latin typeface="CircularStd" panose="020B0604020101020102" pitchFamily="34" charset="0"/>
              <a:cs typeface="CircularStd" panose="020B0604020101020102" pitchFamily="34" charset="0"/>
            </a:endParaRPr>
          </a:p>
        </p:txBody>
      </p:sp>
      <p:sp>
        <p:nvSpPr>
          <p:cNvPr id="10" name="Rectangle 9">
            <a:extLst>
              <a:ext uri="{FF2B5EF4-FFF2-40B4-BE49-F238E27FC236}">
                <a16:creationId xmlns:a16="http://schemas.microsoft.com/office/drawing/2014/main" id="{5E2248A8-D06B-4E55-B487-71624EC6B44D}"/>
              </a:ext>
            </a:extLst>
          </p:cNvPr>
          <p:cNvSpPr/>
          <p:nvPr/>
        </p:nvSpPr>
        <p:spPr>
          <a:xfrm>
            <a:off x="423433" y="3822243"/>
            <a:ext cx="11119686"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7. You need to install the following to execute our BERT code - </a:t>
            </a:r>
            <a:endParaRPr lang="en-US" sz="1200" dirty="0">
              <a:latin typeface="CircularStd" panose="020B0604020101020102" pitchFamily="34" charset="0"/>
              <a:cs typeface="CircularStd" panose="020B0604020101020102" pitchFamily="34" charset="0"/>
            </a:endParaRPr>
          </a:p>
        </p:txBody>
      </p:sp>
      <p:sp>
        <p:nvSpPr>
          <p:cNvPr id="12" name="Oval 11">
            <a:extLst>
              <a:ext uri="{FF2B5EF4-FFF2-40B4-BE49-F238E27FC236}">
                <a16:creationId xmlns:a16="http://schemas.microsoft.com/office/drawing/2014/main" id="{C313E1F9-B8E8-4997-9B53-2942A5D88577}"/>
              </a:ext>
            </a:extLst>
          </p:cNvPr>
          <p:cNvSpPr/>
          <p:nvPr/>
        </p:nvSpPr>
        <p:spPr>
          <a:xfrm>
            <a:off x="871217" y="430234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a:extLst>
              <a:ext uri="{FF2B5EF4-FFF2-40B4-BE49-F238E27FC236}">
                <a16:creationId xmlns:a16="http://schemas.microsoft.com/office/drawing/2014/main" id="{00FB7A28-4F2A-4328-8B5F-E77A4218B37F}"/>
              </a:ext>
            </a:extLst>
          </p:cNvPr>
          <p:cNvSpPr txBox="1"/>
          <p:nvPr/>
        </p:nvSpPr>
        <p:spPr>
          <a:xfrm>
            <a:off x="1156967" y="4207896"/>
            <a:ext cx="1436612"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Python 3 or above</a:t>
            </a:r>
          </a:p>
        </p:txBody>
      </p:sp>
      <p:sp>
        <p:nvSpPr>
          <p:cNvPr id="14" name="Oval 13">
            <a:extLst>
              <a:ext uri="{FF2B5EF4-FFF2-40B4-BE49-F238E27FC236}">
                <a16:creationId xmlns:a16="http://schemas.microsoft.com/office/drawing/2014/main" id="{41EAE7F2-A8A2-4423-AC60-BA945EC119B2}"/>
              </a:ext>
            </a:extLst>
          </p:cNvPr>
          <p:cNvSpPr/>
          <p:nvPr/>
        </p:nvSpPr>
        <p:spPr>
          <a:xfrm>
            <a:off x="871217" y="463452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5" name="TextBox 14">
            <a:extLst>
              <a:ext uri="{FF2B5EF4-FFF2-40B4-BE49-F238E27FC236}">
                <a16:creationId xmlns:a16="http://schemas.microsoft.com/office/drawing/2014/main" id="{2A7A7CB7-0E0A-41F4-BF74-4A51A632EEFE}"/>
              </a:ext>
            </a:extLst>
          </p:cNvPr>
          <p:cNvSpPr txBox="1"/>
          <p:nvPr/>
        </p:nvSpPr>
        <p:spPr>
          <a:xfrm>
            <a:off x="1156967" y="4540076"/>
            <a:ext cx="3233578"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Google Colab / Google Drive (for Mounting)</a:t>
            </a:r>
          </a:p>
        </p:txBody>
      </p:sp>
      <p:sp>
        <p:nvSpPr>
          <p:cNvPr id="16" name="Oval 15">
            <a:extLst>
              <a:ext uri="{FF2B5EF4-FFF2-40B4-BE49-F238E27FC236}">
                <a16:creationId xmlns:a16="http://schemas.microsoft.com/office/drawing/2014/main" id="{80F08EFB-D009-464C-9029-85329D0DAA8E}"/>
              </a:ext>
            </a:extLst>
          </p:cNvPr>
          <p:cNvSpPr/>
          <p:nvPr/>
        </p:nvSpPr>
        <p:spPr>
          <a:xfrm>
            <a:off x="871217" y="5016623"/>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7" name="TextBox 16">
            <a:extLst>
              <a:ext uri="{FF2B5EF4-FFF2-40B4-BE49-F238E27FC236}">
                <a16:creationId xmlns:a16="http://schemas.microsoft.com/office/drawing/2014/main" id="{16D2E382-06C8-42EC-A895-D67947A10A7D}"/>
              </a:ext>
            </a:extLst>
          </p:cNvPr>
          <p:cNvSpPr txBox="1"/>
          <p:nvPr/>
        </p:nvSpPr>
        <p:spPr>
          <a:xfrm>
            <a:off x="1156967" y="4922171"/>
            <a:ext cx="2765501"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Ekphrasis (for pre-processing of data)</a:t>
            </a:r>
          </a:p>
        </p:txBody>
      </p:sp>
      <p:sp>
        <p:nvSpPr>
          <p:cNvPr id="18" name="Oval 17">
            <a:extLst>
              <a:ext uri="{FF2B5EF4-FFF2-40B4-BE49-F238E27FC236}">
                <a16:creationId xmlns:a16="http://schemas.microsoft.com/office/drawing/2014/main" id="{A209BBA9-06D8-490F-9C37-54083986B225}"/>
              </a:ext>
            </a:extLst>
          </p:cNvPr>
          <p:cNvSpPr/>
          <p:nvPr/>
        </p:nvSpPr>
        <p:spPr>
          <a:xfrm>
            <a:off x="871217" y="535816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05777404-3178-4F67-9221-3E10FB2D1D69}"/>
              </a:ext>
            </a:extLst>
          </p:cNvPr>
          <p:cNvSpPr txBox="1"/>
          <p:nvPr/>
        </p:nvSpPr>
        <p:spPr>
          <a:xfrm>
            <a:off x="1156967" y="5277132"/>
            <a:ext cx="1282723"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tensorflow-gpu</a:t>
            </a:r>
          </a:p>
        </p:txBody>
      </p:sp>
      <p:sp>
        <p:nvSpPr>
          <p:cNvPr id="20" name="Oval 19">
            <a:extLst>
              <a:ext uri="{FF2B5EF4-FFF2-40B4-BE49-F238E27FC236}">
                <a16:creationId xmlns:a16="http://schemas.microsoft.com/office/drawing/2014/main" id="{C0D59184-E349-4268-AC5C-BC267826B771}"/>
              </a:ext>
            </a:extLst>
          </p:cNvPr>
          <p:cNvSpPr/>
          <p:nvPr/>
        </p:nvSpPr>
        <p:spPr>
          <a:xfrm>
            <a:off x="871217" y="5708032"/>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8935399E-ADD9-4A82-8C20-C86924AF611E}"/>
              </a:ext>
            </a:extLst>
          </p:cNvPr>
          <p:cNvSpPr txBox="1"/>
          <p:nvPr/>
        </p:nvSpPr>
        <p:spPr>
          <a:xfrm>
            <a:off x="1156967" y="5627000"/>
            <a:ext cx="550151"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tqdm</a:t>
            </a:r>
          </a:p>
        </p:txBody>
      </p:sp>
      <p:sp>
        <p:nvSpPr>
          <p:cNvPr id="22" name="Oval 21">
            <a:extLst>
              <a:ext uri="{FF2B5EF4-FFF2-40B4-BE49-F238E27FC236}">
                <a16:creationId xmlns:a16="http://schemas.microsoft.com/office/drawing/2014/main" id="{E15BB9D1-67FE-4B68-9B9D-66C3F74FB3E1}"/>
              </a:ext>
            </a:extLst>
          </p:cNvPr>
          <p:cNvSpPr/>
          <p:nvPr/>
        </p:nvSpPr>
        <p:spPr>
          <a:xfrm>
            <a:off x="871217" y="60579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3" name="TextBox 22">
            <a:extLst>
              <a:ext uri="{FF2B5EF4-FFF2-40B4-BE49-F238E27FC236}">
                <a16:creationId xmlns:a16="http://schemas.microsoft.com/office/drawing/2014/main" id="{8DBB3157-769B-4675-A9EA-C278A2AB2597}"/>
              </a:ext>
            </a:extLst>
          </p:cNvPr>
          <p:cNvSpPr txBox="1"/>
          <p:nvPr/>
        </p:nvSpPr>
        <p:spPr>
          <a:xfrm>
            <a:off x="1156967" y="5976868"/>
            <a:ext cx="968535"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bert-for-tf2</a:t>
            </a:r>
          </a:p>
        </p:txBody>
      </p:sp>
    </p:spTree>
    <p:extLst>
      <p:ext uri="{BB962C8B-B14F-4D97-AF65-F5344CB8AC3E}">
        <p14:creationId xmlns:p14="http://schemas.microsoft.com/office/powerpoint/2010/main" val="308546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Project Team Contributions</a:t>
            </a:r>
          </a:p>
        </p:txBody>
      </p:sp>
      <p:sp>
        <p:nvSpPr>
          <p:cNvPr id="3" name="Slide Number Placeholder 2">
            <a:extLst>
              <a:ext uri="{FF2B5EF4-FFF2-40B4-BE49-F238E27FC236}">
                <a16:creationId xmlns:a16="http://schemas.microsoft.com/office/drawing/2014/main" id="{FCE4E4B9-74D7-4170-9F2F-8BECAC12E92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21</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ED2ECDAB-C5A1-476E-8E59-CEA669645573}"/>
              </a:ext>
            </a:extLst>
          </p:cNvPr>
          <p:cNvSpPr txBox="1"/>
          <p:nvPr/>
        </p:nvSpPr>
        <p:spPr>
          <a:xfrm>
            <a:off x="363194" y="843854"/>
            <a:ext cx="10102446"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As a team, we had very clear goals from the initiation of this project/competition. Below are key highlights and contributions of team members -</a:t>
            </a:r>
          </a:p>
        </p:txBody>
      </p:sp>
      <p:graphicFrame>
        <p:nvGraphicFramePr>
          <p:cNvPr id="2" name="Table 1">
            <a:extLst>
              <a:ext uri="{FF2B5EF4-FFF2-40B4-BE49-F238E27FC236}">
                <a16:creationId xmlns:a16="http://schemas.microsoft.com/office/drawing/2014/main" id="{FFE02FFF-712E-40F1-AC26-A564D3F4FF15}"/>
              </a:ext>
            </a:extLst>
          </p:cNvPr>
          <p:cNvGraphicFramePr>
            <a:graphicFrameLocks noGrp="1"/>
          </p:cNvGraphicFramePr>
          <p:nvPr>
            <p:extLst>
              <p:ext uri="{D42A27DB-BD31-4B8C-83A1-F6EECF244321}">
                <p14:modId xmlns:p14="http://schemas.microsoft.com/office/powerpoint/2010/main" val="351832739"/>
              </p:ext>
            </p:extLst>
          </p:nvPr>
        </p:nvGraphicFramePr>
        <p:xfrm>
          <a:off x="423434" y="1214613"/>
          <a:ext cx="11555445" cy="5623265"/>
        </p:xfrm>
        <a:graphic>
          <a:graphicData uri="http://schemas.openxmlformats.org/drawingml/2006/table">
            <a:tbl>
              <a:tblPr firstRow="1" bandRow="1">
                <a:tableStyleId>{5940675A-B579-460E-94D1-54222C63F5DA}</a:tableStyleId>
              </a:tblPr>
              <a:tblGrid>
                <a:gridCol w="3600085">
                  <a:extLst>
                    <a:ext uri="{9D8B030D-6E8A-4147-A177-3AD203B41FA5}">
                      <a16:colId xmlns:a16="http://schemas.microsoft.com/office/drawing/2014/main" val="2654507075"/>
                    </a:ext>
                  </a:extLst>
                </a:gridCol>
                <a:gridCol w="2743200">
                  <a:extLst>
                    <a:ext uri="{9D8B030D-6E8A-4147-A177-3AD203B41FA5}">
                      <a16:colId xmlns:a16="http://schemas.microsoft.com/office/drawing/2014/main" val="3563214766"/>
                    </a:ext>
                  </a:extLst>
                </a:gridCol>
                <a:gridCol w="5212160">
                  <a:extLst>
                    <a:ext uri="{9D8B030D-6E8A-4147-A177-3AD203B41FA5}">
                      <a16:colId xmlns:a16="http://schemas.microsoft.com/office/drawing/2014/main" val="1492821717"/>
                    </a:ext>
                  </a:extLst>
                </a:gridCol>
              </a:tblGrid>
              <a:tr h="327461">
                <a:tc>
                  <a:txBody>
                    <a:bodyPr/>
                    <a:lstStyle/>
                    <a:p>
                      <a:r>
                        <a:rPr lang="en-US" sz="1600" dirty="0">
                          <a:latin typeface="CircularStd" panose="020B0604020101020102" pitchFamily="34" charset="0"/>
                          <a:cs typeface="CircularStd" panose="020B0604020101020102" pitchFamily="34" charset="0"/>
                        </a:rPr>
                        <a:t>Task</a:t>
                      </a:r>
                    </a:p>
                  </a:txBody>
                  <a:tcPr>
                    <a:solidFill>
                      <a:srgbClr val="F0F4FB"/>
                    </a:solidFill>
                  </a:tcPr>
                </a:tc>
                <a:tc>
                  <a:txBody>
                    <a:bodyPr/>
                    <a:lstStyle/>
                    <a:p>
                      <a:r>
                        <a:rPr lang="en-US" sz="1600" dirty="0">
                          <a:latin typeface="CircularStd" panose="020B0604020101020102" pitchFamily="34" charset="0"/>
                          <a:cs typeface="CircularStd" panose="020B0604020101020102" pitchFamily="34" charset="0"/>
                        </a:rPr>
                        <a:t>Team Member</a:t>
                      </a:r>
                    </a:p>
                  </a:txBody>
                  <a:tcPr>
                    <a:solidFill>
                      <a:srgbClr val="F0F4FB"/>
                    </a:solidFill>
                  </a:tcPr>
                </a:tc>
                <a:tc>
                  <a:txBody>
                    <a:bodyPr/>
                    <a:lstStyle/>
                    <a:p>
                      <a:r>
                        <a:rPr lang="en-US" sz="1600" dirty="0">
                          <a:latin typeface="CircularStd" panose="020B0604020101020102" pitchFamily="34" charset="0"/>
                          <a:cs typeface="CircularStd" panose="020B0604020101020102" pitchFamily="34" charset="0"/>
                        </a:rPr>
                        <a:t>Highlights</a:t>
                      </a:r>
                    </a:p>
                  </a:txBody>
                  <a:tcPr>
                    <a:solidFill>
                      <a:srgbClr val="F0F4FB"/>
                    </a:solidFill>
                  </a:tcPr>
                </a:tc>
                <a:extLst>
                  <a:ext uri="{0D108BD9-81ED-4DB2-BD59-A6C34878D82A}">
                    <a16:rowId xmlns:a16="http://schemas.microsoft.com/office/drawing/2014/main" val="1613498923"/>
                  </a:ext>
                </a:extLst>
              </a:tr>
              <a:tr h="305225">
                <a:tc>
                  <a:txBody>
                    <a:bodyPr/>
                    <a:lstStyle/>
                    <a:p>
                      <a:r>
                        <a:rPr lang="en-US" sz="1050" dirty="0">
                          <a:latin typeface="CircularStd" panose="020B0604020101020102" pitchFamily="34" charset="0"/>
                          <a:cs typeface="CircularStd" panose="020B0604020101020102" pitchFamily="34" charset="0"/>
                        </a:rPr>
                        <a:t>Understanding and Documenting the Problem statement</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Clear and concise documentation with clear goal setting.</a:t>
                      </a:r>
                    </a:p>
                  </a:txBody>
                  <a:tcPr/>
                </a:tc>
                <a:extLst>
                  <a:ext uri="{0D108BD9-81ED-4DB2-BD59-A6C34878D82A}">
                    <a16:rowId xmlns:a16="http://schemas.microsoft.com/office/drawing/2014/main" val="1096082178"/>
                  </a:ext>
                </a:extLst>
              </a:tr>
              <a:tr h="401884">
                <a:tc>
                  <a:txBody>
                    <a:bodyPr/>
                    <a:lstStyle/>
                    <a:p>
                      <a:r>
                        <a:rPr lang="en-US" sz="1050" dirty="0">
                          <a:latin typeface="CircularStd" panose="020B0604020101020102" pitchFamily="34" charset="0"/>
                          <a:cs typeface="CircularStd" panose="020B0604020101020102" pitchFamily="34" charset="0"/>
                        </a:rPr>
                        <a:t>Research Data Pre-processing mechanisms and linguistics</a:t>
                      </a:r>
                    </a:p>
                  </a:txBody>
                  <a:tcPr/>
                </a:tc>
                <a:tc>
                  <a:txBody>
                    <a:bodyPr/>
                    <a:lstStyle/>
                    <a:p>
                      <a:r>
                        <a:rPr lang="en-US" sz="1050" dirty="0">
                          <a:latin typeface="CircularStd" panose="020B0604020101020102" pitchFamily="34" charset="0"/>
                          <a:cs typeface="CircularStd" panose="020B0604020101020102" pitchFamily="34" charset="0"/>
                        </a:rPr>
                        <a:t>Peter Zukerman</a:t>
                      </a:r>
                    </a:p>
                  </a:txBody>
                  <a:tcPr/>
                </a:tc>
                <a:tc>
                  <a:txBody>
                    <a:bodyPr/>
                    <a:lstStyle/>
                    <a:p>
                      <a:r>
                        <a:rPr lang="en-US" sz="1050" dirty="0">
                          <a:latin typeface="CircularStd" panose="020B0604020101020102" pitchFamily="34" charset="0"/>
                          <a:cs typeface="CircularStd" panose="020B0604020101020102" pitchFamily="34" charset="0"/>
                        </a:rPr>
                        <a:t>New package ekphrasis was introduced and utilized in our models.</a:t>
                      </a:r>
                    </a:p>
                  </a:txBody>
                  <a:tcPr/>
                </a:tc>
                <a:extLst>
                  <a:ext uri="{0D108BD9-81ED-4DB2-BD59-A6C34878D82A}">
                    <a16:rowId xmlns:a16="http://schemas.microsoft.com/office/drawing/2014/main" val="2074418408"/>
                  </a:ext>
                </a:extLst>
              </a:tr>
              <a:tr h="401884">
                <a:tc>
                  <a:txBody>
                    <a:bodyPr/>
                    <a:lstStyle/>
                    <a:p>
                      <a:r>
                        <a:rPr lang="en-US" sz="1050" dirty="0">
                          <a:latin typeface="CircularStd" panose="020B0604020101020102" pitchFamily="34" charset="0"/>
                          <a:cs typeface="CircularStd" panose="020B0604020101020102" pitchFamily="34" charset="0"/>
                        </a:rPr>
                        <a:t>Research current SOTA Models and GLUE Metrics + Papers</a:t>
                      </a:r>
                    </a:p>
                  </a:txBody>
                  <a:tcPr/>
                </a:tc>
                <a:tc>
                  <a:txBody>
                    <a:bodyPr/>
                    <a:lstStyle/>
                    <a:p>
                      <a:r>
                        <a:rPr lang="en-US" sz="1050" dirty="0">
                          <a:latin typeface="CircularStd" panose="020B0604020101020102" pitchFamily="34" charset="0"/>
                          <a:cs typeface="CircularStd" panose="020B0604020101020102" pitchFamily="34" charset="0"/>
                        </a:rPr>
                        <a:t>Dheeraj Patta + Artsiom Strok</a:t>
                      </a:r>
                    </a:p>
                  </a:txBody>
                  <a:tcPr/>
                </a:tc>
                <a:tc>
                  <a:txBody>
                    <a:bodyPr/>
                    <a:lstStyle/>
                    <a:p>
                      <a:r>
                        <a:rPr lang="en-US" sz="1050" dirty="0">
                          <a:latin typeface="CircularStd" panose="020B0604020101020102" pitchFamily="34" charset="0"/>
                          <a:cs typeface="CircularStd" panose="020B0604020101020102" pitchFamily="34" charset="0"/>
                        </a:rPr>
                        <a:t>We’ve researched several cutting edge papers related to sentiment and sarcasm analysis.</a:t>
                      </a:r>
                    </a:p>
                  </a:txBody>
                  <a:tcPr/>
                </a:tc>
                <a:extLst>
                  <a:ext uri="{0D108BD9-81ED-4DB2-BD59-A6C34878D82A}">
                    <a16:rowId xmlns:a16="http://schemas.microsoft.com/office/drawing/2014/main" val="1141540059"/>
                  </a:ext>
                </a:extLst>
              </a:tr>
              <a:tr h="526828">
                <a:tc>
                  <a:txBody>
                    <a:bodyPr/>
                    <a:lstStyle/>
                    <a:p>
                      <a:r>
                        <a:rPr lang="en-US" sz="1050" dirty="0">
                          <a:latin typeface="CircularStd" panose="020B0604020101020102" pitchFamily="34" charset="0"/>
                          <a:cs typeface="CircularStd" panose="020B0604020101020102" pitchFamily="34" charset="0"/>
                        </a:rPr>
                        <a:t>Implementation of Classic Models and Evaluation Metrics</a:t>
                      </a:r>
                    </a:p>
                  </a:txBody>
                  <a:tcPr/>
                </a:tc>
                <a:tc>
                  <a:txBody>
                    <a:bodyPr/>
                    <a:lstStyle/>
                    <a:p>
                      <a:r>
                        <a:rPr lang="en-US" sz="1050" dirty="0">
                          <a:latin typeface="CircularStd" panose="020B0604020101020102" pitchFamily="34" charset="0"/>
                          <a:cs typeface="CircularStd" panose="020B0604020101020102" pitchFamily="34" charset="0"/>
                        </a:rPr>
                        <a:t>Artsiom Strok</a:t>
                      </a:r>
                    </a:p>
                  </a:txBody>
                  <a:tcPr/>
                </a:tc>
                <a:tc>
                  <a:txBody>
                    <a:bodyPr/>
                    <a:lstStyle/>
                    <a:p>
                      <a:r>
                        <a:rPr lang="en-US" sz="1050" dirty="0">
                          <a:latin typeface="CircularStd" panose="020B0604020101020102" pitchFamily="34" charset="0"/>
                          <a:cs typeface="CircularStd" panose="020B0604020101020102" pitchFamily="34" charset="0"/>
                        </a:rPr>
                        <a:t>Quick implementation of classic models led us to understand the depth of the problem which required sophisticated language models than simpler models.</a:t>
                      </a:r>
                    </a:p>
                  </a:txBody>
                  <a:tcPr/>
                </a:tc>
                <a:extLst>
                  <a:ext uri="{0D108BD9-81ED-4DB2-BD59-A6C34878D82A}">
                    <a16:rowId xmlns:a16="http://schemas.microsoft.com/office/drawing/2014/main" val="622782006"/>
                  </a:ext>
                </a:extLst>
              </a:tr>
              <a:tr h="401884">
                <a:tc>
                  <a:txBody>
                    <a:bodyPr/>
                    <a:lstStyle/>
                    <a:p>
                      <a:r>
                        <a:rPr lang="en-US" sz="1050" dirty="0">
                          <a:latin typeface="CircularStd" panose="020B0604020101020102" pitchFamily="34" charset="0"/>
                          <a:cs typeface="CircularStd" panose="020B0604020101020102" pitchFamily="34" charset="0"/>
                        </a:rPr>
                        <a:t>Exploratory Data Analysis (EDA) and Context Understanding</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Visual and Exploration of given twitter dataset.</a:t>
                      </a:r>
                    </a:p>
                  </a:txBody>
                  <a:tcPr/>
                </a:tc>
                <a:extLst>
                  <a:ext uri="{0D108BD9-81ED-4DB2-BD59-A6C34878D82A}">
                    <a16:rowId xmlns:a16="http://schemas.microsoft.com/office/drawing/2014/main" val="1220257158"/>
                  </a:ext>
                </a:extLst>
              </a:tr>
              <a:tr h="376306">
                <a:tc>
                  <a:txBody>
                    <a:bodyPr/>
                    <a:lstStyle/>
                    <a:p>
                      <a:r>
                        <a:rPr lang="en-US" sz="1050" dirty="0">
                          <a:latin typeface="CircularStd" panose="020B0604020101020102" pitchFamily="34" charset="0"/>
                          <a:cs typeface="CircularStd" panose="020B0604020101020102" pitchFamily="34" charset="0"/>
                        </a:rPr>
                        <a:t>Implementation of Boosting Algorithms and Evaluation</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XGBoost, CATBoost and Gradient Boosting on top of Classic Algorithms.</a:t>
                      </a:r>
                    </a:p>
                  </a:txBody>
                  <a:tcPr/>
                </a:tc>
                <a:extLst>
                  <a:ext uri="{0D108BD9-81ED-4DB2-BD59-A6C34878D82A}">
                    <a16:rowId xmlns:a16="http://schemas.microsoft.com/office/drawing/2014/main" val="1655613560"/>
                  </a:ext>
                </a:extLst>
              </a:tr>
              <a:tr h="401884">
                <a:tc>
                  <a:txBody>
                    <a:bodyPr/>
                    <a:lstStyle/>
                    <a:p>
                      <a:r>
                        <a:rPr lang="en-US" sz="1050" dirty="0">
                          <a:latin typeface="CircularStd" panose="020B0604020101020102" pitchFamily="34" charset="0"/>
                          <a:cs typeface="CircularStd" panose="020B0604020101020102" pitchFamily="34" charset="0"/>
                        </a:rPr>
                        <a:t>Data Augmentation and Enrichment of Data</a:t>
                      </a:r>
                    </a:p>
                  </a:txBody>
                  <a:tcPr/>
                </a:tc>
                <a:tc>
                  <a:txBody>
                    <a:bodyPr/>
                    <a:lstStyle/>
                    <a:p>
                      <a:r>
                        <a:rPr lang="en-US" sz="1050" dirty="0">
                          <a:latin typeface="CircularStd" panose="020B0604020101020102" pitchFamily="34" charset="0"/>
                          <a:cs typeface="CircularStd" panose="020B0604020101020102" pitchFamily="34" charset="0"/>
                        </a:rPr>
                        <a:t>Peter Zukerman</a:t>
                      </a:r>
                    </a:p>
                  </a:txBody>
                  <a:tcPr/>
                </a:tc>
                <a:tc>
                  <a:txBody>
                    <a:bodyPr/>
                    <a:lstStyle/>
                    <a:p>
                      <a:r>
                        <a:rPr lang="en-US" sz="1050" dirty="0">
                          <a:latin typeface="CircularStd" panose="020B0604020101020102" pitchFamily="34" charset="0"/>
                          <a:cs typeface="CircularStd" panose="020B0604020101020102" pitchFamily="34" charset="0"/>
                        </a:rPr>
                        <a:t>Social Tokenizers, Hashtag Word Embeddings, Emoticon understanding, unpacking contractions, spell corrections etc.</a:t>
                      </a:r>
                    </a:p>
                  </a:txBody>
                  <a:tcPr/>
                </a:tc>
                <a:extLst>
                  <a:ext uri="{0D108BD9-81ED-4DB2-BD59-A6C34878D82A}">
                    <a16:rowId xmlns:a16="http://schemas.microsoft.com/office/drawing/2014/main" val="3106853891"/>
                  </a:ext>
                </a:extLst>
              </a:tr>
              <a:tr h="401884">
                <a:tc>
                  <a:txBody>
                    <a:bodyPr/>
                    <a:lstStyle/>
                    <a:p>
                      <a:r>
                        <a:rPr lang="en-US" sz="1050" dirty="0">
                          <a:latin typeface="CircularStd" panose="020B0604020101020102" pitchFamily="34" charset="0"/>
                          <a:cs typeface="CircularStd" panose="020B0604020101020102" pitchFamily="34" charset="0"/>
                        </a:rPr>
                        <a:t>Implementing a Deep Learning CNN+LSTM Model</a:t>
                      </a:r>
                    </a:p>
                  </a:txBody>
                  <a:tcPr/>
                </a:tc>
                <a:tc>
                  <a:txBody>
                    <a:bodyPr/>
                    <a:lstStyle/>
                    <a:p>
                      <a:r>
                        <a:rPr lang="en-US" sz="1050" dirty="0">
                          <a:latin typeface="CircularStd" panose="020B0604020101020102" pitchFamily="34" charset="0"/>
                          <a:cs typeface="CircularStd" panose="020B0604020101020102" pitchFamily="34" charset="0"/>
                        </a:rPr>
                        <a:t>Artsiom Strok</a:t>
                      </a:r>
                    </a:p>
                  </a:txBody>
                  <a:tcPr/>
                </a:tc>
                <a:tc>
                  <a:txBody>
                    <a:bodyPr/>
                    <a:lstStyle/>
                    <a:p>
                      <a:r>
                        <a:rPr lang="en-US" sz="1050" dirty="0">
                          <a:latin typeface="CircularStd" panose="020B0604020101020102" pitchFamily="34" charset="0"/>
                          <a:cs typeface="CircularStd" panose="020B0604020101020102" pitchFamily="34" charset="0"/>
                        </a:rPr>
                        <a:t>DL Model to include a CNN+LSTM with Dropouts and Dense/hidden layers. Failed to perform due to lack of data.</a:t>
                      </a:r>
                    </a:p>
                  </a:txBody>
                  <a:tcPr/>
                </a:tc>
                <a:extLst>
                  <a:ext uri="{0D108BD9-81ED-4DB2-BD59-A6C34878D82A}">
                    <a16:rowId xmlns:a16="http://schemas.microsoft.com/office/drawing/2014/main" val="3500576163"/>
                  </a:ext>
                </a:extLst>
              </a:tr>
              <a:tr h="401884">
                <a:tc>
                  <a:txBody>
                    <a:bodyPr/>
                    <a:lstStyle/>
                    <a:p>
                      <a:r>
                        <a:rPr lang="en-US" sz="1050" dirty="0">
                          <a:latin typeface="CircularStd" panose="020B0604020101020102" pitchFamily="34" charset="0"/>
                          <a:cs typeface="CircularStd" panose="020B0604020101020102" pitchFamily="34" charset="0"/>
                        </a:rPr>
                        <a:t>Project Proposal and Progress Report</a:t>
                      </a:r>
                    </a:p>
                  </a:txBody>
                  <a:tcPr/>
                </a:tc>
                <a:tc>
                  <a:txBody>
                    <a:bodyPr/>
                    <a:lstStyle/>
                    <a:p>
                      <a:r>
                        <a:rPr lang="en-US" sz="1050" dirty="0">
                          <a:latin typeface="CircularStd" panose="020B0604020101020102" pitchFamily="34" charset="0"/>
                          <a:cs typeface="CircularStd" panose="020B0604020101020102" pitchFamily="34" charset="0"/>
                        </a:rPr>
                        <a:t>Dheeraj Patta + Artsiom Strok + Peter Zukerman</a:t>
                      </a:r>
                    </a:p>
                  </a:txBody>
                  <a:tcPr/>
                </a:tc>
                <a:tc>
                  <a:txBody>
                    <a:bodyPr/>
                    <a:lstStyle/>
                    <a:p>
                      <a:r>
                        <a:rPr lang="en-US" sz="1050" dirty="0">
                          <a:latin typeface="CircularStd" panose="020B0604020101020102" pitchFamily="34" charset="0"/>
                          <a:cs typeface="CircularStd" panose="020B0604020101020102" pitchFamily="34" charset="0"/>
                        </a:rPr>
                        <a:t>Full scores from Reviewers.</a:t>
                      </a:r>
                    </a:p>
                  </a:txBody>
                  <a:tcPr/>
                </a:tc>
                <a:extLst>
                  <a:ext uri="{0D108BD9-81ED-4DB2-BD59-A6C34878D82A}">
                    <a16:rowId xmlns:a16="http://schemas.microsoft.com/office/drawing/2014/main" val="760063855"/>
                  </a:ext>
                </a:extLst>
              </a:tr>
              <a:tr h="401884">
                <a:tc>
                  <a:txBody>
                    <a:bodyPr/>
                    <a:lstStyle/>
                    <a:p>
                      <a:r>
                        <a:rPr lang="en-US" sz="1050" dirty="0">
                          <a:latin typeface="CircularStd" panose="020B0604020101020102" pitchFamily="34" charset="0"/>
                          <a:cs typeface="CircularStd" panose="020B0604020101020102" pitchFamily="34" charset="0"/>
                        </a:rPr>
                        <a:t>Implementation of BERT Model</a:t>
                      </a:r>
                    </a:p>
                  </a:txBody>
                  <a:tcPr/>
                </a:tc>
                <a:tc>
                  <a:txBody>
                    <a:bodyPr/>
                    <a:lstStyle/>
                    <a:p>
                      <a:r>
                        <a:rPr lang="en-US" sz="1050" dirty="0">
                          <a:latin typeface="CircularStd" panose="020B0604020101020102" pitchFamily="34" charset="0"/>
                          <a:cs typeface="CircularStd" panose="020B0604020101020102" pitchFamily="34" charset="0"/>
                        </a:rPr>
                        <a:t>Artsiom Strok + Peter Zukerman</a:t>
                      </a:r>
                    </a:p>
                  </a:txBody>
                  <a:tcPr/>
                </a:tc>
                <a:tc>
                  <a:txBody>
                    <a:bodyPr/>
                    <a:lstStyle/>
                    <a:p>
                      <a:r>
                        <a:rPr lang="en-US" sz="1050" dirty="0">
                          <a:latin typeface="CircularStd" panose="020B0604020101020102" pitchFamily="34" charset="0"/>
                          <a:cs typeface="CircularStd" panose="020B0604020101020102" pitchFamily="34" charset="0"/>
                        </a:rPr>
                        <a:t>Our Winning Model – Using pretrained BERT Model. This is our implementation of classic BERT model.</a:t>
                      </a:r>
                    </a:p>
                  </a:txBody>
                  <a:tcPr/>
                </a:tc>
                <a:extLst>
                  <a:ext uri="{0D108BD9-81ED-4DB2-BD59-A6C34878D82A}">
                    <a16:rowId xmlns:a16="http://schemas.microsoft.com/office/drawing/2014/main" val="982813803"/>
                  </a:ext>
                </a:extLst>
              </a:tr>
              <a:tr h="401884">
                <a:tc>
                  <a:txBody>
                    <a:bodyPr/>
                    <a:lstStyle/>
                    <a:p>
                      <a:r>
                        <a:rPr lang="en-US" sz="1050" dirty="0">
                          <a:latin typeface="CircularStd" panose="020B0604020101020102" pitchFamily="34" charset="0"/>
                          <a:cs typeface="CircularStd" panose="020B0604020101020102" pitchFamily="34" charset="0"/>
                        </a:rPr>
                        <a:t>Evaluation, Training and Metrics</a:t>
                      </a:r>
                    </a:p>
                  </a:txBody>
                  <a:tcPr/>
                </a:tc>
                <a:tc>
                  <a:txBody>
                    <a:bodyPr/>
                    <a:lstStyle/>
                    <a:p>
                      <a:r>
                        <a:rPr lang="en-US" sz="1050" dirty="0">
                          <a:latin typeface="CircularStd" panose="020B0604020101020102" pitchFamily="34" charset="0"/>
                          <a:cs typeface="CircularStd" panose="020B0604020101020102" pitchFamily="34" charset="0"/>
                        </a:rPr>
                        <a:t>Artsiom Strok + Dheeraj Patta</a:t>
                      </a:r>
                    </a:p>
                  </a:txBody>
                  <a:tcPr/>
                </a:tc>
                <a:tc>
                  <a:txBody>
                    <a:bodyPr/>
                    <a:lstStyle/>
                    <a:p>
                      <a:r>
                        <a:rPr lang="en-US" sz="1050" dirty="0">
                          <a:latin typeface="CircularStd" panose="020B0604020101020102" pitchFamily="34" charset="0"/>
                          <a:cs typeface="CircularStd" panose="020B0604020101020102" pitchFamily="34" charset="0"/>
                        </a:rPr>
                        <a:t>All evaluation tests were performed, documented and recorded for finetuning of all our models.</a:t>
                      </a:r>
                    </a:p>
                  </a:txBody>
                  <a:tcPr/>
                </a:tc>
                <a:extLst>
                  <a:ext uri="{0D108BD9-81ED-4DB2-BD59-A6C34878D82A}">
                    <a16:rowId xmlns:a16="http://schemas.microsoft.com/office/drawing/2014/main" val="3368221414"/>
                  </a:ext>
                </a:extLst>
              </a:tr>
              <a:tr h="401884">
                <a:tc>
                  <a:txBody>
                    <a:bodyPr/>
                    <a:lstStyle/>
                    <a:p>
                      <a:r>
                        <a:rPr lang="en-US" sz="1050" dirty="0">
                          <a:latin typeface="CircularStd" panose="020B0604020101020102" pitchFamily="34" charset="0"/>
                          <a:cs typeface="CircularStd" panose="020B0604020101020102" pitchFamily="34" charset="0"/>
                        </a:rPr>
                        <a:t>Implementing Hugging Face Transformers*</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In Progress. </a:t>
                      </a:r>
                      <a:r>
                        <a:rPr lang="en-US" sz="1050">
                          <a:latin typeface="CircularStd" panose="020B0604020101020102" pitchFamily="34" charset="0"/>
                          <a:cs typeface="CircularStd" panose="020B0604020101020102" pitchFamily="34" charset="0"/>
                        </a:rPr>
                        <a:t>Would like </a:t>
                      </a:r>
                      <a:r>
                        <a:rPr lang="en-US" sz="1050" dirty="0">
                          <a:latin typeface="CircularStd" panose="020B0604020101020102" pitchFamily="34" charset="0"/>
                          <a:cs typeface="CircularStd" panose="020B0604020101020102" pitchFamily="34" charset="0"/>
                        </a:rPr>
                        <a:t>to explore the Transformers and see if there is any improvement in our winning model.</a:t>
                      </a:r>
                    </a:p>
                  </a:txBody>
                  <a:tcPr/>
                </a:tc>
                <a:extLst>
                  <a:ext uri="{0D108BD9-81ED-4DB2-BD59-A6C34878D82A}">
                    <a16:rowId xmlns:a16="http://schemas.microsoft.com/office/drawing/2014/main" val="1672311388"/>
                  </a:ext>
                </a:extLst>
              </a:tr>
              <a:tr h="376306">
                <a:tc>
                  <a:txBody>
                    <a:bodyPr/>
                    <a:lstStyle/>
                    <a:p>
                      <a:r>
                        <a:rPr lang="en-US" sz="1050" dirty="0">
                          <a:latin typeface="CircularStd" panose="020B0604020101020102" pitchFamily="34" charset="0"/>
                          <a:cs typeface="CircularStd" panose="020B0604020101020102" pitchFamily="34" charset="0"/>
                        </a:rPr>
                        <a:t>Presentation and Final Submission</a:t>
                      </a:r>
                    </a:p>
                  </a:txBody>
                  <a:tcPr/>
                </a:tc>
                <a:tc>
                  <a:txBody>
                    <a:bodyPr/>
                    <a:lstStyle/>
                    <a:p>
                      <a:r>
                        <a:rPr lang="en-US" sz="1050" dirty="0">
                          <a:latin typeface="CircularStd" panose="020B0604020101020102" pitchFamily="34" charset="0"/>
                          <a:cs typeface="CircularStd" panose="020B0604020101020102" pitchFamily="34" charset="0"/>
                        </a:rPr>
                        <a:t>Dheeraj Patta + Peter Zukerman</a:t>
                      </a:r>
                    </a:p>
                  </a:txBody>
                  <a:tcPr/>
                </a:tc>
                <a:tc>
                  <a:txBody>
                    <a:bodyPr/>
                    <a:lstStyle/>
                    <a:p>
                      <a:r>
                        <a:rPr lang="en-US" sz="1050" dirty="0">
                          <a:latin typeface="CircularStd" panose="020B0604020101020102" pitchFamily="34" charset="0"/>
                          <a:cs typeface="CircularStd" panose="020B0604020101020102" pitchFamily="34" charset="0"/>
                        </a:rPr>
                        <a:t>Final Submission of documentation with comprehensive walk-through of Project.</a:t>
                      </a:r>
                    </a:p>
                  </a:txBody>
                  <a:tcPr/>
                </a:tc>
                <a:extLst>
                  <a:ext uri="{0D108BD9-81ED-4DB2-BD59-A6C34878D82A}">
                    <a16:rowId xmlns:a16="http://schemas.microsoft.com/office/drawing/2014/main" val="880909504"/>
                  </a:ext>
                </a:extLst>
              </a:tr>
            </a:tbl>
          </a:graphicData>
        </a:graphic>
      </p:graphicFrame>
    </p:spTree>
    <p:extLst>
      <p:ext uri="{BB962C8B-B14F-4D97-AF65-F5344CB8AC3E}">
        <p14:creationId xmlns:p14="http://schemas.microsoft.com/office/powerpoint/2010/main" val="2149931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Leaderboard Rankings</a:t>
            </a:r>
          </a:p>
        </p:txBody>
      </p:sp>
      <p:sp>
        <p:nvSpPr>
          <p:cNvPr id="3" name="Slide Number Placeholder 2">
            <a:extLst>
              <a:ext uri="{FF2B5EF4-FFF2-40B4-BE49-F238E27FC236}">
                <a16:creationId xmlns:a16="http://schemas.microsoft.com/office/drawing/2014/main" id="{C3C3106C-F2EA-46F8-84F1-7168E9269A1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22</a:t>
            </a:fld>
            <a:endParaRPr lang="en-US" sz="1000" dirty="0">
              <a:solidFill>
                <a:schemeClr val="bg1"/>
              </a:solidFill>
              <a:latin typeface="CircularStd" panose="020B0604020101020102" pitchFamily="34" charset="0"/>
              <a:cs typeface="CircularStd" panose="020B0604020101020102" pitchFamily="34" charset="0"/>
            </a:endParaRPr>
          </a:p>
        </p:txBody>
      </p:sp>
      <p:graphicFrame>
        <p:nvGraphicFramePr>
          <p:cNvPr id="2" name="Table 1">
            <a:extLst>
              <a:ext uri="{FF2B5EF4-FFF2-40B4-BE49-F238E27FC236}">
                <a16:creationId xmlns:a16="http://schemas.microsoft.com/office/drawing/2014/main" id="{23FA730D-9562-45C6-B767-F859DE55E97C}"/>
              </a:ext>
            </a:extLst>
          </p:cNvPr>
          <p:cNvGraphicFramePr>
            <a:graphicFrameLocks noGrp="1"/>
          </p:cNvGraphicFramePr>
          <p:nvPr>
            <p:extLst>
              <p:ext uri="{D42A27DB-BD31-4B8C-83A1-F6EECF244321}">
                <p14:modId xmlns:p14="http://schemas.microsoft.com/office/powerpoint/2010/main" val="22475805"/>
              </p:ext>
            </p:extLst>
          </p:nvPr>
        </p:nvGraphicFramePr>
        <p:xfrm>
          <a:off x="537369" y="1371600"/>
          <a:ext cx="8743585" cy="1848358"/>
        </p:xfrm>
        <a:graphic>
          <a:graphicData uri="http://schemas.openxmlformats.org/drawingml/2006/table">
            <a:tbl>
              <a:tblPr firstRow="1" bandRow="1">
                <a:tableStyleId>{5940675A-B579-460E-94D1-54222C63F5DA}</a:tableStyleId>
              </a:tblPr>
              <a:tblGrid>
                <a:gridCol w="1942735">
                  <a:extLst>
                    <a:ext uri="{9D8B030D-6E8A-4147-A177-3AD203B41FA5}">
                      <a16:colId xmlns:a16="http://schemas.microsoft.com/office/drawing/2014/main" val="1794613831"/>
                    </a:ext>
                  </a:extLst>
                </a:gridCol>
                <a:gridCol w="1314450">
                  <a:extLst>
                    <a:ext uri="{9D8B030D-6E8A-4147-A177-3AD203B41FA5}">
                      <a16:colId xmlns:a16="http://schemas.microsoft.com/office/drawing/2014/main" val="1987578590"/>
                    </a:ext>
                  </a:extLst>
                </a:gridCol>
                <a:gridCol w="1085850">
                  <a:extLst>
                    <a:ext uri="{9D8B030D-6E8A-4147-A177-3AD203B41FA5}">
                      <a16:colId xmlns:a16="http://schemas.microsoft.com/office/drawing/2014/main" val="3620372381"/>
                    </a:ext>
                  </a:extLst>
                </a:gridCol>
                <a:gridCol w="857250">
                  <a:extLst>
                    <a:ext uri="{9D8B030D-6E8A-4147-A177-3AD203B41FA5}">
                      <a16:colId xmlns:a16="http://schemas.microsoft.com/office/drawing/2014/main" val="434707330"/>
                    </a:ext>
                  </a:extLst>
                </a:gridCol>
                <a:gridCol w="2114550">
                  <a:extLst>
                    <a:ext uri="{9D8B030D-6E8A-4147-A177-3AD203B41FA5}">
                      <a16:colId xmlns:a16="http://schemas.microsoft.com/office/drawing/2014/main" val="3274279581"/>
                    </a:ext>
                  </a:extLst>
                </a:gridCol>
                <a:gridCol w="1428750">
                  <a:extLst>
                    <a:ext uri="{9D8B030D-6E8A-4147-A177-3AD203B41FA5}">
                      <a16:colId xmlns:a16="http://schemas.microsoft.com/office/drawing/2014/main" val="2106217010"/>
                    </a:ext>
                  </a:extLst>
                </a:gridCol>
              </a:tblGrid>
              <a:tr h="313690">
                <a:tc>
                  <a:txBody>
                    <a:bodyPr/>
                    <a:lstStyle/>
                    <a:p>
                      <a:r>
                        <a:rPr lang="en-US" dirty="0">
                          <a:latin typeface="CircularStd" panose="020B0604020101020102" pitchFamily="34" charset="0"/>
                          <a:cs typeface="CircularStd" panose="020B0604020101020102" pitchFamily="34" charset="0"/>
                        </a:rPr>
                        <a:t>Model</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Precision</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Recall</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F1</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Beat the Baseline</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Rank</a:t>
                      </a:r>
                    </a:p>
                  </a:txBody>
                  <a:tcPr>
                    <a:solidFill>
                      <a:srgbClr val="F0F4FB"/>
                    </a:solidFill>
                  </a:tcPr>
                </a:tc>
                <a:extLst>
                  <a:ext uri="{0D108BD9-81ED-4DB2-BD59-A6C34878D82A}">
                    <a16:rowId xmlns:a16="http://schemas.microsoft.com/office/drawing/2014/main" val="1031518233"/>
                  </a:ext>
                </a:extLst>
              </a:tr>
              <a:tr h="370840">
                <a:tc>
                  <a:txBody>
                    <a:bodyPr/>
                    <a:lstStyle/>
                    <a:p>
                      <a:r>
                        <a:rPr lang="pt-BR" sz="1800" dirty="0">
                          <a:latin typeface="CircularStd" panose="020B0604020101020102" pitchFamily="34" charset="0"/>
                          <a:cs typeface="CircularStd" panose="020B0604020101020102" pitchFamily="34" charset="0"/>
                        </a:rPr>
                        <a:t>Classic </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0.681</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0.684</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0.683</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No</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34</a:t>
                      </a:r>
                      <a:endParaRPr lang="en-US" sz="1800" dirty="0">
                        <a:latin typeface="CircularStd" panose="020B0604020101020102" pitchFamily="34" charset="0"/>
                        <a:cs typeface="CircularStd" panose="020B0604020101020102" pitchFamily="34" charset="0"/>
                      </a:endParaRPr>
                    </a:p>
                  </a:txBody>
                  <a:tcPr/>
                </a:tc>
                <a:extLst>
                  <a:ext uri="{0D108BD9-81ED-4DB2-BD59-A6C34878D82A}">
                    <a16:rowId xmlns:a16="http://schemas.microsoft.com/office/drawing/2014/main" val="3029035664"/>
                  </a:ext>
                </a:extLst>
              </a:tr>
              <a:tr h="370840">
                <a:tc>
                  <a:txBody>
                    <a:bodyPr/>
                    <a:lstStyle/>
                    <a:p>
                      <a:r>
                        <a:rPr lang="en-US" sz="1800" dirty="0">
                          <a:latin typeface="CircularStd" panose="020B0604020101020102" pitchFamily="34" charset="0"/>
                          <a:cs typeface="CircularStd" panose="020B0604020101020102" pitchFamily="34" charset="0"/>
                        </a:rPr>
                        <a:t>BERT</a:t>
                      </a:r>
                    </a:p>
                  </a:txBody>
                  <a:tcPr/>
                </a:tc>
                <a:tc>
                  <a:txBody>
                    <a:bodyPr/>
                    <a:lstStyle/>
                    <a:p>
                      <a:r>
                        <a:rPr lang="en-US" sz="1800" dirty="0">
                          <a:latin typeface="CircularStd" panose="020B0604020101020102" pitchFamily="34" charset="0"/>
                          <a:cs typeface="CircularStd" panose="020B0604020101020102" pitchFamily="34" charset="0"/>
                        </a:rPr>
                        <a:t>0.691</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2</a:t>
                      </a:r>
                    </a:p>
                  </a:txBody>
                  <a:tcPr>
                    <a:solidFill>
                      <a:srgbClr val="99FFCC"/>
                    </a:solidFill>
                  </a:tcPr>
                </a:tc>
                <a:extLst>
                  <a:ext uri="{0D108BD9-81ED-4DB2-BD59-A6C34878D82A}">
                    <a16:rowId xmlns:a16="http://schemas.microsoft.com/office/drawing/2014/main" val="126073734"/>
                  </a:ext>
                </a:extLst>
              </a:tr>
              <a:tr h="370840">
                <a:tc>
                  <a:txBody>
                    <a:bodyPr/>
                    <a:lstStyle/>
                    <a:p>
                      <a:r>
                        <a:rPr lang="en-US" sz="1800" dirty="0">
                          <a:latin typeface="CircularStd" panose="020B0604020101020102" pitchFamily="34" charset="0"/>
                          <a:cs typeface="CircularStd" panose="020B0604020101020102" pitchFamily="34" charset="0"/>
                        </a:rPr>
                        <a:t>BERT Sentiment </a:t>
                      </a:r>
                    </a:p>
                  </a:txBody>
                  <a:tcPr/>
                </a:tc>
                <a:tc>
                  <a:txBody>
                    <a:bodyPr/>
                    <a:lstStyle/>
                    <a:p>
                      <a:r>
                        <a:rPr lang="en-US" sz="1800" dirty="0">
                          <a:latin typeface="CircularStd" panose="020B0604020101020102" pitchFamily="34" charset="0"/>
                          <a:cs typeface="CircularStd" panose="020B0604020101020102" pitchFamily="34" charset="0"/>
                        </a:rPr>
                        <a:t>0.692</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5</a:t>
                      </a:r>
                    </a:p>
                  </a:txBody>
                  <a:tcPr/>
                </a:tc>
                <a:extLst>
                  <a:ext uri="{0D108BD9-81ED-4DB2-BD59-A6C34878D82A}">
                    <a16:rowId xmlns:a16="http://schemas.microsoft.com/office/drawing/2014/main" val="1454453341"/>
                  </a:ext>
                </a:extLst>
              </a:tr>
              <a:tr h="370840">
                <a:tc>
                  <a:txBody>
                    <a:bodyPr/>
                    <a:lstStyle/>
                    <a:p>
                      <a:r>
                        <a:rPr lang="en-US" sz="1800" dirty="0">
                          <a:latin typeface="CircularStd" panose="020B0604020101020102" pitchFamily="34" charset="0"/>
                          <a:cs typeface="CircularStd" panose="020B0604020101020102" pitchFamily="34" charset="0"/>
                        </a:rPr>
                        <a:t>BERT</a:t>
                      </a:r>
                    </a:p>
                  </a:txBody>
                  <a:tcPr/>
                </a:tc>
                <a:tc>
                  <a:txBody>
                    <a:bodyPr/>
                    <a:lstStyle/>
                    <a:p>
                      <a:r>
                        <a:rPr lang="en-US" sz="1800" dirty="0">
                          <a:latin typeface="CircularStd" panose="020B0604020101020102" pitchFamily="34" charset="0"/>
                          <a:cs typeface="CircularStd" panose="020B0604020101020102" pitchFamily="34" charset="0"/>
                        </a:rPr>
                        <a:t>0.692</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10</a:t>
                      </a:r>
                    </a:p>
                  </a:txBody>
                  <a:tcPr/>
                </a:tc>
                <a:extLst>
                  <a:ext uri="{0D108BD9-81ED-4DB2-BD59-A6C34878D82A}">
                    <a16:rowId xmlns:a16="http://schemas.microsoft.com/office/drawing/2014/main" val="2383305134"/>
                  </a:ext>
                </a:extLst>
              </a:tr>
            </a:tbl>
          </a:graphicData>
        </a:graphic>
      </p:graphicFrame>
    </p:spTree>
    <p:extLst>
      <p:ext uri="{BB962C8B-B14F-4D97-AF65-F5344CB8AC3E}">
        <p14:creationId xmlns:p14="http://schemas.microsoft.com/office/powerpoint/2010/main" val="2120503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References</a:t>
            </a:r>
          </a:p>
        </p:txBody>
      </p:sp>
      <p:sp>
        <p:nvSpPr>
          <p:cNvPr id="3" name="Slide Number Placeholder 2">
            <a:extLst>
              <a:ext uri="{FF2B5EF4-FFF2-40B4-BE49-F238E27FC236}">
                <a16:creationId xmlns:a16="http://schemas.microsoft.com/office/drawing/2014/main" id="{C3C3106C-F2EA-46F8-84F1-7168E9269A1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23</a:t>
            </a:fld>
            <a:endParaRPr lang="en-US" sz="1000" dirty="0">
              <a:solidFill>
                <a:schemeClr val="bg1"/>
              </a:solidFill>
              <a:latin typeface="CircularStd" panose="020B0604020101020102" pitchFamily="34" charset="0"/>
              <a:cs typeface="CircularStd" panose="020B0604020101020102" pitchFamily="34" charset="0"/>
            </a:endParaRPr>
          </a:p>
        </p:txBody>
      </p:sp>
      <p:pic>
        <p:nvPicPr>
          <p:cNvPr id="4" name="Picture 3">
            <a:extLst>
              <a:ext uri="{FF2B5EF4-FFF2-40B4-BE49-F238E27FC236}">
                <a16:creationId xmlns:a16="http://schemas.microsoft.com/office/drawing/2014/main" id="{613410D6-B47F-4647-9E6A-406674B02722}"/>
              </a:ext>
            </a:extLst>
          </p:cNvPr>
          <p:cNvPicPr>
            <a:picLocks noChangeAspect="1"/>
          </p:cNvPicPr>
          <p:nvPr/>
        </p:nvPicPr>
        <p:blipFill>
          <a:blip r:embed="rId2"/>
          <a:stretch>
            <a:fillRect/>
          </a:stretch>
        </p:blipFill>
        <p:spPr>
          <a:xfrm>
            <a:off x="423434" y="857250"/>
            <a:ext cx="4975273" cy="2781517"/>
          </a:xfrm>
          <a:prstGeom prst="rect">
            <a:avLst/>
          </a:prstGeom>
        </p:spPr>
      </p:pic>
      <p:sp>
        <p:nvSpPr>
          <p:cNvPr id="5" name="Rectangle 4">
            <a:extLst>
              <a:ext uri="{FF2B5EF4-FFF2-40B4-BE49-F238E27FC236}">
                <a16:creationId xmlns:a16="http://schemas.microsoft.com/office/drawing/2014/main" id="{B70074F3-8201-427B-BAEB-7055C73CB518}"/>
              </a:ext>
            </a:extLst>
          </p:cNvPr>
          <p:cNvSpPr/>
          <p:nvPr/>
        </p:nvSpPr>
        <p:spPr>
          <a:xfrm>
            <a:off x="651669" y="3943350"/>
            <a:ext cx="5337175" cy="1624997"/>
          </a:xfrm>
          <a:prstGeom prst="rect">
            <a:avLst/>
          </a:prstGeom>
        </p:spPr>
        <p:txBody>
          <a:bodyPr wrap="square">
            <a:spAutoFit/>
          </a:bodyPr>
          <a:lstStyle/>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3"/>
              </a:rPr>
              <a:t>https://super.gluebenchmark.com/leaderboard/</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4"/>
              </a:rPr>
              <a:t>https://arxiv.org/pdf/2006.06259v1.pdf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5"/>
              </a:rPr>
              <a:t>https://arxiv.org/pdf/2005.11424.pdf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6"/>
              </a:rPr>
              <a:t>https://arxiv.org/pdf/2006.00850.pdf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7"/>
              </a:rPr>
              <a:t>https://www.aclweb.org/anthology/P11-2102.pdf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8"/>
              </a:rPr>
              <a:t>https://paperswithcode.com/task/sarcasm-detection/codeless</a:t>
            </a:r>
            <a:endParaRPr lang="en-US" sz="1050" dirty="0">
              <a:effectLst/>
              <a:latin typeface="CircularStd" panose="020B0604020101020102" pitchFamily="34" charset="0"/>
              <a:ea typeface="Calibri" panose="020F0502020204030204" pitchFamily="34" charset="0"/>
              <a:cs typeface="CircularStd" panose="020B0604020101020102" pitchFamily="34" charset="0"/>
            </a:endParaRPr>
          </a:p>
        </p:txBody>
      </p:sp>
    </p:spTree>
    <p:extLst>
      <p:ext uri="{BB962C8B-B14F-4D97-AF65-F5344CB8AC3E}">
        <p14:creationId xmlns:p14="http://schemas.microsoft.com/office/powerpoint/2010/main" val="11457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3</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51" name="Title 1">
            <a:extLst>
              <a:ext uri="{FF2B5EF4-FFF2-40B4-BE49-F238E27FC236}">
                <a16:creationId xmlns:a16="http://schemas.microsoft.com/office/drawing/2014/main" id="{AD8C64D7-1CA2-4DEC-9024-E987D1BE0E8A}"/>
              </a:ext>
            </a:extLst>
          </p:cNvPr>
          <p:cNvSpPr txBox="1">
            <a:spLocks/>
          </p:cNvSpPr>
          <p:nvPr/>
        </p:nvSpPr>
        <p:spPr>
          <a:xfrm>
            <a:off x="365918" y="285750"/>
            <a:ext cx="11555445" cy="472486"/>
          </a:xfrm>
          <a:prstGeom prst="rect">
            <a:avLst/>
          </a:prstGeom>
          <a:solidFill>
            <a:srgbClr val="F0F4FB"/>
          </a:solidFill>
        </p:spPr>
        <p:txBody>
          <a:bodyPr vert="horz" lIns="91440" tIns="45720" rIns="91440" bIns="45720" rtlCol="0" anchor="b">
            <a:noAutofit/>
          </a:bodyPr>
          <a:lstStyle>
            <a:lvl1pPr defTabSz="912114">
              <a:lnSpc>
                <a:spcPct val="90000"/>
              </a:lnSpc>
              <a:spcBef>
                <a:spcPct val="0"/>
              </a:spcBef>
              <a:buNone/>
              <a:defRPr sz="2400" b="1">
                <a:solidFill>
                  <a:schemeClr val="tx2"/>
                </a:solidFill>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Why Sarcasm is a hard NLP problem</a:t>
            </a:r>
          </a:p>
        </p:txBody>
      </p:sp>
      <p:sp>
        <p:nvSpPr>
          <p:cNvPr id="20" name="Oval 19">
            <a:extLst>
              <a:ext uri="{FF2B5EF4-FFF2-40B4-BE49-F238E27FC236}">
                <a16:creationId xmlns:a16="http://schemas.microsoft.com/office/drawing/2014/main" id="{71B406C9-D8CF-4654-8728-E5CAE243AF04}"/>
              </a:ext>
            </a:extLst>
          </p:cNvPr>
          <p:cNvSpPr/>
          <p:nvPr/>
        </p:nvSpPr>
        <p:spPr>
          <a:xfrm>
            <a:off x="602818" y="220844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52" name="Title 1">
            <a:extLst>
              <a:ext uri="{FF2B5EF4-FFF2-40B4-BE49-F238E27FC236}">
                <a16:creationId xmlns:a16="http://schemas.microsoft.com/office/drawing/2014/main" id="{024BDFFC-EFFE-4CE9-8436-B59ECAC335D5}"/>
              </a:ext>
            </a:extLst>
          </p:cNvPr>
          <p:cNvSpPr txBox="1">
            <a:spLocks/>
          </p:cNvSpPr>
          <p:nvPr/>
        </p:nvSpPr>
        <p:spPr>
          <a:xfrm>
            <a:off x="854653" y="2135394"/>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b="1" dirty="0">
                <a:latin typeface="CircularStd" panose="020B0604020101020102" pitchFamily="34" charset="0"/>
                <a:ea typeface="SF Pro Display" panose="00000500000000000000" pitchFamily="2" charset="0"/>
                <a:cs typeface="CircularStd" panose="020B0604020101020102" pitchFamily="34" charset="0"/>
              </a:rPr>
              <a:t>Narrow</a:t>
            </a:r>
            <a:r>
              <a:rPr lang="en-US" sz="1600" dirty="0">
                <a:latin typeface="CircularStd" panose="020B0604020101020102" pitchFamily="34" charset="0"/>
                <a:ea typeface="SF Pro Display" panose="00000500000000000000" pitchFamily="2" charset="0"/>
                <a:cs typeface="CircularStd" panose="020B0604020101020102" pitchFamily="34" charset="0"/>
              </a:rPr>
              <a:t> field of research in Natural Language Processing (NLP).</a:t>
            </a:r>
          </a:p>
        </p:txBody>
      </p:sp>
      <p:sp>
        <p:nvSpPr>
          <p:cNvPr id="53" name="Oval 52">
            <a:extLst>
              <a:ext uri="{FF2B5EF4-FFF2-40B4-BE49-F238E27FC236}">
                <a16:creationId xmlns:a16="http://schemas.microsoft.com/office/drawing/2014/main" id="{267B2D9D-DBE8-4A72-981F-5B8AD14E7907}"/>
              </a:ext>
            </a:extLst>
          </p:cNvPr>
          <p:cNvSpPr/>
          <p:nvPr/>
        </p:nvSpPr>
        <p:spPr>
          <a:xfrm>
            <a:off x="602818" y="29241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Title 1">
            <a:extLst>
              <a:ext uri="{FF2B5EF4-FFF2-40B4-BE49-F238E27FC236}">
                <a16:creationId xmlns:a16="http://schemas.microsoft.com/office/drawing/2014/main" id="{99A970DB-681C-4452-BD18-6D2601861A81}"/>
              </a:ext>
            </a:extLst>
          </p:cNvPr>
          <p:cNvSpPr txBox="1">
            <a:spLocks/>
          </p:cNvSpPr>
          <p:nvPr/>
        </p:nvSpPr>
        <p:spPr>
          <a:xfrm>
            <a:off x="854653" y="2775714"/>
            <a:ext cx="10915650" cy="557958"/>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Specific case of sentiment analysis where focus is on </a:t>
            </a:r>
            <a:r>
              <a:rPr lang="en-US" sz="1600" b="1" dirty="0">
                <a:latin typeface="CircularStd" panose="020B0604020101020102" pitchFamily="34" charset="0"/>
                <a:ea typeface="SF Pro Display" panose="00000500000000000000" pitchFamily="2" charset="0"/>
                <a:cs typeface="CircularStd" panose="020B0604020101020102" pitchFamily="34" charset="0"/>
              </a:rPr>
              <a:t>sarcasm/mockery </a:t>
            </a:r>
            <a:r>
              <a:rPr lang="en-US" sz="1600" dirty="0">
                <a:latin typeface="CircularStd" panose="020B0604020101020102" pitchFamily="34" charset="0"/>
                <a:ea typeface="SF Pro Display" panose="00000500000000000000" pitchFamily="2" charset="0"/>
                <a:cs typeface="CircularStd" panose="020B0604020101020102" pitchFamily="34" charset="0"/>
              </a:rPr>
              <a:t>instead of polarity or sentiment in the whole spectrum.</a:t>
            </a:r>
          </a:p>
        </p:txBody>
      </p:sp>
      <p:sp>
        <p:nvSpPr>
          <p:cNvPr id="55" name="Oval 54">
            <a:extLst>
              <a:ext uri="{FF2B5EF4-FFF2-40B4-BE49-F238E27FC236}">
                <a16:creationId xmlns:a16="http://schemas.microsoft.com/office/drawing/2014/main" id="{B20067D8-DE81-49C8-A890-1C4635D4DEAD}"/>
              </a:ext>
            </a:extLst>
          </p:cNvPr>
          <p:cNvSpPr/>
          <p:nvPr/>
        </p:nvSpPr>
        <p:spPr>
          <a:xfrm>
            <a:off x="594003" y="379678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Title 1">
            <a:extLst>
              <a:ext uri="{FF2B5EF4-FFF2-40B4-BE49-F238E27FC236}">
                <a16:creationId xmlns:a16="http://schemas.microsoft.com/office/drawing/2014/main" id="{9173C6D6-8CBA-40BD-8659-EFA246405ACF}"/>
              </a:ext>
            </a:extLst>
          </p:cNvPr>
          <p:cNvSpPr txBox="1">
            <a:spLocks/>
          </p:cNvSpPr>
          <p:nvPr/>
        </p:nvSpPr>
        <p:spPr>
          <a:xfrm>
            <a:off x="854653" y="3749152"/>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Common challenges of Sentiment Analysis include Negations, Ambiguity, Multi-polarity and Sarcasm.</a:t>
            </a:r>
          </a:p>
        </p:txBody>
      </p:sp>
      <p:sp>
        <p:nvSpPr>
          <p:cNvPr id="57" name="Oval 56">
            <a:extLst>
              <a:ext uri="{FF2B5EF4-FFF2-40B4-BE49-F238E27FC236}">
                <a16:creationId xmlns:a16="http://schemas.microsoft.com/office/drawing/2014/main" id="{21E906E1-165F-4407-BEB0-1A2D6177F8E3}"/>
              </a:ext>
            </a:extLst>
          </p:cNvPr>
          <p:cNvSpPr/>
          <p:nvPr/>
        </p:nvSpPr>
        <p:spPr>
          <a:xfrm>
            <a:off x="602818" y="45124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Title 1">
            <a:extLst>
              <a:ext uri="{FF2B5EF4-FFF2-40B4-BE49-F238E27FC236}">
                <a16:creationId xmlns:a16="http://schemas.microsoft.com/office/drawing/2014/main" id="{9841F970-83F6-4ED6-8854-4A1E0606CCCB}"/>
              </a:ext>
            </a:extLst>
          </p:cNvPr>
          <p:cNvSpPr txBox="1">
            <a:spLocks/>
          </p:cNvSpPr>
          <p:nvPr/>
        </p:nvSpPr>
        <p:spPr>
          <a:xfrm>
            <a:off x="857592" y="4336377"/>
            <a:ext cx="10915650" cy="60299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Beyond Ambiguity, to be able to interpret </a:t>
            </a:r>
            <a:r>
              <a:rPr lang="en-US" sz="1600" b="1" dirty="0">
                <a:latin typeface="CircularStd" panose="020B0604020101020102" pitchFamily="34" charset="0"/>
                <a:ea typeface="SF Pro Display" panose="00000500000000000000" pitchFamily="2" charset="0"/>
                <a:cs typeface="CircularStd" panose="020B0604020101020102" pitchFamily="34" charset="0"/>
              </a:rPr>
              <a:t>tone and meaning </a:t>
            </a:r>
            <a:r>
              <a:rPr lang="en-US" sz="1600" dirty="0">
                <a:latin typeface="CircularStd" panose="020B0604020101020102" pitchFamily="34" charset="0"/>
                <a:ea typeface="SF Pro Display" panose="00000500000000000000" pitchFamily="2" charset="0"/>
                <a:cs typeface="CircularStd" panose="020B0604020101020102" pitchFamily="34" charset="0"/>
              </a:rPr>
              <a:t>of a statement in the context of other statements is hard.</a:t>
            </a:r>
          </a:p>
        </p:txBody>
      </p:sp>
      <p:sp>
        <p:nvSpPr>
          <p:cNvPr id="61" name="Oval 60">
            <a:extLst>
              <a:ext uri="{FF2B5EF4-FFF2-40B4-BE49-F238E27FC236}">
                <a16:creationId xmlns:a16="http://schemas.microsoft.com/office/drawing/2014/main" id="{625921D1-B0F4-42AF-BF3D-4606A8B60FE3}"/>
              </a:ext>
            </a:extLst>
          </p:cNvPr>
          <p:cNvSpPr/>
          <p:nvPr/>
        </p:nvSpPr>
        <p:spPr>
          <a:xfrm>
            <a:off x="602818" y="53628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Title 1">
            <a:extLst>
              <a:ext uri="{FF2B5EF4-FFF2-40B4-BE49-F238E27FC236}">
                <a16:creationId xmlns:a16="http://schemas.microsoft.com/office/drawing/2014/main" id="{90DE6053-F6C1-440E-86DD-AFAE3BF15DDD}"/>
              </a:ext>
            </a:extLst>
          </p:cNvPr>
          <p:cNvSpPr txBox="1">
            <a:spLocks/>
          </p:cNvSpPr>
          <p:nvPr/>
        </p:nvSpPr>
        <p:spPr>
          <a:xfrm>
            <a:off x="857592" y="530395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Hard</a:t>
            </a:r>
            <a:r>
              <a:rPr lang="en-US" sz="1600" dirty="0">
                <a:latin typeface="CircularStd" panose="020B0604020101020102" pitchFamily="34" charset="0"/>
                <a:cs typeface="CircularStd" panose="020B0604020101020102" pitchFamily="34" charset="0"/>
              </a:rPr>
              <a:t> for machines to understand the </a:t>
            </a:r>
            <a:r>
              <a:rPr lang="en-US" sz="1600" b="1" dirty="0">
                <a:latin typeface="CircularStd" panose="020B0604020101020102" pitchFamily="34" charset="0"/>
                <a:cs typeface="CircularStd" panose="020B0604020101020102" pitchFamily="34" charset="0"/>
              </a:rPr>
              <a:t>contradiction</a:t>
            </a:r>
            <a:r>
              <a:rPr lang="en-US" sz="1600" dirty="0">
                <a:latin typeface="CircularStd" panose="020B0604020101020102" pitchFamily="34" charset="0"/>
                <a:cs typeface="CircularStd" panose="020B0604020101020102" pitchFamily="34" charset="0"/>
              </a:rPr>
              <a:t> between literal and intended meaning.</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3" name="Oval 62">
            <a:extLst>
              <a:ext uri="{FF2B5EF4-FFF2-40B4-BE49-F238E27FC236}">
                <a16:creationId xmlns:a16="http://schemas.microsoft.com/office/drawing/2014/main" id="{3AE21541-49D6-4730-B1C9-8BF3F6BBC776}"/>
              </a:ext>
            </a:extLst>
          </p:cNvPr>
          <p:cNvSpPr/>
          <p:nvPr/>
        </p:nvSpPr>
        <p:spPr>
          <a:xfrm>
            <a:off x="594003" y="60007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Title 1">
            <a:extLst>
              <a:ext uri="{FF2B5EF4-FFF2-40B4-BE49-F238E27FC236}">
                <a16:creationId xmlns:a16="http://schemas.microsoft.com/office/drawing/2014/main" id="{6D0A1342-33C4-45E2-AE69-9E8C30EA5FE8}"/>
              </a:ext>
            </a:extLst>
          </p:cNvPr>
          <p:cNvSpPr txBox="1">
            <a:spLocks/>
          </p:cNvSpPr>
          <p:nvPr/>
        </p:nvSpPr>
        <p:spPr>
          <a:xfrm>
            <a:off x="858107" y="593512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Knowledge</a:t>
            </a:r>
            <a:r>
              <a:rPr lang="en-US" sz="1600" dirty="0">
                <a:latin typeface="CircularStd" panose="020B0604020101020102" pitchFamily="34" charset="0"/>
                <a:cs typeface="CircularStd" panose="020B0604020101020102" pitchFamily="34" charset="0"/>
              </a:rPr>
              <a:t> about the external world, environment and </a:t>
            </a:r>
            <a:r>
              <a:rPr lang="en-US" sz="1600" b="1" dirty="0">
                <a:latin typeface="CircularStd" panose="020B0604020101020102" pitchFamily="34" charset="0"/>
                <a:cs typeface="CircularStd" panose="020B0604020101020102" pitchFamily="34" charset="0"/>
              </a:rPr>
              <a:t>context</a:t>
            </a:r>
            <a:r>
              <a:rPr lang="en-US" sz="1600" dirty="0">
                <a:latin typeface="CircularStd" panose="020B0604020101020102" pitchFamily="34" charset="0"/>
                <a:cs typeface="CircularStd" panose="020B0604020101020102" pitchFamily="34" charset="0"/>
              </a:rPr>
              <a:t> is often needed to understand sarcastic comments.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5" name="Oval 64">
            <a:extLst>
              <a:ext uri="{FF2B5EF4-FFF2-40B4-BE49-F238E27FC236}">
                <a16:creationId xmlns:a16="http://schemas.microsoft.com/office/drawing/2014/main" id="{63431523-5131-4F13-BC3C-885A79FA6C1E}"/>
              </a:ext>
            </a:extLst>
          </p:cNvPr>
          <p:cNvSpPr/>
          <p:nvPr/>
        </p:nvSpPr>
        <p:spPr>
          <a:xfrm>
            <a:off x="594003" y="130056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66" name="Title 1">
            <a:extLst>
              <a:ext uri="{FF2B5EF4-FFF2-40B4-BE49-F238E27FC236}">
                <a16:creationId xmlns:a16="http://schemas.microsoft.com/office/drawing/2014/main" id="{C2290D83-8772-4850-984A-41CD27650A7C}"/>
              </a:ext>
            </a:extLst>
          </p:cNvPr>
          <p:cNvSpPr txBox="1">
            <a:spLocks/>
          </p:cNvSpPr>
          <p:nvPr/>
        </p:nvSpPr>
        <p:spPr>
          <a:xfrm>
            <a:off x="854653" y="1245917"/>
            <a:ext cx="10915650" cy="47248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dirty="0">
                <a:latin typeface="CircularStd" panose="020B0604020101020102" pitchFamily="34" charset="0"/>
                <a:cs typeface="CircularStd" panose="020B0604020101020102" pitchFamily="34" charset="0"/>
              </a:rPr>
              <a:t>Sarcasm is one of the most </a:t>
            </a:r>
            <a:r>
              <a:rPr lang="en-US" sz="1600" b="1" dirty="0">
                <a:latin typeface="CircularStd" panose="020B0604020101020102" pitchFamily="34" charset="0"/>
                <a:cs typeface="CircularStd" panose="020B0604020101020102" pitchFamily="34" charset="0"/>
              </a:rPr>
              <a:t>complex</a:t>
            </a:r>
            <a:r>
              <a:rPr lang="en-US" sz="1600" dirty="0">
                <a:latin typeface="CircularStd" panose="020B0604020101020102" pitchFamily="34" charset="0"/>
                <a:cs typeface="CircularStd" panose="020B0604020101020102" pitchFamily="34" charset="0"/>
              </a:rPr>
              <a:t> forms of figurative human expression—and therefore it’s one of the hardest to teach AI systems.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Tree>
    <p:extLst>
      <p:ext uri="{BB962C8B-B14F-4D97-AF65-F5344CB8AC3E}">
        <p14:creationId xmlns:p14="http://schemas.microsoft.com/office/powerpoint/2010/main" val="26271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22F825C-1C42-4DBE-950D-B9A82CA07330}"/>
              </a:ext>
            </a:extLst>
          </p:cNvPr>
          <p:cNvSpPr/>
          <p:nvPr/>
        </p:nvSpPr>
        <p:spPr>
          <a:xfrm>
            <a:off x="308768" y="3233705"/>
            <a:ext cx="11670085" cy="800100"/>
          </a:xfrm>
          <a:prstGeom prst="roundRect">
            <a:avLst/>
          </a:prstGeom>
          <a:noFill/>
          <a:ln>
            <a:solidFill>
              <a:srgbClr val="00B05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2" name="Rectangle: Rounded Corners 1">
            <a:extLst>
              <a:ext uri="{FF2B5EF4-FFF2-40B4-BE49-F238E27FC236}">
                <a16:creationId xmlns:a16="http://schemas.microsoft.com/office/drawing/2014/main" id="{C23C8626-44CB-4F3A-9738-3C9BE4423DAA}"/>
              </a:ext>
            </a:extLst>
          </p:cNvPr>
          <p:cNvSpPr/>
          <p:nvPr/>
        </p:nvSpPr>
        <p:spPr>
          <a:xfrm>
            <a:off x="308768" y="2057400"/>
            <a:ext cx="11670099" cy="800100"/>
          </a:xfrm>
          <a:prstGeom prst="roundRect">
            <a:avLst/>
          </a:prstGeom>
          <a:noFill/>
          <a:ln>
            <a:solidFill>
              <a:schemeClr val="tx2"/>
            </a:solidFill>
          </a:ln>
        </p:spPr>
        <p:txBody>
          <a:bodyPr vert="horz" lIns="91440" tIns="45720" rIns="91440" bIns="45720" rtlCol="0" anchor="b">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4</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Approach</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434" y="1342833"/>
            <a:ext cx="2247534" cy="329192"/>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Problem Statement</a:t>
            </a:r>
          </a:p>
        </p:txBody>
      </p:sp>
      <p:sp>
        <p:nvSpPr>
          <p:cNvPr id="23" name="Title 1">
            <a:extLst>
              <a:ext uri="{FF2B5EF4-FFF2-40B4-BE49-F238E27FC236}">
                <a16:creationId xmlns:a16="http://schemas.microsoft.com/office/drawing/2014/main" id="{0E23BCBF-961B-4FE3-8159-F061C796FD6E}"/>
              </a:ext>
            </a:extLst>
          </p:cNvPr>
          <p:cNvSpPr txBox="1">
            <a:spLocks/>
          </p:cNvSpPr>
          <p:nvPr/>
        </p:nvSpPr>
        <p:spPr>
          <a:xfrm>
            <a:off x="426888" y="2200275"/>
            <a:ext cx="1371600" cy="514350"/>
          </a:xfrm>
          <a:prstGeom prst="rect">
            <a:avLst/>
          </a:prstGeom>
          <a:solidFill>
            <a:srgbClr val="CCFFFF"/>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Understanding Data</a:t>
            </a:r>
          </a:p>
        </p:txBody>
      </p:sp>
      <p:sp>
        <p:nvSpPr>
          <p:cNvPr id="24" name="Title 1">
            <a:extLst>
              <a:ext uri="{FF2B5EF4-FFF2-40B4-BE49-F238E27FC236}">
                <a16:creationId xmlns:a16="http://schemas.microsoft.com/office/drawing/2014/main" id="{1D51203D-C5C9-4EEF-9FD4-D1C13CBFC40C}"/>
              </a:ext>
            </a:extLst>
          </p:cNvPr>
          <p:cNvSpPr txBox="1">
            <a:spLocks/>
          </p:cNvSpPr>
          <p:nvPr/>
        </p:nvSpPr>
        <p:spPr>
          <a:xfrm>
            <a:off x="4420939" y="2196414"/>
            <a:ext cx="1371600"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Pre-processing</a:t>
            </a:r>
          </a:p>
        </p:txBody>
      </p:sp>
      <p:sp>
        <p:nvSpPr>
          <p:cNvPr id="25" name="Title 1">
            <a:extLst>
              <a:ext uri="{FF2B5EF4-FFF2-40B4-BE49-F238E27FC236}">
                <a16:creationId xmlns:a16="http://schemas.microsoft.com/office/drawing/2014/main" id="{E1D0A605-9AF3-4205-B1D0-1C620B50EFE0}"/>
              </a:ext>
            </a:extLst>
          </p:cNvPr>
          <p:cNvSpPr txBox="1">
            <a:spLocks/>
          </p:cNvSpPr>
          <p:nvPr/>
        </p:nvSpPr>
        <p:spPr>
          <a:xfrm>
            <a:off x="6303847" y="2200275"/>
            <a:ext cx="2207588"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Augmentation and Enrichment</a:t>
            </a:r>
          </a:p>
        </p:txBody>
      </p:sp>
      <p:sp>
        <p:nvSpPr>
          <p:cNvPr id="27" name="Title 1">
            <a:extLst>
              <a:ext uri="{FF2B5EF4-FFF2-40B4-BE49-F238E27FC236}">
                <a16:creationId xmlns:a16="http://schemas.microsoft.com/office/drawing/2014/main" id="{7FED23C5-53D3-40EF-958C-5ACC0AD1CEEE}"/>
              </a:ext>
            </a:extLst>
          </p:cNvPr>
          <p:cNvSpPr txBox="1">
            <a:spLocks/>
          </p:cNvSpPr>
          <p:nvPr/>
        </p:nvSpPr>
        <p:spPr>
          <a:xfrm>
            <a:off x="4234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Classic Algorithms Modeling</a:t>
            </a:r>
          </a:p>
        </p:txBody>
      </p:sp>
      <p:sp>
        <p:nvSpPr>
          <p:cNvPr id="29" name="Title 1">
            <a:extLst>
              <a:ext uri="{FF2B5EF4-FFF2-40B4-BE49-F238E27FC236}">
                <a16:creationId xmlns:a16="http://schemas.microsoft.com/office/drawing/2014/main" id="{E3998779-C95F-467B-9DD4-4278919920E3}"/>
              </a:ext>
            </a:extLst>
          </p:cNvPr>
          <p:cNvSpPr txBox="1">
            <a:spLocks/>
          </p:cNvSpPr>
          <p:nvPr/>
        </p:nvSpPr>
        <p:spPr>
          <a:xfrm>
            <a:off x="35530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Deep Learning Models</a:t>
            </a:r>
          </a:p>
        </p:txBody>
      </p:sp>
      <p:sp>
        <p:nvSpPr>
          <p:cNvPr id="30" name="Title 1">
            <a:extLst>
              <a:ext uri="{FF2B5EF4-FFF2-40B4-BE49-F238E27FC236}">
                <a16:creationId xmlns:a16="http://schemas.microsoft.com/office/drawing/2014/main" id="{888FB47D-D63E-4213-A512-F81107EB8F90}"/>
              </a:ext>
            </a:extLst>
          </p:cNvPr>
          <p:cNvSpPr txBox="1">
            <a:spLocks/>
          </p:cNvSpPr>
          <p:nvPr/>
        </p:nvSpPr>
        <p:spPr>
          <a:xfrm>
            <a:off x="6682635"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State-of-the Art Models</a:t>
            </a:r>
          </a:p>
        </p:txBody>
      </p:sp>
      <p:sp>
        <p:nvSpPr>
          <p:cNvPr id="31" name="Title 1">
            <a:extLst>
              <a:ext uri="{FF2B5EF4-FFF2-40B4-BE49-F238E27FC236}">
                <a16:creationId xmlns:a16="http://schemas.microsoft.com/office/drawing/2014/main" id="{12496C44-AF9C-49CC-B25F-3021F9870F96}"/>
              </a:ext>
            </a:extLst>
          </p:cNvPr>
          <p:cNvSpPr txBox="1">
            <a:spLocks/>
          </p:cNvSpPr>
          <p:nvPr/>
        </p:nvSpPr>
        <p:spPr>
          <a:xfrm>
            <a:off x="491873"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Evaluation and Metrics</a:t>
            </a:r>
          </a:p>
        </p:txBody>
      </p:sp>
      <p:sp>
        <p:nvSpPr>
          <p:cNvPr id="32" name="Title 1">
            <a:extLst>
              <a:ext uri="{FF2B5EF4-FFF2-40B4-BE49-F238E27FC236}">
                <a16:creationId xmlns:a16="http://schemas.microsoft.com/office/drawing/2014/main" id="{8B398C9B-3CEE-475A-AC54-1804EA5AFE9E}"/>
              </a:ext>
            </a:extLst>
          </p:cNvPr>
          <p:cNvSpPr txBox="1">
            <a:spLocks/>
          </p:cNvSpPr>
          <p:nvPr/>
        </p:nvSpPr>
        <p:spPr>
          <a:xfrm>
            <a:off x="3317987" y="4664758"/>
            <a:ext cx="171713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Pre-trained Weights</a:t>
            </a:r>
          </a:p>
        </p:txBody>
      </p:sp>
      <p:sp>
        <p:nvSpPr>
          <p:cNvPr id="33" name="Title 1">
            <a:extLst>
              <a:ext uri="{FF2B5EF4-FFF2-40B4-BE49-F238E27FC236}">
                <a16:creationId xmlns:a16="http://schemas.microsoft.com/office/drawing/2014/main" id="{3A70A102-CCC7-4AD3-84C8-23902BE76410}"/>
              </a:ext>
            </a:extLst>
          </p:cNvPr>
          <p:cNvSpPr txBox="1">
            <a:spLocks/>
          </p:cNvSpPr>
          <p:nvPr/>
        </p:nvSpPr>
        <p:spPr>
          <a:xfrm>
            <a:off x="6682635"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Hyper-parameter Tuning</a:t>
            </a:r>
          </a:p>
        </p:txBody>
      </p:sp>
      <p:sp>
        <p:nvSpPr>
          <p:cNvPr id="35" name="Title 1">
            <a:extLst>
              <a:ext uri="{FF2B5EF4-FFF2-40B4-BE49-F238E27FC236}">
                <a16:creationId xmlns:a16="http://schemas.microsoft.com/office/drawing/2014/main" id="{BD2F2686-DBF8-4CB2-B3EC-03817C81D1F6}"/>
              </a:ext>
            </a:extLst>
          </p:cNvPr>
          <p:cNvSpPr txBox="1">
            <a:spLocks/>
          </p:cNvSpPr>
          <p:nvPr/>
        </p:nvSpPr>
        <p:spPr>
          <a:xfrm>
            <a:off x="2309796" y="2200275"/>
            <a:ext cx="1599835"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Exploratory Data Analysis (EDA)</a:t>
            </a:r>
          </a:p>
        </p:txBody>
      </p:sp>
      <p:cxnSp>
        <p:nvCxnSpPr>
          <p:cNvPr id="4" name="Straight Arrow Connector 3">
            <a:extLst>
              <a:ext uri="{FF2B5EF4-FFF2-40B4-BE49-F238E27FC236}">
                <a16:creationId xmlns:a16="http://schemas.microsoft.com/office/drawing/2014/main" id="{7953C9FE-9D8C-4932-8801-0E6614811F5B}"/>
              </a:ext>
            </a:extLst>
          </p:cNvPr>
          <p:cNvCxnSpPr>
            <a:cxnSpLocks/>
          </p:cNvCxnSpPr>
          <p:nvPr/>
        </p:nvCxnSpPr>
        <p:spPr>
          <a:xfrm>
            <a:off x="1508919" y="1672025"/>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0A540724-101B-477D-BC1D-2A90B08D845D}"/>
              </a:ext>
            </a:extLst>
          </p:cNvPr>
          <p:cNvCxnSpPr>
            <a:cxnSpLocks/>
          </p:cNvCxnSpPr>
          <p:nvPr/>
        </p:nvCxnSpPr>
        <p:spPr>
          <a:xfrm>
            <a:off x="4422334" y="2857500"/>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Rounded Corners 59">
            <a:extLst>
              <a:ext uri="{FF2B5EF4-FFF2-40B4-BE49-F238E27FC236}">
                <a16:creationId xmlns:a16="http://schemas.microsoft.com/office/drawing/2014/main" id="{601BFD4E-42AA-45B5-8D8F-447B02F7BA79}"/>
              </a:ext>
            </a:extLst>
          </p:cNvPr>
          <p:cNvSpPr/>
          <p:nvPr/>
        </p:nvSpPr>
        <p:spPr>
          <a:xfrm>
            <a:off x="308768" y="4379119"/>
            <a:ext cx="11670073" cy="1136048"/>
          </a:xfrm>
          <a:prstGeom prst="roundRect">
            <a:avLst/>
          </a:prstGeom>
          <a:noFill/>
          <a:ln>
            <a:solidFill>
              <a:schemeClr val="accent2"/>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7" name="Rectangle: Rounded Corners 66">
            <a:extLst>
              <a:ext uri="{FF2B5EF4-FFF2-40B4-BE49-F238E27FC236}">
                <a16:creationId xmlns:a16="http://schemas.microsoft.com/office/drawing/2014/main" id="{9CDF7181-47C2-47E4-8BAA-0E923D6C0D03}"/>
              </a:ext>
            </a:extLst>
          </p:cNvPr>
          <p:cNvSpPr/>
          <p:nvPr/>
        </p:nvSpPr>
        <p:spPr>
          <a:xfrm>
            <a:off x="341163" y="5856380"/>
            <a:ext cx="2914650" cy="331572"/>
          </a:xfrm>
          <a:prstGeom prst="roundRect">
            <a:avLst/>
          </a:prstGeom>
          <a:solidFill>
            <a:srgbClr val="F0F4FB"/>
          </a:solidFill>
        </p:spPr>
        <p:txBody>
          <a:bodyPr vert="horz" lIns="91440" tIns="45720" rIns="91440" bIns="45720" rtlCol="0" anchor="b">
            <a:noAutofit/>
          </a:bodyPr>
          <a:lstStyle/>
          <a:p>
            <a:pPr algn="ctr" defTabSz="912114">
              <a:lnSpc>
                <a:spcPct val="90000"/>
              </a:lnSpc>
              <a:spcBef>
                <a:spcPct val="0"/>
              </a:spcBef>
            </a:pPr>
            <a:r>
              <a:rPr lang="en-US" sz="1400" dirty="0">
                <a:solidFill>
                  <a:srgbClr val="00B050"/>
                </a:solidFill>
                <a:latin typeface="CircularStd" panose="020B0604020101020102" pitchFamily="34" charset="0"/>
                <a:ea typeface="SF Pro Display" panose="00000500000000000000" pitchFamily="2" charset="0"/>
                <a:cs typeface="CircularStd" panose="020B0604020101020102" pitchFamily="34" charset="0"/>
              </a:rPr>
              <a:t>Final Winning Classifier</a:t>
            </a:r>
          </a:p>
        </p:txBody>
      </p:sp>
      <p:cxnSp>
        <p:nvCxnSpPr>
          <p:cNvPr id="69" name="Straight Arrow Connector 68">
            <a:extLst>
              <a:ext uri="{FF2B5EF4-FFF2-40B4-BE49-F238E27FC236}">
                <a16:creationId xmlns:a16="http://schemas.microsoft.com/office/drawing/2014/main" id="{02B28F74-7713-47EC-81D2-502E3F444B95}"/>
              </a:ext>
            </a:extLst>
          </p:cNvPr>
          <p:cNvCxnSpPr>
            <a:cxnSpLocks/>
          </p:cNvCxnSpPr>
          <p:nvPr/>
        </p:nvCxnSpPr>
        <p:spPr>
          <a:xfrm>
            <a:off x="4467434" y="406017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9A83F80E-6349-4D73-9127-8EFABDF743D0}"/>
              </a:ext>
            </a:extLst>
          </p:cNvPr>
          <p:cNvCxnSpPr>
            <a:cxnSpLocks/>
          </p:cNvCxnSpPr>
          <p:nvPr/>
        </p:nvCxnSpPr>
        <p:spPr>
          <a:xfrm>
            <a:off x="1416420" y="551516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3FEA91D-829F-452A-80FD-1513315249D8}"/>
              </a:ext>
            </a:extLst>
          </p:cNvPr>
          <p:cNvCxnSpPr>
            <a:cxnSpLocks/>
          </p:cNvCxnSpPr>
          <p:nvPr/>
        </p:nvCxnSpPr>
        <p:spPr>
          <a:xfrm>
            <a:off x="1798488" y="2465690"/>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F5930C4C-59C2-4730-912C-1DA5DACEA6E4}"/>
              </a:ext>
            </a:extLst>
          </p:cNvPr>
          <p:cNvCxnSpPr>
            <a:cxnSpLocks/>
          </p:cNvCxnSpPr>
          <p:nvPr/>
        </p:nvCxnSpPr>
        <p:spPr>
          <a:xfrm>
            <a:off x="3938427" y="2453589"/>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3C66D66B-576D-4716-9B01-EB9AE2EEC2AD}"/>
              </a:ext>
            </a:extLst>
          </p:cNvPr>
          <p:cNvCxnSpPr>
            <a:cxnSpLocks/>
          </p:cNvCxnSpPr>
          <p:nvPr/>
        </p:nvCxnSpPr>
        <p:spPr>
          <a:xfrm>
            <a:off x="5792539" y="2435571"/>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88244983-5090-4A26-A892-089E238B617A}"/>
              </a:ext>
            </a:extLst>
          </p:cNvPr>
          <p:cNvCxnSpPr>
            <a:cxnSpLocks/>
            <a:stCxn id="27" idx="3"/>
            <a:endCxn id="29" idx="1"/>
          </p:cNvCxnSpPr>
          <p:nvPr/>
        </p:nvCxnSpPr>
        <p:spPr>
          <a:xfrm>
            <a:off x="2252234"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D672EAF5-5E2E-49C0-BDCE-7BEC89CF5047}"/>
              </a:ext>
            </a:extLst>
          </p:cNvPr>
          <p:cNvCxnSpPr>
            <a:cxnSpLocks/>
          </p:cNvCxnSpPr>
          <p:nvPr/>
        </p:nvCxnSpPr>
        <p:spPr>
          <a:xfrm>
            <a:off x="5381835"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B5029175-4F76-48B0-B92C-DE8459E101EE}"/>
              </a:ext>
            </a:extLst>
          </p:cNvPr>
          <p:cNvCxnSpPr>
            <a:cxnSpLocks/>
          </p:cNvCxnSpPr>
          <p:nvPr/>
        </p:nvCxnSpPr>
        <p:spPr>
          <a:xfrm>
            <a:off x="1386213" y="45148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397E46E1-0B4D-434D-93CE-793C07698381}"/>
              </a:ext>
            </a:extLst>
          </p:cNvPr>
          <p:cNvCxnSpPr>
            <a:cxnSpLocks/>
          </p:cNvCxnSpPr>
          <p:nvPr/>
        </p:nvCxnSpPr>
        <p:spPr>
          <a:xfrm>
            <a:off x="1386213" y="53149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3DAF21E1-8F90-4A3F-B616-238750C8E299}"/>
              </a:ext>
            </a:extLst>
          </p:cNvPr>
          <p:cNvCxnSpPr>
            <a:cxnSpLocks/>
            <a:endCxn id="31" idx="0"/>
          </p:cNvCxnSpPr>
          <p:nvPr/>
        </p:nvCxnSpPr>
        <p:spPr>
          <a:xfrm>
            <a:off x="1406273" y="4514850"/>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7BCB1C1-4723-44E7-8F9A-C3ECD5E4504B}"/>
              </a:ext>
            </a:extLst>
          </p:cNvPr>
          <p:cNvCxnSpPr>
            <a:cxnSpLocks/>
          </p:cNvCxnSpPr>
          <p:nvPr/>
        </p:nvCxnSpPr>
        <p:spPr>
          <a:xfrm>
            <a:off x="1387935" y="5171381"/>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9B770AE3-4294-4FDB-AAD4-8C6411A76FF3}"/>
              </a:ext>
            </a:extLst>
          </p:cNvPr>
          <p:cNvCxnSpPr>
            <a:cxnSpLocks/>
          </p:cNvCxnSpPr>
          <p:nvPr/>
        </p:nvCxnSpPr>
        <p:spPr>
          <a:xfrm>
            <a:off x="4252119" y="4514849"/>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2022CA5B-0A35-400D-8A0C-9511464B6657}"/>
              </a:ext>
            </a:extLst>
          </p:cNvPr>
          <p:cNvCxnSpPr>
            <a:cxnSpLocks/>
          </p:cNvCxnSpPr>
          <p:nvPr/>
        </p:nvCxnSpPr>
        <p:spPr>
          <a:xfrm>
            <a:off x="4252119" y="5181896"/>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BE775CDE-82DC-479A-80B2-864ED8C98826}"/>
              </a:ext>
            </a:extLst>
          </p:cNvPr>
          <p:cNvCxnSpPr>
            <a:cxnSpLocks/>
          </p:cNvCxnSpPr>
          <p:nvPr/>
        </p:nvCxnSpPr>
        <p:spPr>
          <a:xfrm>
            <a:off x="7795419" y="4514848"/>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BE28EF3-A3CF-49C5-97BB-4130DC00382C}"/>
              </a:ext>
            </a:extLst>
          </p:cNvPr>
          <p:cNvCxnSpPr>
            <a:cxnSpLocks/>
          </p:cNvCxnSpPr>
          <p:nvPr/>
        </p:nvCxnSpPr>
        <p:spPr>
          <a:xfrm>
            <a:off x="7797141" y="5157183"/>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7F472293-FB9E-49A4-99CE-2F39155FA6CA}"/>
              </a:ext>
            </a:extLst>
          </p:cNvPr>
          <p:cNvSpPr txBox="1"/>
          <p:nvPr/>
        </p:nvSpPr>
        <p:spPr>
          <a:xfrm>
            <a:off x="7809685" y="4395659"/>
            <a:ext cx="1032655" cy="246221"/>
          </a:xfrm>
          <a:prstGeom prst="rect">
            <a:avLst/>
          </a:prstGeom>
          <a:noFill/>
        </p:spPr>
        <p:txBody>
          <a:bodyPr wrap="none" rtlCol="0">
            <a:spAutoFit/>
          </a:bodyPr>
          <a:lstStyle/>
          <a:p>
            <a:r>
              <a:rPr lang="en-US" sz="1000" dirty="0">
                <a:latin typeface="CircularStd" panose="020B0604020101020102" pitchFamily="34" charset="0"/>
                <a:cs typeface="CircularStd" panose="020B0604020101020102" pitchFamily="34" charset="0"/>
              </a:rPr>
              <a:t>Feedback loop</a:t>
            </a:r>
          </a:p>
        </p:txBody>
      </p:sp>
      <p:sp>
        <p:nvSpPr>
          <p:cNvPr id="85" name="TextBox 84">
            <a:extLst>
              <a:ext uri="{FF2B5EF4-FFF2-40B4-BE49-F238E27FC236}">
                <a16:creationId xmlns:a16="http://schemas.microsoft.com/office/drawing/2014/main" id="{490B5B06-6194-4662-B096-51BEB22D1C88}"/>
              </a:ext>
            </a:extLst>
          </p:cNvPr>
          <p:cNvSpPr txBox="1"/>
          <p:nvPr/>
        </p:nvSpPr>
        <p:spPr>
          <a:xfrm>
            <a:off x="2080426" y="5276721"/>
            <a:ext cx="5200644" cy="246221"/>
          </a:xfrm>
          <a:prstGeom prst="rect">
            <a:avLst/>
          </a:prstGeom>
          <a:noFill/>
        </p:spPr>
        <p:txBody>
          <a:bodyPr wrap="square" rtlCol="0">
            <a:spAutoFit/>
          </a:bodyPr>
          <a:lstStyle/>
          <a:p>
            <a:r>
              <a:rPr lang="en-US" sz="1000" dirty="0">
                <a:latin typeface="CircularStd" panose="020B0604020101020102" pitchFamily="34" charset="0"/>
                <a:cs typeface="CircularStd" panose="020B0604020101020102" pitchFamily="34" charset="0"/>
              </a:rPr>
              <a:t>Iterate and improve until best results with state-of-the-art results/leaderboard rankings</a:t>
            </a:r>
          </a:p>
        </p:txBody>
      </p:sp>
      <p:sp>
        <p:nvSpPr>
          <p:cNvPr id="46" name="TextBox 45">
            <a:extLst>
              <a:ext uri="{FF2B5EF4-FFF2-40B4-BE49-F238E27FC236}">
                <a16:creationId xmlns:a16="http://schemas.microsoft.com/office/drawing/2014/main" id="{0B5FD14A-49AE-42DC-8009-27230AE731D8}"/>
              </a:ext>
            </a:extLst>
          </p:cNvPr>
          <p:cNvSpPr txBox="1"/>
          <p:nvPr/>
        </p:nvSpPr>
        <p:spPr>
          <a:xfrm>
            <a:off x="8792093" y="2096358"/>
            <a:ext cx="3142514" cy="738664"/>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given twitter dataset is thoroughly examined and analyzed to understand the context and relationships like distribution, summary stats and attributes.</a:t>
            </a:r>
          </a:p>
        </p:txBody>
      </p:sp>
      <p:sp>
        <p:nvSpPr>
          <p:cNvPr id="87" name="TextBox 86">
            <a:extLst>
              <a:ext uri="{FF2B5EF4-FFF2-40B4-BE49-F238E27FC236}">
                <a16:creationId xmlns:a16="http://schemas.microsoft.com/office/drawing/2014/main" id="{E9E7E619-952A-4833-AB4A-6B76CC854C6C}"/>
              </a:ext>
            </a:extLst>
          </p:cNvPr>
          <p:cNvSpPr txBox="1"/>
          <p:nvPr/>
        </p:nvSpPr>
        <p:spPr>
          <a:xfrm>
            <a:off x="8767706" y="3345214"/>
            <a:ext cx="3142514" cy="577081"/>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processed data is utilized to train classic models at first and then deep learning models. The winning model is SOTA BERT model.</a:t>
            </a:r>
          </a:p>
        </p:txBody>
      </p:sp>
      <p:sp>
        <p:nvSpPr>
          <p:cNvPr id="88" name="TextBox 87">
            <a:extLst>
              <a:ext uri="{FF2B5EF4-FFF2-40B4-BE49-F238E27FC236}">
                <a16:creationId xmlns:a16="http://schemas.microsoft.com/office/drawing/2014/main" id="{91D4B9F3-EAED-4A8A-B6C0-313809DE7B4C}"/>
              </a:ext>
            </a:extLst>
          </p:cNvPr>
          <p:cNvSpPr txBox="1"/>
          <p:nvPr/>
        </p:nvSpPr>
        <p:spPr>
          <a:xfrm>
            <a:off x="8833321" y="4465471"/>
            <a:ext cx="3142514" cy="900246"/>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Every model is evaluated using traditional metrics like Accuracy, F1, AUC, ROC curves etc. The models are hyper-parameter tuned to perform to optimum as well as large pre-trained weights are used for BERT model.</a:t>
            </a:r>
          </a:p>
        </p:txBody>
      </p:sp>
    </p:spTree>
    <p:extLst>
      <p:ext uri="{BB962C8B-B14F-4D97-AF65-F5344CB8AC3E}">
        <p14:creationId xmlns:p14="http://schemas.microsoft.com/office/powerpoint/2010/main" val="253301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Understanding Data and Pre-processing</a:t>
            </a:r>
          </a:p>
        </p:txBody>
      </p:sp>
      <p:sp>
        <p:nvSpPr>
          <p:cNvPr id="3" name="TextBox 2">
            <a:extLst>
              <a:ext uri="{FF2B5EF4-FFF2-40B4-BE49-F238E27FC236}">
                <a16:creationId xmlns:a16="http://schemas.microsoft.com/office/drawing/2014/main" id="{84A20D09-F14F-4E5D-8118-B638E519CA8B}"/>
              </a:ext>
            </a:extLst>
          </p:cNvPr>
          <p:cNvSpPr txBox="1"/>
          <p:nvPr/>
        </p:nvSpPr>
        <p:spPr>
          <a:xfrm>
            <a:off x="423434" y="971550"/>
            <a:ext cx="1518364"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Basic Attributes</a:t>
            </a:r>
          </a:p>
        </p:txBody>
      </p:sp>
      <p:pic>
        <p:nvPicPr>
          <p:cNvPr id="5" name="Picture 4">
            <a:extLst>
              <a:ext uri="{FF2B5EF4-FFF2-40B4-BE49-F238E27FC236}">
                <a16:creationId xmlns:a16="http://schemas.microsoft.com/office/drawing/2014/main" id="{CD468247-52E2-4A38-ADCA-B91E91608847}"/>
              </a:ext>
            </a:extLst>
          </p:cNvPr>
          <p:cNvPicPr>
            <a:picLocks noChangeAspect="1"/>
          </p:cNvPicPr>
          <p:nvPr/>
        </p:nvPicPr>
        <p:blipFill>
          <a:blip r:embed="rId2"/>
          <a:stretch>
            <a:fillRect/>
          </a:stretch>
        </p:blipFill>
        <p:spPr>
          <a:xfrm>
            <a:off x="480218" y="1336533"/>
            <a:ext cx="4114801" cy="2105729"/>
          </a:xfrm>
          <a:prstGeom prst="rect">
            <a:avLst/>
          </a:prstGeom>
          <a:ln>
            <a:solidFill>
              <a:schemeClr val="bg2"/>
            </a:solidFill>
          </a:ln>
          <a:effectLst>
            <a:outerShdw blurRad="63500" dist="25400" dir="2700000" algn="tl" rotWithShape="0">
              <a:prstClr val="black">
                <a:alpha val="10000"/>
              </a:prstClr>
            </a:outerShdw>
          </a:effectLst>
        </p:spPr>
      </p:pic>
      <p:pic>
        <p:nvPicPr>
          <p:cNvPr id="6" name="Picture 5">
            <a:extLst>
              <a:ext uri="{FF2B5EF4-FFF2-40B4-BE49-F238E27FC236}">
                <a16:creationId xmlns:a16="http://schemas.microsoft.com/office/drawing/2014/main" id="{E032DF86-2954-4032-9099-554BB00D3BF3}"/>
              </a:ext>
            </a:extLst>
          </p:cNvPr>
          <p:cNvPicPr>
            <a:picLocks noChangeAspect="1"/>
          </p:cNvPicPr>
          <p:nvPr/>
        </p:nvPicPr>
        <p:blipFill>
          <a:blip r:embed="rId3"/>
          <a:stretch>
            <a:fillRect/>
          </a:stretch>
        </p:blipFill>
        <p:spPr>
          <a:xfrm>
            <a:off x="4894533" y="1336533"/>
            <a:ext cx="2171700" cy="1085850"/>
          </a:xfrm>
          <a:prstGeom prst="rect">
            <a:avLst/>
          </a:prstGeom>
          <a:ln>
            <a:solidFill>
              <a:schemeClr val="bg2"/>
            </a:solidFill>
          </a:ln>
          <a:effectLst>
            <a:outerShdw blurRad="63500" dist="25400" dir="2700000" algn="tl" rotWithShape="0">
              <a:prstClr val="black">
                <a:alpha val="10000"/>
              </a:prstClr>
            </a:outerShdw>
          </a:effectLst>
        </p:spPr>
      </p:pic>
      <p:sp>
        <p:nvSpPr>
          <p:cNvPr id="45" name="TextBox 44">
            <a:extLst>
              <a:ext uri="{FF2B5EF4-FFF2-40B4-BE49-F238E27FC236}">
                <a16:creationId xmlns:a16="http://schemas.microsoft.com/office/drawing/2014/main" id="{1C550AA6-725C-4585-BEA3-7DBDAC622E2F}"/>
              </a:ext>
            </a:extLst>
          </p:cNvPr>
          <p:cNvSpPr txBox="1"/>
          <p:nvPr/>
        </p:nvSpPr>
        <p:spPr>
          <a:xfrm>
            <a:off x="423434" y="3499468"/>
            <a:ext cx="1444626"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Pre-processing</a:t>
            </a:r>
          </a:p>
        </p:txBody>
      </p:sp>
      <p:sp>
        <p:nvSpPr>
          <p:cNvPr id="7" name="TextBox 6">
            <a:extLst>
              <a:ext uri="{FF2B5EF4-FFF2-40B4-BE49-F238E27FC236}">
                <a16:creationId xmlns:a16="http://schemas.microsoft.com/office/drawing/2014/main" id="{F7917A4F-A3FE-41D6-83B1-950B59F6E507}"/>
              </a:ext>
            </a:extLst>
          </p:cNvPr>
          <p:cNvSpPr txBox="1"/>
          <p:nvPr/>
        </p:nvSpPr>
        <p:spPr>
          <a:xfrm>
            <a:off x="447483" y="3949004"/>
            <a:ext cx="6828378" cy="2677656"/>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We’ve performed the following data pre-processing steps using </a:t>
            </a:r>
            <a:r>
              <a:rPr lang="en-US" sz="1200" i="1" dirty="0">
                <a:latin typeface="CircularStd" panose="020B0604020101020102" pitchFamily="34" charset="0"/>
                <a:cs typeface="CircularStd" panose="020B0604020101020102" pitchFamily="34" charset="0"/>
              </a:rPr>
              <a:t>genism</a:t>
            </a:r>
            <a:r>
              <a:rPr lang="en-US" sz="1200" dirty="0">
                <a:latin typeface="CircularStd" panose="020B0604020101020102" pitchFamily="34" charset="0"/>
                <a:cs typeface="CircularStd" panose="020B0604020101020102" pitchFamily="34" charset="0"/>
              </a:rPr>
              <a:t>,</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POS tagging,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Lemmatization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Label Encodings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Embeddings etc. </a:t>
            </a:r>
          </a:p>
          <a:p>
            <a:endParaRPr lang="en-US" sz="1200" dirty="0">
              <a:latin typeface="CircularStd" panose="020B0604020101020102" pitchFamily="34" charset="0"/>
              <a:cs typeface="CircularStd" panose="020B0604020101020102" pitchFamily="34" charset="0"/>
            </a:endParaRPr>
          </a:p>
          <a:p>
            <a:r>
              <a:rPr lang="en-US" sz="1200" dirty="0">
                <a:latin typeface="CircularStd" panose="020B0604020101020102" pitchFamily="34" charset="0"/>
                <a:cs typeface="CircularStd" panose="020B0604020101020102" pitchFamily="34" charset="0"/>
              </a:rPr>
              <a:t>and utilized </a:t>
            </a:r>
            <a:r>
              <a:rPr lang="en-US" sz="1200" i="1" dirty="0">
                <a:latin typeface="CircularStd" panose="020B0604020101020102" pitchFamily="34" charset="0"/>
                <a:cs typeface="CircularStd" panose="020B0604020101020102" pitchFamily="34" charset="0"/>
              </a:rPr>
              <a:t>ekphrasis </a:t>
            </a:r>
            <a:r>
              <a:rPr lang="en-US" sz="1200" dirty="0">
                <a:latin typeface="CircularStd" panose="020B0604020101020102" pitchFamily="34" charset="0"/>
                <a:cs typeface="CircularStd" panose="020B0604020101020102" pitchFamily="34" charset="0"/>
              </a:rPr>
              <a:t>package to perform specialized tasks like</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Social 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Text pre-processor</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Segmentation on Hashtags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Unpack Contractions (can’t to can not),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Spell Correction and</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Emoticon Analysis</a:t>
            </a:r>
          </a:p>
        </p:txBody>
      </p:sp>
      <p:pic>
        <p:nvPicPr>
          <p:cNvPr id="12" name="Picture 11">
            <a:extLst>
              <a:ext uri="{FF2B5EF4-FFF2-40B4-BE49-F238E27FC236}">
                <a16:creationId xmlns:a16="http://schemas.microsoft.com/office/drawing/2014/main" id="{D44052D6-5B76-423F-9FD1-95674791B87F}"/>
              </a:ext>
            </a:extLst>
          </p:cNvPr>
          <p:cNvPicPr>
            <a:picLocks noChangeAspect="1"/>
          </p:cNvPicPr>
          <p:nvPr/>
        </p:nvPicPr>
        <p:blipFill>
          <a:blip r:embed="rId4"/>
          <a:stretch>
            <a:fillRect/>
          </a:stretch>
        </p:blipFill>
        <p:spPr>
          <a:xfrm>
            <a:off x="7365747" y="871026"/>
            <a:ext cx="4613132" cy="5658874"/>
          </a:xfrm>
          <a:prstGeom prst="rect">
            <a:avLst/>
          </a:prstGeom>
          <a:ln>
            <a:solidFill>
              <a:schemeClr val="bg2"/>
            </a:solidFill>
          </a:ln>
          <a:effectLst>
            <a:outerShdw blurRad="63500" dist="25400" dir="2700000" algn="tl" rotWithShape="0">
              <a:prstClr val="black">
                <a:alpha val="10000"/>
              </a:prstClr>
            </a:outerShdw>
          </a:effectLst>
        </p:spPr>
      </p:pic>
      <p:sp>
        <p:nvSpPr>
          <p:cNvPr id="13" name="TextBox 12">
            <a:extLst>
              <a:ext uri="{FF2B5EF4-FFF2-40B4-BE49-F238E27FC236}">
                <a16:creationId xmlns:a16="http://schemas.microsoft.com/office/drawing/2014/main" id="{7C24B976-A4A6-4A23-9AB7-945656F8DF70}"/>
              </a:ext>
            </a:extLst>
          </p:cNvPr>
          <p:cNvSpPr txBox="1"/>
          <p:nvPr/>
        </p:nvSpPr>
        <p:spPr>
          <a:xfrm>
            <a:off x="9971239" y="6627168"/>
            <a:ext cx="2190599" cy="230832"/>
          </a:xfrm>
          <a:prstGeom prst="rect">
            <a:avLst/>
          </a:prstGeom>
          <a:solidFill>
            <a:srgbClr val="F0F4FB"/>
          </a:solidFill>
        </p:spPr>
        <p:txBody>
          <a:bodyPr wrap="square" rtlCol="0">
            <a:spAutoFit/>
          </a:bodyPr>
          <a:lstStyle/>
          <a:p>
            <a:r>
              <a:rPr lang="en-US" sz="900" i="1" dirty="0">
                <a:solidFill>
                  <a:schemeClr val="tx2"/>
                </a:solidFill>
                <a:latin typeface="CircularStd" panose="020B0604020101020102" pitchFamily="34" charset="0"/>
                <a:cs typeface="CircularStd" panose="020B0604020101020102" pitchFamily="34" charset="0"/>
              </a:rPr>
              <a:t>* Code snippet from final BERT model</a:t>
            </a:r>
          </a:p>
        </p:txBody>
      </p:sp>
      <p:sp>
        <p:nvSpPr>
          <p:cNvPr id="53" name="Slide Number Placeholder 2">
            <a:extLst>
              <a:ext uri="{FF2B5EF4-FFF2-40B4-BE49-F238E27FC236}">
                <a16:creationId xmlns:a16="http://schemas.microsoft.com/office/drawing/2014/main" id="{0D8A7423-86AE-4C8F-8B9C-55C3B42FEDD9}"/>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5</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273701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Initial Modeling (Classic)</a:t>
            </a:r>
          </a:p>
        </p:txBody>
      </p:sp>
      <p:pic>
        <p:nvPicPr>
          <p:cNvPr id="2" name="Picture 1">
            <a:extLst>
              <a:ext uri="{FF2B5EF4-FFF2-40B4-BE49-F238E27FC236}">
                <a16:creationId xmlns:a16="http://schemas.microsoft.com/office/drawing/2014/main" id="{C6932D62-4D29-422B-8F8D-CEB0D802D223}"/>
              </a:ext>
            </a:extLst>
          </p:cNvPr>
          <p:cNvPicPr>
            <a:picLocks noChangeAspect="1"/>
          </p:cNvPicPr>
          <p:nvPr/>
        </p:nvPicPr>
        <p:blipFill>
          <a:blip r:embed="rId2"/>
          <a:stretch>
            <a:fillRect/>
          </a:stretch>
        </p:blipFill>
        <p:spPr>
          <a:xfrm>
            <a:off x="7235429" y="914400"/>
            <a:ext cx="4743450" cy="1457325"/>
          </a:xfrm>
          <a:prstGeom prst="rect">
            <a:avLst/>
          </a:prstGeom>
        </p:spPr>
      </p:pic>
      <p:pic>
        <p:nvPicPr>
          <p:cNvPr id="3" name="Picture 2">
            <a:extLst>
              <a:ext uri="{FF2B5EF4-FFF2-40B4-BE49-F238E27FC236}">
                <a16:creationId xmlns:a16="http://schemas.microsoft.com/office/drawing/2014/main" id="{6C429E20-E760-42AD-AA9D-D1453A16DB95}"/>
              </a:ext>
            </a:extLst>
          </p:cNvPr>
          <p:cNvPicPr>
            <a:picLocks noChangeAspect="1"/>
          </p:cNvPicPr>
          <p:nvPr/>
        </p:nvPicPr>
        <p:blipFill>
          <a:blip r:embed="rId3"/>
          <a:stretch>
            <a:fillRect/>
          </a:stretch>
        </p:blipFill>
        <p:spPr>
          <a:xfrm>
            <a:off x="8154591" y="2743200"/>
            <a:ext cx="2905125" cy="3086100"/>
          </a:xfrm>
          <a:prstGeom prst="rect">
            <a:avLst/>
          </a:prstGeom>
        </p:spPr>
      </p:pic>
      <p:sp>
        <p:nvSpPr>
          <p:cNvPr id="4" name="TextBox 3">
            <a:extLst>
              <a:ext uri="{FF2B5EF4-FFF2-40B4-BE49-F238E27FC236}">
                <a16:creationId xmlns:a16="http://schemas.microsoft.com/office/drawing/2014/main" id="{7A6FD741-4FBB-4B84-A005-5A7F4233ABA3}"/>
              </a:ext>
            </a:extLst>
          </p:cNvPr>
          <p:cNvSpPr txBox="1"/>
          <p:nvPr/>
        </p:nvSpPr>
        <p:spPr>
          <a:xfrm>
            <a:off x="483699" y="1091565"/>
            <a:ext cx="65687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Below is the list of classic models developed using Python’s </a:t>
            </a:r>
          </a:p>
          <a:p>
            <a:r>
              <a:rPr lang="en-US" sz="1400" dirty="0">
                <a:latin typeface="CircularStd" panose="020B0604020101020102" pitchFamily="34" charset="0"/>
                <a:cs typeface="CircularStd" panose="020B0604020101020102" pitchFamily="34" charset="0"/>
              </a:rPr>
              <a:t>scikit-learn and their performance metrics.</a:t>
            </a:r>
          </a:p>
        </p:txBody>
      </p:sp>
      <p:sp>
        <p:nvSpPr>
          <p:cNvPr id="7" name="Oval 6">
            <a:extLst>
              <a:ext uri="{FF2B5EF4-FFF2-40B4-BE49-F238E27FC236}">
                <a16:creationId xmlns:a16="http://schemas.microsoft.com/office/drawing/2014/main" id="{7C98DCE0-3014-4C93-ADD8-273113F7E16B}"/>
              </a:ext>
            </a:extLst>
          </p:cNvPr>
          <p:cNvSpPr/>
          <p:nvPr/>
        </p:nvSpPr>
        <p:spPr>
          <a:xfrm>
            <a:off x="765969" y="22300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A96288B6-29CD-4606-AAE0-B8122ABD2A6A}"/>
              </a:ext>
            </a:extLst>
          </p:cNvPr>
          <p:cNvSpPr txBox="1"/>
          <p:nvPr/>
        </p:nvSpPr>
        <p:spPr>
          <a:xfrm>
            <a:off x="494558" y="1755142"/>
            <a:ext cx="2840842"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Classic Algorithms developed –</a:t>
            </a:r>
          </a:p>
        </p:txBody>
      </p:sp>
      <p:sp>
        <p:nvSpPr>
          <p:cNvPr id="9" name="TextBox 8">
            <a:extLst>
              <a:ext uri="{FF2B5EF4-FFF2-40B4-BE49-F238E27FC236}">
                <a16:creationId xmlns:a16="http://schemas.microsoft.com/office/drawing/2014/main" id="{20AF78D9-BBB5-45A8-9AB0-57F7D315D038}"/>
              </a:ext>
            </a:extLst>
          </p:cNvPr>
          <p:cNvSpPr txBox="1"/>
          <p:nvPr/>
        </p:nvSpPr>
        <p:spPr>
          <a:xfrm>
            <a:off x="1051719" y="2135574"/>
            <a:ext cx="1568058"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Count Vectorizer</a:t>
            </a:r>
          </a:p>
        </p:txBody>
      </p:sp>
      <p:sp>
        <p:nvSpPr>
          <p:cNvPr id="10" name="Oval 9">
            <a:extLst>
              <a:ext uri="{FF2B5EF4-FFF2-40B4-BE49-F238E27FC236}">
                <a16:creationId xmlns:a16="http://schemas.microsoft.com/office/drawing/2014/main" id="{DAA25F17-A678-4035-A23F-1FF7117CA3DA}"/>
              </a:ext>
            </a:extLst>
          </p:cNvPr>
          <p:cNvSpPr/>
          <p:nvPr/>
        </p:nvSpPr>
        <p:spPr>
          <a:xfrm>
            <a:off x="765969" y="268376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1" name="TextBox 10">
            <a:extLst>
              <a:ext uri="{FF2B5EF4-FFF2-40B4-BE49-F238E27FC236}">
                <a16:creationId xmlns:a16="http://schemas.microsoft.com/office/drawing/2014/main" id="{FD19D759-DAC5-4D58-9CDE-1C59645C8D5F}"/>
              </a:ext>
            </a:extLst>
          </p:cNvPr>
          <p:cNvSpPr txBox="1"/>
          <p:nvPr/>
        </p:nvSpPr>
        <p:spPr>
          <a:xfrm>
            <a:off x="1051719" y="2589311"/>
            <a:ext cx="180369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TD-IDF Transformer</a:t>
            </a:r>
          </a:p>
        </p:txBody>
      </p:sp>
      <p:sp>
        <p:nvSpPr>
          <p:cNvPr id="12" name="Oval 11">
            <a:extLst>
              <a:ext uri="{FF2B5EF4-FFF2-40B4-BE49-F238E27FC236}">
                <a16:creationId xmlns:a16="http://schemas.microsoft.com/office/drawing/2014/main" id="{3CF02F1C-49BD-4535-980A-04A6E6E02295}"/>
              </a:ext>
            </a:extLst>
          </p:cNvPr>
          <p:cNvSpPr/>
          <p:nvPr/>
        </p:nvSpPr>
        <p:spPr>
          <a:xfrm>
            <a:off x="765969" y="313750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a:extLst>
              <a:ext uri="{FF2B5EF4-FFF2-40B4-BE49-F238E27FC236}">
                <a16:creationId xmlns:a16="http://schemas.microsoft.com/office/drawing/2014/main" id="{BC61CB8F-49D2-42A0-9EA6-68F203487CF1}"/>
              </a:ext>
            </a:extLst>
          </p:cNvPr>
          <p:cNvSpPr txBox="1"/>
          <p:nvPr/>
        </p:nvSpPr>
        <p:spPr>
          <a:xfrm>
            <a:off x="1051719" y="3043048"/>
            <a:ext cx="2595839" cy="369332"/>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Multinomial Naïve Bayes</a:t>
            </a:r>
          </a:p>
        </p:txBody>
      </p:sp>
      <p:sp>
        <p:nvSpPr>
          <p:cNvPr id="14" name="TextBox 13">
            <a:extLst>
              <a:ext uri="{FF2B5EF4-FFF2-40B4-BE49-F238E27FC236}">
                <a16:creationId xmlns:a16="http://schemas.microsoft.com/office/drawing/2014/main" id="{DE7AF61D-2B06-4461-8A7A-4B66C0E548C8}"/>
              </a:ext>
            </a:extLst>
          </p:cNvPr>
          <p:cNvSpPr txBox="1"/>
          <p:nvPr/>
        </p:nvSpPr>
        <p:spPr>
          <a:xfrm>
            <a:off x="494558" y="4059190"/>
            <a:ext cx="297068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Boosting Algorithms developed –</a:t>
            </a:r>
          </a:p>
        </p:txBody>
      </p:sp>
      <p:sp>
        <p:nvSpPr>
          <p:cNvPr id="15" name="Oval 14">
            <a:extLst>
              <a:ext uri="{FF2B5EF4-FFF2-40B4-BE49-F238E27FC236}">
                <a16:creationId xmlns:a16="http://schemas.microsoft.com/office/drawing/2014/main" id="{8B283C88-82BD-426D-AEC9-569D6EE2DCAC}"/>
              </a:ext>
            </a:extLst>
          </p:cNvPr>
          <p:cNvSpPr/>
          <p:nvPr/>
        </p:nvSpPr>
        <p:spPr>
          <a:xfrm>
            <a:off x="765969" y="471325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AA5BF54C-EAF2-4E8F-9E44-6D8A07315D1B}"/>
              </a:ext>
            </a:extLst>
          </p:cNvPr>
          <p:cNvSpPr txBox="1"/>
          <p:nvPr/>
        </p:nvSpPr>
        <p:spPr>
          <a:xfrm>
            <a:off x="1051719" y="4571643"/>
            <a:ext cx="2048959"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Gradient Boosting (GB)</a:t>
            </a:r>
          </a:p>
        </p:txBody>
      </p:sp>
      <p:sp>
        <p:nvSpPr>
          <p:cNvPr id="17" name="Oval 16">
            <a:extLst>
              <a:ext uri="{FF2B5EF4-FFF2-40B4-BE49-F238E27FC236}">
                <a16:creationId xmlns:a16="http://schemas.microsoft.com/office/drawing/2014/main" id="{BC24F9DF-4F3A-4A31-9141-A90B64F26CB5}"/>
              </a:ext>
            </a:extLst>
          </p:cNvPr>
          <p:cNvSpPr/>
          <p:nvPr/>
        </p:nvSpPr>
        <p:spPr>
          <a:xfrm>
            <a:off x="765969" y="51847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8" name="TextBox 17">
            <a:extLst>
              <a:ext uri="{FF2B5EF4-FFF2-40B4-BE49-F238E27FC236}">
                <a16:creationId xmlns:a16="http://schemas.microsoft.com/office/drawing/2014/main" id="{0456F9C6-AD94-4AF6-B660-61ABC8E45F6F}"/>
              </a:ext>
            </a:extLst>
          </p:cNvPr>
          <p:cNvSpPr txBox="1"/>
          <p:nvPr/>
        </p:nvSpPr>
        <p:spPr>
          <a:xfrm>
            <a:off x="1051719" y="5042563"/>
            <a:ext cx="1696298"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XG Boosting (XGB)</a:t>
            </a:r>
          </a:p>
        </p:txBody>
      </p:sp>
      <p:sp>
        <p:nvSpPr>
          <p:cNvPr id="19" name="TextBox 18">
            <a:extLst>
              <a:ext uri="{FF2B5EF4-FFF2-40B4-BE49-F238E27FC236}">
                <a16:creationId xmlns:a16="http://schemas.microsoft.com/office/drawing/2014/main" id="{0458B973-CF43-4239-915F-0EF0D990A532}"/>
              </a:ext>
            </a:extLst>
          </p:cNvPr>
          <p:cNvSpPr txBox="1"/>
          <p:nvPr/>
        </p:nvSpPr>
        <p:spPr>
          <a:xfrm>
            <a:off x="519122" y="5587508"/>
            <a:ext cx="2161169"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Validation Mechanism -</a:t>
            </a:r>
          </a:p>
        </p:txBody>
      </p:sp>
      <p:sp>
        <p:nvSpPr>
          <p:cNvPr id="20" name="Oval 19">
            <a:extLst>
              <a:ext uri="{FF2B5EF4-FFF2-40B4-BE49-F238E27FC236}">
                <a16:creationId xmlns:a16="http://schemas.microsoft.com/office/drawing/2014/main" id="{DAAEC3F0-8470-4CA4-9F5F-B557B2A821FA}"/>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93C7191C-22E0-4773-9853-C228DC69DF9F}"/>
              </a:ext>
            </a:extLst>
          </p:cNvPr>
          <p:cNvSpPr txBox="1"/>
          <p:nvPr/>
        </p:nvSpPr>
        <p:spPr>
          <a:xfrm>
            <a:off x="1051719" y="6105725"/>
            <a:ext cx="275588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K-fold stratified cross validation</a:t>
            </a:r>
          </a:p>
        </p:txBody>
      </p:sp>
      <p:sp>
        <p:nvSpPr>
          <p:cNvPr id="22" name="Oval 21">
            <a:extLst>
              <a:ext uri="{FF2B5EF4-FFF2-40B4-BE49-F238E27FC236}">
                <a16:creationId xmlns:a16="http://schemas.microsoft.com/office/drawing/2014/main" id="{F0F5CDFE-25F6-4846-994D-704EFA5E84CE}"/>
              </a:ext>
            </a:extLst>
          </p:cNvPr>
          <p:cNvSpPr/>
          <p:nvPr/>
        </p:nvSpPr>
        <p:spPr>
          <a:xfrm>
            <a:off x="765969" y="361012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3" name="TextBox 22">
            <a:extLst>
              <a:ext uri="{FF2B5EF4-FFF2-40B4-BE49-F238E27FC236}">
                <a16:creationId xmlns:a16="http://schemas.microsoft.com/office/drawing/2014/main" id="{D7852699-FA78-4B1F-A8D7-3AE885494025}"/>
              </a:ext>
            </a:extLst>
          </p:cNvPr>
          <p:cNvSpPr txBox="1"/>
          <p:nvPr/>
        </p:nvSpPr>
        <p:spPr>
          <a:xfrm>
            <a:off x="1051719" y="3515668"/>
            <a:ext cx="30283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Stochastic Gradient Descent (SGD)</a:t>
            </a:r>
          </a:p>
        </p:txBody>
      </p:sp>
      <p:sp>
        <p:nvSpPr>
          <p:cNvPr id="24" name="Slide Number Placeholder 2">
            <a:extLst>
              <a:ext uri="{FF2B5EF4-FFF2-40B4-BE49-F238E27FC236}">
                <a16:creationId xmlns:a16="http://schemas.microsoft.com/office/drawing/2014/main" id="{5C7384BD-416F-4C92-A6EB-80F000ADA24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6</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5" name="Rectangle 24">
            <a:extLst>
              <a:ext uri="{FF2B5EF4-FFF2-40B4-BE49-F238E27FC236}">
                <a16:creationId xmlns:a16="http://schemas.microsoft.com/office/drawing/2014/main" id="{FB08631E-1C3D-4A66-97B7-564CA811DB5C}"/>
              </a:ext>
            </a:extLst>
          </p:cNvPr>
          <p:cNvSpPr/>
          <p:nvPr/>
        </p:nvSpPr>
        <p:spPr>
          <a:xfrm>
            <a:off x="6423819" y="6611779"/>
            <a:ext cx="6080125"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4"/>
              </a:rPr>
              <a:t>https://github.com/dheerajpatta/CourseProject/blob/main/models/sarcasm_classification.ipynb</a:t>
            </a:r>
            <a:endParaRPr lang="en-US" sz="1000" dirty="0">
              <a:latin typeface="CircularStd" panose="020B0604020101020102" pitchFamily="34" charset="0"/>
              <a:cs typeface="CircularStd" panose="020B0604020101020102" pitchFamily="34" charset="0"/>
            </a:endParaRPr>
          </a:p>
        </p:txBody>
      </p:sp>
      <p:sp>
        <p:nvSpPr>
          <p:cNvPr id="28" name="TextBox 27">
            <a:extLst>
              <a:ext uri="{FF2B5EF4-FFF2-40B4-BE49-F238E27FC236}">
                <a16:creationId xmlns:a16="http://schemas.microsoft.com/office/drawing/2014/main" id="{FBF2B2FC-910B-40C9-AC9A-ADDC1053E97C}"/>
              </a:ext>
            </a:extLst>
          </p:cNvPr>
          <p:cNvSpPr txBox="1"/>
          <p:nvPr/>
        </p:nvSpPr>
        <p:spPr>
          <a:xfrm>
            <a:off x="6423819" y="644787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130246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Modeling (Deep Learning Models)</a:t>
            </a:r>
          </a:p>
        </p:txBody>
      </p:sp>
      <p:pic>
        <p:nvPicPr>
          <p:cNvPr id="2" name="Picture 1">
            <a:extLst>
              <a:ext uri="{FF2B5EF4-FFF2-40B4-BE49-F238E27FC236}">
                <a16:creationId xmlns:a16="http://schemas.microsoft.com/office/drawing/2014/main" id="{3C1C0352-CD2C-410D-BB7C-A1EBB059F458}"/>
              </a:ext>
            </a:extLst>
          </p:cNvPr>
          <p:cNvPicPr>
            <a:picLocks noChangeAspect="1"/>
          </p:cNvPicPr>
          <p:nvPr/>
        </p:nvPicPr>
        <p:blipFill>
          <a:blip r:embed="rId2"/>
          <a:stretch>
            <a:fillRect/>
          </a:stretch>
        </p:blipFill>
        <p:spPr>
          <a:xfrm>
            <a:off x="9089939" y="796140"/>
            <a:ext cx="2888940" cy="5711814"/>
          </a:xfrm>
          <a:prstGeom prst="rect">
            <a:avLst/>
          </a:prstGeom>
        </p:spPr>
      </p:pic>
      <p:sp>
        <p:nvSpPr>
          <p:cNvPr id="5" name="TextBox 4">
            <a:extLst>
              <a:ext uri="{FF2B5EF4-FFF2-40B4-BE49-F238E27FC236}">
                <a16:creationId xmlns:a16="http://schemas.microsoft.com/office/drawing/2014/main" id="{5AFECB18-C602-4B29-A4F8-D711AD43F692}"/>
              </a:ext>
            </a:extLst>
          </p:cNvPr>
          <p:cNvSpPr txBox="1"/>
          <p:nvPr/>
        </p:nvSpPr>
        <p:spPr>
          <a:xfrm>
            <a:off x="483699" y="1091565"/>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deep learning model developed using TensorFlow and high-level abstraction framework </a:t>
            </a:r>
            <a:r>
              <a:rPr lang="en-US" sz="1400" b="1" dirty="0">
                <a:latin typeface="CircularStd" panose="020B0604020101020102" pitchFamily="34" charset="0"/>
                <a:cs typeface="CircularStd" panose="020B0604020101020102" pitchFamily="34" charset="0"/>
              </a:rPr>
              <a:t>Keras. </a:t>
            </a:r>
            <a:endParaRPr lang="en-US" sz="1400" dirty="0">
              <a:latin typeface="CircularStd" panose="020B0604020101020102" pitchFamily="34" charset="0"/>
              <a:cs typeface="CircularStd" panose="020B0604020101020102" pitchFamily="34" charset="0"/>
            </a:endParaRPr>
          </a:p>
        </p:txBody>
      </p:sp>
      <p:sp>
        <p:nvSpPr>
          <p:cNvPr id="6" name="TextBox 5">
            <a:extLst>
              <a:ext uri="{FF2B5EF4-FFF2-40B4-BE49-F238E27FC236}">
                <a16:creationId xmlns:a16="http://schemas.microsoft.com/office/drawing/2014/main" id="{2D73A515-9593-435F-BC4D-20F427E7C608}"/>
              </a:ext>
            </a:extLst>
          </p:cNvPr>
          <p:cNvSpPr txBox="1"/>
          <p:nvPr/>
        </p:nvSpPr>
        <p:spPr>
          <a:xfrm>
            <a:off x="483699" y="1802367"/>
            <a:ext cx="1180131"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NLP steps -</a:t>
            </a:r>
          </a:p>
        </p:txBody>
      </p:sp>
      <p:sp>
        <p:nvSpPr>
          <p:cNvPr id="7" name="Oval 6">
            <a:extLst>
              <a:ext uri="{FF2B5EF4-FFF2-40B4-BE49-F238E27FC236}">
                <a16:creationId xmlns:a16="http://schemas.microsoft.com/office/drawing/2014/main" id="{CC4B7FBB-02BA-44A8-859B-65DAB45448BD}"/>
              </a:ext>
            </a:extLst>
          </p:cNvPr>
          <p:cNvSpPr/>
          <p:nvPr/>
        </p:nvSpPr>
        <p:spPr>
          <a:xfrm>
            <a:off x="741405" y="229772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971A79CB-FAF0-4ECE-BB5E-4832E71FC281}"/>
              </a:ext>
            </a:extLst>
          </p:cNvPr>
          <p:cNvSpPr txBox="1"/>
          <p:nvPr/>
        </p:nvSpPr>
        <p:spPr>
          <a:xfrm>
            <a:off x="1027155" y="2203273"/>
            <a:ext cx="40430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Word Embeddings - Word2Vec, Glove (Genism)</a:t>
            </a:r>
          </a:p>
        </p:txBody>
      </p:sp>
      <p:sp>
        <p:nvSpPr>
          <p:cNvPr id="9" name="Oval 8">
            <a:extLst>
              <a:ext uri="{FF2B5EF4-FFF2-40B4-BE49-F238E27FC236}">
                <a16:creationId xmlns:a16="http://schemas.microsoft.com/office/drawing/2014/main" id="{B14B87B6-DF2B-459D-A0C1-7FEEF6ECCCFD}"/>
              </a:ext>
            </a:extLst>
          </p:cNvPr>
          <p:cNvSpPr/>
          <p:nvPr/>
        </p:nvSpPr>
        <p:spPr>
          <a:xfrm>
            <a:off x="741405" y="269920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E5E2042-8085-411F-92E3-F9736EFE1197}"/>
              </a:ext>
            </a:extLst>
          </p:cNvPr>
          <p:cNvSpPr txBox="1"/>
          <p:nvPr/>
        </p:nvSpPr>
        <p:spPr>
          <a:xfrm>
            <a:off x="1057382" y="2608298"/>
            <a:ext cx="214193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Keyed Vectors (Genism)</a:t>
            </a:r>
          </a:p>
        </p:txBody>
      </p:sp>
      <p:sp>
        <p:nvSpPr>
          <p:cNvPr id="11" name="Oval 10">
            <a:extLst>
              <a:ext uri="{FF2B5EF4-FFF2-40B4-BE49-F238E27FC236}">
                <a16:creationId xmlns:a16="http://schemas.microsoft.com/office/drawing/2014/main" id="{B0739BD2-B677-4267-8A61-E7B54F2472F2}"/>
              </a:ext>
            </a:extLst>
          </p:cNvPr>
          <p:cNvSpPr/>
          <p:nvPr/>
        </p:nvSpPr>
        <p:spPr>
          <a:xfrm>
            <a:off x="741405" y="309953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AF1101F7-53B8-4AE0-BCA4-EF09D01C7450}"/>
              </a:ext>
            </a:extLst>
          </p:cNvPr>
          <p:cNvSpPr txBox="1"/>
          <p:nvPr/>
        </p:nvSpPr>
        <p:spPr>
          <a:xfrm>
            <a:off x="1057382" y="3008630"/>
            <a:ext cx="15103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Label Encodings</a:t>
            </a:r>
          </a:p>
        </p:txBody>
      </p:sp>
      <p:sp>
        <p:nvSpPr>
          <p:cNvPr id="13" name="TextBox 12">
            <a:extLst>
              <a:ext uri="{FF2B5EF4-FFF2-40B4-BE49-F238E27FC236}">
                <a16:creationId xmlns:a16="http://schemas.microsoft.com/office/drawing/2014/main" id="{D1EA653E-EE68-4D82-BBDF-2F86A15F431A}"/>
              </a:ext>
            </a:extLst>
          </p:cNvPr>
          <p:cNvSpPr txBox="1"/>
          <p:nvPr/>
        </p:nvSpPr>
        <p:spPr>
          <a:xfrm>
            <a:off x="483699" y="3515156"/>
            <a:ext cx="2223686"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Deep Learning Models -</a:t>
            </a:r>
          </a:p>
        </p:txBody>
      </p:sp>
      <p:sp>
        <p:nvSpPr>
          <p:cNvPr id="14" name="Oval 13">
            <a:extLst>
              <a:ext uri="{FF2B5EF4-FFF2-40B4-BE49-F238E27FC236}">
                <a16:creationId xmlns:a16="http://schemas.microsoft.com/office/drawing/2014/main" id="{23DEB87F-F72C-4296-81DC-4A5CDA154FB2}"/>
              </a:ext>
            </a:extLst>
          </p:cNvPr>
          <p:cNvSpPr/>
          <p:nvPr/>
        </p:nvSpPr>
        <p:spPr>
          <a:xfrm>
            <a:off x="741405" y="401051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5" name="TextBox 14">
            <a:extLst>
              <a:ext uri="{FF2B5EF4-FFF2-40B4-BE49-F238E27FC236}">
                <a16:creationId xmlns:a16="http://schemas.microsoft.com/office/drawing/2014/main" id="{28ECAF35-9006-4CDF-888F-223A12E91CB5}"/>
              </a:ext>
            </a:extLst>
          </p:cNvPr>
          <p:cNvSpPr txBox="1"/>
          <p:nvPr/>
        </p:nvSpPr>
        <p:spPr>
          <a:xfrm>
            <a:off x="1027155" y="3916062"/>
            <a:ext cx="1412566"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Conv 1D (CNN)</a:t>
            </a:r>
          </a:p>
        </p:txBody>
      </p:sp>
      <p:sp>
        <p:nvSpPr>
          <p:cNvPr id="16" name="Oval 15">
            <a:extLst>
              <a:ext uri="{FF2B5EF4-FFF2-40B4-BE49-F238E27FC236}">
                <a16:creationId xmlns:a16="http://schemas.microsoft.com/office/drawing/2014/main" id="{9E7BFA54-4393-476A-809D-DBB87B66B7FA}"/>
              </a:ext>
            </a:extLst>
          </p:cNvPr>
          <p:cNvSpPr/>
          <p:nvPr/>
        </p:nvSpPr>
        <p:spPr>
          <a:xfrm>
            <a:off x="741405" y="442201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7" name="TextBox 16">
            <a:extLst>
              <a:ext uri="{FF2B5EF4-FFF2-40B4-BE49-F238E27FC236}">
                <a16:creationId xmlns:a16="http://schemas.microsoft.com/office/drawing/2014/main" id="{F508ACE9-9A00-4081-9813-1C26B89ABF1A}"/>
              </a:ext>
            </a:extLst>
          </p:cNvPr>
          <p:cNvSpPr txBox="1"/>
          <p:nvPr/>
        </p:nvSpPr>
        <p:spPr>
          <a:xfrm>
            <a:off x="1027155" y="4327561"/>
            <a:ext cx="290496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Long Short Term Memory (LSTM)</a:t>
            </a:r>
          </a:p>
        </p:txBody>
      </p:sp>
      <p:sp>
        <p:nvSpPr>
          <p:cNvPr id="18" name="Oval 17">
            <a:extLst>
              <a:ext uri="{FF2B5EF4-FFF2-40B4-BE49-F238E27FC236}">
                <a16:creationId xmlns:a16="http://schemas.microsoft.com/office/drawing/2014/main" id="{DBD57DA0-E7AA-4B6E-922D-D60339A8402A}"/>
              </a:ext>
            </a:extLst>
          </p:cNvPr>
          <p:cNvSpPr/>
          <p:nvPr/>
        </p:nvSpPr>
        <p:spPr>
          <a:xfrm>
            <a:off x="741405" y="486205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9E9306E-9BC7-4103-99B0-971DAF29A99D}"/>
              </a:ext>
            </a:extLst>
          </p:cNvPr>
          <p:cNvSpPr txBox="1"/>
          <p:nvPr/>
        </p:nvSpPr>
        <p:spPr>
          <a:xfrm>
            <a:off x="1027155" y="4767602"/>
            <a:ext cx="93807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Dropouts</a:t>
            </a:r>
          </a:p>
        </p:txBody>
      </p:sp>
      <p:sp>
        <p:nvSpPr>
          <p:cNvPr id="20" name="Oval 19">
            <a:extLst>
              <a:ext uri="{FF2B5EF4-FFF2-40B4-BE49-F238E27FC236}">
                <a16:creationId xmlns:a16="http://schemas.microsoft.com/office/drawing/2014/main" id="{ACD2B5E6-4798-4CC0-ADCD-436DCD021E26}"/>
              </a:ext>
            </a:extLst>
          </p:cNvPr>
          <p:cNvSpPr/>
          <p:nvPr/>
        </p:nvSpPr>
        <p:spPr>
          <a:xfrm>
            <a:off x="741405" y="5321469"/>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EB40D83F-B77B-44CB-949D-8659A79D4726}"/>
              </a:ext>
            </a:extLst>
          </p:cNvPr>
          <p:cNvSpPr txBox="1"/>
          <p:nvPr/>
        </p:nvSpPr>
        <p:spPr>
          <a:xfrm>
            <a:off x="1027155" y="5227016"/>
            <a:ext cx="193674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Dense/Hidden Layers</a:t>
            </a:r>
          </a:p>
        </p:txBody>
      </p:sp>
      <p:sp>
        <p:nvSpPr>
          <p:cNvPr id="24" name="TextBox 23">
            <a:extLst>
              <a:ext uri="{FF2B5EF4-FFF2-40B4-BE49-F238E27FC236}">
                <a16:creationId xmlns:a16="http://schemas.microsoft.com/office/drawing/2014/main" id="{8BC5F276-5158-4634-BB29-2F06A49C56C8}"/>
              </a:ext>
            </a:extLst>
          </p:cNvPr>
          <p:cNvSpPr txBox="1"/>
          <p:nvPr/>
        </p:nvSpPr>
        <p:spPr>
          <a:xfrm>
            <a:off x="519122" y="5587508"/>
            <a:ext cx="1776448"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Evaluation Metric -</a:t>
            </a:r>
          </a:p>
        </p:txBody>
      </p:sp>
      <p:sp>
        <p:nvSpPr>
          <p:cNvPr id="25" name="Oval 24">
            <a:extLst>
              <a:ext uri="{FF2B5EF4-FFF2-40B4-BE49-F238E27FC236}">
                <a16:creationId xmlns:a16="http://schemas.microsoft.com/office/drawing/2014/main" id="{4D359748-6E77-46A9-BD71-B7D6251091ED}"/>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9A5B7E5C-44F9-4CE2-AB83-A4264BC4B294}"/>
              </a:ext>
            </a:extLst>
          </p:cNvPr>
          <p:cNvSpPr txBox="1"/>
          <p:nvPr/>
        </p:nvSpPr>
        <p:spPr>
          <a:xfrm>
            <a:off x="1051719" y="6105725"/>
            <a:ext cx="23342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Categorical Cross-entropy</a:t>
            </a:r>
          </a:p>
        </p:txBody>
      </p:sp>
      <p:sp>
        <p:nvSpPr>
          <p:cNvPr id="27" name="Slide Number Placeholder 2">
            <a:extLst>
              <a:ext uri="{FF2B5EF4-FFF2-40B4-BE49-F238E27FC236}">
                <a16:creationId xmlns:a16="http://schemas.microsoft.com/office/drawing/2014/main" id="{A024D510-19E9-41D6-8626-3EE8085AF0B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7</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8" name="Rectangle 27">
            <a:extLst>
              <a:ext uri="{FF2B5EF4-FFF2-40B4-BE49-F238E27FC236}">
                <a16:creationId xmlns:a16="http://schemas.microsoft.com/office/drawing/2014/main" id="{48C14349-90CC-4FC1-A129-4F4FC4D12900}"/>
              </a:ext>
            </a:extLst>
          </p:cNvPr>
          <p:cNvSpPr/>
          <p:nvPr/>
        </p:nvSpPr>
        <p:spPr>
          <a:xfrm>
            <a:off x="5567898" y="6600539"/>
            <a:ext cx="7044081"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3"/>
              </a:rPr>
              <a:t>https://github.com/dheerajpatta/CourseProject/blob/main/models/sarcasm_classification_deep_learning.ipynb</a:t>
            </a:r>
            <a:endParaRPr lang="en-US" sz="1000" dirty="0">
              <a:latin typeface="CircularStd" panose="020B0604020101020102" pitchFamily="34" charset="0"/>
              <a:cs typeface="CircularStd" panose="020B0604020101020102" pitchFamily="34" charset="0"/>
            </a:endParaRPr>
          </a:p>
        </p:txBody>
      </p:sp>
      <p:sp>
        <p:nvSpPr>
          <p:cNvPr id="29" name="TextBox 28">
            <a:extLst>
              <a:ext uri="{FF2B5EF4-FFF2-40B4-BE49-F238E27FC236}">
                <a16:creationId xmlns:a16="http://schemas.microsoft.com/office/drawing/2014/main" id="{07F8D378-F748-4A8F-BA3E-907D39DB2299}"/>
              </a:ext>
            </a:extLst>
          </p:cNvPr>
          <p:cNvSpPr txBox="1"/>
          <p:nvPr/>
        </p:nvSpPr>
        <p:spPr>
          <a:xfrm>
            <a:off x="5557242" y="642282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388989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State-of-the-art (SOTA) Modeling - BERT</a:t>
            </a:r>
          </a:p>
        </p:txBody>
      </p:sp>
      <p:sp>
        <p:nvSpPr>
          <p:cNvPr id="3" name="TextBox 2">
            <a:extLst>
              <a:ext uri="{FF2B5EF4-FFF2-40B4-BE49-F238E27FC236}">
                <a16:creationId xmlns:a16="http://schemas.microsoft.com/office/drawing/2014/main" id="{7C914904-CB6D-4804-8224-C9C370B9D57F}"/>
              </a:ext>
            </a:extLst>
          </p:cNvPr>
          <p:cNvSpPr txBox="1"/>
          <p:nvPr/>
        </p:nvSpPr>
        <p:spPr>
          <a:xfrm>
            <a:off x="423434" y="936367"/>
            <a:ext cx="1563248"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What is BERT?</a:t>
            </a:r>
          </a:p>
        </p:txBody>
      </p:sp>
      <p:sp>
        <p:nvSpPr>
          <p:cNvPr id="4" name="TextBox 3">
            <a:extLst>
              <a:ext uri="{FF2B5EF4-FFF2-40B4-BE49-F238E27FC236}">
                <a16:creationId xmlns:a16="http://schemas.microsoft.com/office/drawing/2014/main" id="{728F8119-135C-4D8C-9019-A3C872238A22}"/>
              </a:ext>
            </a:extLst>
          </p:cNvPr>
          <p:cNvSpPr txBox="1"/>
          <p:nvPr/>
        </p:nvSpPr>
        <p:spPr>
          <a:xfrm>
            <a:off x="423434" y="1461194"/>
            <a:ext cx="10902344" cy="523220"/>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stands for Bi-directional Encoder Representations from Transformers. BERT is a general purpose pre-trained model that can be </a:t>
            </a:r>
          </a:p>
          <a:p>
            <a:r>
              <a:rPr lang="en-US" sz="1400" dirty="0">
                <a:latin typeface="CircularStd" panose="020B0604020101020102" pitchFamily="34" charset="0"/>
                <a:cs typeface="CircularStd" panose="020B0604020101020102" pitchFamily="34" charset="0"/>
              </a:rPr>
              <a:t>finetuned on  smaller task-specific datasets like sentiment analysis, question &amp; answer system etc.</a:t>
            </a:r>
          </a:p>
        </p:txBody>
      </p:sp>
      <p:sp>
        <p:nvSpPr>
          <p:cNvPr id="5" name="TextBox 4">
            <a:extLst>
              <a:ext uri="{FF2B5EF4-FFF2-40B4-BE49-F238E27FC236}">
                <a16:creationId xmlns:a16="http://schemas.microsoft.com/office/drawing/2014/main" id="{9A96DDC7-0EFD-4188-9469-DBF3E697CC3F}"/>
              </a:ext>
            </a:extLst>
          </p:cNvPr>
          <p:cNvSpPr txBox="1"/>
          <p:nvPr/>
        </p:nvSpPr>
        <p:spPr>
          <a:xfrm>
            <a:off x="423434" y="2170687"/>
            <a:ext cx="128913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Why BERT?</a:t>
            </a:r>
          </a:p>
        </p:txBody>
      </p:sp>
      <p:sp>
        <p:nvSpPr>
          <p:cNvPr id="6" name="TextBox 5">
            <a:extLst>
              <a:ext uri="{FF2B5EF4-FFF2-40B4-BE49-F238E27FC236}">
                <a16:creationId xmlns:a16="http://schemas.microsoft.com/office/drawing/2014/main" id="{40AF51DF-78D5-4E2C-B4E8-67E6EF3BBBBB}"/>
              </a:ext>
            </a:extLst>
          </p:cNvPr>
          <p:cNvSpPr txBox="1"/>
          <p:nvPr/>
        </p:nvSpPr>
        <p:spPr>
          <a:xfrm>
            <a:off x="823119" y="2695514"/>
            <a:ext cx="10972800" cy="1600438"/>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was revolutionary when introduced by Google. It is bidirectionally trained which means it has deeper sense of language context and flow compared to Uni-directional models.</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Instead of predicting the next word in a sequence, BERT makes use of a novel technique called </a:t>
            </a:r>
            <a:r>
              <a:rPr lang="en-US" sz="1400" b="1" dirty="0">
                <a:latin typeface="CircularStd" panose="020B0604020101020102" pitchFamily="34" charset="0"/>
                <a:cs typeface="CircularStd" panose="020B0604020101020102" pitchFamily="34" charset="0"/>
              </a:rPr>
              <a:t>Masked LM</a:t>
            </a:r>
            <a:r>
              <a:rPr lang="en-US" sz="1400" dirty="0">
                <a:latin typeface="CircularStd" panose="020B0604020101020102" pitchFamily="34" charset="0"/>
                <a:cs typeface="CircularStd" panose="020B0604020101020102" pitchFamily="34" charset="0"/>
              </a:rPr>
              <a:t> (MLM): it randomly masks words in the sentence and then it tries to predict them and uses the full context of the sentence, both left and right surroundings, in order to predict the masked word. Unlike the previous language models, it takes both the previous and next tokens into account at the </a:t>
            </a:r>
            <a:r>
              <a:rPr lang="en-US" sz="1400" b="1" dirty="0">
                <a:latin typeface="CircularStd" panose="020B0604020101020102" pitchFamily="34" charset="0"/>
                <a:cs typeface="CircularStd" panose="020B0604020101020102" pitchFamily="34" charset="0"/>
              </a:rPr>
              <a:t>same time.</a:t>
            </a:r>
            <a:endParaRPr lang="en-US" sz="1400" dirty="0">
              <a:latin typeface="CircularStd" panose="020B0604020101020102" pitchFamily="34" charset="0"/>
              <a:cs typeface="CircularStd" panose="020B0604020101020102" pitchFamily="34" charset="0"/>
            </a:endParaRPr>
          </a:p>
        </p:txBody>
      </p:sp>
      <p:sp>
        <p:nvSpPr>
          <p:cNvPr id="7" name="Oval 6">
            <a:extLst>
              <a:ext uri="{FF2B5EF4-FFF2-40B4-BE49-F238E27FC236}">
                <a16:creationId xmlns:a16="http://schemas.microsoft.com/office/drawing/2014/main" id="{65184A20-7ED2-4D4A-8C2C-D376974CB891}"/>
              </a:ext>
            </a:extLst>
          </p:cNvPr>
          <p:cNvSpPr/>
          <p:nvPr/>
        </p:nvSpPr>
        <p:spPr>
          <a:xfrm>
            <a:off x="708819" y="28575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Oval 7">
            <a:extLst>
              <a:ext uri="{FF2B5EF4-FFF2-40B4-BE49-F238E27FC236}">
                <a16:creationId xmlns:a16="http://schemas.microsoft.com/office/drawing/2014/main" id="{9792DE91-C35D-42EA-BFA1-EBCF499E2155}"/>
              </a:ext>
            </a:extLst>
          </p:cNvPr>
          <p:cNvSpPr/>
          <p:nvPr/>
        </p:nvSpPr>
        <p:spPr>
          <a:xfrm>
            <a:off x="708819" y="34290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5A229F0-E448-4224-91F4-3F37DC60CC4C}"/>
              </a:ext>
            </a:extLst>
          </p:cNvPr>
          <p:cNvSpPr txBox="1"/>
          <p:nvPr/>
        </p:nvSpPr>
        <p:spPr>
          <a:xfrm>
            <a:off x="423434" y="4454661"/>
            <a:ext cx="191911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How BERT works?</a:t>
            </a:r>
          </a:p>
        </p:txBody>
      </p:sp>
      <p:sp>
        <p:nvSpPr>
          <p:cNvPr id="11" name="TextBox 10">
            <a:extLst>
              <a:ext uri="{FF2B5EF4-FFF2-40B4-BE49-F238E27FC236}">
                <a16:creationId xmlns:a16="http://schemas.microsoft.com/office/drawing/2014/main" id="{741DE215-536F-426C-BAB7-4032E062715D}"/>
              </a:ext>
            </a:extLst>
          </p:cNvPr>
          <p:cNvSpPr txBox="1"/>
          <p:nvPr/>
        </p:nvSpPr>
        <p:spPr>
          <a:xfrm>
            <a:off x="423434" y="5007052"/>
            <a:ext cx="11258185" cy="954107"/>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relies on Transformers (the attention mechanism that learns contextual relationships between words in a given text)</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 A basic Transformer consists of an </a:t>
            </a:r>
            <a:r>
              <a:rPr lang="en-US" sz="1400" b="1" dirty="0">
                <a:latin typeface="CircularStd" panose="020B0604020101020102" pitchFamily="34" charset="0"/>
                <a:cs typeface="CircularStd" panose="020B0604020101020102" pitchFamily="34" charset="0"/>
              </a:rPr>
              <a:t>encoder</a:t>
            </a:r>
            <a:r>
              <a:rPr lang="en-US" sz="1400" dirty="0">
                <a:latin typeface="CircularStd" panose="020B0604020101020102" pitchFamily="34" charset="0"/>
                <a:cs typeface="CircularStd" panose="020B0604020101020102" pitchFamily="34" charset="0"/>
              </a:rPr>
              <a:t> to read the text input and a </a:t>
            </a:r>
            <a:r>
              <a:rPr lang="en-US" sz="1400" b="1" dirty="0">
                <a:latin typeface="CircularStd" panose="020B0604020101020102" pitchFamily="34" charset="0"/>
                <a:cs typeface="CircularStd" panose="020B0604020101020102" pitchFamily="34" charset="0"/>
              </a:rPr>
              <a:t>decoder</a:t>
            </a:r>
            <a:r>
              <a:rPr lang="en-US" sz="1400" dirty="0">
                <a:latin typeface="CircularStd" panose="020B0604020101020102" pitchFamily="34" charset="0"/>
                <a:cs typeface="CircularStd" panose="020B0604020101020102" pitchFamily="34" charset="0"/>
              </a:rPr>
              <a:t> to produce a prediction for the task. The input to the encoder for BERT is a sequence of tokens, which are first converted into vectors and then processed in the neural network. </a:t>
            </a:r>
          </a:p>
        </p:txBody>
      </p:sp>
      <p:sp>
        <p:nvSpPr>
          <p:cNvPr id="12" name="Slide Number Placeholder 2">
            <a:extLst>
              <a:ext uri="{FF2B5EF4-FFF2-40B4-BE49-F238E27FC236}">
                <a16:creationId xmlns:a16="http://schemas.microsoft.com/office/drawing/2014/main" id="{54870A71-9F91-47A4-92AE-81ACB949309F}"/>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8</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 name="Rectangle 1">
            <a:extLst>
              <a:ext uri="{FF2B5EF4-FFF2-40B4-BE49-F238E27FC236}">
                <a16:creationId xmlns:a16="http://schemas.microsoft.com/office/drawing/2014/main" id="{57BE5390-7727-4481-98F5-25EBF4590795}"/>
              </a:ext>
            </a:extLst>
          </p:cNvPr>
          <p:cNvSpPr/>
          <p:nvPr/>
        </p:nvSpPr>
        <p:spPr>
          <a:xfrm>
            <a:off x="9579853" y="6549148"/>
            <a:ext cx="2571538" cy="246221"/>
          </a:xfrm>
          <a:prstGeom prst="rect">
            <a:avLst/>
          </a:prstGeom>
        </p:spPr>
        <p:txBody>
          <a:bodyPr wrap="none">
            <a:spAutoFit/>
          </a:bodyPr>
          <a:lstStyle/>
          <a:p>
            <a:r>
              <a:rPr lang="en-US" sz="1000" dirty="0">
                <a:latin typeface="CircularStd" panose="020B0604020101020102" pitchFamily="34" charset="0"/>
                <a:cs typeface="CircularStd" panose="020B0604020101020102" pitchFamily="34" charset="0"/>
                <a:hlinkClick r:id="rId2"/>
              </a:rPr>
              <a:t>https://github.com/google-research/bert</a:t>
            </a:r>
            <a:endParaRPr lang="en-US" sz="1000" dirty="0">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46616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BERT (continued)</a:t>
            </a:r>
          </a:p>
        </p:txBody>
      </p:sp>
      <p:sp>
        <p:nvSpPr>
          <p:cNvPr id="3" name="TextBox 2">
            <a:extLst>
              <a:ext uri="{FF2B5EF4-FFF2-40B4-BE49-F238E27FC236}">
                <a16:creationId xmlns:a16="http://schemas.microsoft.com/office/drawing/2014/main" id="{7C914904-CB6D-4804-8224-C9C370B9D57F}"/>
              </a:ext>
            </a:extLst>
          </p:cNvPr>
          <p:cNvSpPr txBox="1"/>
          <p:nvPr/>
        </p:nvSpPr>
        <p:spPr>
          <a:xfrm>
            <a:off x="422505" y="836187"/>
            <a:ext cx="2627642"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Transformer Architecture</a:t>
            </a:r>
          </a:p>
        </p:txBody>
      </p:sp>
      <p:sp>
        <p:nvSpPr>
          <p:cNvPr id="14" name="TextBox 13">
            <a:extLst>
              <a:ext uri="{FF2B5EF4-FFF2-40B4-BE49-F238E27FC236}">
                <a16:creationId xmlns:a16="http://schemas.microsoft.com/office/drawing/2014/main" id="{52181AC4-C8B8-4B9C-AC6E-C7B0212CB73B}"/>
              </a:ext>
            </a:extLst>
          </p:cNvPr>
          <p:cNvSpPr txBox="1"/>
          <p:nvPr/>
        </p:nvSpPr>
        <p:spPr>
          <a:xfrm>
            <a:off x="2711784" y="1670456"/>
            <a:ext cx="689612" cy="338554"/>
          </a:xfrm>
          <a:prstGeom prst="rect">
            <a:avLst/>
          </a:prstGeom>
          <a:solidFill>
            <a:srgbClr val="00B0F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Input</a:t>
            </a:r>
          </a:p>
        </p:txBody>
      </p:sp>
      <p:sp>
        <p:nvSpPr>
          <p:cNvPr id="9" name="Rectangle 8">
            <a:extLst>
              <a:ext uri="{FF2B5EF4-FFF2-40B4-BE49-F238E27FC236}">
                <a16:creationId xmlns:a16="http://schemas.microsoft.com/office/drawing/2014/main" id="{ABEC92DA-A1D2-4782-8CF7-9D7FDB0E20F4}"/>
              </a:ext>
            </a:extLst>
          </p:cNvPr>
          <p:cNvSpPr/>
          <p:nvPr/>
        </p:nvSpPr>
        <p:spPr>
          <a:xfrm>
            <a:off x="3909219" y="1061891"/>
            <a:ext cx="2743200" cy="1523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ircularStd" panose="020B0604020101020102" pitchFamily="34" charset="0"/>
              <a:cs typeface="CircularStd" panose="020B0604020101020102" pitchFamily="34" charset="0"/>
            </a:endParaRPr>
          </a:p>
        </p:txBody>
      </p:sp>
      <p:sp>
        <p:nvSpPr>
          <p:cNvPr id="17" name="TextBox 16">
            <a:extLst>
              <a:ext uri="{FF2B5EF4-FFF2-40B4-BE49-F238E27FC236}">
                <a16:creationId xmlns:a16="http://schemas.microsoft.com/office/drawing/2014/main" id="{E732666E-D448-45A7-98AC-C19049C33939}"/>
              </a:ext>
            </a:extLst>
          </p:cNvPr>
          <p:cNvSpPr txBox="1"/>
          <p:nvPr/>
        </p:nvSpPr>
        <p:spPr>
          <a:xfrm>
            <a:off x="7189655" y="1675041"/>
            <a:ext cx="869149" cy="338554"/>
          </a:xfrm>
          <a:prstGeom prst="rect">
            <a:avLst/>
          </a:prstGeom>
          <a:solidFill>
            <a:srgbClr val="00B05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Output</a:t>
            </a:r>
          </a:p>
        </p:txBody>
      </p:sp>
      <p:cxnSp>
        <p:nvCxnSpPr>
          <p:cNvPr id="16" name="Straight Arrow Connector 15">
            <a:extLst>
              <a:ext uri="{FF2B5EF4-FFF2-40B4-BE49-F238E27FC236}">
                <a16:creationId xmlns:a16="http://schemas.microsoft.com/office/drawing/2014/main" id="{7392FA5D-DC02-49BF-B019-13691F3CF75C}"/>
              </a:ext>
            </a:extLst>
          </p:cNvPr>
          <p:cNvCxnSpPr>
            <a:cxnSpLocks/>
            <a:stCxn id="14" idx="3"/>
          </p:cNvCxnSpPr>
          <p:nvPr/>
        </p:nvCxnSpPr>
        <p:spPr>
          <a:xfrm>
            <a:off x="3401396"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EFECB6-DBFE-444A-B37E-7B79C991B9F1}"/>
              </a:ext>
            </a:extLst>
          </p:cNvPr>
          <p:cNvCxnSpPr/>
          <p:nvPr/>
        </p:nvCxnSpPr>
        <p:spPr>
          <a:xfrm>
            <a:off x="6657933"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6453365-E1F6-4B73-9D59-7ABFFFC48E69}"/>
              </a:ext>
            </a:extLst>
          </p:cNvPr>
          <p:cNvSpPr/>
          <p:nvPr/>
        </p:nvSpPr>
        <p:spPr>
          <a:xfrm>
            <a:off x="4029340" y="1213320"/>
            <a:ext cx="948924"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CircularStd" panose="020B0604020101020102" pitchFamily="34" charset="0"/>
                <a:cs typeface="CircularStd" panose="020B0604020101020102" pitchFamily="34" charset="0"/>
              </a:rPr>
              <a:t>Encoder</a:t>
            </a:r>
          </a:p>
        </p:txBody>
      </p:sp>
      <p:sp>
        <p:nvSpPr>
          <p:cNvPr id="25" name="Rectangle 24">
            <a:extLst>
              <a:ext uri="{FF2B5EF4-FFF2-40B4-BE49-F238E27FC236}">
                <a16:creationId xmlns:a16="http://schemas.microsoft.com/office/drawing/2014/main" id="{04157A4C-62DD-4670-99F8-B4965C5A0446}"/>
              </a:ext>
            </a:extLst>
          </p:cNvPr>
          <p:cNvSpPr/>
          <p:nvPr/>
        </p:nvSpPr>
        <p:spPr>
          <a:xfrm>
            <a:off x="5572083" y="1213319"/>
            <a:ext cx="948925"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2"/>
              </a:solidFill>
              <a:latin typeface="CircularStd" panose="020B0604020101020102" pitchFamily="34" charset="0"/>
              <a:cs typeface="CircularStd" panose="020B0604020101020102" pitchFamily="34" charset="0"/>
            </a:endParaRPr>
          </a:p>
        </p:txBody>
      </p:sp>
      <p:cxnSp>
        <p:nvCxnSpPr>
          <p:cNvPr id="27" name="Straight Arrow Connector 26">
            <a:extLst>
              <a:ext uri="{FF2B5EF4-FFF2-40B4-BE49-F238E27FC236}">
                <a16:creationId xmlns:a16="http://schemas.microsoft.com/office/drawing/2014/main" id="{151DB7BC-A966-448B-94D8-2A88856ADBCE}"/>
              </a:ext>
            </a:extLst>
          </p:cNvPr>
          <p:cNvCxnSpPr/>
          <p:nvPr/>
        </p:nvCxnSpPr>
        <p:spPr>
          <a:xfrm>
            <a:off x="4978264" y="1839733"/>
            <a:ext cx="5133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F02E235-1FE9-4864-9330-F7C0CF8D3690}"/>
              </a:ext>
            </a:extLst>
          </p:cNvPr>
          <p:cNvSpPr txBox="1"/>
          <p:nvPr/>
        </p:nvSpPr>
        <p:spPr>
          <a:xfrm>
            <a:off x="1087146" y="2024398"/>
            <a:ext cx="25250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Tokens/Vectors</a:t>
            </a:r>
          </a:p>
        </p:txBody>
      </p:sp>
      <p:sp>
        <p:nvSpPr>
          <p:cNvPr id="29" name="TextBox 28">
            <a:extLst>
              <a:ext uri="{FF2B5EF4-FFF2-40B4-BE49-F238E27FC236}">
                <a16:creationId xmlns:a16="http://schemas.microsoft.com/office/drawing/2014/main" id="{2D5D1C3D-5EFF-4E06-84A9-3D52BAB876DA}"/>
              </a:ext>
            </a:extLst>
          </p:cNvPr>
          <p:cNvSpPr txBox="1"/>
          <p:nvPr/>
        </p:nvSpPr>
        <p:spPr>
          <a:xfrm>
            <a:off x="7114827" y="2066780"/>
            <a:ext cx="3889206" cy="523220"/>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Vectors with 1:1 correspondence </a:t>
            </a:r>
          </a:p>
          <a:p>
            <a:r>
              <a:rPr lang="en-US" sz="1400" dirty="0">
                <a:latin typeface="CircularStd" panose="020B0604020101020102" pitchFamily="34" charset="0"/>
                <a:cs typeface="CircularStd" panose="020B0604020101020102" pitchFamily="34" charset="0"/>
              </a:rPr>
              <a:t>to Inputs</a:t>
            </a:r>
          </a:p>
        </p:txBody>
      </p:sp>
      <p:sp>
        <p:nvSpPr>
          <p:cNvPr id="30" name="TextBox 29">
            <a:extLst>
              <a:ext uri="{FF2B5EF4-FFF2-40B4-BE49-F238E27FC236}">
                <a16:creationId xmlns:a16="http://schemas.microsoft.com/office/drawing/2014/main" id="{019BC26F-CBEF-44CE-8475-410073611775}"/>
              </a:ext>
            </a:extLst>
          </p:cNvPr>
          <p:cNvSpPr txBox="1"/>
          <p:nvPr/>
        </p:nvSpPr>
        <p:spPr>
          <a:xfrm>
            <a:off x="2022150" y="4299962"/>
            <a:ext cx="5161991" cy="307777"/>
          </a:xfrm>
          <a:prstGeom prst="rect">
            <a:avLst/>
          </a:prstGeom>
          <a:solidFill>
            <a:schemeClr val="accent4">
              <a:lumMod val="20000"/>
              <a:lumOff val="80000"/>
            </a:schemeClr>
          </a:solidFill>
        </p:spPr>
        <p:txBody>
          <a:bodyPr wrap="none" rtlCol="0">
            <a:spAutoFit/>
          </a:bodyPr>
          <a:lstStyle/>
          <a:p>
            <a:r>
              <a:rPr lang="en-US" sz="1400" dirty="0">
                <a:latin typeface="CircularStd" panose="020B0604020101020102" pitchFamily="34" charset="0"/>
                <a:cs typeface="CircularStd" panose="020B0604020101020102" pitchFamily="34" charset="0"/>
              </a:rPr>
              <a:t>Input Embeddings = Token + Segment + Position Embeddings</a:t>
            </a:r>
          </a:p>
        </p:txBody>
      </p:sp>
      <p:sp>
        <p:nvSpPr>
          <p:cNvPr id="32" name="TextBox 31">
            <a:extLst>
              <a:ext uri="{FF2B5EF4-FFF2-40B4-BE49-F238E27FC236}">
                <a16:creationId xmlns:a16="http://schemas.microsoft.com/office/drawing/2014/main" id="{AECFD313-B4BA-45D2-9170-9450DBAC9BF3}"/>
              </a:ext>
            </a:extLst>
          </p:cNvPr>
          <p:cNvSpPr txBox="1"/>
          <p:nvPr/>
        </p:nvSpPr>
        <p:spPr>
          <a:xfrm>
            <a:off x="4074036" y="2135894"/>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3" name="TextBox 32">
            <a:extLst>
              <a:ext uri="{FF2B5EF4-FFF2-40B4-BE49-F238E27FC236}">
                <a16:creationId xmlns:a16="http://schemas.microsoft.com/office/drawing/2014/main" id="{0C6C40F1-302B-4661-959C-E1E60B1EFFB3}"/>
              </a:ext>
            </a:extLst>
          </p:cNvPr>
          <p:cNvSpPr txBox="1"/>
          <p:nvPr/>
        </p:nvSpPr>
        <p:spPr>
          <a:xfrm>
            <a:off x="4074036" y="1274132"/>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4" name="TextBox 33">
            <a:extLst>
              <a:ext uri="{FF2B5EF4-FFF2-40B4-BE49-F238E27FC236}">
                <a16:creationId xmlns:a16="http://schemas.microsoft.com/office/drawing/2014/main" id="{0390C383-6FD9-41B2-98F1-00C553280259}"/>
              </a:ext>
            </a:extLst>
          </p:cNvPr>
          <p:cNvSpPr txBox="1"/>
          <p:nvPr/>
        </p:nvSpPr>
        <p:spPr>
          <a:xfrm>
            <a:off x="5616779" y="2151467"/>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5" name="TextBox 34">
            <a:extLst>
              <a:ext uri="{FF2B5EF4-FFF2-40B4-BE49-F238E27FC236}">
                <a16:creationId xmlns:a16="http://schemas.microsoft.com/office/drawing/2014/main" id="{49D95814-7839-4596-B433-E696A16C610D}"/>
              </a:ext>
            </a:extLst>
          </p:cNvPr>
          <p:cNvSpPr txBox="1"/>
          <p:nvPr/>
        </p:nvSpPr>
        <p:spPr>
          <a:xfrm>
            <a:off x="5638948" y="1289964"/>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6" name="TextBox 35">
            <a:extLst>
              <a:ext uri="{FF2B5EF4-FFF2-40B4-BE49-F238E27FC236}">
                <a16:creationId xmlns:a16="http://schemas.microsoft.com/office/drawing/2014/main" id="{ADAD9D19-6CCF-45C5-9F0C-5DEE12C0C126}"/>
              </a:ext>
            </a:extLst>
          </p:cNvPr>
          <p:cNvSpPr txBox="1"/>
          <p:nvPr/>
        </p:nvSpPr>
        <p:spPr>
          <a:xfrm>
            <a:off x="5638948" y="1596595"/>
            <a:ext cx="837362" cy="461665"/>
          </a:xfrm>
          <a:prstGeom prst="rect">
            <a:avLst/>
          </a:prstGeom>
          <a:noFill/>
          <a:ln>
            <a:solidFill>
              <a:schemeClr val="tx2"/>
            </a:solidFill>
          </a:ln>
        </p:spPr>
        <p:txBody>
          <a:bodyPr wrap="square" rtlCol="0">
            <a:spAutoFit/>
          </a:bodyPr>
          <a:lstStyle/>
          <a:p>
            <a:pPr algn="ctr"/>
            <a:r>
              <a:rPr lang="en-US" sz="800" dirty="0">
                <a:latin typeface="CircularStd" panose="020B0604020101020102" pitchFamily="34" charset="0"/>
                <a:cs typeface="CircularStd" panose="020B0604020101020102" pitchFamily="34" charset="0"/>
              </a:rPr>
              <a:t>Encoder – Decoder Attention</a:t>
            </a:r>
          </a:p>
        </p:txBody>
      </p:sp>
      <p:sp>
        <p:nvSpPr>
          <p:cNvPr id="28" name="Rectangle 27">
            <a:extLst>
              <a:ext uri="{FF2B5EF4-FFF2-40B4-BE49-F238E27FC236}">
                <a16:creationId xmlns:a16="http://schemas.microsoft.com/office/drawing/2014/main" id="{934331CC-5503-4FEE-B0E7-D33367CF704A}"/>
              </a:ext>
            </a:extLst>
          </p:cNvPr>
          <p:cNvSpPr/>
          <p:nvPr/>
        </p:nvSpPr>
        <p:spPr>
          <a:xfrm>
            <a:off x="422505" y="2610028"/>
            <a:ext cx="10554382" cy="307777"/>
          </a:xfrm>
          <a:prstGeom prst="rect">
            <a:avLst/>
          </a:prstGeom>
        </p:spPr>
        <p:txBody>
          <a:bodyPr wrap="square">
            <a:spAutoFit/>
          </a:bodyPr>
          <a:lstStyle/>
          <a:p>
            <a:r>
              <a:rPr lang="en-US" sz="1400" dirty="0">
                <a:solidFill>
                  <a:srgbClr val="303030"/>
                </a:solidFill>
                <a:latin typeface="CircularStd" panose="020B0604020101020102" pitchFamily="34" charset="0"/>
                <a:cs typeface="CircularStd" panose="020B0604020101020102" pitchFamily="34" charset="0"/>
              </a:rPr>
              <a:t>BERT needs the input to be massaged and decorated with some extra metadata:</a:t>
            </a:r>
            <a:endParaRPr lang="en-US" sz="1400" dirty="0">
              <a:latin typeface="CircularStd" panose="020B0604020101020102" pitchFamily="34" charset="0"/>
              <a:cs typeface="CircularStd" panose="020B0604020101020102" pitchFamily="34" charset="0"/>
            </a:endParaRPr>
          </a:p>
        </p:txBody>
      </p:sp>
      <p:pic>
        <p:nvPicPr>
          <p:cNvPr id="11268" name="Picture 4" descr="https://towardsml.files.wordpress.com/2019/09/input.png?w=810">
            <a:extLst>
              <a:ext uri="{FF2B5EF4-FFF2-40B4-BE49-F238E27FC236}">
                <a16:creationId xmlns:a16="http://schemas.microsoft.com/office/drawing/2014/main" id="{A3E5335F-EC29-4C68-845C-CE814D67F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4611877"/>
            <a:ext cx="7456390" cy="224612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A08B7448-A8DB-4649-BB4D-126B62DBED61}"/>
              </a:ext>
            </a:extLst>
          </p:cNvPr>
          <p:cNvSpPr/>
          <p:nvPr/>
        </p:nvSpPr>
        <p:spPr>
          <a:xfrm>
            <a:off x="776782" y="3001921"/>
            <a:ext cx="11201400" cy="261610"/>
          </a:xfrm>
          <a:prstGeom prst="rect">
            <a:avLst/>
          </a:prstGeom>
        </p:spPr>
        <p:txBody>
          <a:bodyPr wrap="square">
            <a:spAutoFit/>
          </a:bodyPr>
          <a:lstStyle/>
          <a:p>
            <a:r>
              <a:rPr lang="en-US" sz="1100" b="1" dirty="0">
                <a:solidFill>
                  <a:srgbClr val="303030"/>
                </a:solidFill>
                <a:latin typeface="CircularStd" panose="020B0604020101020102" pitchFamily="34" charset="0"/>
                <a:cs typeface="CircularStd" panose="020B0604020101020102" pitchFamily="34" charset="0"/>
              </a:rPr>
              <a:t>Token embeddings</a:t>
            </a:r>
            <a:r>
              <a:rPr lang="en-US" sz="1100" dirty="0">
                <a:solidFill>
                  <a:srgbClr val="303030"/>
                </a:solidFill>
                <a:latin typeface="CircularStd" panose="020B0604020101020102" pitchFamily="34" charset="0"/>
                <a:cs typeface="CircularStd" panose="020B0604020101020102" pitchFamily="34" charset="0"/>
              </a:rPr>
              <a:t>: A [CLS] token is added to the input word tokens at the beginning of the first sentence and a [SEP] token is inserted at the end of each sentence.</a:t>
            </a:r>
            <a:endParaRPr lang="en-US" sz="1100" dirty="0">
              <a:latin typeface="CircularStd" panose="020B0604020101020102" pitchFamily="34" charset="0"/>
              <a:cs typeface="CircularStd" panose="020B0604020101020102" pitchFamily="34" charset="0"/>
            </a:endParaRPr>
          </a:p>
        </p:txBody>
      </p:sp>
      <p:sp>
        <p:nvSpPr>
          <p:cNvPr id="38" name="Rectangle 37">
            <a:extLst>
              <a:ext uri="{FF2B5EF4-FFF2-40B4-BE49-F238E27FC236}">
                <a16:creationId xmlns:a16="http://schemas.microsoft.com/office/drawing/2014/main" id="{71A99FF7-04EC-4398-BE2D-7571A50D228D}"/>
              </a:ext>
            </a:extLst>
          </p:cNvPr>
          <p:cNvSpPr/>
          <p:nvPr/>
        </p:nvSpPr>
        <p:spPr>
          <a:xfrm>
            <a:off x="776782" y="3248473"/>
            <a:ext cx="10972800" cy="261610"/>
          </a:xfrm>
          <a:prstGeom prst="rect">
            <a:avLst/>
          </a:prstGeom>
        </p:spPr>
        <p:txBody>
          <a:bodyPr wrap="square">
            <a:spAutoFit/>
          </a:bodyPr>
          <a:lstStyle/>
          <a:p>
            <a:r>
              <a:rPr lang="en-US" sz="1100" b="1" dirty="0">
                <a:solidFill>
                  <a:srgbClr val="303030"/>
                </a:solidFill>
                <a:latin typeface="CircularStd" panose="020B0604020101020102" pitchFamily="34" charset="0"/>
                <a:cs typeface="CircularStd" panose="020B0604020101020102" pitchFamily="34" charset="0"/>
              </a:rPr>
              <a:t>Segment embeddings</a:t>
            </a:r>
            <a:r>
              <a:rPr lang="en-US" sz="1100" dirty="0">
                <a:solidFill>
                  <a:srgbClr val="303030"/>
                </a:solidFill>
                <a:latin typeface="CircularStd" panose="020B0604020101020102" pitchFamily="34" charset="0"/>
                <a:cs typeface="CircularStd" panose="020B0604020101020102" pitchFamily="34" charset="0"/>
              </a:rPr>
              <a:t>: A marker indicating Sentence A or Sentence B is added to each token. This allows the encoder to distinguish between sentences.</a:t>
            </a:r>
            <a:endParaRPr lang="en-US" sz="1100" b="0" i="0" dirty="0">
              <a:solidFill>
                <a:srgbClr val="303030"/>
              </a:solidFill>
              <a:effectLst/>
              <a:latin typeface="CircularStd" panose="020B0604020101020102" pitchFamily="34" charset="0"/>
              <a:cs typeface="CircularStd" panose="020B0604020101020102" pitchFamily="34" charset="0"/>
            </a:endParaRPr>
          </a:p>
        </p:txBody>
      </p:sp>
      <p:sp>
        <p:nvSpPr>
          <p:cNvPr id="39" name="Rectangle 38">
            <a:extLst>
              <a:ext uri="{FF2B5EF4-FFF2-40B4-BE49-F238E27FC236}">
                <a16:creationId xmlns:a16="http://schemas.microsoft.com/office/drawing/2014/main" id="{C5318515-A085-416C-B3F1-6B742D6D6F1E}"/>
              </a:ext>
            </a:extLst>
          </p:cNvPr>
          <p:cNvSpPr/>
          <p:nvPr/>
        </p:nvSpPr>
        <p:spPr>
          <a:xfrm>
            <a:off x="776782" y="3510083"/>
            <a:ext cx="9828895" cy="276999"/>
          </a:xfrm>
          <a:prstGeom prst="rect">
            <a:avLst/>
          </a:prstGeom>
        </p:spPr>
        <p:txBody>
          <a:bodyPr wrap="square">
            <a:spAutoFit/>
          </a:bodyPr>
          <a:lstStyle/>
          <a:p>
            <a:r>
              <a:rPr lang="en-US" sz="1200" b="1" dirty="0">
                <a:solidFill>
                  <a:srgbClr val="303030"/>
                </a:solidFill>
                <a:latin typeface="CircularStd" panose="020B0604020101020102" pitchFamily="34" charset="0"/>
                <a:cs typeface="CircularStd" panose="020B0604020101020102" pitchFamily="34" charset="0"/>
              </a:rPr>
              <a:t>Positional embeddings</a:t>
            </a:r>
            <a:r>
              <a:rPr lang="en-US" sz="1200" dirty="0">
                <a:solidFill>
                  <a:srgbClr val="303030"/>
                </a:solidFill>
                <a:latin typeface="CircularStd" panose="020B0604020101020102" pitchFamily="34" charset="0"/>
                <a:cs typeface="CircularStd" panose="020B0604020101020102" pitchFamily="34" charset="0"/>
              </a:rPr>
              <a:t>: A positional embedding is added to each token to indicate its position in the sentence.</a:t>
            </a:r>
            <a:endParaRPr lang="en-US" sz="1200" b="0" i="0" dirty="0">
              <a:solidFill>
                <a:srgbClr val="303030"/>
              </a:solidFill>
              <a:effectLst/>
              <a:latin typeface="CircularStd" panose="020B0604020101020102" pitchFamily="34" charset="0"/>
              <a:cs typeface="CircularStd" panose="020B0604020101020102" pitchFamily="34" charset="0"/>
            </a:endParaRPr>
          </a:p>
        </p:txBody>
      </p:sp>
      <p:sp>
        <p:nvSpPr>
          <p:cNvPr id="44" name="Oval 43">
            <a:extLst>
              <a:ext uri="{FF2B5EF4-FFF2-40B4-BE49-F238E27FC236}">
                <a16:creationId xmlns:a16="http://schemas.microsoft.com/office/drawing/2014/main" id="{399F2DA1-87F6-478E-89FA-5F99895922F4}"/>
              </a:ext>
            </a:extLst>
          </p:cNvPr>
          <p:cNvSpPr/>
          <p:nvPr/>
        </p:nvSpPr>
        <p:spPr>
          <a:xfrm>
            <a:off x="654127" y="307329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5" name="Oval 44">
            <a:extLst>
              <a:ext uri="{FF2B5EF4-FFF2-40B4-BE49-F238E27FC236}">
                <a16:creationId xmlns:a16="http://schemas.microsoft.com/office/drawing/2014/main" id="{CF37E00A-9EF2-4DBB-A144-D32D8C9657D7}"/>
              </a:ext>
            </a:extLst>
          </p:cNvPr>
          <p:cNvSpPr/>
          <p:nvPr/>
        </p:nvSpPr>
        <p:spPr>
          <a:xfrm>
            <a:off x="662482" y="33426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6" name="Oval 45">
            <a:extLst>
              <a:ext uri="{FF2B5EF4-FFF2-40B4-BE49-F238E27FC236}">
                <a16:creationId xmlns:a16="http://schemas.microsoft.com/office/drawing/2014/main" id="{2CBAE6E9-B14F-417F-B1DA-BA4082B6E117}"/>
              </a:ext>
            </a:extLst>
          </p:cNvPr>
          <p:cNvSpPr/>
          <p:nvPr/>
        </p:nvSpPr>
        <p:spPr>
          <a:xfrm>
            <a:off x="662482" y="361601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2127282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8973</TotalTime>
  <Words>2013</Words>
  <Application>Microsoft Office PowerPoint</Application>
  <PresentationFormat>Custom</PresentationFormat>
  <Paragraphs>298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CircularStd</vt:lpstr>
      <vt:lpstr>Roboto</vt:lpstr>
      <vt:lpstr>SF Pro Display</vt:lpstr>
      <vt:lpstr>Office Theme</vt:lpstr>
      <vt:lpstr>Text Classification Twitter Sarcasm Detection</vt:lpstr>
      <vt:lpstr>The Problem Statement</vt:lpstr>
      <vt:lpstr>PowerPoint Presentation</vt:lpstr>
      <vt:lpstr>Our Approach</vt:lpstr>
      <vt:lpstr>Understanding Data and Pre-processing</vt:lpstr>
      <vt:lpstr>Initial Modeling (Classic)</vt:lpstr>
      <vt:lpstr>Modeling (Deep Learning Models)</vt:lpstr>
      <vt:lpstr>State-of-the-art (SOTA) Modeling - BERT</vt:lpstr>
      <vt:lpstr>BERT (continued)</vt:lpstr>
      <vt:lpstr>Our State-of-the-art (SOTA) Modeling (BERT Base)</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System Requirements (Installation)</vt:lpstr>
      <vt:lpstr>Project Team Contributions</vt:lpstr>
      <vt:lpstr>Leaderboard Rankings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Patta, Dheeraj</dc:creator>
  <cp:lastModifiedBy>Patta, Dheeraj</cp:lastModifiedBy>
  <cp:revision>320</cp:revision>
  <dcterms:created xsi:type="dcterms:W3CDTF">2020-11-24T19:13:25Z</dcterms:created>
  <dcterms:modified xsi:type="dcterms:W3CDTF">2020-12-14T06:35:18Z</dcterms:modified>
</cp:coreProperties>
</file>