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8" r:id="rId3"/>
    <p:sldId id="260" r:id="rId4"/>
    <p:sldId id="259" r:id="rId5"/>
    <p:sldId id="261" r:id="rId6"/>
    <p:sldId id="262" r:id="rId7"/>
    <p:sldId id="263" r:id="rId8"/>
    <p:sldId id="264" r:id="rId9"/>
    <p:sldId id="269" r:id="rId10"/>
    <p:sldId id="267" r:id="rId11"/>
    <p:sldId id="270" r:id="rId12"/>
    <p:sldId id="268" r:id="rId13"/>
    <p:sldId id="265" r:id="rId14"/>
    <p:sldId id="266" r:id="rId15"/>
  </p:sldIdLst>
  <p:sldSz cx="12161838"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ta, Dheeraj" initials="PD" lastIdx="0" clrIdx="0">
    <p:extLst>
      <p:ext uri="{19B8F6BF-5375-455C-9EA6-DF929625EA0E}">
        <p15:presenceInfo xmlns:p15="http://schemas.microsoft.com/office/powerpoint/2012/main" userId="S-1-5-21-1547161642-484763869-725345543-59839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F0F4FB"/>
    <a:srgbClr val="CCFFCC"/>
    <a:srgbClr val="FFFFCC"/>
    <a:srgbClr val="FFFF99"/>
    <a:srgbClr val="99FFCC"/>
    <a:srgbClr val="00FF99"/>
    <a:srgbClr val="EAEAEA"/>
    <a:srgbClr val="009EEB"/>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p:cViewPr varScale="1">
        <p:scale>
          <a:sx n="116" d="100"/>
          <a:sy n="116" d="100"/>
        </p:scale>
        <p:origin x="120" y="186"/>
      </p:cViewPr>
      <p:guideLst>
        <p:guide orient="horz" pos="2160"/>
        <p:guide pos="3831"/>
      </p:guideLst>
    </p:cSldViewPr>
  </p:slideViewPr>
  <p:notesTextViewPr>
    <p:cViewPr>
      <p:scale>
        <a:sx n="1" d="1"/>
        <a:sy n="1" d="1"/>
      </p:scale>
      <p:origin x="0" y="0"/>
    </p:cViewPr>
  </p:notesTextViewPr>
  <p:gridSpacing cx="57150" cy="5715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9976AD-A0DD-490D-BE17-0890D2B7213B}" type="datetimeFigureOut">
              <a:rPr lang="en-US" smtClean="0"/>
              <a:t>12/13/2020</a:t>
            </a:fld>
            <a:endParaRPr lang="en-US"/>
          </a:p>
        </p:txBody>
      </p:sp>
      <p:sp>
        <p:nvSpPr>
          <p:cNvPr id="4" name="Slide Image Placeholder 3"/>
          <p:cNvSpPr>
            <a:spLocks noGrp="1" noRot="1" noChangeAspect="1"/>
          </p:cNvSpPr>
          <p:nvPr>
            <p:ph type="sldImg" idx="2"/>
          </p:nvPr>
        </p:nvSpPr>
        <p:spPr>
          <a:xfrm>
            <a:off x="692150" y="1143000"/>
            <a:ext cx="5473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6487B2-7FCE-4112-8FCA-23F7F7D13BD8}" type="slidenum">
              <a:rPr lang="en-US" smtClean="0"/>
              <a:t>‹#›</a:t>
            </a:fld>
            <a:endParaRPr lang="en-US"/>
          </a:p>
        </p:txBody>
      </p:sp>
    </p:spTree>
    <p:extLst>
      <p:ext uri="{BB962C8B-B14F-4D97-AF65-F5344CB8AC3E}">
        <p14:creationId xmlns:p14="http://schemas.microsoft.com/office/powerpoint/2010/main" val="1011455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230" y="1122363"/>
            <a:ext cx="9121379" cy="2387600"/>
          </a:xfrm>
        </p:spPr>
        <p:txBody>
          <a:bodyPr anchor="b"/>
          <a:lstStyle>
            <a:lvl1pPr algn="ctr">
              <a:defRPr sz="5985"/>
            </a:lvl1pPr>
          </a:lstStyle>
          <a:p>
            <a:r>
              <a:rPr lang="en-US"/>
              <a:t>Click to edit Master title style</a:t>
            </a:r>
            <a:endParaRPr lang="en-US" dirty="0"/>
          </a:p>
        </p:txBody>
      </p:sp>
      <p:sp>
        <p:nvSpPr>
          <p:cNvPr id="3" name="Subtitle 2"/>
          <p:cNvSpPr>
            <a:spLocks noGrp="1"/>
          </p:cNvSpPr>
          <p:nvPr>
            <p:ph type="subTitle" idx="1"/>
          </p:nvPr>
        </p:nvSpPr>
        <p:spPr>
          <a:xfrm>
            <a:off x="1520230" y="3602038"/>
            <a:ext cx="9121379" cy="1655762"/>
          </a:xfrm>
        </p:spPr>
        <p:txBody>
          <a:bodyPr/>
          <a:lstStyle>
            <a:lvl1pPr marL="0" indent="0" algn="ctr">
              <a:buNone/>
              <a:defRPr sz="2394"/>
            </a:lvl1pPr>
            <a:lvl2pPr marL="456057" indent="0" algn="ctr">
              <a:buNone/>
              <a:defRPr sz="1995"/>
            </a:lvl2pPr>
            <a:lvl3pPr marL="912114" indent="0" algn="ctr">
              <a:buNone/>
              <a:defRPr sz="1795"/>
            </a:lvl3pPr>
            <a:lvl4pPr marL="1368171" indent="0" algn="ctr">
              <a:buNone/>
              <a:defRPr sz="1596"/>
            </a:lvl4pPr>
            <a:lvl5pPr marL="1824228" indent="0" algn="ctr">
              <a:buNone/>
              <a:defRPr sz="1596"/>
            </a:lvl5pPr>
            <a:lvl6pPr marL="2280285" indent="0" algn="ctr">
              <a:buNone/>
              <a:defRPr sz="1596"/>
            </a:lvl6pPr>
            <a:lvl7pPr marL="2736342" indent="0" algn="ctr">
              <a:buNone/>
              <a:defRPr sz="1596"/>
            </a:lvl7pPr>
            <a:lvl8pPr marL="3192399" indent="0" algn="ctr">
              <a:buNone/>
              <a:defRPr sz="1596"/>
            </a:lvl8pPr>
            <a:lvl9pPr marL="3648456" indent="0" algn="ctr">
              <a:buNone/>
              <a:defRPr sz="15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6B3D60-25DE-4F4D-87B6-874307A3D253}" type="datetime1">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D4725-80C8-4B93-9D73-C7FB577496B6}" type="slidenum">
              <a:rPr lang="en-US" smtClean="0"/>
              <a:t>‹#›</a:t>
            </a:fld>
            <a:endParaRPr lang="en-US"/>
          </a:p>
        </p:txBody>
      </p:sp>
    </p:spTree>
    <p:extLst>
      <p:ext uri="{BB962C8B-B14F-4D97-AF65-F5344CB8AC3E}">
        <p14:creationId xmlns:p14="http://schemas.microsoft.com/office/powerpoint/2010/main" val="2625306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5952D2-9E6E-4985-AAE4-697681D006ED}" type="datetime1">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D4725-80C8-4B93-9D73-C7FB577496B6}" type="slidenum">
              <a:rPr lang="en-US" smtClean="0"/>
              <a:t>‹#›</a:t>
            </a:fld>
            <a:endParaRPr lang="en-US"/>
          </a:p>
        </p:txBody>
      </p:sp>
    </p:spTree>
    <p:extLst>
      <p:ext uri="{BB962C8B-B14F-4D97-AF65-F5344CB8AC3E}">
        <p14:creationId xmlns:p14="http://schemas.microsoft.com/office/powerpoint/2010/main" val="3041874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03315" y="365125"/>
            <a:ext cx="2622396"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6126" y="365125"/>
            <a:ext cx="771516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F3F58A-C356-4513-951C-76D1DA9E4368}" type="datetime1">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D4725-80C8-4B93-9D73-C7FB577496B6}" type="slidenum">
              <a:rPr lang="en-US" smtClean="0"/>
              <a:t>‹#›</a:t>
            </a:fld>
            <a:endParaRPr lang="en-US"/>
          </a:p>
        </p:txBody>
      </p:sp>
    </p:spTree>
    <p:extLst>
      <p:ext uri="{BB962C8B-B14F-4D97-AF65-F5344CB8AC3E}">
        <p14:creationId xmlns:p14="http://schemas.microsoft.com/office/powerpoint/2010/main" val="476516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1D4AF1-2A9B-474F-9339-8AEB12974A78}" type="datetime1">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D4725-80C8-4B93-9D73-C7FB577496B6}" type="slidenum">
              <a:rPr lang="en-US" smtClean="0"/>
              <a:t>‹#›</a:t>
            </a:fld>
            <a:endParaRPr lang="en-US"/>
          </a:p>
        </p:txBody>
      </p:sp>
    </p:spTree>
    <p:extLst>
      <p:ext uri="{BB962C8B-B14F-4D97-AF65-F5344CB8AC3E}">
        <p14:creationId xmlns:p14="http://schemas.microsoft.com/office/powerpoint/2010/main" val="3377938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792" y="1709739"/>
            <a:ext cx="10489585" cy="2852737"/>
          </a:xfrm>
        </p:spPr>
        <p:txBody>
          <a:bodyPr anchor="b"/>
          <a:lstStyle>
            <a:lvl1pPr>
              <a:defRPr sz="5985"/>
            </a:lvl1pPr>
          </a:lstStyle>
          <a:p>
            <a:r>
              <a:rPr lang="en-US"/>
              <a:t>Click to edit Master title style</a:t>
            </a:r>
            <a:endParaRPr lang="en-US" dirty="0"/>
          </a:p>
        </p:txBody>
      </p:sp>
      <p:sp>
        <p:nvSpPr>
          <p:cNvPr id="3" name="Text Placeholder 2"/>
          <p:cNvSpPr>
            <a:spLocks noGrp="1"/>
          </p:cNvSpPr>
          <p:nvPr>
            <p:ph type="body" idx="1"/>
          </p:nvPr>
        </p:nvSpPr>
        <p:spPr>
          <a:xfrm>
            <a:off x="829792" y="4589464"/>
            <a:ext cx="10489585" cy="1500187"/>
          </a:xfrm>
        </p:spPr>
        <p:txBody>
          <a:bodyPr/>
          <a:lstStyle>
            <a:lvl1pPr marL="0" indent="0">
              <a:buNone/>
              <a:defRPr sz="2394">
                <a:solidFill>
                  <a:schemeClr val="tx1">
                    <a:tint val="75000"/>
                  </a:schemeClr>
                </a:solidFill>
              </a:defRPr>
            </a:lvl1pPr>
            <a:lvl2pPr marL="456057" indent="0">
              <a:buNone/>
              <a:defRPr sz="1995">
                <a:solidFill>
                  <a:schemeClr val="tx1">
                    <a:tint val="75000"/>
                  </a:schemeClr>
                </a:solidFill>
              </a:defRPr>
            </a:lvl2pPr>
            <a:lvl3pPr marL="912114" indent="0">
              <a:buNone/>
              <a:defRPr sz="1795">
                <a:solidFill>
                  <a:schemeClr val="tx1">
                    <a:tint val="75000"/>
                  </a:schemeClr>
                </a:solidFill>
              </a:defRPr>
            </a:lvl3pPr>
            <a:lvl4pPr marL="1368171" indent="0">
              <a:buNone/>
              <a:defRPr sz="1596">
                <a:solidFill>
                  <a:schemeClr val="tx1">
                    <a:tint val="75000"/>
                  </a:schemeClr>
                </a:solidFill>
              </a:defRPr>
            </a:lvl4pPr>
            <a:lvl5pPr marL="1824228" indent="0">
              <a:buNone/>
              <a:defRPr sz="1596">
                <a:solidFill>
                  <a:schemeClr val="tx1">
                    <a:tint val="75000"/>
                  </a:schemeClr>
                </a:solidFill>
              </a:defRPr>
            </a:lvl5pPr>
            <a:lvl6pPr marL="2280285" indent="0">
              <a:buNone/>
              <a:defRPr sz="1596">
                <a:solidFill>
                  <a:schemeClr val="tx1">
                    <a:tint val="75000"/>
                  </a:schemeClr>
                </a:solidFill>
              </a:defRPr>
            </a:lvl6pPr>
            <a:lvl7pPr marL="2736342" indent="0">
              <a:buNone/>
              <a:defRPr sz="1596">
                <a:solidFill>
                  <a:schemeClr val="tx1">
                    <a:tint val="75000"/>
                  </a:schemeClr>
                </a:solidFill>
              </a:defRPr>
            </a:lvl7pPr>
            <a:lvl8pPr marL="3192399" indent="0">
              <a:buNone/>
              <a:defRPr sz="1596">
                <a:solidFill>
                  <a:schemeClr val="tx1">
                    <a:tint val="75000"/>
                  </a:schemeClr>
                </a:solidFill>
              </a:defRPr>
            </a:lvl8pPr>
            <a:lvl9pPr marL="3648456" indent="0">
              <a:buNone/>
              <a:defRPr sz="1596">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885215-3E7E-45EA-9819-6948A85D3077}" type="datetime1">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D4725-80C8-4B93-9D73-C7FB577496B6}" type="slidenum">
              <a:rPr lang="en-US" smtClean="0"/>
              <a:t>‹#›</a:t>
            </a:fld>
            <a:endParaRPr lang="en-US"/>
          </a:p>
        </p:txBody>
      </p:sp>
    </p:spTree>
    <p:extLst>
      <p:ext uri="{BB962C8B-B14F-4D97-AF65-F5344CB8AC3E}">
        <p14:creationId xmlns:p14="http://schemas.microsoft.com/office/powerpoint/2010/main" val="106023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6126" y="1825625"/>
            <a:ext cx="516878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56931" y="1825625"/>
            <a:ext cx="516878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1B1B56-7C44-435F-8874-53E364FE0FC7}" type="datetime1">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6D4725-80C8-4B93-9D73-C7FB577496B6}" type="slidenum">
              <a:rPr lang="en-US" smtClean="0"/>
              <a:t>‹#›</a:t>
            </a:fld>
            <a:endParaRPr lang="en-US"/>
          </a:p>
        </p:txBody>
      </p:sp>
    </p:spTree>
    <p:extLst>
      <p:ext uri="{BB962C8B-B14F-4D97-AF65-F5344CB8AC3E}">
        <p14:creationId xmlns:p14="http://schemas.microsoft.com/office/powerpoint/2010/main" val="552921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7711" y="365126"/>
            <a:ext cx="1048958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7711" y="1681163"/>
            <a:ext cx="5145027" cy="823912"/>
          </a:xfrm>
        </p:spPr>
        <p:txBody>
          <a:bodyPr anchor="b"/>
          <a:lstStyle>
            <a:lvl1pPr marL="0" indent="0">
              <a:buNone/>
              <a:defRPr sz="2394" b="1"/>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en-US"/>
              <a:t>Edit Master text styles</a:t>
            </a:r>
          </a:p>
        </p:txBody>
      </p:sp>
      <p:sp>
        <p:nvSpPr>
          <p:cNvPr id="4" name="Content Placeholder 3"/>
          <p:cNvSpPr>
            <a:spLocks noGrp="1"/>
          </p:cNvSpPr>
          <p:nvPr>
            <p:ph sz="half" idx="2"/>
          </p:nvPr>
        </p:nvSpPr>
        <p:spPr>
          <a:xfrm>
            <a:off x="837711" y="2505075"/>
            <a:ext cx="514502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56931" y="1681163"/>
            <a:ext cx="5170365" cy="823912"/>
          </a:xfrm>
        </p:spPr>
        <p:txBody>
          <a:bodyPr anchor="b"/>
          <a:lstStyle>
            <a:lvl1pPr marL="0" indent="0">
              <a:buNone/>
              <a:defRPr sz="2394" b="1"/>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en-US"/>
              <a:t>Edit Master text styles</a:t>
            </a:r>
          </a:p>
        </p:txBody>
      </p:sp>
      <p:sp>
        <p:nvSpPr>
          <p:cNvPr id="6" name="Content Placeholder 5"/>
          <p:cNvSpPr>
            <a:spLocks noGrp="1"/>
          </p:cNvSpPr>
          <p:nvPr>
            <p:ph sz="quarter" idx="4"/>
          </p:nvPr>
        </p:nvSpPr>
        <p:spPr>
          <a:xfrm>
            <a:off x="6156931" y="2505075"/>
            <a:ext cx="5170365"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EB25C5-F2A1-4A1D-A49B-A3EAFB4F016C}" type="datetime1">
              <a:rPr lang="en-US" smtClean="0"/>
              <a:t>12/13/2020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6D4725-80C8-4B93-9D73-C7FB577496B6}" type="slidenum">
              <a:rPr lang="en-US" smtClean="0"/>
              <a:t>‹#›</a:t>
            </a:fld>
            <a:endParaRPr lang="en-US"/>
          </a:p>
        </p:txBody>
      </p:sp>
    </p:spTree>
    <p:extLst>
      <p:ext uri="{BB962C8B-B14F-4D97-AF65-F5344CB8AC3E}">
        <p14:creationId xmlns:p14="http://schemas.microsoft.com/office/powerpoint/2010/main" val="91128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79FC63-C4F1-42F0-A521-124D975FBA5D}" type="datetime1">
              <a:rPr lang="en-US" smtClean="0"/>
              <a:t>12/13/2020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6D4725-80C8-4B93-9D73-C7FB577496B6}" type="slidenum">
              <a:rPr lang="en-US" smtClean="0"/>
              <a:t>‹#›</a:t>
            </a:fld>
            <a:endParaRPr lang="en-US"/>
          </a:p>
        </p:txBody>
      </p:sp>
    </p:spTree>
    <p:extLst>
      <p:ext uri="{BB962C8B-B14F-4D97-AF65-F5344CB8AC3E}">
        <p14:creationId xmlns:p14="http://schemas.microsoft.com/office/powerpoint/2010/main" val="1671656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953DED-1C51-46CE-8609-4C7AA3BE902D}" type="datetime1">
              <a:rPr lang="en-US" smtClean="0"/>
              <a:t>12/13/2020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6D4725-80C8-4B93-9D73-C7FB577496B6}" type="slidenum">
              <a:rPr lang="en-US" smtClean="0"/>
              <a:t>‹#›</a:t>
            </a:fld>
            <a:endParaRPr lang="en-US"/>
          </a:p>
        </p:txBody>
      </p:sp>
    </p:spTree>
    <p:extLst>
      <p:ext uri="{BB962C8B-B14F-4D97-AF65-F5344CB8AC3E}">
        <p14:creationId xmlns:p14="http://schemas.microsoft.com/office/powerpoint/2010/main" val="2859491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7711" y="457200"/>
            <a:ext cx="3922509" cy="1600200"/>
          </a:xfrm>
        </p:spPr>
        <p:txBody>
          <a:bodyPr anchor="b"/>
          <a:lstStyle>
            <a:lvl1pPr>
              <a:defRPr sz="3192"/>
            </a:lvl1pPr>
          </a:lstStyle>
          <a:p>
            <a:r>
              <a:rPr lang="en-US"/>
              <a:t>Click to edit Master title style</a:t>
            </a:r>
            <a:endParaRPr lang="en-US" dirty="0"/>
          </a:p>
        </p:txBody>
      </p:sp>
      <p:sp>
        <p:nvSpPr>
          <p:cNvPr id="3" name="Content Placeholder 2"/>
          <p:cNvSpPr>
            <a:spLocks noGrp="1"/>
          </p:cNvSpPr>
          <p:nvPr>
            <p:ph idx="1"/>
          </p:nvPr>
        </p:nvSpPr>
        <p:spPr>
          <a:xfrm>
            <a:off x="5170365" y="987426"/>
            <a:ext cx="6156930" cy="4873625"/>
          </a:xfrm>
        </p:spPr>
        <p:txBody>
          <a:bodyPr/>
          <a:lstStyle>
            <a:lvl1pPr>
              <a:defRPr sz="3192"/>
            </a:lvl1pPr>
            <a:lvl2pPr>
              <a:defRPr sz="2793"/>
            </a:lvl2pPr>
            <a:lvl3pPr>
              <a:defRPr sz="2394"/>
            </a:lvl3pPr>
            <a:lvl4pPr>
              <a:defRPr sz="1995"/>
            </a:lvl4pPr>
            <a:lvl5pPr>
              <a:defRPr sz="1995"/>
            </a:lvl5pPr>
            <a:lvl6pPr>
              <a:defRPr sz="1995"/>
            </a:lvl6pPr>
            <a:lvl7pPr>
              <a:defRPr sz="1995"/>
            </a:lvl7pPr>
            <a:lvl8pPr>
              <a:defRPr sz="1995"/>
            </a:lvl8pPr>
            <a:lvl9pPr>
              <a:defRPr sz="199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7711" y="2057400"/>
            <a:ext cx="3922509" cy="3811588"/>
          </a:xfrm>
        </p:spPr>
        <p:txBody>
          <a:bodyPr/>
          <a:lstStyle>
            <a:lvl1pPr marL="0" indent="0">
              <a:buNone/>
              <a:defRPr sz="1596"/>
            </a:lvl1pPr>
            <a:lvl2pPr marL="456057" indent="0">
              <a:buNone/>
              <a:defRPr sz="1397"/>
            </a:lvl2pPr>
            <a:lvl3pPr marL="912114" indent="0">
              <a:buNone/>
              <a:defRPr sz="1197"/>
            </a:lvl3pPr>
            <a:lvl4pPr marL="1368171" indent="0">
              <a:buNone/>
              <a:defRPr sz="998"/>
            </a:lvl4pPr>
            <a:lvl5pPr marL="1824228" indent="0">
              <a:buNone/>
              <a:defRPr sz="998"/>
            </a:lvl5pPr>
            <a:lvl6pPr marL="2280285" indent="0">
              <a:buNone/>
              <a:defRPr sz="998"/>
            </a:lvl6pPr>
            <a:lvl7pPr marL="2736342" indent="0">
              <a:buNone/>
              <a:defRPr sz="998"/>
            </a:lvl7pPr>
            <a:lvl8pPr marL="3192399" indent="0">
              <a:buNone/>
              <a:defRPr sz="998"/>
            </a:lvl8pPr>
            <a:lvl9pPr marL="3648456" indent="0">
              <a:buNone/>
              <a:defRPr sz="998"/>
            </a:lvl9pPr>
          </a:lstStyle>
          <a:p>
            <a:pPr lvl="0"/>
            <a:r>
              <a:rPr lang="en-US"/>
              <a:t>Edit Master text styles</a:t>
            </a:r>
          </a:p>
        </p:txBody>
      </p:sp>
      <p:sp>
        <p:nvSpPr>
          <p:cNvPr id="5" name="Date Placeholder 4"/>
          <p:cNvSpPr>
            <a:spLocks noGrp="1"/>
          </p:cNvSpPr>
          <p:nvPr>
            <p:ph type="dt" sz="half" idx="10"/>
          </p:nvPr>
        </p:nvSpPr>
        <p:spPr/>
        <p:txBody>
          <a:bodyPr/>
          <a:lstStyle/>
          <a:p>
            <a:fld id="{5993017F-9D21-4328-B3CA-5D63C87067E8}" type="datetime1">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6D4725-80C8-4B93-9D73-C7FB577496B6}" type="slidenum">
              <a:rPr lang="en-US" smtClean="0"/>
              <a:t>‹#›</a:t>
            </a:fld>
            <a:endParaRPr lang="en-US"/>
          </a:p>
        </p:txBody>
      </p:sp>
    </p:spTree>
    <p:extLst>
      <p:ext uri="{BB962C8B-B14F-4D97-AF65-F5344CB8AC3E}">
        <p14:creationId xmlns:p14="http://schemas.microsoft.com/office/powerpoint/2010/main" val="2656960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7711" y="457200"/>
            <a:ext cx="3922509" cy="1600200"/>
          </a:xfrm>
        </p:spPr>
        <p:txBody>
          <a:bodyPr anchor="b"/>
          <a:lstStyle>
            <a:lvl1pPr>
              <a:defRPr sz="3192"/>
            </a:lvl1pPr>
          </a:lstStyle>
          <a:p>
            <a:r>
              <a:rPr lang="en-US"/>
              <a:t>Click to edit Master title style</a:t>
            </a:r>
            <a:endParaRPr lang="en-US" dirty="0"/>
          </a:p>
        </p:txBody>
      </p:sp>
      <p:sp>
        <p:nvSpPr>
          <p:cNvPr id="3" name="Picture Placeholder 2"/>
          <p:cNvSpPr>
            <a:spLocks noGrp="1" noChangeAspect="1"/>
          </p:cNvSpPr>
          <p:nvPr>
            <p:ph type="pic" idx="1"/>
          </p:nvPr>
        </p:nvSpPr>
        <p:spPr>
          <a:xfrm>
            <a:off x="5170365" y="987426"/>
            <a:ext cx="6156930" cy="4873625"/>
          </a:xfrm>
        </p:spPr>
        <p:txBody>
          <a:bodyPr anchor="t"/>
          <a:lstStyle>
            <a:lvl1pPr marL="0" indent="0">
              <a:buNone/>
              <a:defRPr sz="3192"/>
            </a:lvl1pPr>
            <a:lvl2pPr marL="456057" indent="0">
              <a:buNone/>
              <a:defRPr sz="2793"/>
            </a:lvl2pPr>
            <a:lvl3pPr marL="912114" indent="0">
              <a:buNone/>
              <a:defRPr sz="2394"/>
            </a:lvl3pPr>
            <a:lvl4pPr marL="1368171" indent="0">
              <a:buNone/>
              <a:defRPr sz="1995"/>
            </a:lvl4pPr>
            <a:lvl5pPr marL="1824228" indent="0">
              <a:buNone/>
              <a:defRPr sz="1995"/>
            </a:lvl5pPr>
            <a:lvl6pPr marL="2280285" indent="0">
              <a:buNone/>
              <a:defRPr sz="1995"/>
            </a:lvl6pPr>
            <a:lvl7pPr marL="2736342" indent="0">
              <a:buNone/>
              <a:defRPr sz="1995"/>
            </a:lvl7pPr>
            <a:lvl8pPr marL="3192399" indent="0">
              <a:buNone/>
              <a:defRPr sz="1995"/>
            </a:lvl8pPr>
            <a:lvl9pPr marL="3648456" indent="0">
              <a:buNone/>
              <a:defRPr sz="1995"/>
            </a:lvl9pPr>
          </a:lstStyle>
          <a:p>
            <a:r>
              <a:rPr lang="en-US"/>
              <a:t>Click icon to add picture</a:t>
            </a:r>
            <a:endParaRPr lang="en-US" dirty="0"/>
          </a:p>
        </p:txBody>
      </p:sp>
      <p:sp>
        <p:nvSpPr>
          <p:cNvPr id="4" name="Text Placeholder 3"/>
          <p:cNvSpPr>
            <a:spLocks noGrp="1"/>
          </p:cNvSpPr>
          <p:nvPr>
            <p:ph type="body" sz="half" idx="2"/>
          </p:nvPr>
        </p:nvSpPr>
        <p:spPr>
          <a:xfrm>
            <a:off x="837711" y="2057400"/>
            <a:ext cx="3922509" cy="3811588"/>
          </a:xfrm>
        </p:spPr>
        <p:txBody>
          <a:bodyPr/>
          <a:lstStyle>
            <a:lvl1pPr marL="0" indent="0">
              <a:buNone/>
              <a:defRPr sz="1596"/>
            </a:lvl1pPr>
            <a:lvl2pPr marL="456057" indent="0">
              <a:buNone/>
              <a:defRPr sz="1397"/>
            </a:lvl2pPr>
            <a:lvl3pPr marL="912114" indent="0">
              <a:buNone/>
              <a:defRPr sz="1197"/>
            </a:lvl3pPr>
            <a:lvl4pPr marL="1368171" indent="0">
              <a:buNone/>
              <a:defRPr sz="998"/>
            </a:lvl4pPr>
            <a:lvl5pPr marL="1824228" indent="0">
              <a:buNone/>
              <a:defRPr sz="998"/>
            </a:lvl5pPr>
            <a:lvl6pPr marL="2280285" indent="0">
              <a:buNone/>
              <a:defRPr sz="998"/>
            </a:lvl6pPr>
            <a:lvl7pPr marL="2736342" indent="0">
              <a:buNone/>
              <a:defRPr sz="998"/>
            </a:lvl7pPr>
            <a:lvl8pPr marL="3192399" indent="0">
              <a:buNone/>
              <a:defRPr sz="998"/>
            </a:lvl8pPr>
            <a:lvl9pPr marL="3648456" indent="0">
              <a:buNone/>
              <a:defRPr sz="998"/>
            </a:lvl9pPr>
          </a:lstStyle>
          <a:p>
            <a:pPr lvl="0"/>
            <a:r>
              <a:rPr lang="en-US"/>
              <a:t>Edit Master text styles</a:t>
            </a:r>
          </a:p>
        </p:txBody>
      </p:sp>
      <p:sp>
        <p:nvSpPr>
          <p:cNvPr id="5" name="Date Placeholder 4"/>
          <p:cNvSpPr>
            <a:spLocks noGrp="1"/>
          </p:cNvSpPr>
          <p:nvPr>
            <p:ph type="dt" sz="half" idx="10"/>
          </p:nvPr>
        </p:nvSpPr>
        <p:spPr/>
        <p:txBody>
          <a:bodyPr/>
          <a:lstStyle/>
          <a:p>
            <a:fld id="{C0EB5198-62F1-47D0-89A4-6BD2233595B3}" type="datetime1">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6D4725-80C8-4B93-9D73-C7FB577496B6}" type="slidenum">
              <a:rPr lang="en-US" smtClean="0"/>
              <a:t>‹#›</a:t>
            </a:fld>
            <a:endParaRPr lang="en-US"/>
          </a:p>
        </p:txBody>
      </p:sp>
    </p:spTree>
    <p:extLst>
      <p:ext uri="{BB962C8B-B14F-4D97-AF65-F5344CB8AC3E}">
        <p14:creationId xmlns:p14="http://schemas.microsoft.com/office/powerpoint/2010/main" val="4137453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6127" y="365126"/>
            <a:ext cx="1048958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6127" y="1825625"/>
            <a:ext cx="10489585"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6126" y="6356351"/>
            <a:ext cx="2736414" cy="365125"/>
          </a:xfrm>
          <a:prstGeom prst="rect">
            <a:avLst/>
          </a:prstGeom>
        </p:spPr>
        <p:txBody>
          <a:bodyPr vert="horz" lIns="91440" tIns="45720" rIns="91440" bIns="45720" rtlCol="0" anchor="ctr"/>
          <a:lstStyle>
            <a:lvl1pPr algn="l">
              <a:defRPr sz="1197">
                <a:solidFill>
                  <a:schemeClr val="tx1">
                    <a:tint val="75000"/>
                  </a:schemeClr>
                </a:solidFill>
              </a:defRPr>
            </a:lvl1pPr>
          </a:lstStyle>
          <a:p>
            <a:fld id="{E55504DF-69B0-45F7-97C0-B0A8659DD3B6}" type="datetime1">
              <a:rPr lang="en-US" smtClean="0"/>
              <a:t>12/13/2020</a:t>
            </a:fld>
            <a:endParaRPr lang="en-US"/>
          </a:p>
        </p:txBody>
      </p:sp>
      <p:sp>
        <p:nvSpPr>
          <p:cNvPr id="5" name="Footer Placeholder 4"/>
          <p:cNvSpPr>
            <a:spLocks noGrp="1"/>
          </p:cNvSpPr>
          <p:nvPr>
            <p:ph type="ftr" sz="quarter" idx="3"/>
          </p:nvPr>
        </p:nvSpPr>
        <p:spPr>
          <a:xfrm>
            <a:off x="4028609" y="6356351"/>
            <a:ext cx="4104620" cy="365125"/>
          </a:xfrm>
          <a:prstGeom prst="rect">
            <a:avLst/>
          </a:prstGeom>
        </p:spPr>
        <p:txBody>
          <a:bodyPr vert="horz" lIns="91440" tIns="45720" rIns="91440" bIns="45720" rtlCol="0" anchor="ctr"/>
          <a:lstStyle>
            <a:lvl1pPr algn="ctr">
              <a:defRPr sz="119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89298" y="6356351"/>
            <a:ext cx="2736414" cy="365125"/>
          </a:xfrm>
          <a:prstGeom prst="rect">
            <a:avLst/>
          </a:prstGeom>
        </p:spPr>
        <p:txBody>
          <a:bodyPr vert="horz" lIns="91440" tIns="45720" rIns="91440" bIns="45720" rtlCol="0" anchor="ctr"/>
          <a:lstStyle>
            <a:lvl1pPr algn="r">
              <a:defRPr sz="1197">
                <a:solidFill>
                  <a:schemeClr val="tx1">
                    <a:tint val="75000"/>
                  </a:schemeClr>
                </a:solidFill>
              </a:defRPr>
            </a:lvl1pPr>
          </a:lstStyle>
          <a:p>
            <a:fld id="{446D4725-80C8-4B93-9D73-C7FB577496B6}" type="slidenum">
              <a:rPr lang="en-US" smtClean="0"/>
              <a:t>‹#›</a:t>
            </a:fld>
            <a:endParaRPr lang="en-US"/>
          </a:p>
        </p:txBody>
      </p:sp>
    </p:spTree>
    <p:extLst>
      <p:ext uri="{BB962C8B-B14F-4D97-AF65-F5344CB8AC3E}">
        <p14:creationId xmlns:p14="http://schemas.microsoft.com/office/powerpoint/2010/main" val="2665312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2114" rtl="0" eaLnBrk="1" latinLnBrk="0" hangingPunct="1">
        <a:lnSpc>
          <a:spcPct val="90000"/>
        </a:lnSpc>
        <a:spcBef>
          <a:spcPct val="0"/>
        </a:spcBef>
        <a:buNone/>
        <a:defRPr sz="4389" kern="1200">
          <a:solidFill>
            <a:schemeClr val="tx1"/>
          </a:solidFill>
          <a:latin typeface="+mj-lt"/>
          <a:ea typeface="+mj-ea"/>
          <a:cs typeface="+mj-cs"/>
        </a:defRPr>
      </a:lvl1pPr>
    </p:titleStyle>
    <p:bodyStyle>
      <a:lvl1pPr marL="228029" indent="-228029" algn="l" defTabSz="912114" rtl="0" eaLnBrk="1" latinLnBrk="0" hangingPunct="1">
        <a:lnSpc>
          <a:spcPct val="90000"/>
        </a:lnSpc>
        <a:spcBef>
          <a:spcPts val="998"/>
        </a:spcBef>
        <a:buFont typeface="Arial" panose="020B0604020202020204" pitchFamily="34" charset="0"/>
        <a:buChar char="•"/>
        <a:defRPr sz="2793" kern="1200">
          <a:solidFill>
            <a:schemeClr val="tx1"/>
          </a:solidFill>
          <a:latin typeface="+mn-lt"/>
          <a:ea typeface="+mn-ea"/>
          <a:cs typeface="+mn-cs"/>
        </a:defRPr>
      </a:lvl1pPr>
      <a:lvl2pPr marL="684086" indent="-228029" algn="l" defTabSz="912114" rtl="0" eaLnBrk="1" latinLnBrk="0" hangingPunct="1">
        <a:lnSpc>
          <a:spcPct val="90000"/>
        </a:lnSpc>
        <a:spcBef>
          <a:spcPts val="499"/>
        </a:spcBef>
        <a:buFont typeface="Arial" panose="020B0604020202020204" pitchFamily="34" charset="0"/>
        <a:buChar char="•"/>
        <a:defRPr sz="2394" kern="1200">
          <a:solidFill>
            <a:schemeClr val="tx1"/>
          </a:solidFill>
          <a:latin typeface="+mn-lt"/>
          <a:ea typeface="+mn-ea"/>
          <a:cs typeface="+mn-cs"/>
        </a:defRPr>
      </a:lvl2pPr>
      <a:lvl3pPr marL="1140143" indent="-228029" algn="l" defTabSz="912114" rtl="0" eaLnBrk="1" latinLnBrk="0" hangingPunct="1">
        <a:lnSpc>
          <a:spcPct val="90000"/>
        </a:lnSpc>
        <a:spcBef>
          <a:spcPts val="499"/>
        </a:spcBef>
        <a:buFont typeface="Arial" panose="020B0604020202020204" pitchFamily="34" charset="0"/>
        <a:buChar char="•"/>
        <a:defRPr sz="1995" kern="1200">
          <a:solidFill>
            <a:schemeClr val="tx1"/>
          </a:solidFill>
          <a:latin typeface="+mn-lt"/>
          <a:ea typeface="+mn-ea"/>
          <a:cs typeface="+mn-cs"/>
        </a:defRPr>
      </a:lvl3pPr>
      <a:lvl4pPr marL="1596200"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2257"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p:bodyStyle>
    <p:otherStyle>
      <a:defPPr>
        <a:defRPr lang="en-US"/>
      </a:defPPr>
      <a:lvl1pPr marL="0" algn="l" defTabSz="912114" rtl="0" eaLnBrk="1" latinLnBrk="0" hangingPunct="1">
        <a:defRPr sz="1795" kern="1200">
          <a:solidFill>
            <a:schemeClr val="tx1"/>
          </a:solidFill>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strok2@illinois.edu"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mailto:npatta2@Illinois.edu" TargetMode="External"/><Relationship Id="rId4" Type="http://schemas.openxmlformats.org/officeDocument/2006/relationships/hyperlink" Target="mailto:peterz2@illinois.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colab.research.google.com/github/tensorflow/tpu/blob/master/tools/colab/bert_finetuning_with_cloud_tpus.ipynb" TargetMode="External"/><Relationship Id="rId2" Type="http://schemas.openxmlformats.org/officeDocument/2006/relationships/hyperlink" Target="https://colab.research.google.co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hyperlink" Target="https://github.com/dheerajpatta/CourseProject/blob/main/models/sarcasm_classification.ipynb"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dheerajpatta/CourseProject/blob/main/models/sarcasm_classification_deep_learning.ipynb" TargetMode="Externa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google-research/bert"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8610E457-6891-4C35-BA81-3E23CACA4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501" y="408838"/>
            <a:ext cx="7166769" cy="6207117"/>
          </a:xfrm>
          <a:prstGeom prst="rect">
            <a:avLst/>
          </a:prstGeom>
        </p:spPr>
      </p:pic>
      <p:sp>
        <p:nvSpPr>
          <p:cNvPr id="5" name="Title 1">
            <a:extLst>
              <a:ext uri="{FF2B5EF4-FFF2-40B4-BE49-F238E27FC236}">
                <a16:creationId xmlns:a16="http://schemas.microsoft.com/office/drawing/2014/main" id="{ADE99753-073A-462C-9C67-3C14B6E957BB}"/>
              </a:ext>
            </a:extLst>
          </p:cNvPr>
          <p:cNvSpPr>
            <a:spLocks noGrp="1"/>
          </p:cNvSpPr>
          <p:nvPr>
            <p:ph type="ctrTitle"/>
          </p:nvPr>
        </p:nvSpPr>
        <p:spPr>
          <a:xfrm>
            <a:off x="7223918" y="1325447"/>
            <a:ext cx="4937919" cy="2844294"/>
          </a:xfrm>
        </p:spPr>
        <p:txBody>
          <a:bodyPr>
            <a:noAutofit/>
          </a:bodyPr>
          <a:lstStyle/>
          <a:p>
            <a:pPr algn="l"/>
            <a:r>
              <a:rPr lang="en-US" sz="4400" b="1" dirty="0">
                <a:latin typeface="CircularStd" panose="020B0604020101020102" pitchFamily="34" charset="0"/>
                <a:ea typeface="Roboto" panose="02000000000000000000" pitchFamily="2" charset="0"/>
                <a:cs typeface="CircularStd" panose="020B0604020101020102" pitchFamily="34" charset="0"/>
              </a:rPr>
              <a:t>Text Classification</a:t>
            </a:r>
            <a:br>
              <a:rPr lang="en-US" sz="4400" b="1" dirty="0">
                <a:latin typeface="CircularStd" panose="020B0604020101020102" pitchFamily="34" charset="0"/>
                <a:ea typeface="Roboto" panose="02000000000000000000" pitchFamily="2" charset="0"/>
                <a:cs typeface="CircularStd" panose="020B0604020101020102" pitchFamily="34" charset="0"/>
              </a:rPr>
            </a:br>
            <a:r>
              <a:rPr lang="en-US" sz="4400" b="1" dirty="0">
                <a:solidFill>
                  <a:schemeClr val="accent2"/>
                </a:solidFill>
                <a:latin typeface="CircularStd" panose="020B0604020101020102" pitchFamily="34" charset="0"/>
                <a:ea typeface="Roboto" panose="02000000000000000000" pitchFamily="2" charset="0"/>
                <a:cs typeface="CircularStd" panose="020B0604020101020102" pitchFamily="34" charset="0"/>
              </a:rPr>
              <a:t>Twitter Sarcasm Detection</a:t>
            </a:r>
          </a:p>
        </p:txBody>
      </p:sp>
      <p:sp>
        <p:nvSpPr>
          <p:cNvPr id="9" name="Title 1">
            <a:extLst>
              <a:ext uri="{FF2B5EF4-FFF2-40B4-BE49-F238E27FC236}">
                <a16:creationId xmlns:a16="http://schemas.microsoft.com/office/drawing/2014/main" id="{1A692B7C-9568-4197-B03B-C8C3E1F422A3}"/>
              </a:ext>
            </a:extLst>
          </p:cNvPr>
          <p:cNvSpPr txBox="1">
            <a:spLocks/>
          </p:cNvSpPr>
          <p:nvPr/>
        </p:nvSpPr>
        <p:spPr>
          <a:xfrm>
            <a:off x="7338219" y="5086350"/>
            <a:ext cx="4823618" cy="1771650"/>
          </a:xfrm>
          <a:prstGeom prst="rect">
            <a:avLst/>
          </a:prstGeom>
          <a:solidFill>
            <a:srgbClr val="F0F4FB"/>
          </a:solidFill>
        </p:spPr>
        <p:txBody>
          <a:bodyPr vert="horz" lIns="91440" tIns="45720" rIns="91440" bIns="45720" rtlCol="0" anchor="b">
            <a:noAutofit/>
          </a:bodyPr>
          <a:lstStyle>
            <a:lvl1pPr algn="ctr" defTabSz="912114" rtl="0" eaLnBrk="1" latinLnBrk="0" hangingPunct="1">
              <a:lnSpc>
                <a:spcPct val="90000"/>
              </a:lnSpc>
              <a:spcBef>
                <a:spcPct val="0"/>
              </a:spcBef>
              <a:buNone/>
              <a:defRPr sz="5985" kern="1200">
                <a:solidFill>
                  <a:schemeClr val="tx1"/>
                </a:solidFill>
                <a:latin typeface="+mj-lt"/>
                <a:ea typeface="+mj-ea"/>
                <a:cs typeface="+mj-cs"/>
              </a:defRPr>
            </a:lvl1pPr>
          </a:lstStyle>
          <a:p>
            <a:pPr algn="r"/>
            <a:endParaRPr lang="en-US" sz="1200" b="1" dirty="0">
              <a:solidFill>
                <a:schemeClr val="tx2"/>
              </a:solidFill>
              <a:latin typeface="CircularStd" panose="020B0604020101020102" pitchFamily="34" charset="0"/>
              <a:ea typeface="Roboto" panose="02000000000000000000" pitchFamily="2" charset="0"/>
              <a:cs typeface="CircularStd" panose="020B0604020101020102" pitchFamily="34" charset="0"/>
            </a:endParaRPr>
          </a:p>
          <a:p>
            <a:pPr algn="r"/>
            <a:r>
              <a:rPr lang="en-US" sz="1200" b="1" dirty="0">
                <a:latin typeface="CircularStd" panose="020B0604020101020102" pitchFamily="34" charset="0"/>
                <a:ea typeface="Roboto" panose="02000000000000000000" pitchFamily="2" charset="0"/>
                <a:cs typeface="CircularStd" panose="020B0604020101020102" pitchFamily="34" charset="0"/>
              </a:rPr>
              <a:t>Group Name – Sarcasm Experts</a:t>
            </a:r>
          </a:p>
          <a:p>
            <a:pPr algn="r"/>
            <a:endParaRPr lang="en-US" sz="1200" b="1" dirty="0">
              <a:solidFill>
                <a:schemeClr val="tx2"/>
              </a:solidFill>
              <a:latin typeface="CircularStd" panose="020B0604020101020102" pitchFamily="34" charset="0"/>
              <a:ea typeface="Roboto" panose="02000000000000000000" pitchFamily="2" charset="0"/>
              <a:cs typeface="CircularStd" panose="020B0604020101020102" pitchFamily="34" charset="0"/>
            </a:endParaRPr>
          </a:p>
          <a:p>
            <a:pPr algn="r"/>
            <a:r>
              <a:rPr lang="en-US" sz="1200" dirty="0">
                <a:latin typeface="CircularStd" panose="020B0604020101020102" pitchFamily="34" charset="0"/>
                <a:ea typeface="Roboto" panose="02000000000000000000" pitchFamily="2" charset="0"/>
                <a:cs typeface="CircularStd" panose="020B0604020101020102" pitchFamily="34" charset="0"/>
              </a:rPr>
              <a:t>Artsiom Strok</a:t>
            </a:r>
            <a:br>
              <a:rPr lang="en-US" sz="1200" dirty="0">
                <a:latin typeface="CircularStd" panose="020B0604020101020102" pitchFamily="34" charset="0"/>
                <a:ea typeface="Roboto" panose="02000000000000000000" pitchFamily="2" charset="0"/>
                <a:cs typeface="CircularStd" panose="020B0604020101020102" pitchFamily="34" charset="0"/>
              </a:rPr>
            </a:br>
            <a:r>
              <a:rPr lang="en-US" sz="1200" dirty="0">
                <a:latin typeface="CircularStd" panose="020B0604020101020102" pitchFamily="34" charset="0"/>
                <a:cs typeface="CircularStd" panose="020B0604020101020102" pitchFamily="34" charset="0"/>
                <a:hlinkClick r:id="rId3"/>
              </a:rPr>
              <a:t>astrok2@illinois.edu</a:t>
            </a:r>
            <a:endParaRPr lang="en-US" sz="1200" dirty="0">
              <a:latin typeface="CircularStd" panose="020B0604020101020102" pitchFamily="34" charset="0"/>
              <a:cs typeface="CircularStd" panose="020B0604020101020102" pitchFamily="34" charset="0"/>
            </a:endParaRPr>
          </a:p>
          <a:p>
            <a:pPr algn="r"/>
            <a:endParaRPr lang="en-US" sz="1200" dirty="0">
              <a:latin typeface="CircularStd" panose="020B0604020101020102" pitchFamily="34" charset="0"/>
              <a:ea typeface="Roboto" panose="02000000000000000000" pitchFamily="2" charset="0"/>
              <a:cs typeface="CircularStd" panose="020B0604020101020102" pitchFamily="34" charset="0"/>
            </a:endParaRPr>
          </a:p>
          <a:p>
            <a:pPr algn="r"/>
            <a:r>
              <a:rPr lang="en-US" sz="1200" dirty="0">
                <a:latin typeface="CircularStd" panose="020B0604020101020102" pitchFamily="34" charset="0"/>
                <a:ea typeface="Roboto" panose="02000000000000000000" pitchFamily="2" charset="0"/>
                <a:cs typeface="CircularStd" panose="020B0604020101020102" pitchFamily="34" charset="0"/>
              </a:rPr>
              <a:t>Peter Zukerman</a:t>
            </a:r>
          </a:p>
          <a:p>
            <a:pPr algn="r"/>
            <a:r>
              <a:rPr lang="en-US" sz="1200" dirty="0">
                <a:latin typeface="CircularStd" panose="020B0604020101020102" pitchFamily="34" charset="0"/>
                <a:cs typeface="CircularStd" panose="020B0604020101020102" pitchFamily="34" charset="0"/>
                <a:hlinkClick r:id="rId4"/>
              </a:rPr>
              <a:t>peterz2@illinois.edu</a:t>
            </a:r>
            <a:endParaRPr lang="en-US" sz="1200" dirty="0">
              <a:latin typeface="CircularStd" panose="020B0604020101020102" pitchFamily="34" charset="0"/>
              <a:cs typeface="CircularStd" panose="020B0604020101020102" pitchFamily="34" charset="0"/>
            </a:endParaRPr>
          </a:p>
          <a:p>
            <a:pPr algn="r"/>
            <a:endParaRPr lang="en-US" sz="1200" dirty="0">
              <a:latin typeface="CircularStd" panose="020B0604020101020102" pitchFamily="34" charset="0"/>
              <a:ea typeface="Roboto" panose="02000000000000000000" pitchFamily="2" charset="0"/>
              <a:cs typeface="CircularStd" panose="020B0604020101020102" pitchFamily="34" charset="0"/>
            </a:endParaRPr>
          </a:p>
          <a:p>
            <a:pPr algn="r"/>
            <a:r>
              <a:rPr lang="en-US" sz="1200" dirty="0">
                <a:latin typeface="CircularStd" panose="020B0604020101020102" pitchFamily="34" charset="0"/>
                <a:ea typeface="Roboto" panose="02000000000000000000" pitchFamily="2" charset="0"/>
                <a:cs typeface="CircularStd" panose="020B0604020101020102" pitchFamily="34" charset="0"/>
              </a:rPr>
              <a:t>Dheeraj Patta (Captain)</a:t>
            </a:r>
          </a:p>
          <a:p>
            <a:pPr algn="r"/>
            <a:r>
              <a:rPr lang="en-US" sz="1200" dirty="0">
                <a:latin typeface="CircularStd" panose="020B0604020101020102" pitchFamily="34" charset="0"/>
                <a:ea typeface="Roboto" panose="02000000000000000000" pitchFamily="2" charset="0"/>
                <a:cs typeface="CircularStd" panose="020B0604020101020102" pitchFamily="34" charset="0"/>
                <a:hlinkClick r:id="rId5"/>
              </a:rPr>
              <a:t>npatta2@Illinois.edu</a:t>
            </a:r>
            <a:endParaRPr lang="en-US" sz="1200" dirty="0">
              <a:latin typeface="CircularStd" panose="020B0604020101020102" pitchFamily="34" charset="0"/>
              <a:ea typeface="Roboto" panose="02000000000000000000" pitchFamily="2" charset="0"/>
              <a:cs typeface="CircularStd" panose="020B0604020101020102" pitchFamily="34" charset="0"/>
            </a:endParaRPr>
          </a:p>
        </p:txBody>
      </p:sp>
      <p:pic>
        <p:nvPicPr>
          <p:cNvPr id="1026" name="Picture 2" descr="University logo | Design | Brand | Office of Strategic Marketing and  Branding | University of Illinois Urbana-Champaign">
            <a:extLst>
              <a:ext uri="{FF2B5EF4-FFF2-40B4-BE49-F238E27FC236}">
                <a16:creationId xmlns:a16="http://schemas.microsoft.com/office/drawing/2014/main" id="{0A61E73C-D5CB-4BE6-A2BD-6B01121C78A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22794" y="0"/>
            <a:ext cx="1239044" cy="5362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EEEC094-EFB4-4A7A-9D2F-A578196D7360}"/>
              </a:ext>
            </a:extLst>
          </p:cNvPr>
          <p:cNvSpPr/>
          <p:nvPr/>
        </p:nvSpPr>
        <p:spPr>
          <a:xfrm>
            <a:off x="365919" y="6611779"/>
            <a:ext cx="2890535" cy="246221"/>
          </a:xfrm>
          <a:prstGeom prst="rect">
            <a:avLst/>
          </a:prstGeom>
        </p:spPr>
        <p:txBody>
          <a:bodyPr wrap="none">
            <a:spAutoFit/>
          </a:bodyPr>
          <a:lstStyle/>
          <a:p>
            <a:r>
              <a:rPr lang="en-US" sz="1000" dirty="0">
                <a:latin typeface="CircularStd" panose="020B0604020101020102" pitchFamily="34" charset="0"/>
                <a:ea typeface="Roboto" panose="02000000000000000000" pitchFamily="2" charset="0"/>
                <a:cs typeface="CircularStd" panose="020B0604020101020102" pitchFamily="34" charset="0"/>
              </a:rPr>
              <a:t>CS410 Text Information Systems - Competition</a:t>
            </a:r>
          </a:p>
        </p:txBody>
      </p:sp>
      <p:sp>
        <p:nvSpPr>
          <p:cNvPr id="3" name="Slide Number Placeholder 2">
            <a:extLst>
              <a:ext uri="{FF2B5EF4-FFF2-40B4-BE49-F238E27FC236}">
                <a16:creationId xmlns:a16="http://schemas.microsoft.com/office/drawing/2014/main" id="{5121C39B-D052-476F-B7CE-480DFBDE83FD}"/>
              </a:ext>
            </a:extLst>
          </p:cNvPr>
          <p:cNvSpPr>
            <a:spLocks noGrp="1"/>
          </p:cNvSpPr>
          <p:nvPr>
            <p:ph type="sldNum" sz="quarter" idx="12"/>
          </p:nvPr>
        </p:nvSpPr>
        <p:spPr>
          <a:xfrm>
            <a:off x="1"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1</a:t>
            </a:fld>
            <a:endParaRPr lang="en-US" sz="1000" dirty="0">
              <a:solidFill>
                <a:schemeClr val="bg1"/>
              </a:solidFill>
              <a:latin typeface="CircularStd" panose="020B0604020101020102" pitchFamily="34" charset="0"/>
              <a:cs typeface="CircularStd" panose="020B0604020101020102" pitchFamily="34" charset="0"/>
            </a:endParaRPr>
          </a:p>
        </p:txBody>
      </p:sp>
    </p:spTree>
    <p:extLst>
      <p:ext uri="{BB962C8B-B14F-4D97-AF65-F5344CB8AC3E}">
        <p14:creationId xmlns:p14="http://schemas.microsoft.com/office/powerpoint/2010/main" val="774677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Our State-of-the-art (SOTA) Modeling (BERT Base)</a:t>
            </a:r>
          </a:p>
        </p:txBody>
      </p:sp>
      <p:sp>
        <p:nvSpPr>
          <p:cNvPr id="3" name="Slide Number Placeholder 2">
            <a:extLst>
              <a:ext uri="{FF2B5EF4-FFF2-40B4-BE49-F238E27FC236}">
                <a16:creationId xmlns:a16="http://schemas.microsoft.com/office/drawing/2014/main" id="{1507B4A8-3E49-4DCC-8690-4FA4E5930B5B}"/>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10</a:t>
            </a:fld>
            <a:endParaRPr lang="en-US" sz="1000" dirty="0">
              <a:solidFill>
                <a:schemeClr val="bg1"/>
              </a:solidFill>
              <a:latin typeface="CircularStd" panose="020B0604020101020102" pitchFamily="34" charset="0"/>
              <a:cs typeface="CircularStd" panose="020B0604020101020102" pitchFamily="34" charset="0"/>
            </a:endParaRPr>
          </a:p>
        </p:txBody>
      </p:sp>
      <p:sp>
        <p:nvSpPr>
          <p:cNvPr id="4" name="TextBox 3">
            <a:extLst>
              <a:ext uri="{FF2B5EF4-FFF2-40B4-BE49-F238E27FC236}">
                <a16:creationId xmlns:a16="http://schemas.microsoft.com/office/drawing/2014/main" id="{D8646A56-C91C-4149-8340-8377746292A0}"/>
              </a:ext>
            </a:extLst>
          </p:cNvPr>
          <p:cNvSpPr txBox="1"/>
          <p:nvPr/>
        </p:nvSpPr>
        <p:spPr>
          <a:xfrm>
            <a:off x="423434" y="914400"/>
            <a:ext cx="8054670" cy="523220"/>
          </a:xfrm>
          <a:prstGeom prst="rect">
            <a:avLst/>
          </a:prstGeom>
          <a:noFill/>
        </p:spPr>
        <p:txBody>
          <a:bodyPr wrap="square" rtlCol="0">
            <a:spAutoFit/>
          </a:bodyPr>
          <a:lstStyle/>
          <a:p>
            <a:r>
              <a:rPr lang="en-US" sz="1400" dirty="0">
                <a:latin typeface="CircularStd" panose="020B0604020101020102" pitchFamily="34" charset="0"/>
                <a:cs typeface="CircularStd" panose="020B0604020101020102" pitchFamily="34" charset="0"/>
              </a:rPr>
              <a:t>We’ve developed our BERT model using TensorFlow and high-level abstraction framework </a:t>
            </a:r>
            <a:r>
              <a:rPr lang="en-US" sz="1400" b="1" dirty="0">
                <a:latin typeface="CircularStd" panose="020B0604020101020102" pitchFamily="34" charset="0"/>
                <a:cs typeface="CircularStd" panose="020B0604020101020102" pitchFamily="34" charset="0"/>
              </a:rPr>
              <a:t>Keras. Google Colab </a:t>
            </a:r>
            <a:r>
              <a:rPr lang="en-US" sz="1400" dirty="0">
                <a:latin typeface="CircularStd" panose="020B0604020101020102" pitchFamily="34" charset="0"/>
                <a:cs typeface="CircularStd" panose="020B0604020101020102" pitchFamily="34" charset="0"/>
              </a:rPr>
              <a:t>is used to develop, train, deploy and evaluate BERT model.</a:t>
            </a:r>
            <a:r>
              <a:rPr lang="en-US" sz="1400" b="1" dirty="0">
                <a:latin typeface="CircularStd" panose="020B0604020101020102" pitchFamily="34" charset="0"/>
                <a:cs typeface="CircularStd" panose="020B0604020101020102" pitchFamily="34" charset="0"/>
              </a:rPr>
              <a:t> </a:t>
            </a:r>
          </a:p>
        </p:txBody>
      </p:sp>
      <p:sp>
        <p:nvSpPr>
          <p:cNvPr id="5" name="TextBox 4">
            <a:extLst>
              <a:ext uri="{FF2B5EF4-FFF2-40B4-BE49-F238E27FC236}">
                <a16:creationId xmlns:a16="http://schemas.microsoft.com/office/drawing/2014/main" id="{2C561864-30C0-474B-9F49-64003310F367}"/>
              </a:ext>
            </a:extLst>
          </p:cNvPr>
          <p:cNvSpPr txBox="1"/>
          <p:nvPr/>
        </p:nvSpPr>
        <p:spPr>
          <a:xfrm>
            <a:off x="414531" y="1678338"/>
            <a:ext cx="2308645" cy="307777"/>
          </a:xfrm>
          <a:prstGeom prst="rect">
            <a:avLst/>
          </a:prstGeom>
          <a:noFill/>
        </p:spPr>
        <p:txBody>
          <a:bodyPr wrap="none" rtlCol="0">
            <a:spAutoFit/>
          </a:bodyPr>
          <a:lstStyle/>
          <a:p>
            <a:r>
              <a:rPr lang="en-US" sz="1400" b="1" dirty="0">
                <a:latin typeface="CircularStd" panose="020B0604020101020102" pitchFamily="34" charset="0"/>
                <a:cs typeface="CircularStd" panose="020B0604020101020102" pitchFamily="34" charset="0"/>
              </a:rPr>
              <a:t>BERT Model Architecture</a:t>
            </a:r>
          </a:p>
        </p:txBody>
      </p:sp>
      <p:sp>
        <p:nvSpPr>
          <p:cNvPr id="6" name="Oval 5">
            <a:extLst>
              <a:ext uri="{FF2B5EF4-FFF2-40B4-BE49-F238E27FC236}">
                <a16:creationId xmlns:a16="http://schemas.microsoft.com/office/drawing/2014/main" id="{CB71947F-8E9C-4BE5-8CDC-547616F570FC}"/>
              </a:ext>
            </a:extLst>
          </p:cNvPr>
          <p:cNvSpPr/>
          <p:nvPr/>
        </p:nvSpPr>
        <p:spPr>
          <a:xfrm>
            <a:off x="672237" y="2221924"/>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7" name="TextBox 6">
            <a:extLst>
              <a:ext uri="{FF2B5EF4-FFF2-40B4-BE49-F238E27FC236}">
                <a16:creationId xmlns:a16="http://schemas.microsoft.com/office/drawing/2014/main" id="{02CA5E25-28AA-4C31-B6C4-46832F6BE1D1}"/>
              </a:ext>
            </a:extLst>
          </p:cNvPr>
          <p:cNvSpPr txBox="1"/>
          <p:nvPr/>
        </p:nvSpPr>
        <p:spPr>
          <a:xfrm>
            <a:off x="957987" y="2127472"/>
            <a:ext cx="3334567"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Google’s Pre-trained BERT-Base Model</a:t>
            </a:r>
          </a:p>
        </p:txBody>
      </p:sp>
      <p:sp>
        <p:nvSpPr>
          <p:cNvPr id="8" name="Oval 7">
            <a:extLst>
              <a:ext uri="{FF2B5EF4-FFF2-40B4-BE49-F238E27FC236}">
                <a16:creationId xmlns:a16="http://schemas.microsoft.com/office/drawing/2014/main" id="{0383F094-57E4-4CED-A814-5FAEEF0BF4A1}"/>
              </a:ext>
            </a:extLst>
          </p:cNvPr>
          <p:cNvSpPr/>
          <p:nvPr/>
        </p:nvSpPr>
        <p:spPr>
          <a:xfrm>
            <a:off x="672237" y="3103331"/>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9" name="TextBox 8">
            <a:extLst>
              <a:ext uri="{FF2B5EF4-FFF2-40B4-BE49-F238E27FC236}">
                <a16:creationId xmlns:a16="http://schemas.microsoft.com/office/drawing/2014/main" id="{3D21FCFF-F155-4ECC-8FB0-0830550D4D2C}"/>
              </a:ext>
            </a:extLst>
          </p:cNvPr>
          <p:cNvSpPr txBox="1"/>
          <p:nvPr/>
        </p:nvSpPr>
        <p:spPr>
          <a:xfrm>
            <a:off x="957987" y="2965744"/>
            <a:ext cx="4049507"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12-layers, 768-hidden-nodes, 12-attention-heads</a:t>
            </a:r>
          </a:p>
        </p:txBody>
      </p:sp>
      <p:sp>
        <p:nvSpPr>
          <p:cNvPr id="11" name="Oval 10">
            <a:extLst>
              <a:ext uri="{FF2B5EF4-FFF2-40B4-BE49-F238E27FC236}">
                <a16:creationId xmlns:a16="http://schemas.microsoft.com/office/drawing/2014/main" id="{62EA2EA0-D8E1-413F-99D2-252D94BF2889}"/>
              </a:ext>
            </a:extLst>
          </p:cNvPr>
          <p:cNvSpPr/>
          <p:nvPr/>
        </p:nvSpPr>
        <p:spPr>
          <a:xfrm>
            <a:off x="672237" y="3479333"/>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2" name="TextBox 11">
            <a:extLst>
              <a:ext uri="{FF2B5EF4-FFF2-40B4-BE49-F238E27FC236}">
                <a16:creationId xmlns:a16="http://schemas.microsoft.com/office/drawing/2014/main" id="{3D2BE7F5-74E9-45D8-97F8-4349D54525DB}"/>
              </a:ext>
            </a:extLst>
          </p:cNvPr>
          <p:cNvSpPr txBox="1"/>
          <p:nvPr/>
        </p:nvSpPr>
        <p:spPr>
          <a:xfrm>
            <a:off x="957987" y="3384880"/>
            <a:ext cx="3342582"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Trained Parameters - 110M parameters</a:t>
            </a:r>
          </a:p>
        </p:txBody>
      </p:sp>
      <p:sp>
        <p:nvSpPr>
          <p:cNvPr id="13" name="Oval 12">
            <a:extLst>
              <a:ext uri="{FF2B5EF4-FFF2-40B4-BE49-F238E27FC236}">
                <a16:creationId xmlns:a16="http://schemas.microsoft.com/office/drawing/2014/main" id="{FADA31A5-D43F-4A1D-90DF-4B0D9051A850}"/>
              </a:ext>
            </a:extLst>
          </p:cNvPr>
          <p:cNvSpPr/>
          <p:nvPr/>
        </p:nvSpPr>
        <p:spPr>
          <a:xfrm>
            <a:off x="672237" y="2641061"/>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4" name="TextBox 13">
            <a:extLst>
              <a:ext uri="{FF2B5EF4-FFF2-40B4-BE49-F238E27FC236}">
                <a16:creationId xmlns:a16="http://schemas.microsoft.com/office/drawing/2014/main" id="{FDE34602-A830-4563-9C24-7734EC029902}"/>
              </a:ext>
            </a:extLst>
          </p:cNvPr>
          <p:cNvSpPr txBox="1"/>
          <p:nvPr/>
        </p:nvSpPr>
        <p:spPr>
          <a:xfrm>
            <a:off x="957987" y="2546608"/>
            <a:ext cx="1851789" cy="307777"/>
          </a:xfrm>
          <a:prstGeom prst="rect">
            <a:avLst/>
          </a:prstGeom>
          <a:solidFill>
            <a:srgbClr val="CCFFFF"/>
          </a:solidFill>
        </p:spPr>
        <p:txBody>
          <a:bodyPr wrap="none" rtlCol="0">
            <a:spAutoFit/>
          </a:bodyPr>
          <a:lstStyle/>
          <a:p>
            <a:r>
              <a:rPr lang="en-US" sz="1400" dirty="0">
                <a:latin typeface="CircularStd" panose="020B0604020101020102" pitchFamily="34" charset="0"/>
                <a:cs typeface="CircularStd" panose="020B0604020101020102" pitchFamily="34" charset="0"/>
              </a:rPr>
              <a:t>BERT-Base, Uncased</a:t>
            </a:r>
          </a:p>
        </p:txBody>
      </p:sp>
      <p:sp>
        <p:nvSpPr>
          <p:cNvPr id="15" name="Oval 14">
            <a:extLst>
              <a:ext uri="{FF2B5EF4-FFF2-40B4-BE49-F238E27FC236}">
                <a16:creationId xmlns:a16="http://schemas.microsoft.com/office/drawing/2014/main" id="{6FF6AF65-0906-47EE-AA18-DBA316DA5C5A}"/>
              </a:ext>
            </a:extLst>
          </p:cNvPr>
          <p:cNvSpPr/>
          <p:nvPr/>
        </p:nvSpPr>
        <p:spPr>
          <a:xfrm>
            <a:off x="672237" y="3924045"/>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6" name="TextBox 15">
            <a:extLst>
              <a:ext uri="{FF2B5EF4-FFF2-40B4-BE49-F238E27FC236}">
                <a16:creationId xmlns:a16="http://schemas.microsoft.com/office/drawing/2014/main" id="{5FB19B25-C66E-48E7-9D8C-A232EEF1BF0F}"/>
              </a:ext>
            </a:extLst>
          </p:cNvPr>
          <p:cNvSpPr txBox="1"/>
          <p:nvPr/>
        </p:nvSpPr>
        <p:spPr>
          <a:xfrm>
            <a:off x="957987" y="3829592"/>
            <a:ext cx="3145413"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Stock Weights / Pretrained Weights.</a:t>
            </a:r>
          </a:p>
        </p:txBody>
      </p:sp>
      <p:sp>
        <p:nvSpPr>
          <p:cNvPr id="18" name="Oval 17">
            <a:extLst>
              <a:ext uri="{FF2B5EF4-FFF2-40B4-BE49-F238E27FC236}">
                <a16:creationId xmlns:a16="http://schemas.microsoft.com/office/drawing/2014/main" id="{C8438B18-204C-4A9F-A1E4-48118D845BC6}"/>
              </a:ext>
            </a:extLst>
          </p:cNvPr>
          <p:cNvSpPr/>
          <p:nvPr/>
        </p:nvSpPr>
        <p:spPr>
          <a:xfrm>
            <a:off x="672237" y="4400550"/>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9" name="TextBox 18">
            <a:extLst>
              <a:ext uri="{FF2B5EF4-FFF2-40B4-BE49-F238E27FC236}">
                <a16:creationId xmlns:a16="http://schemas.microsoft.com/office/drawing/2014/main" id="{F5E9375C-125A-47D0-93E1-0485D2ACD7AE}"/>
              </a:ext>
            </a:extLst>
          </p:cNvPr>
          <p:cNvSpPr txBox="1"/>
          <p:nvPr/>
        </p:nvSpPr>
        <p:spPr>
          <a:xfrm>
            <a:off x="957987" y="4306097"/>
            <a:ext cx="4769254"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Trained using Google Cloud NVDIA GPUs (Google Colab)</a:t>
            </a:r>
          </a:p>
        </p:txBody>
      </p:sp>
      <p:sp>
        <p:nvSpPr>
          <p:cNvPr id="20" name="TextBox 19">
            <a:extLst>
              <a:ext uri="{FF2B5EF4-FFF2-40B4-BE49-F238E27FC236}">
                <a16:creationId xmlns:a16="http://schemas.microsoft.com/office/drawing/2014/main" id="{3CDD1183-CF99-4C08-966C-891DE99092BF}"/>
              </a:ext>
            </a:extLst>
          </p:cNvPr>
          <p:cNvSpPr txBox="1"/>
          <p:nvPr/>
        </p:nvSpPr>
        <p:spPr>
          <a:xfrm>
            <a:off x="414531" y="4871885"/>
            <a:ext cx="2807179" cy="307777"/>
          </a:xfrm>
          <a:prstGeom prst="rect">
            <a:avLst/>
          </a:prstGeom>
          <a:noFill/>
        </p:spPr>
        <p:txBody>
          <a:bodyPr wrap="none" rtlCol="0">
            <a:spAutoFit/>
          </a:bodyPr>
          <a:lstStyle/>
          <a:p>
            <a:r>
              <a:rPr lang="en-US" sz="1400" b="1" dirty="0">
                <a:latin typeface="CircularStd" panose="020B0604020101020102" pitchFamily="34" charset="0"/>
                <a:cs typeface="CircularStd" panose="020B0604020101020102" pitchFamily="34" charset="0"/>
              </a:rPr>
              <a:t>BERT Model Evaluation Metrics</a:t>
            </a:r>
          </a:p>
        </p:txBody>
      </p:sp>
      <p:sp>
        <p:nvSpPr>
          <p:cNvPr id="21" name="Oval 20">
            <a:extLst>
              <a:ext uri="{FF2B5EF4-FFF2-40B4-BE49-F238E27FC236}">
                <a16:creationId xmlns:a16="http://schemas.microsoft.com/office/drawing/2014/main" id="{BD71429C-CF17-4D7B-8829-45641EDD2FBE}"/>
              </a:ext>
            </a:extLst>
          </p:cNvPr>
          <p:cNvSpPr/>
          <p:nvPr/>
        </p:nvSpPr>
        <p:spPr>
          <a:xfrm>
            <a:off x="672237" y="5449740"/>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22" name="TextBox 21">
            <a:extLst>
              <a:ext uri="{FF2B5EF4-FFF2-40B4-BE49-F238E27FC236}">
                <a16:creationId xmlns:a16="http://schemas.microsoft.com/office/drawing/2014/main" id="{9BC50FDC-FEEC-42DF-B75F-6E5B38BEC26E}"/>
              </a:ext>
            </a:extLst>
          </p:cNvPr>
          <p:cNvSpPr txBox="1"/>
          <p:nvPr/>
        </p:nvSpPr>
        <p:spPr>
          <a:xfrm>
            <a:off x="957987" y="5355287"/>
            <a:ext cx="1587294"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Confusion Matrix</a:t>
            </a:r>
          </a:p>
        </p:txBody>
      </p:sp>
      <p:sp>
        <p:nvSpPr>
          <p:cNvPr id="23" name="Oval 22">
            <a:extLst>
              <a:ext uri="{FF2B5EF4-FFF2-40B4-BE49-F238E27FC236}">
                <a16:creationId xmlns:a16="http://schemas.microsoft.com/office/drawing/2014/main" id="{56252F36-DB07-4F18-BB33-B1F5FDD1D77D}"/>
              </a:ext>
            </a:extLst>
          </p:cNvPr>
          <p:cNvSpPr/>
          <p:nvPr/>
        </p:nvSpPr>
        <p:spPr>
          <a:xfrm>
            <a:off x="672237" y="5854742"/>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24" name="TextBox 23">
            <a:extLst>
              <a:ext uri="{FF2B5EF4-FFF2-40B4-BE49-F238E27FC236}">
                <a16:creationId xmlns:a16="http://schemas.microsoft.com/office/drawing/2014/main" id="{13CBE7DE-366B-414A-8CDD-B0BFB90D3B5A}"/>
              </a:ext>
            </a:extLst>
          </p:cNvPr>
          <p:cNvSpPr txBox="1"/>
          <p:nvPr/>
        </p:nvSpPr>
        <p:spPr>
          <a:xfrm>
            <a:off x="957987" y="5760289"/>
            <a:ext cx="1866217"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Classification Report</a:t>
            </a:r>
          </a:p>
        </p:txBody>
      </p:sp>
      <p:sp>
        <p:nvSpPr>
          <p:cNvPr id="25" name="Oval 24">
            <a:extLst>
              <a:ext uri="{FF2B5EF4-FFF2-40B4-BE49-F238E27FC236}">
                <a16:creationId xmlns:a16="http://schemas.microsoft.com/office/drawing/2014/main" id="{FFB305FF-0753-4B12-853A-CD87BAC5DD93}"/>
              </a:ext>
            </a:extLst>
          </p:cNvPr>
          <p:cNvSpPr/>
          <p:nvPr/>
        </p:nvSpPr>
        <p:spPr>
          <a:xfrm>
            <a:off x="672237" y="6266641"/>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26" name="TextBox 25">
            <a:extLst>
              <a:ext uri="{FF2B5EF4-FFF2-40B4-BE49-F238E27FC236}">
                <a16:creationId xmlns:a16="http://schemas.microsoft.com/office/drawing/2014/main" id="{03032E5A-83EB-42BD-8A67-BAB1AE1DD51B}"/>
              </a:ext>
            </a:extLst>
          </p:cNvPr>
          <p:cNvSpPr txBox="1"/>
          <p:nvPr/>
        </p:nvSpPr>
        <p:spPr>
          <a:xfrm>
            <a:off x="957987" y="6172188"/>
            <a:ext cx="3166251"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Accuracy, Precision, Recall, F1 score </a:t>
            </a:r>
          </a:p>
        </p:txBody>
      </p:sp>
    </p:spTree>
    <p:extLst>
      <p:ext uri="{BB962C8B-B14F-4D97-AF65-F5344CB8AC3E}">
        <p14:creationId xmlns:p14="http://schemas.microsoft.com/office/powerpoint/2010/main" val="799047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Our BERT Model Implementation Explained</a:t>
            </a:r>
          </a:p>
        </p:txBody>
      </p:sp>
      <p:sp>
        <p:nvSpPr>
          <p:cNvPr id="3" name="Slide Number Placeholder 2">
            <a:extLst>
              <a:ext uri="{FF2B5EF4-FFF2-40B4-BE49-F238E27FC236}">
                <a16:creationId xmlns:a16="http://schemas.microsoft.com/office/drawing/2014/main" id="{1507B4A8-3E49-4DCC-8690-4FA4E5930B5B}"/>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11</a:t>
            </a:fld>
            <a:endParaRPr lang="en-US" sz="1000" dirty="0">
              <a:solidFill>
                <a:schemeClr val="bg1"/>
              </a:solidFill>
              <a:latin typeface="CircularStd" panose="020B0604020101020102" pitchFamily="34" charset="0"/>
              <a:cs typeface="CircularStd" panose="020B0604020101020102" pitchFamily="34" charset="0"/>
            </a:endParaRPr>
          </a:p>
        </p:txBody>
      </p:sp>
    </p:spTree>
    <p:extLst>
      <p:ext uri="{BB962C8B-B14F-4D97-AF65-F5344CB8AC3E}">
        <p14:creationId xmlns:p14="http://schemas.microsoft.com/office/powerpoint/2010/main" val="902604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System Requirements (Installation)</a:t>
            </a:r>
          </a:p>
        </p:txBody>
      </p:sp>
      <p:sp>
        <p:nvSpPr>
          <p:cNvPr id="3" name="Slide Number Placeholder 2">
            <a:extLst>
              <a:ext uri="{FF2B5EF4-FFF2-40B4-BE49-F238E27FC236}">
                <a16:creationId xmlns:a16="http://schemas.microsoft.com/office/drawing/2014/main" id="{7E9EDA3D-0B38-4DC1-BA75-9BB42D1E08C2}"/>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12</a:t>
            </a:fld>
            <a:endParaRPr lang="en-US" sz="1000" dirty="0">
              <a:solidFill>
                <a:schemeClr val="bg1"/>
              </a:solidFill>
              <a:latin typeface="CircularStd" panose="020B0604020101020102" pitchFamily="34" charset="0"/>
              <a:cs typeface="CircularStd" panose="020B0604020101020102" pitchFamily="34" charset="0"/>
            </a:endParaRPr>
          </a:p>
        </p:txBody>
      </p:sp>
      <p:sp>
        <p:nvSpPr>
          <p:cNvPr id="4" name="TextBox 3">
            <a:extLst>
              <a:ext uri="{FF2B5EF4-FFF2-40B4-BE49-F238E27FC236}">
                <a16:creationId xmlns:a16="http://schemas.microsoft.com/office/drawing/2014/main" id="{16B2ACF5-1283-4519-9533-726D132B65BA}"/>
              </a:ext>
            </a:extLst>
          </p:cNvPr>
          <p:cNvSpPr txBox="1"/>
          <p:nvPr/>
        </p:nvSpPr>
        <p:spPr>
          <a:xfrm>
            <a:off x="423433" y="914400"/>
            <a:ext cx="11555445" cy="307777"/>
          </a:xfrm>
          <a:prstGeom prst="rect">
            <a:avLst/>
          </a:prstGeom>
          <a:noFill/>
        </p:spPr>
        <p:txBody>
          <a:bodyPr wrap="square" rtlCol="0">
            <a:spAutoFit/>
          </a:bodyPr>
          <a:lstStyle/>
          <a:p>
            <a:r>
              <a:rPr lang="en-US" sz="1400" dirty="0">
                <a:latin typeface="CircularStd" panose="020B0604020101020102" pitchFamily="34" charset="0"/>
                <a:cs typeface="CircularStd" panose="020B0604020101020102" pitchFamily="34" charset="0"/>
              </a:rPr>
              <a:t>All our models are in .ipynb format and can be easily replicated by using Jupyter / Google Colab or any other notebook environment.</a:t>
            </a:r>
            <a:endParaRPr lang="en-US" sz="1400" b="1" dirty="0">
              <a:latin typeface="CircularStd" panose="020B0604020101020102" pitchFamily="34" charset="0"/>
              <a:cs typeface="CircularStd" panose="020B0604020101020102" pitchFamily="34" charset="0"/>
            </a:endParaRPr>
          </a:p>
        </p:txBody>
      </p:sp>
      <p:sp>
        <p:nvSpPr>
          <p:cNvPr id="5" name="TextBox 4">
            <a:extLst>
              <a:ext uri="{FF2B5EF4-FFF2-40B4-BE49-F238E27FC236}">
                <a16:creationId xmlns:a16="http://schemas.microsoft.com/office/drawing/2014/main" id="{5846C03C-D8DB-4279-A4F0-0DA71CF5A45D}"/>
              </a:ext>
            </a:extLst>
          </p:cNvPr>
          <p:cNvSpPr txBox="1"/>
          <p:nvPr/>
        </p:nvSpPr>
        <p:spPr>
          <a:xfrm>
            <a:off x="431006" y="1398840"/>
            <a:ext cx="11555445" cy="523220"/>
          </a:xfrm>
          <a:prstGeom prst="rect">
            <a:avLst/>
          </a:prstGeom>
          <a:noFill/>
        </p:spPr>
        <p:txBody>
          <a:bodyPr wrap="square" rtlCol="0">
            <a:spAutoFit/>
          </a:bodyPr>
          <a:lstStyle/>
          <a:p>
            <a:r>
              <a:rPr lang="en-US" sz="1400" dirty="0">
                <a:latin typeface="CircularStd" panose="020B0604020101020102" pitchFamily="34" charset="0"/>
                <a:cs typeface="CircularStd" panose="020B0604020101020102" pitchFamily="34" charset="0"/>
              </a:rPr>
              <a:t>We recommend </a:t>
            </a:r>
            <a:r>
              <a:rPr lang="en-US" sz="1400" b="1" dirty="0">
                <a:latin typeface="CircularStd" panose="020B0604020101020102" pitchFamily="34" charset="0"/>
                <a:cs typeface="CircularStd" panose="020B0604020101020102" pitchFamily="34" charset="0"/>
              </a:rPr>
              <a:t>anaconda</a:t>
            </a:r>
            <a:r>
              <a:rPr lang="en-US" sz="1400" dirty="0">
                <a:latin typeface="CircularStd" panose="020B0604020101020102" pitchFamily="34" charset="0"/>
                <a:cs typeface="CircularStd" panose="020B0604020101020102" pitchFamily="34" charset="0"/>
              </a:rPr>
              <a:t> distribution to create virtual environments for Python and recommend Google Colab for TensorFlow (TF)/Keras</a:t>
            </a:r>
          </a:p>
          <a:p>
            <a:r>
              <a:rPr lang="en-US" sz="1400" dirty="0">
                <a:latin typeface="CircularStd" panose="020B0604020101020102" pitchFamily="34" charset="0"/>
                <a:cs typeface="CircularStd" panose="020B0604020101020102" pitchFamily="34" charset="0"/>
              </a:rPr>
              <a:t>Implementations.</a:t>
            </a:r>
          </a:p>
        </p:txBody>
      </p:sp>
      <p:sp>
        <p:nvSpPr>
          <p:cNvPr id="6" name="TextBox 5">
            <a:extLst>
              <a:ext uri="{FF2B5EF4-FFF2-40B4-BE49-F238E27FC236}">
                <a16:creationId xmlns:a16="http://schemas.microsoft.com/office/drawing/2014/main" id="{52332B84-EEB2-49E8-94D5-C6A8EB21150F}"/>
              </a:ext>
            </a:extLst>
          </p:cNvPr>
          <p:cNvSpPr txBox="1"/>
          <p:nvPr/>
        </p:nvSpPr>
        <p:spPr>
          <a:xfrm>
            <a:off x="423433" y="2605203"/>
            <a:ext cx="11555445" cy="307777"/>
          </a:xfrm>
          <a:prstGeom prst="rect">
            <a:avLst/>
          </a:prstGeom>
          <a:noFill/>
        </p:spPr>
        <p:txBody>
          <a:bodyPr wrap="square" rtlCol="0">
            <a:spAutoFit/>
          </a:bodyPr>
          <a:lstStyle/>
          <a:p>
            <a:r>
              <a:rPr lang="en-US" sz="1400" dirty="0">
                <a:latin typeface="CircularStd" panose="020B0604020101020102" pitchFamily="34" charset="0"/>
                <a:cs typeface="CircularStd" panose="020B0604020101020102" pitchFamily="34" charset="0"/>
              </a:rPr>
              <a:t>To replicate our BERT model, we highly recommend downloading and using pre-trained weights.</a:t>
            </a:r>
          </a:p>
        </p:txBody>
      </p:sp>
      <p:sp>
        <p:nvSpPr>
          <p:cNvPr id="7" name="TextBox 6">
            <a:extLst>
              <a:ext uri="{FF2B5EF4-FFF2-40B4-BE49-F238E27FC236}">
                <a16:creationId xmlns:a16="http://schemas.microsoft.com/office/drawing/2014/main" id="{A5D1170E-2976-40C5-A217-B8A95AC81E4A}"/>
              </a:ext>
            </a:extLst>
          </p:cNvPr>
          <p:cNvSpPr txBox="1"/>
          <p:nvPr/>
        </p:nvSpPr>
        <p:spPr>
          <a:xfrm>
            <a:off x="423433" y="3089643"/>
            <a:ext cx="11555445" cy="523220"/>
          </a:xfrm>
          <a:prstGeom prst="rect">
            <a:avLst/>
          </a:prstGeom>
          <a:noFill/>
        </p:spPr>
        <p:txBody>
          <a:bodyPr wrap="square" rtlCol="0">
            <a:spAutoFit/>
          </a:bodyPr>
          <a:lstStyle/>
          <a:p>
            <a:r>
              <a:rPr lang="en-US" sz="1400" dirty="0">
                <a:latin typeface="CircularStd" panose="020B0604020101020102" pitchFamily="34" charset="0"/>
                <a:cs typeface="CircularStd" panose="020B0604020101020102" pitchFamily="34" charset="0"/>
              </a:rPr>
              <a:t>We’ve limited our training to 15 epochs only and the model can be trained for more epochs or perform hyper-parameter tuning to achieve even better results.</a:t>
            </a:r>
          </a:p>
        </p:txBody>
      </p:sp>
      <p:sp>
        <p:nvSpPr>
          <p:cNvPr id="2" name="Rectangle 1">
            <a:extLst>
              <a:ext uri="{FF2B5EF4-FFF2-40B4-BE49-F238E27FC236}">
                <a16:creationId xmlns:a16="http://schemas.microsoft.com/office/drawing/2014/main" id="{97F7A170-B4C3-423E-B75E-BD48DD166754}"/>
              </a:ext>
            </a:extLst>
          </p:cNvPr>
          <p:cNvSpPr/>
          <p:nvPr/>
        </p:nvSpPr>
        <p:spPr>
          <a:xfrm>
            <a:off x="423433" y="2088941"/>
            <a:ext cx="11176472" cy="307777"/>
          </a:xfrm>
          <a:prstGeom prst="rect">
            <a:avLst/>
          </a:prstGeom>
        </p:spPr>
        <p:txBody>
          <a:bodyPr wrap="square">
            <a:spAutoFit/>
          </a:bodyPr>
          <a:lstStyle/>
          <a:p>
            <a:r>
              <a:rPr lang="en-US" sz="1400" dirty="0">
                <a:solidFill>
                  <a:srgbClr val="24292E"/>
                </a:solidFill>
                <a:latin typeface="CircularStd" panose="020B0604020101020102" pitchFamily="34" charset="0"/>
                <a:cs typeface="CircularStd" panose="020B0604020101020102" pitchFamily="34" charset="0"/>
              </a:rPr>
              <a:t>If you want to use BERT with </a:t>
            </a:r>
            <a:r>
              <a:rPr lang="en-US" sz="1400" dirty="0">
                <a:latin typeface="CircularStd" panose="020B0604020101020102" pitchFamily="34" charset="0"/>
                <a:cs typeface="CircularStd" panose="020B0604020101020102" pitchFamily="34" charset="0"/>
                <a:hlinkClick r:id="rId2"/>
              </a:rPr>
              <a:t>Colab</a:t>
            </a:r>
            <a:r>
              <a:rPr lang="en-US" sz="1400" dirty="0">
                <a:solidFill>
                  <a:srgbClr val="24292E"/>
                </a:solidFill>
                <a:latin typeface="CircularStd" panose="020B0604020101020102" pitchFamily="34" charset="0"/>
                <a:cs typeface="CircularStd" panose="020B0604020101020102" pitchFamily="34" charset="0"/>
              </a:rPr>
              <a:t>, you can get started with the notebook "</a:t>
            </a:r>
            <a:r>
              <a:rPr lang="en-US" sz="1400" dirty="0">
                <a:latin typeface="CircularStd" panose="020B0604020101020102" pitchFamily="34" charset="0"/>
                <a:cs typeface="CircularStd" panose="020B0604020101020102" pitchFamily="34" charset="0"/>
                <a:hlinkClick r:id="rId3"/>
              </a:rPr>
              <a:t>BERT </a:t>
            </a:r>
            <a:r>
              <a:rPr lang="en-US" sz="1400" dirty="0" err="1">
                <a:latin typeface="CircularStd" panose="020B0604020101020102" pitchFamily="34" charset="0"/>
                <a:cs typeface="CircularStd" panose="020B0604020101020102" pitchFamily="34" charset="0"/>
                <a:hlinkClick r:id="rId3"/>
              </a:rPr>
              <a:t>FineTuning</a:t>
            </a:r>
            <a:r>
              <a:rPr lang="en-US" sz="1400" dirty="0">
                <a:latin typeface="CircularStd" panose="020B0604020101020102" pitchFamily="34" charset="0"/>
                <a:cs typeface="CircularStd" panose="020B0604020101020102" pitchFamily="34" charset="0"/>
                <a:hlinkClick r:id="rId3"/>
              </a:rPr>
              <a:t> with Cloud TPUs</a:t>
            </a:r>
            <a:r>
              <a:rPr lang="en-US" sz="1400" dirty="0">
                <a:solidFill>
                  <a:srgbClr val="24292E"/>
                </a:solidFill>
                <a:latin typeface="CircularStd" panose="020B0604020101020102" pitchFamily="34" charset="0"/>
                <a:cs typeface="CircularStd" panose="020B0604020101020102" pitchFamily="34" charset="0"/>
              </a:rPr>
              <a:t>".</a:t>
            </a:r>
            <a:endParaRPr lang="en-US" sz="1400" dirty="0">
              <a:latin typeface="CircularStd" panose="020B0604020101020102" pitchFamily="34" charset="0"/>
              <a:cs typeface="CircularStd" panose="020B0604020101020102" pitchFamily="34" charset="0"/>
            </a:endParaRPr>
          </a:p>
        </p:txBody>
      </p:sp>
    </p:spTree>
    <p:extLst>
      <p:ext uri="{BB962C8B-B14F-4D97-AF65-F5344CB8AC3E}">
        <p14:creationId xmlns:p14="http://schemas.microsoft.com/office/powerpoint/2010/main" val="3085463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Project Team Contributions</a:t>
            </a:r>
          </a:p>
        </p:txBody>
      </p:sp>
      <p:sp>
        <p:nvSpPr>
          <p:cNvPr id="3" name="Slide Number Placeholder 2">
            <a:extLst>
              <a:ext uri="{FF2B5EF4-FFF2-40B4-BE49-F238E27FC236}">
                <a16:creationId xmlns:a16="http://schemas.microsoft.com/office/drawing/2014/main" id="{FCE4E4B9-74D7-4170-9F2F-8BECAC12E921}"/>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13</a:t>
            </a:fld>
            <a:endParaRPr lang="en-US" sz="1000" dirty="0">
              <a:solidFill>
                <a:schemeClr val="bg1"/>
              </a:solidFill>
              <a:latin typeface="CircularStd" panose="020B0604020101020102" pitchFamily="34" charset="0"/>
              <a:cs typeface="CircularStd" panose="020B0604020101020102" pitchFamily="34" charset="0"/>
            </a:endParaRPr>
          </a:p>
        </p:txBody>
      </p:sp>
    </p:spTree>
    <p:extLst>
      <p:ext uri="{BB962C8B-B14F-4D97-AF65-F5344CB8AC3E}">
        <p14:creationId xmlns:p14="http://schemas.microsoft.com/office/powerpoint/2010/main" val="2149931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Leaderboard</a:t>
            </a:r>
          </a:p>
        </p:txBody>
      </p:sp>
      <p:sp>
        <p:nvSpPr>
          <p:cNvPr id="3" name="Slide Number Placeholder 2">
            <a:extLst>
              <a:ext uri="{FF2B5EF4-FFF2-40B4-BE49-F238E27FC236}">
                <a16:creationId xmlns:a16="http://schemas.microsoft.com/office/drawing/2014/main" id="{C3C3106C-F2EA-46F8-84F1-7168E9269A11}"/>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14</a:t>
            </a:fld>
            <a:endParaRPr lang="en-US" sz="1000" dirty="0">
              <a:solidFill>
                <a:schemeClr val="bg1"/>
              </a:solidFill>
              <a:latin typeface="CircularStd" panose="020B0604020101020102" pitchFamily="34" charset="0"/>
              <a:cs typeface="CircularStd" panose="020B0604020101020102" pitchFamily="34" charset="0"/>
            </a:endParaRPr>
          </a:p>
        </p:txBody>
      </p:sp>
    </p:spTree>
    <p:extLst>
      <p:ext uri="{BB962C8B-B14F-4D97-AF65-F5344CB8AC3E}">
        <p14:creationId xmlns:p14="http://schemas.microsoft.com/office/powerpoint/2010/main" val="2120503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13817AD2-86E8-41F4-997F-68B9CD083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960" y="1205255"/>
            <a:ext cx="8755460" cy="5424145"/>
          </a:xfrm>
          <a:prstGeom prst="rect">
            <a:avLst/>
          </a:prstGeom>
        </p:spPr>
      </p:pic>
      <p:sp>
        <p:nvSpPr>
          <p:cNvPr id="48" name="Slide Number Placeholder 2">
            <a:extLst>
              <a:ext uri="{FF2B5EF4-FFF2-40B4-BE49-F238E27FC236}">
                <a16:creationId xmlns:a16="http://schemas.microsoft.com/office/drawing/2014/main" id="{B5450F97-7DBB-46FD-A746-DB7BC27E0243}"/>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2</a:t>
            </a:fld>
            <a:endParaRPr lang="en-US" sz="1000" dirty="0">
              <a:solidFill>
                <a:schemeClr val="bg1"/>
              </a:solidFill>
              <a:latin typeface="CircularStd" panose="020B0604020101020102" pitchFamily="34" charset="0"/>
              <a:cs typeface="CircularStd" panose="020B0604020101020102" pitchFamily="34" charset="0"/>
            </a:endParaRPr>
          </a:p>
        </p:txBody>
      </p:sp>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The Problem Statement</a:t>
            </a:r>
          </a:p>
        </p:txBody>
      </p:sp>
      <p:sp>
        <p:nvSpPr>
          <p:cNvPr id="50" name="Title 1">
            <a:extLst>
              <a:ext uri="{FF2B5EF4-FFF2-40B4-BE49-F238E27FC236}">
                <a16:creationId xmlns:a16="http://schemas.microsoft.com/office/drawing/2014/main" id="{9E8C13D3-5626-415D-A1BC-75538CD062B4}"/>
              </a:ext>
            </a:extLst>
          </p:cNvPr>
          <p:cNvSpPr txBox="1">
            <a:spLocks/>
          </p:cNvSpPr>
          <p:nvPr/>
        </p:nvSpPr>
        <p:spPr>
          <a:xfrm>
            <a:off x="423069" y="1040432"/>
            <a:ext cx="10919214" cy="259102"/>
          </a:xfrm>
          <a:prstGeom prst="rect">
            <a:avLst/>
          </a:prstGeom>
        </p:spPr>
        <p:txBody>
          <a:bodyPr vert="horz" lIns="91440" tIns="45720" rIns="91440" bIns="45720" rtlCol="0" anchor="b">
            <a:noAutofit/>
          </a:bodyPr>
          <a:lstStyle>
            <a:lvl1pPr algn="ctr" defTabSz="912114" rtl="0" eaLnBrk="1" latinLnBrk="0" hangingPunct="1">
              <a:lnSpc>
                <a:spcPct val="90000"/>
              </a:lnSpc>
              <a:spcBef>
                <a:spcPct val="0"/>
              </a:spcBef>
              <a:buNone/>
              <a:defRPr sz="5985" kern="1200">
                <a:solidFill>
                  <a:schemeClr val="tx1"/>
                </a:solidFill>
                <a:latin typeface="+mj-lt"/>
                <a:ea typeface="+mj-ea"/>
                <a:cs typeface="+mj-cs"/>
              </a:defRPr>
            </a:lvl1pPr>
          </a:lstStyle>
          <a:p>
            <a:pPr algn="l"/>
            <a:r>
              <a:rPr lang="en-US" sz="1400" b="1" dirty="0">
                <a:highlight>
                  <a:srgbClr val="00FFFF"/>
                </a:highlight>
                <a:latin typeface="CircularStd" panose="020B0604020101020102" pitchFamily="34" charset="0"/>
                <a:ea typeface="SF Pro Display" panose="00000500000000000000" pitchFamily="2" charset="0"/>
                <a:cs typeface="CircularStd" panose="020B0604020101020102" pitchFamily="34" charset="0"/>
              </a:rPr>
              <a:t>Classify</a:t>
            </a:r>
            <a:r>
              <a:rPr lang="en-US" sz="1400" dirty="0">
                <a:latin typeface="CircularStd" panose="020B0604020101020102" pitchFamily="34" charset="0"/>
                <a:ea typeface="SF Pro Display" panose="00000500000000000000" pitchFamily="2" charset="0"/>
                <a:cs typeface="CircularStd" panose="020B0604020101020102" pitchFamily="34" charset="0"/>
              </a:rPr>
              <a:t> a given sequence of tweets (responses) as sarcastic or not sarcastic.</a:t>
            </a:r>
          </a:p>
        </p:txBody>
      </p:sp>
      <p:pic>
        <p:nvPicPr>
          <p:cNvPr id="26" name="Picture 25">
            <a:extLst>
              <a:ext uri="{FF2B5EF4-FFF2-40B4-BE49-F238E27FC236}">
                <a16:creationId xmlns:a16="http://schemas.microsoft.com/office/drawing/2014/main" id="{30ACCDD1-4573-4C44-88A4-85E3B036B5BE}"/>
              </a:ext>
            </a:extLst>
          </p:cNvPr>
          <p:cNvPicPr>
            <a:picLocks noChangeAspect="1"/>
          </p:cNvPicPr>
          <p:nvPr/>
        </p:nvPicPr>
        <p:blipFill>
          <a:blip r:embed="rId3"/>
          <a:stretch>
            <a:fillRect/>
          </a:stretch>
        </p:blipFill>
        <p:spPr>
          <a:xfrm>
            <a:off x="7053349" y="1615330"/>
            <a:ext cx="4800600" cy="1425921"/>
          </a:xfrm>
          <a:prstGeom prst="rect">
            <a:avLst/>
          </a:prstGeom>
          <a:ln>
            <a:solidFill>
              <a:schemeClr val="bg2"/>
            </a:solidFill>
          </a:ln>
          <a:effectLst>
            <a:outerShdw blurRad="50800" dist="38100" dir="2700000" algn="tl" rotWithShape="0">
              <a:prstClr val="black">
                <a:alpha val="40000"/>
              </a:prstClr>
            </a:outerShdw>
          </a:effectLst>
        </p:spPr>
      </p:pic>
      <p:sp>
        <p:nvSpPr>
          <p:cNvPr id="68" name="Title 1">
            <a:extLst>
              <a:ext uri="{FF2B5EF4-FFF2-40B4-BE49-F238E27FC236}">
                <a16:creationId xmlns:a16="http://schemas.microsoft.com/office/drawing/2014/main" id="{D69269DB-F708-439B-9624-3B1E63BFE80C}"/>
              </a:ext>
            </a:extLst>
          </p:cNvPr>
          <p:cNvSpPr txBox="1">
            <a:spLocks/>
          </p:cNvSpPr>
          <p:nvPr/>
        </p:nvSpPr>
        <p:spPr>
          <a:xfrm>
            <a:off x="7067615" y="3193526"/>
            <a:ext cx="4800600" cy="1778523"/>
          </a:xfrm>
          <a:prstGeom prst="rect">
            <a:avLst/>
          </a:prstGeom>
        </p:spPr>
        <p:txBody>
          <a:bodyPr vert="horz" lIns="91440" tIns="45720" rIns="91440" bIns="45720" rtlCol="0" anchor="b">
            <a:noAutofit/>
          </a:bodyPr>
          <a:lstStyle>
            <a:lvl1pPr algn="ctr" defTabSz="912114" rtl="0" eaLnBrk="1" latinLnBrk="0" hangingPunct="1">
              <a:lnSpc>
                <a:spcPct val="90000"/>
              </a:lnSpc>
              <a:spcBef>
                <a:spcPct val="0"/>
              </a:spcBef>
              <a:buNone/>
              <a:defRPr sz="5985" kern="1200">
                <a:solidFill>
                  <a:schemeClr val="tx1"/>
                </a:solidFill>
                <a:latin typeface="+mj-lt"/>
                <a:ea typeface="+mj-ea"/>
                <a:cs typeface="+mj-cs"/>
              </a:defRPr>
            </a:lvl1pPr>
          </a:lstStyle>
          <a:p>
            <a:pPr algn="l"/>
            <a:r>
              <a:rPr lang="en-US" sz="1400" dirty="0">
                <a:latin typeface="CircularStd" panose="020B0604020101020102" pitchFamily="34" charset="0"/>
                <a:ea typeface="SF Pro Display" panose="00000500000000000000" pitchFamily="2" charset="0"/>
                <a:cs typeface="CircularStd" panose="020B0604020101020102" pitchFamily="34" charset="0"/>
              </a:rPr>
              <a:t>The objective of this competition is to predict the “label” of the response (tweets) using the given context (either immediate or full context) </a:t>
            </a:r>
          </a:p>
          <a:p>
            <a:pPr algn="l"/>
            <a:endParaRPr lang="en-US" sz="1400" dirty="0">
              <a:latin typeface="CircularStd" panose="020B0604020101020102" pitchFamily="34" charset="0"/>
              <a:ea typeface="SF Pro Display" panose="00000500000000000000" pitchFamily="2" charset="0"/>
              <a:cs typeface="CircularStd" panose="020B0604020101020102" pitchFamily="34" charset="0"/>
            </a:endParaRPr>
          </a:p>
          <a:p>
            <a:pPr algn="l"/>
            <a:r>
              <a:rPr lang="en-US" sz="1400" dirty="0">
                <a:latin typeface="CircularStd" panose="020B0604020101020102" pitchFamily="34" charset="0"/>
                <a:ea typeface="SF Pro Display" panose="00000500000000000000" pitchFamily="2" charset="0"/>
                <a:cs typeface="CircularStd" panose="020B0604020101020102" pitchFamily="34" charset="0"/>
              </a:rPr>
              <a:t>The tweets are provided with conversation context which is an ordered list of dialogue. The responses are the tweets to be classified.</a:t>
            </a:r>
          </a:p>
        </p:txBody>
      </p:sp>
    </p:spTree>
    <p:extLst>
      <p:ext uri="{BB962C8B-B14F-4D97-AF65-F5344CB8AC3E}">
        <p14:creationId xmlns:p14="http://schemas.microsoft.com/office/powerpoint/2010/main" val="2603829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2">
            <a:extLst>
              <a:ext uri="{FF2B5EF4-FFF2-40B4-BE49-F238E27FC236}">
                <a16:creationId xmlns:a16="http://schemas.microsoft.com/office/drawing/2014/main" id="{B5450F97-7DBB-46FD-A746-DB7BC27E0243}"/>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3</a:t>
            </a:fld>
            <a:endParaRPr lang="en-US" sz="1000" dirty="0">
              <a:solidFill>
                <a:schemeClr val="bg1"/>
              </a:solidFill>
              <a:latin typeface="CircularStd" panose="020B0604020101020102" pitchFamily="34" charset="0"/>
              <a:cs typeface="CircularStd" panose="020B0604020101020102" pitchFamily="34" charset="0"/>
            </a:endParaRPr>
          </a:p>
        </p:txBody>
      </p:sp>
      <p:sp>
        <p:nvSpPr>
          <p:cNvPr id="51" name="Title 1">
            <a:extLst>
              <a:ext uri="{FF2B5EF4-FFF2-40B4-BE49-F238E27FC236}">
                <a16:creationId xmlns:a16="http://schemas.microsoft.com/office/drawing/2014/main" id="{AD8C64D7-1CA2-4DEC-9024-E987D1BE0E8A}"/>
              </a:ext>
            </a:extLst>
          </p:cNvPr>
          <p:cNvSpPr txBox="1">
            <a:spLocks/>
          </p:cNvSpPr>
          <p:nvPr/>
        </p:nvSpPr>
        <p:spPr>
          <a:xfrm>
            <a:off x="365918" y="285750"/>
            <a:ext cx="11555445" cy="472486"/>
          </a:xfrm>
          <a:prstGeom prst="rect">
            <a:avLst/>
          </a:prstGeom>
          <a:solidFill>
            <a:srgbClr val="F0F4FB"/>
          </a:solidFill>
        </p:spPr>
        <p:txBody>
          <a:bodyPr vert="horz" lIns="91440" tIns="45720" rIns="91440" bIns="45720" rtlCol="0" anchor="b">
            <a:noAutofit/>
          </a:bodyPr>
          <a:lstStyle>
            <a:lvl1pPr defTabSz="912114">
              <a:lnSpc>
                <a:spcPct val="90000"/>
              </a:lnSpc>
              <a:spcBef>
                <a:spcPct val="0"/>
              </a:spcBef>
              <a:buNone/>
              <a:defRPr sz="2400" b="1">
                <a:solidFill>
                  <a:schemeClr val="tx2"/>
                </a:solidFill>
                <a:latin typeface="CircularStd" panose="020B0604020101020102" pitchFamily="34" charset="0"/>
                <a:ea typeface="SF Pro Display" panose="00000500000000000000" pitchFamily="2" charset="0"/>
                <a:cs typeface="CircularStd" panose="020B0604020101020102" pitchFamily="34" charset="0"/>
              </a:defRPr>
            </a:lvl1pPr>
          </a:lstStyle>
          <a:p>
            <a:r>
              <a:rPr lang="en-US" dirty="0"/>
              <a:t>Why Sarcasm is a hard NLP problem</a:t>
            </a:r>
          </a:p>
        </p:txBody>
      </p:sp>
      <p:sp>
        <p:nvSpPr>
          <p:cNvPr id="20" name="Oval 19">
            <a:extLst>
              <a:ext uri="{FF2B5EF4-FFF2-40B4-BE49-F238E27FC236}">
                <a16:creationId xmlns:a16="http://schemas.microsoft.com/office/drawing/2014/main" id="{71B406C9-D8CF-4654-8728-E5CAE243AF04}"/>
              </a:ext>
            </a:extLst>
          </p:cNvPr>
          <p:cNvSpPr/>
          <p:nvPr/>
        </p:nvSpPr>
        <p:spPr>
          <a:xfrm>
            <a:off x="602818" y="2208447"/>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52" name="Title 1">
            <a:extLst>
              <a:ext uri="{FF2B5EF4-FFF2-40B4-BE49-F238E27FC236}">
                <a16:creationId xmlns:a16="http://schemas.microsoft.com/office/drawing/2014/main" id="{024BDFFC-EFFE-4CE9-8436-B59ECAC335D5}"/>
              </a:ext>
            </a:extLst>
          </p:cNvPr>
          <p:cNvSpPr txBox="1">
            <a:spLocks/>
          </p:cNvSpPr>
          <p:nvPr/>
        </p:nvSpPr>
        <p:spPr>
          <a:xfrm>
            <a:off x="854653" y="2135394"/>
            <a:ext cx="10915650" cy="250119"/>
          </a:xfrm>
          <a:prstGeom prst="rect">
            <a:avLst/>
          </a:prstGeom>
        </p:spPr>
        <p:txBody>
          <a:bodyPr vert="horz" lIns="91440" tIns="45720" rIns="91440" bIns="45720" rtlCol="0" anchor="b">
            <a:noAutofit/>
          </a:bodyPr>
          <a:lstStyle>
            <a:lvl1pPr algn="ctr" defTabSz="912114" rtl="0" eaLnBrk="1" latinLnBrk="0" hangingPunct="1">
              <a:lnSpc>
                <a:spcPct val="90000"/>
              </a:lnSpc>
              <a:spcBef>
                <a:spcPct val="0"/>
              </a:spcBef>
              <a:buNone/>
              <a:defRPr sz="5985" kern="1200">
                <a:solidFill>
                  <a:schemeClr val="tx1"/>
                </a:solidFill>
                <a:latin typeface="+mj-lt"/>
                <a:ea typeface="+mj-ea"/>
                <a:cs typeface="+mj-cs"/>
              </a:defRPr>
            </a:lvl1pPr>
          </a:lstStyle>
          <a:p>
            <a:pPr algn="l"/>
            <a:r>
              <a:rPr lang="en-US" sz="1600" b="1" dirty="0">
                <a:latin typeface="CircularStd" panose="020B0604020101020102" pitchFamily="34" charset="0"/>
                <a:ea typeface="SF Pro Display" panose="00000500000000000000" pitchFamily="2" charset="0"/>
                <a:cs typeface="CircularStd" panose="020B0604020101020102" pitchFamily="34" charset="0"/>
              </a:rPr>
              <a:t>Narrow</a:t>
            </a:r>
            <a:r>
              <a:rPr lang="en-US" sz="1600" dirty="0">
                <a:latin typeface="CircularStd" panose="020B0604020101020102" pitchFamily="34" charset="0"/>
                <a:ea typeface="SF Pro Display" panose="00000500000000000000" pitchFamily="2" charset="0"/>
                <a:cs typeface="CircularStd" panose="020B0604020101020102" pitchFamily="34" charset="0"/>
              </a:rPr>
              <a:t> field of research in Natural Language Processing (NLP).</a:t>
            </a:r>
          </a:p>
        </p:txBody>
      </p:sp>
      <p:sp>
        <p:nvSpPr>
          <p:cNvPr id="53" name="Oval 52">
            <a:extLst>
              <a:ext uri="{FF2B5EF4-FFF2-40B4-BE49-F238E27FC236}">
                <a16:creationId xmlns:a16="http://schemas.microsoft.com/office/drawing/2014/main" id="{267B2D9D-DBE8-4A72-981F-5B8AD14E7907}"/>
              </a:ext>
            </a:extLst>
          </p:cNvPr>
          <p:cNvSpPr/>
          <p:nvPr/>
        </p:nvSpPr>
        <p:spPr>
          <a:xfrm>
            <a:off x="602818" y="2924137"/>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4" name="Title 1">
            <a:extLst>
              <a:ext uri="{FF2B5EF4-FFF2-40B4-BE49-F238E27FC236}">
                <a16:creationId xmlns:a16="http://schemas.microsoft.com/office/drawing/2014/main" id="{99A970DB-681C-4452-BD18-6D2601861A81}"/>
              </a:ext>
            </a:extLst>
          </p:cNvPr>
          <p:cNvSpPr txBox="1">
            <a:spLocks/>
          </p:cNvSpPr>
          <p:nvPr/>
        </p:nvSpPr>
        <p:spPr>
          <a:xfrm>
            <a:off x="854653" y="2775714"/>
            <a:ext cx="10915650" cy="557958"/>
          </a:xfrm>
          <a:prstGeom prst="rect">
            <a:avLst/>
          </a:prstGeom>
        </p:spPr>
        <p:txBody>
          <a:bodyPr vert="horz" lIns="91440" tIns="45720" rIns="91440" bIns="45720" rtlCol="0" anchor="b">
            <a:noAutofit/>
          </a:bodyPr>
          <a:lstStyle>
            <a:lvl1pPr algn="ctr" defTabSz="912114" rtl="0" eaLnBrk="1" latinLnBrk="0" hangingPunct="1">
              <a:lnSpc>
                <a:spcPct val="90000"/>
              </a:lnSpc>
              <a:spcBef>
                <a:spcPct val="0"/>
              </a:spcBef>
              <a:buNone/>
              <a:defRPr sz="5985" kern="1200">
                <a:solidFill>
                  <a:schemeClr val="tx1"/>
                </a:solidFill>
                <a:latin typeface="+mj-lt"/>
                <a:ea typeface="+mj-ea"/>
                <a:cs typeface="+mj-cs"/>
              </a:defRPr>
            </a:lvl1pPr>
          </a:lstStyle>
          <a:p>
            <a:pPr algn="l"/>
            <a:r>
              <a:rPr lang="en-US" sz="1600" dirty="0">
                <a:latin typeface="CircularStd" panose="020B0604020101020102" pitchFamily="34" charset="0"/>
                <a:ea typeface="SF Pro Display" panose="00000500000000000000" pitchFamily="2" charset="0"/>
                <a:cs typeface="CircularStd" panose="020B0604020101020102" pitchFamily="34" charset="0"/>
              </a:rPr>
              <a:t>Specific case of sentiment analysis where focus is on </a:t>
            </a:r>
            <a:r>
              <a:rPr lang="en-US" sz="1600" b="1" dirty="0">
                <a:latin typeface="CircularStd" panose="020B0604020101020102" pitchFamily="34" charset="0"/>
                <a:ea typeface="SF Pro Display" panose="00000500000000000000" pitchFamily="2" charset="0"/>
                <a:cs typeface="CircularStd" panose="020B0604020101020102" pitchFamily="34" charset="0"/>
              </a:rPr>
              <a:t>sarcasm/mockery </a:t>
            </a:r>
            <a:r>
              <a:rPr lang="en-US" sz="1600" dirty="0">
                <a:latin typeface="CircularStd" panose="020B0604020101020102" pitchFamily="34" charset="0"/>
                <a:ea typeface="SF Pro Display" panose="00000500000000000000" pitchFamily="2" charset="0"/>
                <a:cs typeface="CircularStd" panose="020B0604020101020102" pitchFamily="34" charset="0"/>
              </a:rPr>
              <a:t>instead of polarity or sentiment in the whole spectrum.</a:t>
            </a:r>
          </a:p>
        </p:txBody>
      </p:sp>
      <p:sp>
        <p:nvSpPr>
          <p:cNvPr id="55" name="Oval 54">
            <a:extLst>
              <a:ext uri="{FF2B5EF4-FFF2-40B4-BE49-F238E27FC236}">
                <a16:creationId xmlns:a16="http://schemas.microsoft.com/office/drawing/2014/main" id="{B20067D8-DE81-49C8-A890-1C4635D4DEAD}"/>
              </a:ext>
            </a:extLst>
          </p:cNvPr>
          <p:cNvSpPr/>
          <p:nvPr/>
        </p:nvSpPr>
        <p:spPr>
          <a:xfrm>
            <a:off x="594003" y="3796781"/>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6" name="Title 1">
            <a:extLst>
              <a:ext uri="{FF2B5EF4-FFF2-40B4-BE49-F238E27FC236}">
                <a16:creationId xmlns:a16="http://schemas.microsoft.com/office/drawing/2014/main" id="{9173C6D6-8CBA-40BD-8659-EFA246405ACF}"/>
              </a:ext>
            </a:extLst>
          </p:cNvPr>
          <p:cNvSpPr txBox="1">
            <a:spLocks/>
          </p:cNvSpPr>
          <p:nvPr/>
        </p:nvSpPr>
        <p:spPr>
          <a:xfrm>
            <a:off x="854653" y="3749152"/>
            <a:ext cx="10915650" cy="250119"/>
          </a:xfrm>
          <a:prstGeom prst="rect">
            <a:avLst/>
          </a:prstGeom>
        </p:spPr>
        <p:txBody>
          <a:bodyPr vert="horz" lIns="91440" tIns="45720" rIns="91440" bIns="45720" rtlCol="0" anchor="b">
            <a:noAutofit/>
          </a:bodyPr>
          <a:lstStyle>
            <a:lvl1pPr algn="ctr" defTabSz="912114" rtl="0" eaLnBrk="1" latinLnBrk="0" hangingPunct="1">
              <a:lnSpc>
                <a:spcPct val="90000"/>
              </a:lnSpc>
              <a:spcBef>
                <a:spcPct val="0"/>
              </a:spcBef>
              <a:buNone/>
              <a:defRPr sz="5985" kern="1200">
                <a:solidFill>
                  <a:schemeClr val="tx1"/>
                </a:solidFill>
                <a:latin typeface="+mj-lt"/>
                <a:ea typeface="+mj-ea"/>
                <a:cs typeface="+mj-cs"/>
              </a:defRPr>
            </a:lvl1pPr>
          </a:lstStyle>
          <a:p>
            <a:pPr algn="l"/>
            <a:r>
              <a:rPr lang="en-US" sz="1600" dirty="0">
                <a:latin typeface="CircularStd" panose="020B0604020101020102" pitchFamily="34" charset="0"/>
                <a:ea typeface="SF Pro Display" panose="00000500000000000000" pitchFamily="2" charset="0"/>
                <a:cs typeface="CircularStd" panose="020B0604020101020102" pitchFamily="34" charset="0"/>
              </a:rPr>
              <a:t>Common challenges of Sentiment Analysis include Negations, Ambiguity, Multi-polarity and Sarcasm.</a:t>
            </a:r>
          </a:p>
        </p:txBody>
      </p:sp>
      <p:sp>
        <p:nvSpPr>
          <p:cNvPr id="57" name="Oval 56">
            <a:extLst>
              <a:ext uri="{FF2B5EF4-FFF2-40B4-BE49-F238E27FC236}">
                <a16:creationId xmlns:a16="http://schemas.microsoft.com/office/drawing/2014/main" id="{21E906E1-165F-4407-BEB0-1A2D6177F8E3}"/>
              </a:ext>
            </a:extLst>
          </p:cNvPr>
          <p:cNvSpPr/>
          <p:nvPr/>
        </p:nvSpPr>
        <p:spPr>
          <a:xfrm>
            <a:off x="602818" y="4512471"/>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8" name="Title 1">
            <a:extLst>
              <a:ext uri="{FF2B5EF4-FFF2-40B4-BE49-F238E27FC236}">
                <a16:creationId xmlns:a16="http://schemas.microsoft.com/office/drawing/2014/main" id="{9841F970-83F6-4ED6-8854-4A1E0606CCCB}"/>
              </a:ext>
            </a:extLst>
          </p:cNvPr>
          <p:cNvSpPr txBox="1">
            <a:spLocks/>
          </p:cNvSpPr>
          <p:nvPr/>
        </p:nvSpPr>
        <p:spPr>
          <a:xfrm>
            <a:off x="857592" y="4336377"/>
            <a:ext cx="10915650" cy="602996"/>
          </a:xfrm>
          <a:prstGeom prst="rect">
            <a:avLst/>
          </a:prstGeom>
        </p:spPr>
        <p:txBody>
          <a:bodyPr vert="horz" lIns="91440" tIns="45720" rIns="91440" bIns="45720" rtlCol="0" anchor="b">
            <a:noAutofit/>
          </a:bodyPr>
          <a:lstStyle>
            <a:lvl1pPr algn="ctr" defTabSz="912114" rtl="0" eaLnBrk="1" latinLnBrk="0" hangingPunct="1">
              <a:lnSpc>
                <a:spcPct val="90000"/>
              </a:lnSpc>
              <a:spcBef>
                <a:spcPct val="0"/>
              </a:spcBef>
              <a:buNone/>
              <a:defRPr sz="5985" kern="1200">
                <a:solidFill>
                  <a:schemeClr val="tx1"/>
                </a:solidFill>
                <a:latin typeface="+mj-lt"/>
                <a:ea typeface="+mj-ea"/>
                <a:cs typeface="+mj-cs"/>
              </a:defRPr>
            </a:lvl1pPr>
          </a:lstStyle>
          <a:p>
            <a:pPr algn="l"/>
            <a:r>
              <a:rPr lang="en-US" sz="1600" dirty="0">
                <a:latin typeface="CircularStd" panose="020B0604020101020102" pitchFamily="34" charset="0"/>
                <a:ea typeface="SF Pro Display" panose="00000500000000000000" pitchFamily="2" charset="0"/>
                <a:cs typeface="CircularStd" panose="020B0604020101020102" pitchFamily="34" charset="0"/>
              </a:rPr>
              <a:t>Beyond Ambiguity, to be able to interpret </a:t>
            </a:r>
            <a:r>
              <a:rPr lang="en-US" sz="1600" b="1" dirty="0">
                <a:latin typeface="CircularStd" panose="020B0604020101020102" pitchFamily="34" charset="0"/>
                <a:ea typeface="SF Pro Display" panose="00000500000000000000" pitchFamily="2" charset="0"/>
                <a:cs typeface="CircularStd" panose="020B0604020101020102" pitchFamily="34" charset="0"/>
              </a:rPr>
              <a:t>tone and meaning </a:t>
            </a:r>
            <a:r>
              <a:rPr lang="en-US" sz="1600" dirty="0">
                <a:latin typeface="CircularStd" panose="020B0604020101020102" pitchFamily="34" charset="0"/>
                <a:ea typeface="SF Pro Display" panose="00000500000000000000" pitchFamily="2" charset="0"/>
                <a:cs typeface="CircularStd" panose="020B0604020101020102" pitchFamily="34" charset="0"/>
              </a:rPr>
              <a:t>of a statement in the context of other statements is hard.</a:t>
            </a:r>
          </a:p>
        </p:txBody>
      </p:sp>
      <p:sp>
        <p:nvSpPr>
          <p:cNvPr id="61" name="Oval 60">
            <a:extLst>
              <a:ext uri="{FF2B5EF4-FFF2-40B4-BE49-F238E27FC236}">
                <a16:creationId xmlns:a16="http://schemas.microsoft.com/office/drawing/2014/main" id="{625921D1-B0F4-42AF-BF3D-4606A8B60FE3}"/>
              </a:ext>
            </a:extLst>
          </p:cNvPr>
          <p:cNvSpPr/>
          <p:nvPr/>
        </p:nvSpPr>
        <p:spPr>
          <a:xfrm>
            <a:off x="602818" y="5362827"/>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2" name="Title 1">
            <a:extLst>
              <a:ext uri="{FF2B5EF4-FFF2-40B4-BE49-F238E27FC236}">
                <a16:creationId xmlns:a16="http://schemas.microsoft.com/office/drawing/2014/main" id="{90DE6053-F6C1-440E-86DD-AFAE3BF15DDD}"/>
              </a:ext>
            </a:extLst>
          </p:cNvPr>
          <p:cNvSpPr txBox="1">
            <a:spLocks/>
          </p:cNvSpPr>
          <p:nvPr/>
        </p:nvSpPr>
        <p:spPr>
          <a:xfrm>
            <a:off x="857592" y="5303956"/>
            <a:ext cx="10915650" cy="250119"/>
          </a:xfrm>
          <a:prstGeom prst="rect">
            <a:avLst/>
          </a:prstGeom>
        </p:spPr>
        <p:txBody>
          <a:bodyPr vert="horz" lIns="91440" tIns="45720" rIns="91440" bIns="45720" rtlCol="0" anchor="b">
            <a:noAutofit/>
          </a:bodyPr>
          <a:lstStyle>
            <a:lvl1pPr algn="ctr" defTabSz="912114" rtl="0" eaLnBrk="1" latinLnBrk="0" hangingPunct="1">
              <a:lnSpc>
                <a:spcPct val="90000"/>
              </a:lnSpc>
              <a:spcBef>
                <a:spcPct val="0"/>
              </a:spcBef>
              <a:buNone/>
              <a:defRPr sz="5985" kern="1200">
                <a:solidFill>
                  <a:schemeClr val="tx1"/>
                </a:solidFill>
                <a:latin typeface="+mj-lt"/>
                <a:ea typeface="+mj-ea"/>
                <a:cs typeface="+mj-cs"/>
              </a:defRPr>
            </a:lvl1pPr>
          </a:lstStyle>
          <a:p>
            <a:pPr algn="l"/>
            <a:endParaRPr lang="en-US" sz="1600" dirty="0">
              <a:latin typeface="CircularStd" panose="020B0604020101020102" pitchFamily="34" charset="0"/>
              <a:cs typeface="CircularStd" panose="020B0604020101020102" pitchFamily="34" charset="0"/>
            </a:endParaRPr>
          </a:p>
          <a:p>
            <a:pPr algn="l"/>
            <a:r>
              <a:rPr lang="en-US" sz="1600" b="1" dirty="0">
                <a:latin typeface="CircularStd" panose="020B0604020101020102" pitchFamily="34" charset="0"/>
                <a:cs typeface="CircularStd" panose="020B0604020101020102" pitchFamily="34" charset="0"/>
              </a:rPr>
              <a:t>Hard</a:t>
            </a:r>
            <a:r>
              <a:rPr lang="en-US" sz="1600" dirty="0">
                <a:latin typeface="CircularStd" panose="020B0604020101020102" pitchFamily="34" charset="0"/>
                <a:cs typeface="CircularStd" panose="020B0604020101020102" pitchFamily="34" charset="0"/>
              </a:rPr>
              <a:t> for machines to understand the </a:t>
            </a:r>
            <a:r>
              <a:rPr lang="en-US" sz="1600" b="1" dirty="0">
                <a:latin typeface="CircularStd" panose="020B0604020101020102" pitchFamily="34" charset="0"/>
                <a:cs typeface="CircularStd" panose="020B0604020101020102" pitchFamily="34" charset="0"/>
              </a:rPr>
              <a:t>contradiction</a:t>
            </a:r>
            <a:r>
              <a:rPr lang="en-US" sz="1600" dirty="0">
                <a:latin typeface="CircularStd" panose="020B0604020101020102" pitchFamily="34" charset="0"/>
                <a:cs typeface="CircularStd" panose="020B0604020101020102" pitchFamily="34" charset="0"/>
              </a:rPr>
              <a:t> between literal and intended meaning.</a:t>
            </a:r>
            <a:endParaRPr lang="en-US" sz="1600" dirty="0">
              <a:latin typeface="CircularStd" panose="020B0604020101020102" pitchFamily="34" charset="0"/>
              <a:ea typeface="SF Pro Display" panose="00000500000000000000" pitchFamily="2" charset="0"/>
              <a:cs typeface="CircularStd" panose="020B0604020101020102" pitchFamily="34" charset="0"/>
            </a:endParaRPr>
          </a:p>
        </p:txBody>
      </p:sp>
      <p:sp>
        <p:nvSpPr>
          <p:cNvPr id="63" name="Oval 62">
            <a:extLst>
              <a:ext uri="{FF2B5EF4-FFF2-40B4-BE49-F238E27FC236}">
                <a16:creationId xmlns:a16="http://schemas.microsoft.com/office/drawing/2014/main" id="{3AE21541-49D6-4730-B1C9-8BF3F6BBC776}"/>
              </a:ext>
            </a:extLst>
          </p:cNvPr>
          <p:cNvSpPr/>
          <p:nvPr/>
        </p:nvSpPr>
        <p:spPr>
          <a:xfrm>
            <a:off x="594003" y="6000750"/>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4" name="Title 1">
            <a:extLst>
              <a:ext uri="{FF2B5EF4-FFF2-40B4-BE49-F238E27FC236}">
                <a16:creationId xmlns:a16="http://schemas.microsoft.com/office/drawing/2014/main" id="{6D0A1342-33C4-45E2-AE69-9E8C30EA5FE8}"/>
              </a:ext>
            </a:extLst>
          </p:cNvPr>
          <p:cNvSpPr txBox="1">
            <a:spLocks/>
          </p:cNvSpPr>
          <p:nvPr/>
        </p:nvSpPr>
        <p:spPr>
          <a:xfrm>
            <a:off x="858107" y="5935126"/>
            <a:ext cx="10915650" cy="250119"/>
          </a:xfrm>
          <a:prstGeom prst="rect">
            <a:avLst/>
          </a:prstGeom>
        </p:spPr>
        <p:txBody>
          <a:bodyPr vert="horz" lIns="91440" tIns="45720" rIns="91440" bIns="45720" rtlCol="0" anchor="b">
            <a:noAutofit/>
          </a:bodyPr>
          <a:lstStyle>
            <a:lvl1pPr algn="ctr" defTabSz="912114" rtl="0" eaLnBrk="1" latinLnBrk="0" hangingPunct="1">
              <a:lnSpc>
                <a:spcPct val="90000"/>
              </a:lnSpc>
              <a:spcBef>
                <a:spcPct val="0"/>
              </a:spcBef>
              <a:buNone/>
              <a:defRPr sz="5985" kern="1200">
                <a:solidFill>
                  <a:schemeClr val="tx1"/>
                </a:solidFill>
                <a:latin typeface="+mj-lt"/>
                <a:ea typeface="+mj-ea"/>
                <a:cs typeface="+mj-cs"/>
              </a:defRPr>
            </a:lvl1pPr>
          </a:lstStyle>
          <a:p>
            <a:pPr algn="l"/>
            <a:endParaRPr lang="en-US" sz="1600" dirty="0">
              <a:latin typeface="CircularStd" panose="020B0604020101020102" pitchFamily="34" charset="0"/>
              <a:cs typeface="CircularStd" panose="020B0604020101020102" pitchFamily="34" charset="0"/>
            </a:endParaRPr>
          </a:p>
          <a:p>
            <a:pPr algn="l"/>
            <a:r>
              <a:rPr lang="en-US" sz="1600" b="1" dirty="0">
                <a:latin typeface="CircularStd" panose="020B0604020101020102" pitchFamily="34" charset="0"/>
                <a:cs typeface="CircularStd" panose="020B0604020101020102" pitchFamily="34" charset="0"/>
              </a:rPr>
              <a:t>Knowledge</a:t>
            </a:r>
            <a:r>
              <a:rPr lang="en-US" sz="1600" dirty="0">
                <a:latin typeface="CircularStd" panose="020B0604020101020102" pitchFamily="34" charset="0"/>
                <a:cs typeface="CircularStd" panose="020B0604020101020102" pitchFamily="34" charset="0"/>
              </a:rPr>
              <a:t> about the external world, environment and </a:t>
            </a:r>
            <a:r>
              <a:rPr lang="en-US" sz="1600" b="1" dirty="0">
                <a:latin typeface="CircularStd" panose="020B0604020101020102" pitchFamily="34" charset="0"/>
                <a:cs typeface="CircularStd" panose="020B0604020101020102" pitchFamily="34" charset="0"/>
              </a:rPr>
              <a:t>context</a:t>
            </a:r>
            <a:r>
              <a:rPr lang="en-US" sz="1600" dirty="0">
                <a:latin typeface="CircularStd" panose="020B0604020101020102" pitchFamily="34" charset="0"/>
                <a:cs typeface="CircularStd" panose="020B0604020101020102" pitchFamily="34" charset="0"/>
              </a:rPr>
              <a:t> is often needed to understand sarcastic comments.</a:t>
            </a:r>
            <a:endParaRPr lang="en-US" sz="1600" dirty="0">
              <a:latin typeface="CircularStd" panose="020B0604020101020102" pitchFamily="34" charset="0"/>
              <a:ea typeface="SF Pro Display" panose="00000500000000000000" pitchFamily="2" charset="0"/>
              <a:cs typeface="CircularStd" panose="020B0604020101020102" pitchFamily="34" charset="0"/>
            </a:endParaRPr>
          </a:p>
        </p:txBody>
      </p:sp>
      <p:sp>
        <p:nvSpPr>
          <p:cNvPr id="65" name="Oval 64">
            <a:extLst>
              <a:ext uri="{FF2B5EF4-FFF2-40B4-BE49-F238E27FC236}">
                <a16:creationId xmlns:a16="http://schemas.microsoft.com/office/drawing/2014/main" id="{63431523-5131-4F13-BC3C-885A79FA6C1E}"/>
              </a:ext>
            </a:extLst>
          </p:cNvPr>
          <p:cNvSpPr/>
          <p:nvPr/>
        </p:nvSpPr>
        <p:spPr>
          <a:xfrm>
            <a:off x="594003" y="1300560"/>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66" name="Title 1">
            <a:extLst>
              <a:ext uri="{FF2B5EF4-FFF2-40B4-BE49-F238E27FC236}">
                <a16:creationId xmlns:a16="http://schemas.microsoft.com/office/drawing/2014/main" id="{C2290D83-8772-4850-984A-41CD27650A7C}"/>
              </a:ext>
            </a:extLst>
          </p:cNvPr>
          <p:cNvSpPr txBox="1">
            <a:spLocks/>
          </p:cNvSpPr>
          <p:nvPr/>
        </p:nvSpPr>
        <p:spPr>
          <a:xfrm>
            <a:off x="854653" y="1245917"/>
            <a:ext cx="10915650" cy="472486"/>
          </a:xfrm>
          <a:prstGeom prst="rect">
            <a:avLst/>
          </a:prstGeom>
        </p:spPr>
        <p:txBody>
          <a:bodyPr vert="horz" lIns="91440" tIns="45720" rIns="91440" bIns="45720" rtlCol="0" anchor="b">
            <a:noAutofit/>
          </a:bodyPr>
          <a:lstStyle>
            <a:lvl1pPr algn="ctr" defTabSz="912114" rtl="0" eaLnBrk="1" latinLnBrk="0" hangingPunct="1">
              <a:lnSpc>
                <a:spcPct val="90000"/>
              </a:lnSpc>
              <a:spcBef>
                <a:spcPct val="0"/>
              </a:spcBef>
              <a:buNone/>
              <a:defRPr sz="5985" kern="1200">
                <a:solidFill>
                  <a:schemeClr val="tx1"/>
                </a:solidFill>
                <a:latin typeface="+mj-lt"/>
                <a:ea typeface="+mj-ea"/>
                <a:cs typeface="+mj-cs"/>
              </a:defRPr>
            </a:lvl1pPr>
          </a:lstStyle>
          <a:p>
            <a:pPr algn="l"/>
            <a:endParaRPr lang="en-US" sz="1600" dirty="0">
              <a:latin typeface="CircularStd" panose="020B0604020101020102" pitchFamily="34" charset="0"/>
              <a:cs typeface="CircularStd" panose="020B0604020101020102" pitchFamily="34" charset="0"/>
            </a:endParaRPr>
          </a:p>
          <a:p>
            <a:pPr algn="l"/>
            <a:r>
              <a:rPr lang="en-US" sz="1600" dirty="0">
                <a:latin typeface="CircularStd" panose="020B0604020101020102" pitchFamily="34" charset="0"/>
                <a:cs typeface="CircularStd" panose="020B0604020101020102" pitchFamily="34" charset="0"/>
              </a:rPr>
              <a:t>Sarcasm is one of the most </a:t>
            </a:r>
            <a:r>
              <a:rPr lang="en-US" sz="1600" b="1" dirty="0">
                <a:latin typeface="CircularStd" panose="020B0604020101020102" pitchFamily="34" charset="0"/>
                <a:cs typeface="CircularStd" panose="020B0604020101020102" pitchFamily="34" charset="0"/>
              </a:rPr>
              <a:t>complex</a:t>
            </a:r>
            <a:r>
              <a:rPr lang="en-US" sz="1600" dirty="0">
                <a:latin typeface="CircularStd" panose="020B0604020101020102" pitchFamily="34" charset="0"/>
                <a:cs typeface="CircularStd" panose="020B0604020101020102" pitchFamily="34" charset="0"/>
              </a:rPr>
              <a:t> forms of figurative human expression—and therefore it’s one of the hardest to teach AI systems.</a:t>
            </a:r>
            <a:endParaRPr lang="en-US" sz="1600" dirty="0">
              <a:latin typeface="CircularStd" panose="020B0604020101020102" pitchFamily="34" charset="0"/>
              <a:ea typeface="SF Pro Display" panose="00000500000000000000" pitchFamily="2" charset="0"/>
              <a:cs typeface="CircularStd" panose="020B0604020101020102" pitchFamily="34" charset="0"/>
            </a:endParaRPr>
          </a:p>
        </p:txBody>
      </p:sp>
    </p:spTree>
    <p:extLst>
      <p:ext uri="{BB962C8B-B14F-4D97-AF65-F5344CB8AC3E}">
        <p14:creationId xmlns:p14="http://schemas.microsoft.com/office/powerpoint/2010/main" val="2627195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Rounded Corners 36">
            <a:extLst>
              <a:ext uri="{FF2B5EF4-FFF2-40B4-BE49-F238E27FC236}">
                <a16:creationId xmlns:a16="http://schemas.microsoft.com/office/drawing/2014/main" id="{B22F825C-1C42-4DBE-950D-B9A82CA07330}"/>
              </a:ext>
            </a:extLst>
          </p:cNvPr>
          <p:cNvSpPr/>
          <p:nvPr/>
        </p:nvSpPr>
        <p:spPr>
          <a:xfrm>
            <a:off x="308768" y="3233705"/>
            <a:ext cx="11670085" cy="800100"/>
          </a:xfrm>
          <a:prstGeom prst="roundRect">
            <a:avLst/>
          </a:prstGeom>
          <a:noFill/>
          <a:ln>
            <a:solidFill>
              <a:srgbClr val="00B050"/>
            </a:solidFill>
          </a:ln>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defTabSz="912114">
              <a:lnSpc>
                <a:spcPct val="90000"/>
              </a:lnSpc>
              <a:spcBef>
                <a:spcPct val="0"/>
              </a:spcBef>
            </a:pPr>
            <a:endParaRPr lang="en-US" sz="1400">
              <a:latin typeface="CircularStd" panose="020B0604020101020102" pitchFamily="34" charset="0"/>
              <a:ea typeface="SF Pro Display" panose="00000500000000000000" pitchFamily="2" charset="0"/>
              <a:cs typeface="CircularStd" panose="020B0604020101020102" pitchFamily="34" charset="0"/>
            </a:endParaRPr>
          </a:p>
        </p:txBody>
      </p:sp>
      <p:sp>
        <p:nvSpPr>
          <p:cNvPr id="2" name="Rectangle: Rounded Corners 1">
            <a:extLst>
              <a:ext uri="{FF2B5EF4-FFF2-40B4-BE49-F238E27FC236}">
                <a16:creationId xmlns:a16="http://schemas.microsoft.com/office/drawing/2014/main" id="{C23C8626-44CB-4F3A-9738-3C9BE4423DAA}"/>
              </a:ext>
            </a:extLst>
          </p:cNvPr>
          <p:cNvSpPr/>
          <p:nvPr/>
        </p:nvSpPr>
        <p:spPr>
          <a:xfrm>
            <a:off x="308768" y="2057400"/>
            <a:ext cx="11670099" cy="800100"/>
          </a:xfrm>
          <a:prstGeom prst="roundRect">
            <a:avLst/>
          </a:prstGeom>
          <a:noFill/>
          <a:ln>
            <a:solidFill>
              <a:schemeClr val="tx2"/>
            </a:solidFill>
          </a:ln>
        </p:spPr>
        <p:txBody>
          <a:bodyPr vert="horz" lIns="91440" tIns="45720" rIns="91440" bIns="45720" rtlCol="0" anchor="b">
            <a:noAutofit/>
          </a:bodyPr>
          <a:lstStyle/>
          <a:p>
            <a:pPr algn="ctr" defTabSz="912114">
              <a:lnSpc>
                <a:spcPct val="90000"/>
              </a:lnSpc>
              <a:spcBef>
                <a:spcPct val="0"/>
              </a:spcBef>
            </a:pPr>
            <a:endParaRPr lang="en-US" sz="1400">
              <a:latin typeface="CircularStd" panose="020B0604020101020102" pitchFamily="34" charset="0"/>
              <a:ea typeface="SF Pro Display" panose="00000500000000000000" pitchFamily="2" charset="0"/>
              <a:cs typeface="CircularStd" panose="020B0604020101020102" pitchFamily="34" charset="0"/>
            </a:endParaRPr>
          </a:p>
        </p:txBody>
      </p:sp>
      <p:sp>
        <p:nvSpPr>
          <p:cNvPr id="48" name="Slide Number Placeholder 2">
            <a:extLst>
              <a:ext uri="{FF2B5EF4-FFF2-40B4-BE49-F238E27FC236}">
                <a16:creationId xmlns:a16="http://schemas.microsoft.com/office/drawing/2014/main" id="{B5450F97-7DBB-46FD-A746-DB7BC27E0243}"/>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4</a:t>
            </a:fld>
            <a:endParaRPr lang="en-US" sz="1000" dirty="0">
              <a:solidFill>
                <a:schemeClr val="bg1"/>
              </a:solidFill>
              <a:latin typeface="CircularStd" panose="020B0604020101020102" pitchFamily="34" charset="0"/>
              <a:cs typeface="CircularStd" panose="020B0604020101020102" pitchFamily="34" charset="0"/>
            </a:endParaRPr>
          </a:p>
        </p:txBody>
      </p:sp>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Our Approach</a:t>
            </a:r>
          </a:p>
        </p:txBody>
      </p:sp>
      <p:sp>
        <p:nvSpPr>
          <p:cNvPr id="50" name="Title 1">
            <a:extLst>
              <a:ext uri="{FF2B5EF4-FFF2-40B4-BE49-F238E27FC236}">
                <a16:creationId xmlns:a16="http://schemas.microsoft.com/office/drawing/2014/main" id="{9E8C13D3-5626-415D-A1BC-75538CD062B4}"/>
              </a:ext>
            </a:extLst>
          </p:cNvPr>
          <p:cNvSpPr txBox="1">
            <a:spLocks/>
          </p:cNvSpPr>
          <p:nvPr/>
        </p:nvSpPr>
        <p:spPr>
          <a:xfrm>
            <a:off x="423434" y="1342833"/>
            <a:ext cx="2247534" cy="329192"/>
          </a:xfrm>
          <a:prstGeom prst="rect">
            <a:avLst/>
          </a:prstGeom>
          <a:solidFill>
            <a:srgbClr val="F0F4FB"/>
          </a:solidFill>
        </p:spPr>
        <p:txBody>
          <a:bodyPr vert="horz" lIns="91440" tIns="45720" rIns="91440" bIns="45720" rtlCol="0" anchor="b">
            <a:noAutofit/>
          </a:bodyPr>
          <a:lstStyle>
            <a:lvl1pPr algn="ctr" defTabSz="912114" rtl="0" eaLnBrk="1" latinLnBrk="0" hangingPunct="1">
              <a:lnSpc>
                <a:spcPct val="90000"/>
              </a:lnSpc>
              <a:spcBef>
                <a:spcPct val="0"/>
              </a:spcBef>
              <a:buNone/>
              <a:defRPr sz="5985" kern="1200">
                <a:solidFill>
                  <a:schemeClr val="tx1"/>
                </a:solidFill>
                <a:latin typeface="+mj-lt"/>
                <a:ea typeface="+mj-ea"/>
                <a:cs typeface="+mj-cs"/>
              </a:defRPr>
            </a:lvl1pPr>
          </a:lstStyle>
          <a:p>
            <a:r>
              <a:rPr lang="en-US" sz="1400" dirty="0">
                <a:latin typeface="CircularStd" panose="020B0604020101020102" pitchFamily="34" charset="0"/>
                <a:ea typeface="SF Pro Display" panose="00000500000000000000" pitchFamily="2" charset="0"/>
                <a:cs typeface="CircularStd" panose="020B0604020101020102" pitchFamily="34" charset="0"/>
              </a:rPr>
              <a:t>Problem Statement</a:t>
            </a:r>
          </a:p>
        </p:txBody>
      </p:sp>
      <p:sp>
        <p:nvSpPr>
          <p:cNvPr id="23" name="Title 1">
            <a:extLst>
              <a:ext uri="{FF2B5EF4-FFF2-40B4-BE49-F238E27FC236}">
                <a16:creationId xmlns:a16="http://schemas.microsoft.com/office/drawing/2014/main" id="{0E23BCBF-961B-4FE3-8159-F061C796FD6E}"/>
              </a:ext>
            </a:extLst>
          </p:cNvPr>
          <p:cNvSpPr txBox="1">
            <a:spLocks/>
          </p:cNvSpPr>
          <p:nvPr/>
        </p:nvSpPr>
        <p:spPr>
          <a:xfrm>
            <a:off x="426888" y="2200275"/>
            <a:ext cx="1371600" cy="514350"/>
          </a:xfrm>
          <a:prstGeom prst="rect">
            <a:avLst/>
          </a:prstGeom>
          <a:solidFill>
            <a:srgbClr val="CCFFFF"/>
          </a:solidFill>
        </p:spPr>
        <p:txBody>
          <a:bodyPr vert="horz" lIns="91440" tIns="45720" rIns="91440" bIns="45720" rtlCol="0" anchor="b">
            <a:noAutofit/>
          </a:bodyPr>
          <a:lstStyle>
            <a:lvl1pPr algn="ctr" defTabSz="912114" rtl="0" eaLnBrk="1" latinLnBrk="0" hangingPunct="1">
              <a:lnSpc>
                <a:spcPct val="90000"/>
              </a:lnSpc>
              <a:spcBef>
                <a:spcPct val="0"/>
              </a:spcBef>
              <a:buNone/>
              <a:defRPr sz="5985" kern="1200">
                <a:solidFill>
                  <a:schemeClr val="tx1"/>
                </a:solidFill>
                <a:latin typeface="+mj-lt"/>
                <a:ea typeface="+mj-ea"/>
                <a:cs typeface="+mj-cs"/>
              </a:defRPr>
            </a:lvl1pPr>
          </a:lstStyle>
          <a:p>
            <a:r>
              <a:rPr lang="en-US" sz="1400" dirty="0">
                <a:latin typeface="CircularStd" panose="020B0604020101020102" pitchFamily="34" charset="0"/>
                <a:ea typeface="SF Pro Display" panose="00000500000000000000" pitchFamily="2" charset="0"/>
                <a:cs typeface="CircularStd" panose="020B0604020101020102" pitchFamily="34" charset="0"/>
              </a:rPr>
              <a:t>Understanding Data</a:t>
            </a:r>
          </a:p>
        </p:txBody>
      </p:sp>
      <p:sp>
        <p:nvSpPr>
          <p:cNvPr id="24" name="Title 1">
            <a:extLst>
              <a:ext uri="{FF2B5EF4-FFF2-40B4-BE49-F238E27FC236}">
                <a16:creationId xmlns:a16="http://schemas.microsoft.com/office/drawing/2014/main" id="{1D51203D-C5C9-4EEF-9FD4-D1C13CBFC40C}"/>
              </a:ext>
            </a:extLst>
          </p:cNvPr>
          <p:cNvSpPr txBox="1">
            <a:spLocks/>
          </p:cNvSpPr>
          <p:nvPr/>
        </p:nvSpPr>
        <p:spPr>
          <a:xfrm>
            <a:off x="4420939" y="2196414"/>
            <a:ext cx="1371600" cy="514350"/>
          </a:xfrm>
          <a:prstGeom prst="rect">
            <a:avLst/>
          </a:prstGeom>
          <a:solidFill>
            <a:srgbClr val="CCFFFF"/>
          </a:solidFill>
        </p:spPr>
        <p:txBody>
          <a:bodyPr vert="horz" lIns="91440" tIns="45720" rIns="91440" bIns="45720" rtlCol="0" anchor="b">
            <a:noAutofit/>
          </a:bodyPr>
          <a:lstStyle>
            <a:defPPr>
              <a:defRPr lang="en-US"/>
            </a:defPPr>
            <a:lvl1pPr algn="ctr" defTabSz="912114">
              <a:lnSpc>
                <a:spcPct val="90000"/>
              </a:lnSpc>
              <a:spcBef>
                <a:spcPct val="0"/>
              </a:spcBef>
              <a:buNone/>
              <a:defRPr sz="1400">
                <a:latin typeface="CircularStd" panose="020B0604020101020102" pitchFamily="34" charset="0"/>
                <a:ea typeface="SF Pro Display" panose="00000500000000000000" pitchFamily="2" charset="0"/>
                <a:cs typeface="CircularStd" panose="020B0604020101020102" pitchFamily="34" charset="0"/>
              </a:defRPr>
            </a:lvl1pPr>
          </a:lstStyle>
          <a:p>
            <a:r>
              <a:rPr lang="en-US" dirty="0"/>
              <a:t>Data Pre-processing</a:t>
            </a:r>
          </a:p>
        </p:txBody>
      </p:sp>
      <p:sp>
        <p:nvSpPr>
          <p:cNvPr id="25" name="Title 1">
            <a:extLst>
              <a:ext uri="{FF2B5EF4-FFF2-40B4-BE49-F238E27FC236}">
                <a16:creationId xmlns:a16="http://schemas.microsoft.com/office/drawing/2014/main" id="{E1D0A605-9AF3-4205-B1D0-1C620B50EFE0}"/>
              </a:ext>
            </a:extLst>
          </p:cNvPr>
          <p:cNvSpPr txBox="1">
            <a:spLocks/>
          </p:cNvSpPr>
          <p:nvPr/>
        </p:nvSpPr>
        <p:spPr>
          <a:xfrm>
            <a:off x="6303847" y="2200275"/>
            <a:ext cx="2207588" cy="514350"/>
          </a:xfrm>
          <a:prstGeom prst="rect">
            <a:avLst/>
          </a:prstGeom>
          <a:solidFill>
            <a:srgbClr val="CCFFFF"/>
          </a:solidFill>
        </p:spPr>
        <p:txBody>
          <a:bodyPr vert="horz" lIns="91440" tIns="45720" rIns="91440" bIns="45720" rtlCol="0" anchor="b">
            <a:noAutofit/>
          </a:bodyPr>
          <a:lstStyle>
            <a:defPPr>
              <a:defRPr lang="en-US"/>
            </a:defPPr>
            <a:lvl1pPr algn="ctr" defTabSz="912114">
              <a:lnSpc>
                <a:spcPct val="90000"/>
              </a:lnSpc>
              <a:spcBef>
                <a:spcPct val="0"/>
              </a:spcBef>
              <a:buNone/>
              <a:defRPr sz="1400">
                <a:latin typeface="CircularStd" panose="020B0604020101020102" pitchFamily="34" charset="0"/>
                <a:ea typeface="SF Pro Display" panose="00000500000000000000" pitchFamily="2" charset="0"/>
                <a:cs typeface="CircularStd" panose="020B0604020101020102" pitchFamily="34" charset="0"/>
              </a:defRPr>
            </a:lvl1pPr>
          </a:lstStyle>
          <a:p>
            <a:r>
              <a:rPr lang="en-US" dirty="0"/>
              <a:t>Data Augmentation and Enrichment</a:t>
            </a:r>
          </a:p>
        </p:txBody>
      </p:sp>
      <p:sp>
        <p:nvSpPr>
          <p:cNvPr id="27" name="Title 1">
            <a:extLst>
              <a:ext uri="{FF2B5EF4-FFF2-40B4-BE49-F238E27FC236}">
                <a16:creationId xmlns:a16="http://schemas.microsoft.com/office/drawing/2014/main" id="{7FED23C5-53D3-40EF-958C-5ACC0AD1CEEE}"/>
              </a:ext>
            </a:extLst>
          </p:cNvPr>
          <p:cNvSpPr txBox="1">
            <a:spLocks/>
          </p:cNvSpPr>
          <p:nvPr/>
        </p:nvSpPr>
        <p:spPr>
          <a:xfrm>
            <a:off x="423434" y="3392026"/>
            <a:ext cx="1828800" cy="514350"/>
          </a:xfrm>
          <a:prstGeom prst="rect">
            <a:avLst/>
          </a:prstGeom>
          <a:solidFill>
            <a:srgbClr val="99FFCC"/>
          </a:solidFill>
        </p:spPr>
        <p:txBody>
          <a:bodyPr vert="horz" lIns="91440" tIns="45720" rIns="91440" bIns="45720" rtlCol="0" anchor="b">
            <a:noAutofit/>
          </a:bodyPr>
          <a:lstStyle>
            <a:defPPr>
              <a:defRPr lang="en-US"/>
            </a:defPPr>
            <a:lvl1pPr algn="ctr" defTabSz="912114">
              <a:lnSpc>
                <a:spcPct val="90000"/>
              </a:lnSpc>
              <a:spcBef>
                <a:spcPct val="0"/>
              </a:spcBef>
              <a:buNone/>
              <a:defRPr sz="1400">
                <a:latin typeface="CircularStd" panose="020B0604020101020102" pitchFamily="34" charset="0"/>
                <a:ea typeface="SF Pro Display" panose="00000500000000000000" pitchFamily="2" charset="0"/>
                <a:cs typeface="CircularStd" panose="020B0604020101020102" pitchFamily="34" charset="0"/>
              </a:defRPr>
            </a:lvl1pPr>
          </a:lstStyle>
          <a:p>
            <a:r>
              <a:rPr lang="en-US" dirty="0"/>
              <a:t>Classic Algorithms Modeling</a:t>
            </a:r>
          </a:p>
        </p:txBody>
      </p:sp>
      <p:sp>
        <p:nvSpPr>
          <p:cNvPr id="29" name="Title 1">
            <a:extLst>
              <a:ext uri="{FF2B5EF4-FFF2-40B4-BE49-F238E27FC236}">
                <a16:creationId xmlns:a16="http://schemas.microsoft.com/office/drawing/2014/main" id="{E3998779-C95F-467B-9DD4-4278919920E3}"/>
              </a:ext>
            </a:extLst>
          </p:cNvPr>
          <p:cNvSpPr txBox="1">
            <a:spLocks/>
          </p:cNvSpPr>
          <p:nvPr/>
        </p:nvSpPr>
        <p:spPr>
          <a:xfrm>
            <a:off x="3553034" y="3392026"/>
            <a:ext cx="1828800" cy="514350"/>
          </a:xfrm>
          <a:prstGeom prst="rect">
            <a:avLst/>
          </a:prstGeom>
          <a:solidFill>
            <a:srgbClr val="99FFCC"/>
          </a:solidFill>
        </p:spPr>
        <p:txBody>
          <a:bodyPr vert="horz" lIns="91440" tIns="45720" rIns="91440" bIns="45720" rtlCol="0" anchor="b">
            <a:noAutofit/>
          </a:bodyPr>
          <a:lstStyle>
            <a:defPPr>
              <a:defRPr lang="en-US"/>
            </a:defPPr>
            <a:lvl1pPr algn="ctr" defTabSz="912114">
              <a:lnSpc>
                <a:spcPct val="90000"/>
              </a:lnSpc>
              <a:spcBef>
                <a:spcPct val="0"/>
              </a:spcBef>
              <a:buNone/>
              <a:defRPr sz="1400">
                <a:latin typeface="CircularStd" panose="020B0604020101020102" pitchFamily="34" charset="0"/>
                <a:ea typeface="SF Pro Display" panose="00000500000000000000" pitchFamily="2" charset="0"/>
                <a:cs typeface="CircularStd" panose="020B0604020101020102" pitchFamily="34" charset="0"/>
              </a:defRPr>
            </a:lvl1pPr>
          </a:lstStyle>
          <a:p>
            <a:r>
              <a:rPr lang="en-US" dirty="0"/>
              <a:t>Deep Learning Models</a:t>
            </a:r>
          </a:p>
        </p:txBody>
      </p:sp>
      <p:sp>
        <p:nvSpPr>
          <p:cNvPr id="30" name="Title 1">
            <a:extLst>
              <a:ext uri="{FF2B5EF4-FFF2-40B4-BE49-F238E27FC236}">
                <a16:creationId xmlns:a16="http://schemas.microsoft.com/office/drawing/2014/main" id="{888FB47D-D63E-4213-A512-F81107EB8F90}"/>
              </a:ext>
            </a:extLst>
          </p:cNvPr>
          <p:cNvSpPr txBox="1">
            <a:spLocks/>
          </p:cNvSpPr>
          <p:nvPr/>
        </p:nvSpPr>
        <p:spPr>
          <a:xfrm>
            <a:off x="6682635" y="3392026"/>
            <a:ext cx="1828800" cy="514350"/>
          </a:xfrm>
          <a:prstGeom prst="rect">
            <a:avLst/>
          </a:prstGeom>
          <a:solidFill>
            <a:srgbClr val="99FFCC"/>
          </a:solidFill>
        </p:spPr>
        <p:txBody>
          <a:bodyPr vert="horz" lIns="91440" tIns="45720" rIns="91440" bIns="45720" rtlCol="0" anchor="b">
            <a:noAutofit/>
          </a:bodyPr>
          <a:lstStyle>
            <a:defPPr>
              <a:defRPr lang="en-US"/>
            </a:defPPr>
            <a:lvl1pPr algn="ctr" defTabSz="912114">
              <a:lnSpc>
                <a:spcPct val="90000"/>
              </a:lnSpc>
              <a:spcBef>
                <a:spcPct val="0"/>
              </a:spcBef>
              <a:buNone/>
              <a:defRPr sz="1400">
                <a:latin typeface="CircularStd" panose="020B0604020101020102" pitchFamily="34" charset="0"/>
                <a:ea typeface="SF Pro Display" panose="00000500000000000000" pitchFamily="2" charset="0"/>
                <a:cs typeface="CircularStd" panose="020B0604020101020102" pitchFamily="34" charset="0"/>
              </a:defRPr>
            </a:lvl1pPr>
          </a:lstStyle>
          <a:p>
            <a:r>
              <a:rPr lang="en-US" dirty="0"/>
              <a:t>State-of-the Art Models</a:t>
            </a:r>
          </a:p>
        </p:txBody>
      </p:sp>
      <p:sp>
        <p:nvSpPr>
          <p:cNvPr id="31" name="Title 1">
            <a:extLst>
              <a:ext uri="{FF2B5EF4-FFF2-40B4-BE49-F238E27FC236}">
                <a16:creationId xmlns:a16="http://schemas.microsoft.com/office/drawing/2014/main" id="{12496C44-AF9C-49CC-B25F-3021F9870F96}"/>
              </a:ext>
            </a:extLst>
          </p:cNvPr>
          <p:cNvSpPr txBox="1">
            <a:spLocks/>
          </p:cNvSpPr>
          <p:nvPr/>
        </p:nvSpPr>
        <p:spPr>
          <a:xfrm>
            <a:off x="491873" y="4658419"/>
            <a:ext cx="1828800" cy="514350"/>
          </a:xfrm>
          <a:prstGeom prst="rect">
            <a:avLst/>
          </a:prstGeom>
          <a:solidFill>
            <a:srgbClr val="FFFF99"/>
          </a:solidFill>
        </p:spPr>
        <p:txBody>
          <a:bodyPr vert="horz" lIns="91440" tIns="45720" rIns="91440" bIns="45720" rtlCol="0" anchor="b">
            <a:noAutofit/>
          </a:bodyPr>
          <a:lstStyle>
            <a:defPPr>
              <a:defRPr lang="en-US"/>
            </a:defPPr>
            <a:lvl1pPr algn="ctr" defTabSz="912114">
              <a:lnSpc>
                <a:spcPct val="90000"/>
              </a:lnSpc>
              <a:spcBef>
                <a:spcPct val="0"/>
              </a:spcBef>
              <a:buNone/>
              <a:defRPr sz="1400">
                <a:latin typeface="CircularStd" panose="020B0604020101020102" pitchFamily="34" charset="0"/>
                <a:ea typeface="SF Pro Display" panose="00000500000000000000" pitchFamily="2" charset="0"/>
                <a:cs typeface="CircularStd" panose="020B0604020101020102" pitchFamily="34" charset="0"/>
              </a:defRPr>
            </a:lvl1pPr>
          </a:lstStyle>
          <a:p>
            <a:r>
              <a:rPr lang="en-US" dirty="0"/>
              <a:t>Evaluation and Metrics</a:t>
            </a:r>
          </a:p>
        </p:txBody>
      </p:sp>
      <p:sp>
        <p:nvSpPr>
          <p:cNvPr id="32" name="Title 1">
            <a:extLst>
              <a:ext uri="{FF2B5EF4-FFF2-40B4-BE49-F238E27FC236}">
                <a16:creationId xmlns:a16="http://schemas.microsoft.com/office/drawing/2014/main" id="{8B398C9B-3CEE-475A-AC54-1804EA5AFE9E}"/>
              </a:ext>
            </a:extLst>
          </p:cNvPr>
          <p:cNvSpPr txBox="1">
            <a:spLocks/>
          </p:cNvSpPr>
          <p:nvPr/>
        </p:nvSpPr>
        <p:spPr>
          <a:xfrm>
            <a:off x="3317987" y="4664758"/>
            <a:ext cx="1717130" cy="514350"/>
          </a:xfrm>
          <a:prstGeom prst="rect">
            <a:avLst/>
          </a:prstGeom>
          <a:solidFill>
            <a:srgbClr val="FFFF99"/>
          </a:solidFill>
        </p:spPr>
        <p:txBody>
          <a:bodyPr vert="horz" lIns="91440" tIns="45720" rIns="91440" bIns="45720" rtlCol="0" anchor="b">
            <a:noAutofit/>
          </a:bodyPr>
          <a:lstStyle>
            <a:defPPr>
              <a:defRPr lang="en-US"/>
            </a:defPPr>
            <a:lvl1pPr algn="ctr" defTabSz="912114">
              <a:lnSpc>
                <a:spcPct val="90000"/>
              </a:lnSpc>
              <a:spcBef>
                <a:spcPct val="0"/>
              </a:spcBef>
              <a:buNone/>
              <a:defRPr sz="1400">
                <a:latin typeface="CircularStd" panose="020B0604020101020102" pitchFamily="34" charset="0"/>
                <a:ea typeface="SF Pro Display" panose="00000500000000000000" pitchFamily="2" charset="0"/>
                <a:cs typeface="CircularStd" panose="020B0604020101020102" pitchFamily="34" charset="0"/>
              </a:defRPr>
            </a:lvl1pPr>
          </a:lstStyle>
          <a:p>
            <a:r>
              <a:rPr lang="en-US" dirty="0"/>
              <a:t>Pre-trained Weights</a:t>
            </a:r>
          </a:p>
        </p:txBody>
      </p:sp>
      <p:sp>
        <p:nvSpPr>
          <p:cNvPr id="33" name="Title 1">
            <a:extLst>
              <a:ext uri="{FF2B5EF4-FFF2-40B4-BE49-F238E27FC236}">
                <a16:creationId xmlns:a16="http://schemas.microsoft.com/office/drawing/2014/main" id="{3A70A102-CCC7-4AD3-84C8-23902BE76410}"/>
              </a:ext>
            </a:extLst>
          </p:cNvPr>
          <p:cNvSpPr txBox="1">
            <a:spLocks/>
          </p:cNvSpPr>
          <p:nvPr/>
        </p:nvSpPr>
        <p:spPr>
          <a:xfrm>
            <a:off x="6682635" y="4658419"/>
            <a:ext cx="1828800" cy="514350"/>
          </a:xfrm>
          <a:prstGeom prst="rect">
            <a:avLst/>
          </a:prstGeom>
          <a:solidFill>
            <a:srgbClr val="FFFF99"/>
          </a:solidFill>
        </p:spPr>
        <p:txBody>
          <a:bodyPr vert="horz" lIns="91440" tIns="45720" rIns="91440" bIns="45720" rtlCol="0" anchor="b">
            <a:noAutofit/>
          </a:bodyPr>
          <a:lstStyle>
            <a:defPPr>
              <a:defRPr lang="en-US"/>
            </a:defPPr>
            <a:lvl1pPr algn="ctr" defTabSz="912114">
              <a:lnSpc>
                <a:spcPct val="90000"/>
              </a:lnSpc>
              <a:spcBef>
                <a:spcPct val="0"/>
              </a:spcBef>
              <a:buNone/>
              <a:defRPr sz="1400">
                <a:latin typeface="CircularStd" panose="020B0604020101020102" pitchFamily="34" charset="0"/>
                <a:ea typeface="SF Pro Display" panose="00000500000000000000" pitchFamily="2" charset="0"/>
                <a:cs typeface="CircularStd" panose="020B0604020101020102" pitchFamily="34" charset="0"/>
              </a:defRPr>
            </a:lvl1pPr>
          </a:lstStyle>
          <a:p>
            <a:r>
              <a:rPr lang="en-US" dirty="0"/>
              <a:t>Hyper-parameter Tuning</a:t>
            </a:r>
          </a:p>
        </p:txBody>
      </p:sp>
      <p:sp>
        <p:nvSpPr>
          <p:cNvPr id="35" name="Title 1">
            <a:extLst>
              <a:ext uri="{FF2B5EF4-FFF2-40B4-BE49-F238E27FC236}">
                <a16:creationId xmlns:a16="http://schemas.microsoft.com/office/drawing/2014/main" id="{BD2F2686-DBF8-4CB2-B3EC-03817C81D1F6}"/>
              </a:ext>
            </a:extLst>
          </p:cNvPr>
          <p:cNvSpPr txBox="1">
            <a:spLocks/>
          </p:cNvSpPr>
          <p:nvPr/>
        </p:nvSpPr>
        <p:spPr>
          <a:xfrm>
            <a:off x="2309796" y="2200275"/>
            <a:ext cx="1599835" cy="514350"/>
          </a:xfrm>
          <a:prstGeom prst="rect">
            <a:avLst/>
          </a:prstGeom>
          <a:solidFill>
            <a:srgbClr val="CCFFFF"/>
          </a:solidFill>
        </p:spPr>
        <p:txBody>
          <a:bodyPr vert="horz" lIns="91440" tIns="45720" rIns="91440" bIns="45720" rtlCol="0" anchor="b">
            <a:noAutofit/>
          </a:bodyPr>
          <a:lstStyle>
            <a:defPPr>
              <a:defRPr lang="en-US"/>
            </a:defPPr>
            <a:lvl1pPr algn="ctr" defTabSz="912114">
              <a:lnSpc>
                <a:spcPct val="90000"/>
              </a:lnSpc>
              <a:spcBef>
                <a:spcPct val="0"/>
              </a:spcBef>
              <a:buNone/>
              <a:defRPr sz="1400">
                <a:latin typeface="CircularStd" panose="020B0604020101020102" pitchFamily="34" charset="0"/>
                <a:ea typeface="SF Pro Display" panose="00000500000000000000" pitchFamily="2" charset="0"/>
                <a:cs typeface="CircularStd" panose="020B0604020101020102" pitchFamily="34" charset="0"/>
              </a:defRPr>
            </a:lvl1pPr>
          </a:lstStyle>
          <a:p>
            <a:r>
              <a:rPr lang="en-US" dirty="0"/>
              <a:t>Exploratory Data Analysis (EDA)</a:t>
            </a:r>
          </a:p>
        </p:txBody>
      </p:sp>
      <p:cxnSp>
        <p:nvCxnSpPr>
          <p:cNvPr id="4" name="Straight Arrow Connector 3">
            <a:extLst>
              <a:ext uri="{FF2B5EF4-FFF2-40B4-BE49-F238E27FC236}">
                <a16:creationId xmlns:a16="http://schemas.microsoft.com/office/drawing/2014/main" id="{7953C9FE-9D8C-4932-8801-0E6614811F5B}"/>
              </a:ext>
            </a:extLst>
          </p:cNvPr>
          <p:cNvCxnSpPr>
            <a:cxnSpLocks/>
          </p:cNvCxnSpPr>
          <p:nvPr/>
        </p:nvCxnSpPr>
        <p:spPr>
          <a:xfrm>
            <a:off x="1508919" y="1672025"/>
            <a:ext cx="0" cy="318942"/>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59" name="Straight Arrow Connector 58">
            <a:extLst>
              <a:ext uri="{FF2B5EF4-FFF2-40B4-BE49-F238E27FC236}">
                <a16:creationId xmlns:a16="http://schemas.microsoft.com/office/drawing/2014/main" id="{0A540724-101B-477D-BC1D-2A90B08D845D}"/>
              </a:ext>
            </a:extLst>
          </p:cNvPr>
          <p:cNvCxnSpPr>
            <a:cxnSpLocks/>
          </p:cNvCxnSpPr>
          <p:nvPr/>
        </p:nvCxnSpPr>
        <p:spPr>
          <a:xfrm>
            <a:off x="4422334" y="2857500"/>
            <a:ext cx="0" cy="318942"/>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0" name="Rectangle: Rounded Corners 59">
            <a:extLst>
              <a:ext uri="{FF2B5EF4-FFF2-40B4-BE49-F238E27FC236}">
                <a16:creationId xmlns:a16="http://schemas.microsoft.com/office/drawing/2014/main" id="{601BFD4E-42AA-45B5-8D8F-447B02F7BA79}"/>
              </a:ext>
            </a:extLst>
          </p:cNvPr>
          <p:cNvSpPr/>
          <p:nvPr/>
        </p:nvSpPr>
        <p:spPr>
          <a:xfrm>
            <a:off x="308768" y="4379119"/>
            <a:ext cx="11670073" cy="1136048"/>
          </a:xfrm>
          <a:prstGeom prst="roundRect">
            <a:avLst/>
          </a:prstGeom>
          <a:noFill/>
          <a:ln>
            <a:solidFill>
              <a:schemeClr val="accent2"/>
            </a:solidFill>
          </a:ln>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defTabSz="912114">
              <a:lnSpc>
                <a:spcPct val="90000"/>
              </a:lnSpc>
              <a:spcBef>
                <a:spcPct val="0"/>
              </a:spcBef>
            </a:pPr>
            <a:endParaRPr lang="en-US" sz="1400">
              <a:latin typeface="CircularStd" panose="020B0604020101020102" pitchFamily="34" charset="0"/>
              <a:ea typeface="SF Pro Display" panose="00000500000000000000" pitchFamily="2" charset="0"/>
              <a:cs typeface="CircularStd" panose="020B0604020101020102" pitchFamily="34" charset="0"/>
            </a:endParaRPr>
          </a:p>
        </p:txBody>
      </p:sp>
      <p:sp>
        <p:nvSpPr>
          <p:cNvPr id="67" name="Rectangle: Rounded Corners 66">
            <a:extLst>
              <a:ext uri="{FF2B5EF4-FFF2-40B4-BE49-F238E27FC236}">
                <a16:creationId xmlns:a16="http://schemas.microsoft.com/office/drawing/2014/main" id="{9CDF7181-47C2-47E4-8BAA-0E923D6C0D03}"/>
              </a:ext>
            </a:extLst>
          </p:cNvPr>
          <p:cNvSpPr/>
          <p:nvPr/>
        </p:nvSpPr>
        <p:spPr>
          <a:xfrm>
            <a:off x="341163" y="5856380"/>
            <a:ext cx="2914650" cy="331572"/>
          </a:xfrm>
          <a:prstGeom prst="roundRect">
            <a:avLst/>
          </a:prstGeom>
          <a:solidFill>
            <a:srgbClr val="F0F4FB"/>
          </a:solidFill>
        </p:spPr>
        <p:txBody>
          <a:bodyPr vert="horz" lIns="91440" tIns="45720" rIns="91440" bIns="45720" rtlCol="0" anchor="b">
            <a:noAutofit/>
          </a:bodyPr>
          <a:lstStyle/>
          <a:p>
            <a:pPr algn="ctr" defTabSz="912114">
              <a:lnSpc>
                <a:spcPct val="90000"/>
              </a:lnSpc>
              <a:spcBef>
                <a:spcPct val="0"/>
              </a:spcBef>
            </a:pPr>
            <a:r>
              <a:rPr lang="en-US" sz="1400" dirty="0">
                <a:solidFill>
                  <a:srgbClr val="00B050"/>
                </a:solidFill>
                <a:latin typeface="CircularStd" panose="020B0604020101020102" pitchFamily="34" charset="0"/>
                <a:ea typeface="SF Pro Display" panose="00000500000000000000" pitchFamily="2" charset="0"/>
                <a:cs typeface="CircularStd" panose="020B0604020101020102" pitchFamily="34" charset="0"/>
              </a:rPr>
              <a:t>Final Winning Classifier</a:t>
            </a:r>
          </a:p>
        </p:txBody>
      </p:sp>
      <p:cxnSp>
        <p:nvCxnSpPr>
          <p:cNvPr id="69" name="Straight Arrow Connector 68">
            <a:extLst>
              <a:ext uri="{FF2B5EF4-FFF2-40B4-BE49-F238E27FC236}">
                <a16:creationId xmlns:a16="http://schemas.microsoft.com/office/drawing/2014/main" id="{02B28F74-7713-47EC-81D2-502E3F444B95}"/>
              </a:ext>
            </a:extLst>
          </p:cNvPr>
          <p:cNvCxnSpPr>
            <a:cxnSpLocks/>
          </p:cNvCxnSpPr>
          <p:nvPr/>
        </p:nvCxnSpPr>
        <p:spPr>
          <a:xfrm>
            <a:off x="4467434" y="4060177"/>
            <a:ext cx="0" cy="318942"/>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70" name="Straight Arrow Connector 69">
            <a:extLst>
              <a:ext uri="{FF2B5EF4-FFF2-40B4-BE49-F238E27FC236}">
                <a16:creationId xmlns:a16="http://schemas.microsoft.com/office/drawing/2014/main" id="{9A83F80E-6349-4D73-9127-8EFABDF743D0}"/>
              </a:ext>
            </a:extLst>
          </p:cNvPr>
          <p:cNvCxnSpPr>
            <a:cxnSpLocks/>
          </p:cNvCxnSpPr>
          <p:nvPr/>
        </p:nvCxnSpPr>
        <p:spPr>
          <a:xfrm>
            <a:off x="1416420" y="5515167"/>
            <a:ext cx="0" cy="318942"/>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71" name="Straight Arrow Connector 70">
            <a:extLst>
              <a:ext uri="{FF2B5EF4-FFF2-40B4-BE49-F238E27FC236}">
                <a16:creationId xmlns:a16="http://schemas.microsoft.com/office/drawing/2014/main" id="{63FEA91D-829F-452A-80FD-1513315249D8}"/>
              </a:ext>
            </a:extLst>
          </p:cNvPr>
          <p:cNvCxnSpPr>
            <a:cxnSpLocks/>
          </p:cNvCxnSpPr>
          <p:nvPr/>
        </p:nvCxnSpPr>
        <p:spPr>
          <a:xfrm>
            <a:off x="1798488" y="2465690"/>
            <a:ext cx="476250"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72" name="Straight Arrow Connector 71">
            <a:extLst>
              <a:ext uri="{FF2B5EF4-FFF2-40B4-BE49-F238E27FC236}">
                <a16:creationId xmlns:a16="http://schemas.microsoft.com/office/drawing/2014/main" id="{F5930C4C-59C2-4730-912C-1DA5DACEA6E4}"/>
              </a:ext>
            </a:extLst>
          </p:cNvPr>
          <p:cNvCxnSpPr>
            <a:cxnSpLocks/>
          </p:cNvCxnSpPr>
          <p:nvPr/>
        </p:nvCxnSpPr>
        <p:spPr>
          <a:xfrm>
            <a:off x="3938427" y="2453589"/>
            <a:ext cx="476250"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73" name="Straight Arrow Connector 72">
            <a:extLst>
              <a:ext uri="{FF2B5EF4-FFF2-40B4-BE49-F238E27FC236}">
                <a16:creationId xmlns:a16="http://schemas.microsoft.com/office/drawing/2014/main" id="{3C66D66B-576D-4716-9B01-EB9AE2EEC2AD}"/>
              </a:ext>
            </a:extLst>
          </p:cNvPr>
          <p:cNvCxnSpPr>
            <a:cxnSpLocks/>
          </p:cNvCxnSpPr>
          <p:nvPr/>
        </p:nvCxnSpPr>
        <p:spPr>
          <a:xfrm>
            <a:off x="5792539" y="2435571"/>
            <a:ext cx="476250"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88244983-5090-4A26-A892-089E238B617A}"/>
              </a:ext>
            </a:extLst>
          </p:cNvPr>
          <p:cNvCxnSpPr>
            <a:cxnSpLocks/>
            <a:stCxn id="27" idx="3"/>
            <a:endCxn id="29" idx="1"/>
          </p:cNvCxnSpPr>
          <p:nvPr/>
        </p:nvCxnSpPr>
        <p:spPr>
          <a:xfrm>
            <a:off x="2252234" y="3649201"/>
            <a:ext cx="1300800" cy="0"/>
          </a:xfrm>
          <a:prstGeom prst="straightConnector1">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6" name="Straight Arrow Connector 75">
            <a:extLst>
              <a:ext uri="{FF2B5EF4-FFF2-40B4-BE49-F238E27FC236}">
                <a16:creationId xmlns:a16="http://schemas.microsoft.com/office/drawing/2014/main" id="{D672EAF5-5E2E-49C0-BDCE-7BEC89CF5047}"/>
              </a:ext>
            </a:extLst>
          </p:cNvPr>
          <p:cNvCxnSpPr>
            <a:cxnSpLocks/>
          </p:cNvCxnSpPr>
          <p:nvPr/>
        </p:nvCxnSpPr>
        <p:spPr>
          <a:xfrm>
            <a:off x="5381835" y="3649201"/>
            <a:ext cx="1300800" cy="0"/>
          </a:xfrm>
          <a:prstGeom prst="straightConnector1">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7" name="Straight Arrow Connector 76">
            <a:extLst>
              <a:ext uri="{FF2B5EF4-FFF2-40B4-BE49-F238E27FC236}">
                <a16:creationId xmlns:a16="http://schemas.microsoft.com/office/drawing/2014/main" id="{B5029175-4F76-48B0-B92C-DE8459E101EE}"/>
              </a:ext>
            </a:extLst>
          </p:cNvPr>
          <p:cNvCxnSpPr>
            <a:cxnSpLocks/>
          </p:cNvCxnSpPr>
          <p:nvPr/>
        </p:nvCxnSpPr>
        <p:spPr>
          <a:xfrm>
            <a:off x="1386213" y="4514850"/>
            <a:ext cx="6409206" cy="0"/>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id="{397E46E1-0B4D-434D-93CE-793C07698381}"/>
              </a:ext>
            </a:extLst>
          </p:cNvPr>
          <p:cNvCxnSpPr>
            <a:cxnSpLocks/>
          </p:cNvCxnSpPr>
          <p:nvPr/>
        </p:nvCxnSpPr>
        <p:spPr>
          <a:xfrm>
            <a:off x="1386213" y="5314950"/>
            <a:ext cx="6409206" cy="0"/>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9" name="Straight Arrow Connector 78">
            <a:extLst>
              <a:ext uri="{FF2B5EF4-FFF2-40B4-BE49-F238E27FC236}">
                <a16:creationId xmlns:a16="http://schemas.microsoft.com/office/drawing/2014/main" id="{3DAF21E1-8F90-4A3F-B616-238750C8E299}"/>
              </a:ext>
            </a:extLst>
          </p:cNvPr>
          <p:cNvCxnSpPr>
            <a:cxnSpLocks/>
            <a:endCxn id="31" idx="0"/>
          </p:cNvCxnSpPr>
          <p:nvPr/>
        </p:nvCxnSpPr>
        <p:spPr>
          <a:xfrm>
            <a:off x="1406273" y="4514850"/>
            <a:ext cx="0" cy="143569"/>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0" name="Straight Arrow Connector 79">
            <a:extLst>
              <a:ext uri="{FF2B5EF4-FFF2-40B4-BE49-F238E27FC236}">
                <a16:creationId xmlns:a16="http://schemas.microsoft.com/office/drawing/2014/main" id="{37BCB1C1-4723-44E7-8F9A-C3ECD5E4504B}"/>
              </a:ext>
            </a:extLst>
          </p:cNvPr>
          <p:cNvCxnSpPr>
            <a:cxnSpLocks/>
          </p:cNvCxnSpPr>
          <p:nvPr/>
        </p:nvCxnSpPr>
        <p:spPr>
          <a:xfrm>
            <a:off x="1387935" y="5171381"/>
            <a:ext cx="0" cy="143569"/>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1" name="Straight Arrow Connector 80">
            <a:extLst>
              <a:ext uri="{FF2B5EF4-FFF2-40B4-BE49-F238E27FC236}">
                <a16:creationId xmlns:a16="http://schemas.microsoft.com/office/drawing/2014/main" id="{9B770AE3-4294-4FDB-AAD4-8C6411A76FF3}"/>
              </a:ext>
            </a:extLst>
          </p:cNvPr>
          <p:cNvCxnSpPr>
            <a:cxnSpLocks/>
          </p:cNvCxnSpPr>
          <p:nvPr/>
        </p:nvCxnSpPr>
        <p:spPr>
          <a:xfrm>
            <a:off x="4252119" y="4514849"/>
            <a:ext cx="0" cy="143569"/>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2" name="Straight Arrow Connector 81">
            <a:extLst>
              <a:ext uri="{FF2B5EF4-FFF2-40B4-BE49-F238E27FC236}">
                <a16:creationId xmlns:a16="http://schemas.microsoft.com/office/drawing/2014/main" id="{2022CA5B-0A35-400D-8A0C-9511464B6657}"/>
              </a:ext>
            </a:extLst>
          </p:cNvPr>
          <p:cNvCxnSpPr>
            <a:cxnSpLocks/>
          </p:cNvCxnSpPr>
          <p:nvPr/>
        </p:nvCxnSpPr>
        <p:spPr>
          <a:xfrm>
            <a:off x="4252119" y="5181896"/>
            <a:ext cx="0" cy="143569"/>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Arrow Connector 82">
            <a:extLst>
              <a:ext uri="{FF2B5EF4-FFF2-40B4-BE49-F238E27FC236}">
                <a16:creationId xmlns:a16="http://schemas.microsoft.com/office/drawing/2014/main" id="{BE775CDE-82DC-479A-80B2-864ED8C98826}"/>
              </a:ext>
            </a:extLst>
          </p:cNvPr>
          <p:cNvCxnSpPr>
            <a:cxnSpLocks/>
          </p:cNvCxnSpPr>
          <p:nvPr/>
        </p:nvCxnSpPr>
        <p:spPr>
          <a:xfrm>
            <a:off x="7795419" y="4514848"/>
            <a:ext cx="0" cy="143569"/>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Arrow Connector 83">
            <a:extLst>
              <a:ext uri="{FF2B5EF4-FFF2-40B4-BE49-F238E27FC236}">
                <a16:creationId xmlns:a16="http://schemas.microsoft.com/office/drawing/2014/main" id="{BBE28EF3-A3CF-49C5-97BB-4130DC00382C}"/>
              </a:ext>
            </a:extLst>
          </p:cNvPr>
          <p:cNvCxnSpPr>
            <a:cxnSpLocks/>
          </p:cNvCxnSpPr>
          <p:nvPr/>
        </p:nvCxnSpPr>
        <p:spPr>
          <a:xfrm>
            <a:off x="7797141" y="5157183"/>
            <a:ext cx="0" cy="143569"/>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TextBox 43">
            <a:extLst>
              <a:ext uri="{FF2B5EF4-FFF2-40B4-BE49-F238E27FC236}">
                <a16:creationId xmlns:a16="http://schemas.microsoft.com/office/drawing/2014/main" id="{7F472293-FB9E-49A4-99CE-2F39155FA6CA}"/>
              </a:ext>
            </a:extLst>
          </p:cNvPr>
          <p:cNvSpPr txBox="1"/>
          <p:nvPr/>
        </p:nvSpPr>
        <p:spPr>
          <a:xfrm>
            <a:off x="7809685" y="4395659"/>
            <a:ext cx="1032655" cy="246221"/>
          </a:xfrm>
          <a:prstGeom prst="rect">
            <a:avLst/>
          </a:prstGeom>
          <a:noFill/>
        </p:spPr>
        <p:txBody>
          <a:bodyPr wrap="none" rtlCol="0">
            <a:spAutoFit/>
          </a:bodyPr>
          <a:lstStyle/>
          <a:p>
            <a:r>
              <a:rPr lang="en-US" sz="1000" dirty="0">
                <a:latin typeface="CircularStd" panose="020B0604020101020102" pitchFamily="34" charset="0"/>
                <a:cs typeface="CircularStd" panose="020B0604020101020102" pitchFamily="34" charset="0"/>
              </a:rPr>
              <a:t>Feedback loop</a:t>
            </a:r>
          </a:p>
        </p:txBody>
      </p:sp>
      <p:sp>
        <p:nvSpPr>
          <p:cNvPr id="85" name="TextBox 84">
            <a:extLst>
              <a:ext uri="{FF2B5EF4-FFF2-40B4-BE49-F238E27FC236}">
                <a16:creationId xmlns:a16="http://schemas.microsoft.com/office/drawing/2014/main" id="{490B5B06-6194-4662-B096-51BEB22D1C88}"/>
              </a:ext>
            </a:extLst>
          </p:cNvPr>
          <p:cNvSpPr txBox="1"/>
          <p:nvPr/>
        </p:nvSpPr>
        <p:spPr>
          <a:xfrm>
            <a:off x="2080426" y="5276721"/>
            <a:ext cx="5200644" cy="246221"/>
          </a:xfrm>
          <a:prstGeom prst="rect">
            <a:avLst/>
          </a:prstGeom>
          <a:noFill/>
        </p:spPr>
        <p:txBody>
          <a:bodyPr wrap="square" rtlCol="0">
            <a:spAutoFit/>
          </a:bodyPr>
          <a:lstStyle/>
          <a:p>
            <a:r>
              <a:rPr lang="en-US" sz="1000" dirty="0">
                <a:latin typeface="CircularStd" panose="020B0604020101020102" pitchFamily="34" charset="0"/>
                <a:cs typeface="CircularStd" panose="020B0604020101020102" pitchFamily="34" charset="0"/>
              </a:rPr>
              <a:t>Iterate and improve until best results with state-of-the-art results/leaderboard rankings</a:t>
            </a:r>
          </a:p>
        </p:txBody>
      </p:sp>
      <p:sp>
        <p:nvSpPr>
          <p:cNvPr id="46" name="TextBox 45">
            <a:extLst>
              <a:ext uri="{FF2B5EF4-FFF2-40B4-BE49-F238E27FC236}">
                <a16:creationId xmlns:a16="http://schemas.microsoft.com/office/drawing/2014/main" id="{0B5FD14A-49AE-42DC-8009-27230AE731D8}"/>
              </a:ext>
            </a:extLst>
          </p:cNvPr>
          <p:cNvSpPr txBox="1"/>
          <p:nvPr/>
        </p:nvSpPr>
        <p:spPr>
          <a:xfrm>
            <a:off x="8792093" y="2096358"/>
            <a:ext cx="3142514" cy="738664"/>
          </a:xfrm>
          <a:prstGeom prst="rect">
            <a:avLst/>
          </a:prstGeom>
          <a:noFill/>
        </p:spPr>
        <p:txBody>
          <a:bodyPr wrap="square" rtlCol="0">
            <a:spAutoFit/>
          </a:bodyPr>
          <a:lstStyle/>
          <a:p>
            <a:r>
              <a:rPr lang="en-US" sz="1050" dirty="0">
                <a:latin typeface="CircularStd" panose="020B0604020101020102" pitchFamily="34" charset="0"/>
                <a:cs typeface="CircularStd" panose="020B0604020101020102" pitchFamily="34" charset="0"/>
              </a:rPr>
              <a:t>The given twitter dataset is thoroughly examined and analyzed to understand the context and relationships like distribution, summary stats and attributes.</a:t>
            </a:r>
          </a:p>
        </p:txBody>
      </p:sp>
      <p:sp>
        <p:nvSpPr>
          <p:cNvPr id="87" name="TextBox 86">
            <a:extLst>
              <a:ext uri="{FF2B5EF4-FFF2-40B4-BE49-F238E27FC236}">
                <a16:creationId xmlns:a16="http://schemas.microsoft.com/office/drawing/2014/main" id="{E9E7E619-952A-4833-AB4A-6B76CC854C6C}"/>
              </a:ext>
            </a:extLst>
          </p:cNvPr>
          <p:cNvSpPr txBox="1"/>
          <p:nvPr/>
        </p:nvSpPr>
        <p:spPr>
          <a:xfrm>
            <a:off x="8767706" y="3345214"/>
            <a:ext cx="3142514" cy="577081"/>
          </a:xfrm>
          <a:prstGeom prst="rect">
            <a:avLst/>
          </a:prstGeom>
          <a:noFill/>
        </p:spPr>
        <p:txBody>
          <a:bodyPr wrap="square" rtlCol="0">
            <a:spAutoFit/>
          </a:bodyPr>
          <a:lstStyle/>
          <a:p>
            <a:r>
              <a:rPr lang="en-US" sz="1050" dirty="0">
                <a:latin typeface="CircularStd" panose="020B0604020101020102" pitchFamily="34" charset="0"/>
                <a:cs typeface="CircularStd" panose="020B0604020101020102" pitchFamily="34" charset="0"/>
              </a:rPr>
              <a:t>The processed data is utilized to train classic models at first and then deep learning models. The winning model is SOTA BERT model.</a:t>
            </a:r>
          </a:p>
        </p:txBody>
      </p:sp>
      <p:sp>
        <p:nvSpPr>
          <p:cNvPr id="88" name="TextBox 87">
            <a:extLst>
              <a:ext uri="{FF2B5EF4-FFF2-40B4-BE49-F238E27FC236}">
                <a16:creationId xmlns:a16="http://schemas.microsoft.com/office/drawing/2014/main" id="{91D4B9F3-EAED-4A8A-B6C0-313809DE7B4C}"/>
              </a:ext>
            </a:extLst>
          </p:cNvPr>
          <p:cNvSpPr txBox="1"/>
          <p:nvPr/>
        </p:nvSpPr>
        <p:spPr>
          <a:xfrm>
            <a:off x="8833321" y="4465471"/>
            <a:ext cx="3142514" cy="900246"/>
          </a:xfrm>
          <a:prstGeom prst="rect">
            <a:avLst/>
          </a:prstGeom>
          <a:noFill/>
        </p:spPr>
        <p:txBody>
          <a:bodyPr wrap="square" rtlCol="0">
            <a:spAutoFit/>
          </a:bodyPr>
          <a:lstStyle/>
          <a:p>
            <a:r>
              <a:rPr lang="en-US" sz="1050" dirty="0">
                <a:latin typeface="CircularStd" panose="020B0604020101020102" pitchFamily="34" charset="0"/>
                <a:cs typeface="CircularStd" panose="020B0604020101020102" pitchFamily="34" charset="0"/>
              </a:rPr>
              <a:t>Every model is evaluated using traditional metrics like Accuracy, F1, AUC, ROC curves etc. The models are hyper-parameter tuned to perform to optimum as well as large pre-trained weights are used for BERT model.</a:t>
            </a:r>
          </a:p>
        </p:txBody>
      </p:sp>
    </p:spTree>
    <p:extLst>
      <p:ext uri="{BB962C8B-B14F-4D97-AF65-F5344CB8AC3E}">
        <p14:creationId xmlns:p14="http://schemas.microsoft.com/office/powerpoint/2010/main" val="2533018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Understanding Data and Pre-processing</a:t>
            </a:r>
          </a:p>
        </p:txBody>
      </p:sp>
      <p:sp>
        <p:nvSpPr>
          <p:cNvPr id="3" name="TextBox 2">
            <a:extLst>
              <a:ext uri="{FF2B5EF4-FFF2-40B4-BE49-F238E27FC236}">
                <a16:creationId xmlns:a16="http://schemas.microsoft.com/office/drawing/2014/main" id="{84A20D09-F14F-4E5D-8118-B638E519CA8B}"/>
              </a:ext>
            </a:extLst>
          </p:cNvPr>
          <p:cNvSpPr txBox="1"/>
          <p:nvPr/>
        </p:nvSpPr>
        <p:spPr>
          <a:xfrm>
            <a:off x="423434" y="971550"/>
            <a:ext cx="1518364" cy="307777"/>
          </a:xfrm>
          <a:prstGeom prst="rect">
            <a:avLst/>
          </a:prstGeom>
          <a:noFill/>
        </p:spPr>
        <p:txBody>
          <a:bodyPr wrap="none" rtlCol="0">
            <a:spAutoFit/>
          </a:bodyPr>
          <a:lstStyle/>
          <a:p>
            <a:r>
              <a:rPr lang="en-US" sz="1400" b="1" dirty="0">
                <a:highlight>
                  <a:srgbClr val="00FFFF"/>
                </a:highlight>
                <a:latin typeface="CircularStd" panose="020B0604020101020102" pitchFamily="34" charset="0"/>
                <a:cs typeface="CircularStd" panose="020B0604020101020102" pitchFamily="34" charset="0"/>
              </a:rPr>
              <a:t>Basic Attributes</a:t>
            </a:r>
          </a:p>
        </p:txBody>
      </p:sp>
      <p:pic>
        <p:nvPicPr>
          <p:cNvPr id="5" name="Picture 4">
            <a:extLst>
              <a:ext uri="{FF2B5EF4-FFF2-40B4-BE49-F238E27FC236}">
                <a16:creationId xmlns:a16="http://schemas.microsoft.com/office/drawing/2014/main" id="{CD468247-52E2-4A38-ADCA-B91E91608847}"/>
              </a:ext>
            </a:extLst>
          </p:cNvPr>
          <p:cNvPicPr>
            <a:picLocks noChangeAspect="1"/>
          </p:cNvPicPr>
          <p:nvPr/>
        </p:nvPicPr>
        <p:blipFill>
          <a:blip r:embed="rId2"/>
          <a:stretch>
            <a:fillRect/>
          </a:stretch>
        </p:blipFill>
        <p:spPr>
          <a:xfrm>
            <a:off x="480218" y="1336533"/>
            <a:ext cx="4114801" cy="2105729"/>
          </a:xfrm>
          <a:prstGeom prst="rect">
            <a:avLst/>
          </a:prstGeom>
          <a:ln>
            <a:solidFill>
              <a:schemeClr val="bg2"/>
            </a:solidFill>
          </a:ln>
          <a:effectLst>
            <a:outerShdw blurRad="63500" dist="25400" dir="2700000" algn="tl" rotWithShape="0">
              <a:prstClr val="black">
                <a:alpha val="10000"/>
              </a:prstClr>
            </a:outerShdw>
          </a:effectLst>
        </p:spPr>
      </p:pic>
      <p:pic>
        <p:nvPicPr>
          <p:cNvPr id="6" name="Picture 5">
            <a:extLst>
              <a:ext uri="{FF2B5EF4-FFF2-40B4-BE49-F238E27FC236}">
                <a16:creationId xmlns:a16="http://schemas.microsoft.com/office/drawing/2014/main" id="{E032DF86-2954-4032-9099-554BB00D3BF3}"/>
              </a:ext>
            </a:extLst>
          </p:cNvPr>
          <p:cNvPicPr>
            <a:picLocks noChangeAspect="1"/>
          </p:cNvPicPr>
          <p:nvPr/>
        </p:nvPicPr>
        <p:blipFill>
          <a:blip r:embed="rId3"/>
          <a:stretch>
            <a:fillRect/>
          </a:stretch>
        </p:blipFill>
        <p:spPr>
          <a:xfrm>
            <a:off x="4894533" y="1336533"/>
            <a:ext cx="2171700" cy="1085850"/>
          </a:xfrm>
          <a:prstGeom prst="rect">
            <a:avLst/>
          </a:prstGeom>
          <a:ln>
            <a:solidFill>
              <a:schemeClr val="bg2"/>
            </a:solidFill>
          </a:ln>
          <a:effectLst>
            <a:outerShdw blurRad="63500" dist="25400" dir="2700000" algn="tl" rotWithShape="0">
              <a:prstClr val="black">
                <a:alpha val="10000"/>
              </a:prstClr>
            </a:outerShdw>
          </a:effectLst>
        </p:spPr>
      </p:pic>
      <p:sp>
        <p:nvSpPr>
          <p:cNvPr id="45" name="TextBox 44">
            <a:extLst>
              <a:ext uri="{FF2B5EF4-FFF2-40B4-BE49-F238E27FC236}">
                <a16:creationId xmlns:a16="http://schemas.microsoft.com/office/drawing/2014/main" id="{1C550AA6-725C-4585-BEA3-7DBDAC622E2F}"/>
              </a:ext>
            </a:extLst>
          </p:cNvPr>
          <p:cNvSpPr txBox="1"/>
          <p:nvPr/>
        </p:nvSpPr>
        <p:spPr>
          <a:xfrm>
            <a:off x="423434" y="3499468"/>
            <a:ext cx="1444626" cy="307777"/>
          </a:xfrm>
          <a:prstGeom prst="rect">
            <a:avLst/>
          </a:prstGeom>
          <a:noFill/>
        </p:spPr>
        <p:txBody>
          <a:bodyPr wrap="none" rtlCol="0">
            <a:spAutoFit/>
          </a:bodyPr>
          <a:lstStyle/>
          <a:p>
            <a:r>
              <a:rPr lang="en-US" sz="1400" b="1" dirty="0">
                <a:highlight>
                  <a:srgbClr val="00FFFF"/>
                </a:highlight>
                <a:latin typeface="CircularStd" panose="020B0604020101020102" pitchFamily="34" charset="0"/>
                <a:cs typeface="CircularStd" panose="020B0604020101020102" pitchFamily="34" charset="0"/>
              </a:rPr>
              <a:t>Pre-processing</a:t>
            </a:r>
          </a:p>
        </p:txBody>
      </p:sp>
      <p:sp>
        <p:nvSpPr>
          <p:cNvPr id="7" name="TextBox 6">
            <a:extLst>
              <a:ext uri="{FF2B5EF4-FFF2-40B4-BE49-F238E27FC236}">
                <a16:creationId xmlns:a16="http://schemas.microsoft.com/office/drawing/2014/main" id="{F7917A4F-A3FE-41D6-83B1-950B59F6E507}"/>
              </a:ext>
            </a:extLst>
          </p:cNvPr>
          <p:cNvSpPr txBox="1"/>
          <p:nvPr/>
        </p:nvSpPr>
        <p:spPr>
          <a:xfrm>
            <a:off x="447483" y="3949004"/>
            <a:ext cx="6828378" cy="2677656"/>
          </a:xfrm>
          <a:prstGeom prst="rect">
            <a:avLst/>
          </a:prstGeom>
          <a:noFill/>
        </p:spPr>
        <p:txBody>
          <a:bodyPr wrap="square" rtlCol="0">
            <a:spAutoFit/>
          </a:bodyPr>
          <a:lstStyle/>
          <a:p>
            <a:r>
              <a:rPr lang="en-US" sz="1200" dirty="0">
                <a:latin typeface="CircularStd" panose="020B0604020101020102" pitchFamily="34" charset="0"/>
                <a:cs typeface="CircularStd" panose="020B0604020101020102" pitchFamily="34" charset="0"/>
              </a:rPr>
              <a:t>We’ve performed the following data pre-processing steps using </a:t>
            </a:r>
            <a:r>
              <a:rPr lang="en-US" sz="1200" i="1" dirty="0">
                <a:latin typeface="CircularStd" panose="020B0604020101020102" pitchFamily="34" charset="0"/>
                <a:cs typeface="CircularStd" panose="020B0604020101020102" pitchFamily="34" charset="0"/>
              </a:rPr>
              <a:t>genism</a:t>
            </a:r>
            <a:r>
              <a:rPr lang="en-US" sz="1200" dirty="0">
                <a:latin typeface="CircularStd" panose="020B0604020101020102" pitchFamily="34" charset="0"/>
                <a:cs typeface="CircularStd" panose="020B0604020101020102" pitchFamily="34" charset="0"/>
              </a:rPr>
              <a:t>,</a:t>
            </a:r>
          </a:p>
          <a:p>
            <a:pPr marL="628650" lvl="1" indent="-171450">
              <a:buFont typeface="Arial" panose="020B0604020202020204" pitchFamily="34" charset="0"/>
              <a:buChar char="•"/>
            </a:pPr>
            <a:r>
              <a:rPr lang="en-US" sz="1200" dirty="0">
                <a:latin typeface="CircularStd" panose="020B0604020101020102" pitchFamily="34" charset="0"/>
                <a:cs typeface="CircularStd" panose="020B0604020101020102" pitchFamily="34" charset="0"/>
              </a:rPr>
              <a:t>POS tagging, </a:t>
            </a:r>
          </a:p>
          <a:p>
            <a:pPr marL="628650" lvl="1" indent="-171450">
              <a:buFont typeface="Arial" panose="020B0604020202020204" pitchFamily="34" charset="0"/>
              <a:buChar char="•"/>
            </a:pPr>
            <a:r>
              <a:rPr lang="en-US" sz="1200" dirty="0">
                <a:latin typeface="CircularStd" panose="020B0604020101020102" pitchFamily="34" charset="0"/>
                <a:cs typeface="CircularStd" panose="020B0604020101020102" pitchFamily="34" charset="0"/>
              </a:rPr>
              <a:t>Tokenization </a:t>
            </a:r>
          </a:p>
          <a:p>
            <a:pPr marL="628650" lvl="1" indent="-171450">
              <a:buFont typeface="Arial" panose="020B0604020202020204" pitchFamily="34" charset="0"/>
              <a:buChar char="•"/>
            </a:pPr>
            <a:r>
              <a:rPr lang="en-US" sz="1200" dirty="0">
                <a:latin typeface="CircularStd" panose="020B0604020101020102" pitchFamily="34" charset="0"/>
                <a:cs typeface="CircularStd" panose="020B0604020101020102" pitchFamily="34" charset="0"/>
              </a:rPr>
              <a:t>Lemmatization </a:t>
            </a:r>
          </a:p>
          <a:p>
            <a:pPr marL="628650" lvl="1" indent="-171450">
              <a:buFont typeface="Arial" panose="020B0604020202020204" pitchFamily="34" charset="0"/>
              <a:buChar char="•"/>
            </a:pPr>
            <a:r>
              <a:rPr lang="en-US" sz="1200" dirty="0">
                <a:latin typeface="CircularStd" panose="020B0604020101020102" pitchFamily="34" charset="0"/>
                <a:cs typeface="CircularStd" panose="020B0604020101020102" pitchFamily="34" charset="0"/>
              </a:rPr>
              <a:t>Label Encodings</a:t>
            </a:r>
          </a:p>
          <a:p>
            <a:pPr marL="628650" lvl="1" indent="-171450">
              <a:buFont typeface="Arial" panose="020B0604020202020204" pitchFamily="34" charset="0"/>
              <a:buChar char="•"/>
            </a:pPr>
            <a:r>
              <a:rPr lang="en-US" sz="1200" dirty="0">
                <a:latin typeface="CircularStd" panose="020B0604020101020102" pitchFamily="34" charset="0"/>
                <a:cs typeface="CircularStd" panose="020B0604020101020102" pitchFamily="34" charset="0"/>
              </a:rPr>
              <a:t>Word Embeddings etc. </a:t>
            </a:r>
          </a:p>
          <a:p>
            <a:endParaRPr lang="en-US" sz="1200" dirty="0">
              <a:latin typeface="CircularStd" panose="020B0604020101020102" pitchFamily="34" charset="0"/>
              <a:cs typeface="CircularStd" panose="020B0604020101020102" pitchFamily="34" charset="0"/>
            </a:endParaRPr>
          </a:p>
          <a:p>
            <a:r>
              <a:rPr lang="en-US" sz="1200" dirty="0">
                <a:latin typeface="CircularStd" panose="020B0604020101020102" pitchFamily="34" charset="0"/>
                <a:cs typeface="CircularStd" panose="020B0604020101020102" pitchFamily="34" charset="0"/>
              </a:rPr>
              <a:t>and utilized </a:t>
            </a:r>
            <a:r>
              <a:rPr lang="en-US" sz="1200" i="1" dirty="0">
                <a:latin typeface="CircularStd" panose="020B0604020101020102" pitchFamily="34" charset="0"/>
                <a:cs typeface="CircularStd" panose="020B0604020101020102" pitchFamily="34" charset="0"/>
              </a:rPr>
              <a:t>ekphrasis </a:t>
            </a:r>
            <a:r>
              <a:rPr lang="en-US" sz="1200" dirty="0">
                <a:latin typeface="CircularStd" panose="020B0604020101020102" pitchFamily="34" charset="0"/>
                <a:cs typeface="CircularStd" panose="020B0604020101020102" pitchFamily="34" charset="0"/>
              </a:rPr>
              <a:t>package to perform specialized tasks like</a:t>
            </a:r>
          </a:p>
          <a:p>
            <a:pPr marL="628650" lvl="1" indent="-171450">
              <a:buFont typeface="Arial" panose="020B0604020202020204" pitchFamily="34" charset="0"/>
              <a:buChar char="•"/>
            </a:pPr>
            <a:r>
              <a:rPr lang="en-US" sz="1200" dirty="0">
                <a:latin typeface="CircularStd" panose="020B0604020101020102" pitchFamily="34" charset="0"/>
                <a:cs typeface="CircularStd" panose="020B0604020101020102" pitchFamily="34" charset="0"/>
              </a:rPr>
              <a:t>Social Tokenization </a:t>
            </a:r>
          </a:p>
          <a:p>
            <a:pPr marL="628650" lvl="1" indent="-171450">
              <a:buFont typeface="Arial" panose="020B0604020202020204" pitchFamily="34" charset="0"/>
              <a:buChar char="•"/>
            </a:pPr>
            <a:r>
              <a:rPr lang="en-US" sz="1200" dirty="0">
                <a:latin typeface="CircularStd" panose="020B0604020101020102" pitchFamily="34" charset="0"/>
                <a:cs typeface="CircularStd" panose="020B0604020101020102" pitchFamily="34" charset="0"/>
              </a:rPr>
              <a:t>Text pre-processor</a:t>
            </a:r>
          </a:p>
          <a:p>
            <a:pPr marL="628650" lvl="1" indent="-171450">
              <a:buFont typeface="Arial" panose="020B0604020202020204" pitchFamily="34" charset="0"/>
              <a:buChar char="•"/>
            </a:pPr>
            <a:r>
              <a:rPr lang="en-US" sz="1200" dirty="0">
                <a:latin typeface="CircularStd" panose="020B0604020101020102" pitchFamily="34" charset="0"/>
                <a:cs typeface="CircularStd" panose="020B0604020101020102" pitchFamily="34" charset="0"/>
              </a:rPr>
              <a:t>Word Segmentation on Hashtags</a:t>
            </a:r>
          </a:p>
          <a:p>
            <a:pPr marL="628650" lvl="1" indent="-171450">
              <a:buFont typeface="Arial" panose="020B0604020202020204" pitchFamily="34" charset="0"/>
              <a:buChar char="•"/>
            </a:pPr>
            <a:r>
              <a:rPr lang="en-US" sz="1200" dirty="0">
                <a:latin typeface="CircularStd" panose="020B0604020101020102" pitchFamily="34" charset="0"/>
                <a:cs typeface="CircularStd" panose="020B0604020101020102" pitchFamily="34" charset="0"/>
              </a:rPr>
              <a:t>Unpack Contractions (can’t to can not), </a:t>
            </a:r>
          </a:p>
          <a:p>
            <a:pPr marL="628650" lvl="1" indent="-171450">
              <a:buFont typeface="Arial" panose="020B0604020202020204" pitchFamily="34" charset="0"/>
              <a:buChar char="•"/>
            </a:pPr>
            <a:r>
              <a:rPr lang="en-US" sz="1200" dirty="0">
                <a:latin typeface="CircularStd" panose="020B0604020101020102" pitchFamily="34" charset="0"/>
                <a:cs typeface="CircularStd" panose="020B0604020101020102" pitchFamily="34" charset="0"/>
              </a:rPr>
              <a:t>Spell Correction and</a:t>
            </a:r>
          </a:p>
          <a:p>
            <a:pPr marL="628650" lvl="1" indent="-171450">
              <a:buFont typeface="Arial" panose="020B0604020202020204" pitchFamily="34" charset="0"/>
              <a:buChar char="•"/>
            </a:pPr>
            <a:r>
              <a:rPr lang="en-US" sz="1200" dirty="0">
                <a:latin typeface="CircularStd" panose="020B0604020101020102" pitchFamily="34" charset="0"/>
                <a:cs typeface="CircularStd" panose="020B0604020101020102" pitchFamily="34" charset="0"/>
              </a:rPr>
              <a:t>Emoticon Analysis</a:t>
            </a:r>
          </a:p>
        </p:txBody>
      </p:sp>
      <p:pic>
        <p:nvPicPr>
          <p:cNvPr id="12" name="Picture 11">
            <a:extLst>
              <a:ext uri="{FF2B5EF4-FFF2-40B4-BE49-F238E27FC236}">
                <a16:creationId xmlns:a16="http://schemas.microsoft.com/office/drawing/2014/main" id="{D44052D6-5B76-423F-9FD1-95674791B87F}"/>
              </a:ext>
            </a:extLst>
          </p:cNvPr>
          <p:cNvPicPr>
            <a:picLocks noChangeAspect="1"/>
          </p:cNvPicPr>
          <p:nvPr/>
        </p:nvPicPr>
        <p:blipFill>
          <a:blip r:embed="rId4"/>
          <a:stretch>
            <a:fillRect/>
          </a:stretch>
        </p:blipFill>
        <p:spPr>
          <a:xfrm>
            <a:off x="7365747" y="871026"/>
            <a:ext cx="4613132" cy="5658874"/>
          </a:xfrm>
          <a:prstGeom prst="rect">
            <a:avLst/>
          </a:prstGeom>
          <a:ln>
            <a:solidFill>
              <a:schemeClr val="bg2"/>
            </a:solidFill>
          </a:ln>
          <a:effectLst>
            <a:outerShdw blurRad="63500" dist="25400" dir="2700000" algn="tl" rotWithShape="0">
              <a:prstClr val="black">
                <a:alpha val="10000"/>
              </a:prstClr>
            </a:outerShdw>
          </a:effectLst>
        </p:spPr>
      </p:pic>
      <p:sp>
        <p:nvSpPr>
          <p:cNvPr id="13" name="TextBox 12">
            <a:extLst>
              <a:ext uri="{FF2B5EF4-FFF2-40B4-BE49-F238E27FC236}">
                <a16:creationId xmlns:a16="http://schemas.microsoft.com/office/drawing/2014/main" id="{7C24B976-A4A6-4A23-9AB7-945656F8DF70}"/>
              </a:ext>
            </a:extLst>
          </p:cNvPr>
          <p:cNvSpPr txBox="1"/>
          <p:nvPr/>
        </p:nvSpPr>
        <p:spPr>
          <a:xfrm>
            <a:off x="9971239" y="6627168"/>
            <a:ext cx="2190599" cy="230832"/>
          </a:xfrm>
          <a:prstGeom prst="rect">
            <a:avLst/>
          </a:prstGeom>
          <a:solidFill>
            <a:srgbClr val="F0F4FB"/>
          </a:solidFill>
        </p:spPr>
        <p:txBody>
          <a:bodyPr wrap="square" rtlCol="0">
            <a:spAutoFit/>
          </a:bodyPr>
          <a:lstStyle/>
          <a:p>
            <a:r>
              <a:rPr lang="en-US" sz="900" i="1" dirty="0">
                <a:solidFill>
                  <a:schemeClr val="tx2"/>
                </a:solidFill>
                <a:latin typeface="CircularStd" panose="020B0604020101020102" pitchFamily="34" charset="0"/>
                <a:cs typeface="CircularStd" panose="020B0604020101020102" pitchFamily="34" charset="0"/>
              </a:rPr>
              <a:t>* Code snippet from final BERT model</a:t>
            </a:r>
          </a:p>
        </p:txBody>
      </p:sp>
      <p:sp>
        <p:nvSpPr>
          <p:cNvPr id="53" name="Slide Number Placeholder 2">
            <a:extLst>
              <a:ext uri="{FF2B5EF4-FFF2-40B4-BE49-F238E27FC236}">
                <a16:creationId xmlns:a16="http://schemas.microsoft.com/office/drawing/2014/main" id="{0D8A7423-86AE-4C8F-8B9C-55C3B42FEDD9}"/>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5</a:t>
            </a:fld>
            <a:endParaRPr lang="en-US" sz="1000" dirty="0">
              <a:solidFill>
                <a:schemeClr val="bg1"/>
              </a:solidFill>
              <a:latin typeface="CircularStd" panose="020B0604020101020102" pitchFamily="34" charset="0"/>
              <a:cs typeface="CircularStd" panose="020B0604020101020102" pitchFamily="34" charset="0"/>
            </a:endParaRPr>
          </a:p>
        </p:txBody>
      </p:sp>
    </p:spTree>
    <p:extLst>
      <p:ext uri="{BB962C8B-B14F-4D97-AF65-F5344CB8AC3E}">
        <p14:creationId xmlns:p14="http://schemas.microsoft.com/office/powerpoint/2010/main" val="2737014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Initial Modeling (Classic)</a:t>
            </a:r>
          </a:p>
        </p:txBody>
      </p:sp>
      <p:pic>
        <p:nvPicPr>
          <p:cNvPr id="2" name="Picture 1">
            <a:extLst>
              <a:ext uri="{FF2B5EF4-FFF2-40B4-BE49-F238E27FC236}">
                <a16:creationId xmlns:a16="http://schemas.microsoft.com/office/drawing/2014/main" id="{C6932D62-4D29-422B-8F8D-CEB0D802D223}"/>
              </a:ext>
            </a:extLst>
          </p:cNvPr>
          <p:cNvPicPr>
            <a:picLocks noChangeAspect="1"/>
          </p:cNvPicPr>
          <p:nvPr/>
        </p:nvPicPr>
        <p:blipFill>
          <a:blip r:embed="rId2"/>
          <a:stretch>
            <a:fillRect/>
          </a:stretch>
        </p:blipFill>
        <p:spPr>
          <a:xfrm>
            <a:off x="7235429" y="914400"/>
            <a:ext cx="4743450" cy="1457325"/>
          </a:xfrm>
          <a:prstGeom prst="rect">
            <a:avLst/>
          </a:prstGeom>
        </p:spPr>
      </p:pic>
      <p:pic>
        <p:nvPicPr>
          <p:cNvPr id="3" name="Picture 2">
            <a:extLst>
              <a:ext uri="{FF2B5EF4-FFF2-40B4-BE49-F238E27FC236}">
                <a16:creationId xmlns:a16="http://schemas.microsoft.com/office/drawing/2014/main" id="{6C429E20-E760-42AD-AA9D-D1453A16DB95}"/>
              </a:ext>
            </a:extLst>
          </p:cNvPr>
          <p:cNvPicPr>
            <a:picLocks noChangeAspect="1"/>
          </p:cNvPicPr>
          <p:nvPr/>
        </p:nvPicPr>
        <p:blipFill>
          <a:blip r:embed="rId3"/>
          <a:stretch>
            <a:fillRect/>
          </a:stretch>
        </p:blipFill>
        <p:spPr>
          <a:xfrm>
            <a:off x="8154591" y="2743200"/>
            <a:ext cx="2905125" cy="3086100"/>
          </a:xfrm>
          <a:prstGeom prst="rect">
            <a:avLst/>
          </a:prstGeom>
        </p:spPr>
      </p:pic>
      <p:sp>
        <p:nvSpPr>
          <p:cNvPr id="4" name="TextBox 3">
            <a:extLst>
              <a:ext uri="{FF2B5EF4-FFF2-40B4-BE49-F238E27FC236}">
                <a16:creationId xmlns:a16="http://schemas.microsoft.com/office/drawing/2014/main" id="{7A6FD741-4FBB-4B84-A005-5A7F4233ABA3}"/>
              </a:ext>
            </a:extLst>
          </p:cNvPr>
          <p:cNvSpPr txBox="1"/>
          <p:nvPr/>
        </p:nvSpPr>
        <p:spPr>
          <a:xfrm>
            <a:off x="483699" y="1091565"/>
            <a:ext cx="6568770" cy="523220"/>
          </a:xfrm>
          <a:prstGeom prst="rect">
            <a:avLst/>
          </a:prstGeom>
          <a:noFill/>
        </p:spPr>
        <p:txBody>
          <a:bodyPr wrap="square" rtlCol="0">
            <a:spAutoFit/>
          </a:bodyPr>
          <a:lstStyle/>
          <a:p>
            <a:r>
              <a:rPr lang="en-US" sz="1400" dirty="0">
                <a:latin typeface="CircularStd" panose="020B0604020101020102" pitchFamily="34" charset="0"/>
                <a:cs typeface="CircularStd" panose="020B0604020101020102" pitchFamily="34" charset="0"/>
              </a:rPr>
              <a:t>Below is the list of classic models developed using Python’s </a:t>
            </a:r>
          </a:p>
          <a:p>
            <a:r>
              <a:rPr lang="en-US" sz="1400" dirty="0" err="1">
                <a:latin typeface="CircularStd" panose="020B0604020101020102" pitchFamily="34" charset="0"/>
                <a:cs typeface="CircularStd" panose="020B0604020101020102" pitchFamily="34" charset="0"/>
              </a:rPr>
              <a:t>scikit</a:t>
            </a:r>
            <a:r>
              <a:rPr lang="en-US" sz="1400" dirty="0">
                <a:latin typeface="CircularStd" panose="020B0604020101020102" pitchFamily="34" charset="0"/>
                <a:cs typeface="CircularStd" panose="020B0604020101020102" pitchFamily="34" charset="0"/>
              </a:rPr>
              <a:t>-learn and their performance metrics.</a:t>
            </a:r>
          </a:p>
        </p:txBody>
      </p:sp>
      <p:sp>
        <p:nvSpPr>
          <p:cNvPr id="7" name="Oval 6">
            <a:extLst>
              <a:ext uri="{FF2B5EF4-FFF2-40B4-BE49-F238E27FC236}">
                <a16:creationId xmlns:a16="http://schemas.microsoft.com/office/drawing/2014/main" id="{7C98DCE0-3014-4C93-ADD8-273113F7E16B}"/>
              </a:ext>
            </a:extLst>
          </p:cNvPr>
          <p:cNvSpPr/>
          <p:nvPr/>
        </p:nvSpPr>
        <p:spPr>
          <a:xfrm>
            <a:off x="765969" y="2230027"/>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8" name="TextBox 7">
            <a:extLst>
              <a:ext uri="{FF2B5EF4-FFF2-40B4-BE49-F238E27FC236}">
                <a16:creationId xmlns:a16="http://schemas.microsoft.com/office/drawing/2014/main" id="{A96288B6-29CD-4606-AAE0-B8122ABD2A6A}"/>
              </a:ext>
            </a:extLst>
          </p:cNvPr>
          <p:cNvSpPr txBox="1"/>
          <p:nvPr/>
        </p:nvSpPr>
        <p:spPr>
          <a:xfrm>
            <a:off x="494558" y="1755142"/>
            <a:ext cx="2840842" cy="307777"/>
          </a:xfrm>
          <a:prstGeom prst="rect">
            <a:avLst/>
          </a:prstGeom>
          <a:noFill/>
        </p:spPr>
        <p:txBody>
          <a:bodyPr wrap="none" rtlCol="0">
            <a:spAutoFit/>
          </a:bodyPr>
          <a:lstStyle/>
          <a:p>
            <a:r>
              <a:rPr lang="en-US" sz="1400" b="1" dirty="0">
                <a:latin typeface="CircularStd" panose="020B0604020101020102" pitchFamily="34" charset="0"/>
                <a:cs typeface="CircularStd" panose="020B0604020101020102" pitchFamily="34" charset="0"/>
              </a:rPr>
              <a:t>Classic Algorithms developed –</a:t>
            </a:r>
          </a:p>
        </p:txBody>
      </p:sp>
      <p:sp>
        <p:nvSpPr>
          <p:cNvPr id="9" name="TextBox 8">
            <a:extLst>
              <a:ext uri="{FF2B5EF4-FFF2-40B4-BE49-F238E27FC236}">
                <a16:creationId xmlns:a16="http://schemas.microsoft.com/office/drawing/2014/main" id="{20AF78D9-BBB5-45A8-9AB0-57F7D315D038}"/>
              </a:ext>
            </a:extLst>
          </p:cNvPr>
          <p:cNvSpPr txBox="1"/>
          <p:nvPr/>
        </p:nvSpPr>
        <p:spPr>
          <a:xfrm>
            <a:off x="1051719" y="2135574"/>
            <a:ext cx="1568058"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Count Vectorizer</a:t>
            </a:r>
          </a:p>
        </p:txBody>
      </p:sp>
      <p:sp>
        <p:nvSpPr>
          <p:cNvPr id="10" name="Oval 9">
            <a:extLst>
              <a:ext uri="{FF2B5EF4-FFF2-40B4-BE49-F238E27FC236}">
                <a16:creationId xmlns:a16="http://schemas.microsoft.com/office/drawing/2014/main" id="{DAA25F17-A678-4035-A23F-1FF7117CA3DA}"/>
              </a:ext>
            </a:extLst>
          </p:cNvPr>
          <p:cNvSpPr/>
          <p:nvPr/>
        </p:nvSpPr>
        <p:spPr>
          <a:xfrm>
            <a:off x="765969" y="2683764"/>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1" name="TextBox 10">
            <a:extLst>
              <a:ext uri="{FF2B5EF4-FFF2-40B4-BE49-F238E27FC236}">
                <a16:creationId xmlns:a16="http://schemas.microsoft.com/office/drawing/2014/main" id="{FD19D759-DAC5-4D58-9CDE-1C59645C8D5F}"/>
              </a:ext>
            </a:extLst>
          </p:cNvPr>
          <p:cNvSpPr txBox="1"/>
          <p:nvPr/>
        </p:nvSpPr>
        <p:spPr>
          <a:xfrm>
            <a:off x="1051719" y="2589311"/>
            <a:ext cx="1803699"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TD-IDF Transformer</a:t>
            </a:r>
          </a:p>
        </p:txBody>
      </p:sp>
      <p:sp>
        <p:nvSpPr>
          <p:cNvPr id="12" name="Oval 11">
            <a:extLst>
              <a:ext uri="{FF2B5EF4-FFF2-40B4-BE49-F238E27FC236}">
                <a16:creationId xmlns:a16="http://schemas.microsoft.com/office/drawing/2014/main" id="{3CF02F1C-49BD-4535-980A-04A6E6E02295}"/>
              </a:ext>
            </a:extLst>
          </p:cNvPr>
          <p:cNvSpPr/>
          <p:nvPr/>
        </p:nvSpPr>
        <p:spPr>
          <a:xfrm>
            <a:off x="765969" y="3137501"/>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3" name="TextBox 12">
            <a:extLst>
              <a:ext uri="{FF2B5EF4-FFF2-40B4-BE49-F238E27FC236}">
                <a16:creationId xmlns:a16="http://schemas.microsoft.com/office/drawing/2014/main" id="{BC61CB8F-49D2-42A0-9EA6-68F203487CF1}"/>
              </a:ext>
            </a:extLst>
          </p:cNvPr>
          <p:cNvSpPr txBox="1"/>
          <p:nvPr/>
        </p:nvSpPr>
        <p:spPr>
          <a:xfrm>
            <a:off x="1051719" y="3043048"/>
            <a:ext cx="2595839" cy="369332"/>
          </a:xfrm>
          <a:prstGeom prst="rect">
            <a:avLst/>
          </a:prstGeom>
          <a:noFill/>
        </p:spPr>
        <p:txBody>
          <a:bodyPr wrap="none" rtlCol="0">
            <a:spAutoFit/>
          </a:bodyPr>
          <a:lstStyle>
            <a:defPPr>
              <a:defRPr lang="en-US"/>
            </a:defPPr>
            <a:lvl1pPr>
              <a:defRPr sz="1400">
                <a:latin typeface="CircularStd" panose="020B0604020101020102" pitchFamily="34" charset="0"/>
                <a:cs typeface="CircularStd" panose="020B0604020101020102" pitchFamily="34" charset="0"/>
              </a:defRPr>
            </a:lvl1pPr>
          </a:lstStyle>
          <a:p>
            <a:r>
              <a:rPr lang="en-US" dirty="0"/>
              <a:t>Multinomial Naïve Bayes</a:t>
            </a:r>
          </a:p>
        </p:txBody>
      </p:sp>
      <p:sp>
        <p:nvSpPr>
          <p:cNvPr id="14" name="TextBox 13">
            <a:extLst>
              <a:ext uri="{FF2B5EF4-FFF2-40B4-BE49-F238E27FC236}">
                <a16:creationId xmlns:a16="http://schemas.microsoft.com/office/drawing/2014/main" id="{DE7AF61D-2B06-4461-8A7A-4B66C0E548C8}"/>
              </a:ext>
            </a:extLst>
          </p:cNvPr>
          <p:cNvSpPr txBox="1"/>
          <p:nvPr/>
        </p:nvSpPr>
        <p:spPr>
          <a:xfrm>
            <a:off x="494558" y="4059190"/>
            <a:ext cx="2970685" cy="307777"/>
          </a:xfrm>
          <a:prstGeom prst="rect">
            <a:avLst/>
          </a:prstGeom>
          <a:noFill/>
        </p:spPr>
        <p:txBody>
          <a:bodyPr wrap="none" rtlCol="0">
            <a:spAutoFit/>
          </a:bodyPr>
          <a:lstStyle/>
          <a:p>
            <a:r>
              <a:rPr lang="en-US" sz="1400" b="1" dirty="0">
                <a:latin typeface="CircularStd" panose="020B0604020101020102" pitchFamily="34" charset="0"/>
                <a:cs typeface="CircularStd" panose="020B0604020101020102" pitchFamily="34" charset="0"/>
              </a:rPr>
              <a:t>Boosting Algorithms developed –</a:t>
            </a:r>
          </a:p>
        </p:txBody>
      </p:sp>
      <p:sp>
        <p:nvSpPr>
          <p:cNvPr id="15" name="Oval 14">
            <a:extLst>
              <a:ext uri="{FF2B5EF4-FFF2-40B4-BE49-F238E27FC236}">
                <a16:creationId xmlns:a16="http://schemas.microsoft.com/office/drawing/2014/main" id="{8B283C88-82BD-426D-AEC9-569D6EE2DCAC}"/>
              </a:ext>
            </a:extLst>
          </p:cNvPr>
          <p:cNvSpPr/>
          <p:nvPr/>
        </p:nvSpPr>
        <p:spPr>
          <a:xfrm>
            <a:off x="765969" y="4713251"/>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6" name="TextBox 15">
            <a:extLst>
              <a:ext uri="{FF2B5EF4-FFF2-40B4-BE49-F238E27FC236}">
                <a16:creationId xmlns:a16="http://schemas.microsoft.com/office/drawing/2014/main" id="{AA5BF54C-EAF2-4E8F-9E44-6D8A07315D1B}"/>
              </a:ext>
            </a:extLst>
          </p:cNvPr>
          <p:cNvSpPr txBox="1"/>
          <p:nvPr/>
        </p:nvSpPr>
        <p:spPr>
          <a:xfrm>
            <a:off x="1051719" y="4571643"/>
            <a:ext cx="2048959" cy="307777"/>
          </a:xfrm>
          <a:prstGeom prst="rect">
            <a:avLst/>
          </a:prstGeom>
          <a:noFill/>
        </p:spPr>
        <p:txBody>
          <a:bodyPr wrap="none" rtlCol="0">
            <a:spAutoFit/>
          </a:bodyPr>
          <a:lstStyle>
            <a:defPPr>
              <a:defRPr lang="en-US"/>
            </a:defPPr>
            <a:lvl1pPr>
              <a:defRPr sz="1400">
                <a:latin typeface="CircularStd" panose="020B0604020101020102" pitchFamily="34" charset="0"/>
                <a:cs typeface="CircularStd" panose="020B0604020101020102" pitchFamily="34" charset="0"/>
              </a:defRPr>
            </a:lvl1pPr>
          </a:lstStyle>
          <a:p>
            <a:r>
              <a:rPr lang="en-US" dirty="0"/>
              <a:t>Gradient Boosting (GB)</a:t>
            </a:r>
          </a:p>
        </p:txBody>
      </p:sp>
      <p:sp>
        <p:nvSpPr>
          <p:cNvPr id="17" name="Oval 16">
            <a:extLst>
              <a:ext uri="{FF2B5EF4-FFF2-40B4-BE49-F238E27FC236}">
                <a16:creationId xmlns:a16="http://schemas.microsoft.com/office/drawing/2014/main" id="{BC24F9DF-4F3A-4A31-9141-A90B64F26CB5}"/>
              </a:ext>
            </a:extLst>
          </p:cNvPr>
          <p:cNvSpPr/>
          <p:nvPr/>
        </p:nvSpPr>
        <p:spPr>
          <a:xfrm>
            <a:off x="765969" y="5184771"/>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8" name="TextBox 17">
            <a:extLst>
              <a:ext uri="{FF2B5EF4-FFF2-40B4-BE49-F238E27FC236}">
                <a16:creationId xmlns:a16="http://schemas.microsoft.com/office/drawing/2014/main" id="{0456F9C6-AD94-4AF6-B660-61ABC8E45F6F}"/>
              </a:ext>
            </a:extLst>
          </p:cNvPr>
          <p:cNvSpPr txBox="1"/>
          <p:nvPr/>
        </p:nvSpPr>
        <p:spPr>
          <a:xfrm>
            <a:off x="1051719" y="5042563"/>
            <a:ext cx="1696298" cy="307777"/>
          </a:xfrm>
          <a:prstGeom prst="rect">
            <a:avLst/>
          </a:prstGeom>
          <a:noFill/>
        </p:spPr>
        <p:txBody>
          <a:bodyPr wrap="none" rtlCol="0">
            <a:spAutoFit/>
          </a:bodyPr>
          <a:lstStyle>
            <a:defPPr>
              <a:defRPr lang="en-US"/>
            </a:defPPr>
            <a:lvl1pPr>
              <a:defRPr sz="1400">
                <a:latin typeface="CircularStd" panose="020B0604020101020102" pitchFamily="34" charset="0"/>
                <a:cs typeface="CircularStd" panose="020B0604020101020102" pitchFamily="34" charset="0"/>
              </a:defRPr>
            </a:lvl1pPr>
          </a:lstStyle>
          <a:p>
            <a:r>
              <a:rPr lang="en-US" dirty="0"/>
              <a:t>XG Boosting (XGB)</a:t>
            </a:r>
          </a:p>
        </p:txBody>
      </p:sp>
      <p:sp>
        <p:nvSpPr>
          <p:cNvPr id="19" name="TextBox 18">
            <a:extLst>
              <a:ext uri="{FF2B5EF4-FFF2-40B4-BE49-F238E27FC236}">
                <a16:creationId xmlns:a16="http://schemas.microsoft.com/office/drawing/2014/main" id="{0458B973-CF43-4239-915F-0EF0D990A532}"/>
              </a:ext>
            </a:extLst>
          </p:cNvPr>
          <p:cNvSpPr txBox="1"/>
          <p:nvPr/>
        </p:nvSpPr>
        <p:spPr>
          <a:xfrm>
            <a:off x="519122" y="5587508"/>
            <a:ext cx="2161169" cy="307777"/>
          </a:xfrm>
          <a:prstGeom prst="rect">
            <a:avLst/>
          </a:prstGeom>
          <a:noFill/>
        </p:spPr>
        <p:txBody>
          <a:bodyPr wrap="none" rtlCol="0">
            <a:spAutoFit/>
          </a:bodyPr>
          <a:lstStyle/>
          <a:p>
            <a:r>
              <a:rPr lang="en-US" sz="1400" b="1">
                <a:latin typeface="CircularStd" panose="020B0604020101020102" pitchFamily="34" charset="0"/>
                <a:cs typeface="CircularStd" panose="020B0604020101020102" pitchFamily="34" charset="0"/>
              </a:rPr>
              <a:t>Validation </a:t>
            </a:r>
            <a:r>
              <a:rPr lang="en-US" sz="1400" b="1" dirty="0">
                <a:latin typeface="CircularStd" panose="020B0604020101020102" pitchFamily="34" charset="0"/>
                <a:cs typeface="CircularStd" panose="020B0604020101020102" pitchFamily="34" charset="0"/>
              </a:rPr>
              <a:t>Mechanism -</a:t>
            </a:r>
          </a:p>
        </p:txBody>
      </p:sp>
      <p:sp>
        <p:nvSpPr>
          <p:cNvPr id="20" name="Oval 19">
            <a:extLst>
              <a:ext uri="{FF2B5EF4-FFF2-40B4-BE49-F238E27FC236}">
                <a16:creationId xmlns:a16="http://schemas.microsoft.com/office/drawing/2014/main" id="{DAAEC3F0-8470-4CA4-9F5F-B557B2A821FA}"/>
              </a:ext>
            </a:extLst>
          </p:cNvPr>
          <p:cNvSpPr/>
          <p:nvPr/>
        </p:nvSpPr>
        <p:spPr>
          <a:xfrm>
            <a:off x="773542" y="6231810"/>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21" name="TextBox 20">
            <a:extLst>
              <a:ext uri="{FF2B5EF4-FFF2-40B4-BE49-F238E27FC236}">
                <a16:creationId xmlns:a16="http://schemas.microsoft.com/office/drawing/2014/main" id="{93C7191C-22E0-4773-9853-C228DC69DF9F}"/>
              </a:ext>
            </a:extLst>
          </p:cNvPr>
          <p:cNvSpPr txBox="1"/>
          <p:nvPr/>
        </p:nvSpPr>
        <p:spPr>
          <a:xfrm>
            <a:off x="1051719" y="6105725"/>
            <a:ext cx="2755883" cy="307777"/>
          </a:xfrm>
          <a:prstGeom prst="rect">
            <a:avLst/>
          </a:prstGeom>
          <a:noFill/>
        </p:spPr>
        <p:txBody>
          <a:bodyPr wrap="none" rtlCol="0">
            <a:spAutoFit/>
          </a:bodyPr>
          <a:lstStyle>
            <a:defPPr>
              <a:defRPr lang="en-US"/>
            </a:defPPr>
            <a:lvl1pPr>
              <a:defRPr sz="1400">
                <a:latin typeface="CircularStd" panose="020B0604020101020102" pitchFamily="34" charset="0"/>
                <a:cs typeface="CircularStd" panose="020B0604020101020102" pitchFamily="34" charset="0"/>
              </a:defRPr>
            </a:lvl1pPr>
          </a:lstStyle>
          <a:p>
            <a:r>
              <a:rPr lang="en-US" dirty="0"/>
              <a:t>K-fold stratified cross validation</a:t>
            </a:r>
          </a:p>
        </p:txBody>
      </p:sp>
      <p:sp>
        <p:nvSpPr>
          <p:cNvPr id="22" name="Oval 21">
            <a:extLst>
              <a:ext uri="{FF2B5EF4-FFF2-40B4-BE49-F238E27FC236}">
                <a16:creationId xmlns:a16="http://schemas.microsoft.com/office/drawing/2014/main" id="{F0F5CDFE-25F6-4846-994D-704EFA5E84CE}"/>
              </a:ext>
            </a:extLst>
          </p:cNvPr>
          <p:cNvSpPr/>
          <p:nvPr/>
        </p:nvSpPr>
        <p:spPr>
          <a:xfrm>
            <a:off x="765969" y="3610121"/>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23" name="TextBox 22">
            <a:extLst>
              <a:ext uri="{FF2B5EF4-FFF2-40B4-BE49-F238E27FC236}">
                <a16:creationId xmlns:a16="http://schemas.microsoft.com/office/drawing/2014/main" id="{D7852699-FA78-4B1F-A8D7-3AE885494025}"/>
              </a:ext>
            </a:extLst>
          </p:cNvPr>
          <p:cNvSpPr txBox="1"/>
          <p:nvPr/>
        </p:nvSpPr>
        <p:spPr>
          <a:xfrm>
            <a:off x="1051719" y="3515668"/>
            <a:ext cx="3028393" cy="307777"/>
          </a:xfrm>
          <a:prstGeom prst="rect">
            <a:avLst/>
          </a:prstGeom>
          <a:noFill/>
        </p:spPr>
        <p:txBody>
          <a:bodyPr wrap="none" rtlCol="0">
            <a:spAutoFit/>
          </a:bodyPr>
          <a:lstStyle>
            <a:defPPr>
              <a:defRPr lang="en-US"/>
            </a:defPPr>
            <a:lvl1pPr>
              <a:defRPr sz="1400">
                <a:latin typeface="CircularStd" panose="020B0604020101020102" pitchFamily="34" charset="0"/>
                <a:cs typeface="CircularStd" panose="020B0604020101020102" pitchFamily="34" charset="0"/>
              </a:defRPr>
            </a:lvl1pPr>
          </a:lstStyle>
          <a:p>
            <a:r>
              <a:rPr lang="en-US" dirty="0"/>
              <a:t>Stochastic Gradient Descent (SGD)</a:t>
            </a:r>
          </a:p>
        </p:txBody>
      </p:sp>
      <p:sp>
        <p:nvSpPr>
          <p:cNvPr id="24" name="Slide Number Placeholder 2">
            <a:extLst>
              <a:ext uri="{FF2B5EF4-FFF2-40B4-BE49-F238E27FC236}">
                <a16:creationId xmlns:a16="http://schemas.microsoft.com/office/drawing/2014/main" id="{5C7384BD-416F-4C92-A6EB-80F000ADA248}"/>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6</a:t>
            </a:fld>
            <a:endParaRPr lang="en-US" sz="1000" dirty="0">
              <a:solidFill>
                <a:schemeClr val="bg1"/>
              </a:solidFill>
              <a:latin typeface="CircularStd" panose="020B0604020101020102" pitchFamily="34" charset="0"/>
              <a:cs typeface="CircularStd" panose="020B0604020101020102" pitchFamily="34" charset="0"/>
            </a:endParaRPr>
          </a:p>
        </p:txBody>
      </p:sp>
      <p:sp>
        <p:nvSpPr>
          <p:cNvPr id="25" name="Rectangle 24">
            <a:extLst>
              <a:ext uri="{FF2B5EF4-FFF2-40B4-BE49-F238E27FC236}">
                <a16:creationId xmlns:a16="http://schemas.microsoft.com/office/drawing/2014/main" id="{FB08631E-1C3D-4A66-97B7-564CA811DB5C}"/>
              </a:ext>
            </a:extLst>
          </p:cNvPr>
          <p:cNvSpPr/>
          <p:nvPr/>
        </p:nvSpPr>
        <p:spPr>
          <a:xfrm>
            <a:off x="6423819" y="6611779"/>
            <a:ext cx="6080125" cy="246221"/>
          </a:xfrm>
          <a:prstGeom prst="rect">
            <a:avLst/>
          </a:prstGeom>
        </p:spPr>
        <p:txBody>
          <a:bodyPr wrap="square">
            <a:spAutoFit/>
          </a:bodyPr>
          <a:lstStyle/>
          <a:p>
            <a:r>
              <a:rPr lang="en-US" sz="1000" dirty="0">
                <a:latin typeface="CircularStd" panose="020B0604020101020102" pitchFamily="34" charset="0"/>
                <a:cs typeface="CircularStd" panose="020B0604020101020102" pitchFamily="34" charset="0"/>
                <a:hlinkClick r:id="rId4"/>
              </a:rPr>
              <a:t>https://github.com/dheerajpatta/CourseProject/blob/main/models/sarcasm_classification.ipynb</a:t>
            </a:r>
            <a:endParaRPr lang="en-US" sz="1000" dirty="0">
              <a:latin typeface="CircularStd" panose="020B0604020101020102" pitchFamily="34" charset="0"/>
              <a:cs typeface="CircularStd" panose="020B0604020101020102" pitchFamily="34" charset="0"/>
            </a:endParaRPr>
          </a:p>
        </p:txBody>
      </p:sp>
      <p:sp>
        <p:nvSpPr>
          <p:cNvPr id="28" name="TextBox 27">
            <a:extLst>
              <a:ext uri="{FF2B5EF4-FFF2-40B4-BE49-F238E27FC236}">
                <a16:creationId xmlns:a16="http://schemas.microsoft.com/office/drawing/2014/main" id="{FBF2B2FC-910B-40C9-AC9A-ADDC1053E97C}"/>
              </a:ext>
            </a:extLst>
          </p:cNvPr>
          <p:cNvSpPr txBox="1"/>
          <p:nvPr/>
        </p:nvSpPr>
        <p:spPr>
          <a:xfrm>
            <a:off x="6423819" y="6447875"/>
            <a:ext cx="1013419" cy="261610"/>
          </a:xfrm>
          <a:prstGeom prst="rect">
            <a:avLst/>
          </a:prstGeom>
          <a:noFill/>
        </p:spPr>
        <p:txBody>
          <a:bodyPr wrap="none" rtlCol="0">
            <a:spAutoFit/>
          </a:bodyPr>
          <a:lstStyle>
            <a:defPPr>
              <a:defRPr lang="en-US"/>
            </a:defPPr>
            <a:lvl1pPr>
              <a:defRPr sz="1400">
                <a:latin typeface="CircularStd" panose="020B0604020101020102" pitchFamily="34" charset="0"/>
                <a:cs typeface="CircularStd" panose="020B0604020101020102" pitchFamily="34" charset="0"/>
              </a:defRPr>
            </a:lvl1pPr>
          </a:lstStyle>
          <a:p>
            <a:r>
              <a:rPr lang="en-US" sz="1050" dirty="0"/>
              <a:t>Source Code</a:t>
            </a:r>
          </a:p>
        </p:txBody>
      </p:sp>
    </p:spTree>
    <p:extLst>
      <p:ext uri="{BB962C8B-B14F-4D97-AF65-F5344CB8AC3E}">
        <p14:creationId xmlns:p14="http://schemas.microsoft.com/office/powerpoint/2010/main" val="1302461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Modeling (Deep Learning Models)</a:t>
            </a:r>
          </a:p>
        </p:txBody>
      </p:sp>
      <p:pic>
        <p:nvPicPr>
          <p:cNvPr id="2" name="Picture 1">
            <a:extLst>
              <a:ext uri="{FF2B5EF4-FFF2-40B4-BE49-F238E27FC236}">
                <a16:creationId xmlns:a16="http://schemas.microsoft.com/office/drawing/2014/main" id="{3C1C0352-CD2C-410D-BB7C-A1EBB059F458}"/>
              </a:ext>
            </a:extLst>
          </p:cNvPr>
          <p:cNvPicPr>
            <a:picLocks noChangeAspect="1"/>
          </p:cNvPicPr>
          <p:nvPr/>
        </p:nvPicPr>
        <p:blipFill>
          <a:blip r:embed="rId2"/>
          <a:stretch>
            <a:fillRect/>
          </a:stretch>
        </p:blipFill>
        <p:spPr>
          <a:xfrm>
            <a:off x="9089939" y="796140"/>
            <a:ext cx="2888940" cy="5711814"/>
          </a:xfrm>
          <a:prstGeom prst="rect">
            <a:avLst/>
          </a:prstGeom>
        </p:spPr>
      </p:pic>
      <p:sp>
        <p:nvSpPr>
          <p:cNvPr id="5" name="TextBox 4">
            <a:extLst>
              <a:ext uri="{FF2B5EF4-FFF2-40B4-BE49-F238E27FC236}">
                <a16:creationId xmlns:a16="http://schemas.microsoft.com/office/drawing/2014/main" id="{5AFECB18-C602-4B29-A4F8-D711AD43F692}"/>
              </a:ext>
            </a:extLst>
          </p:cNvPr>
          <p:cNvSpPr txBox="1"/>
          <p:nvPr/>
        </p:nvSpPr>
        <p:spPr>
          <a:xfrm>
            <a:off x="483699" y="1091565"/>
            <a:ext cx="8054670" cy="523220"/>
          </a:xfrm>
          <a:prstGeom prst="rect">
            <a:avLst/>
          </a:prstGeom>
          <a:noFill/>
        </p:spPr>
        <p:txBody>
          <a:bodyPr wrap="square" rtlCol="0">
            <a:spAutoFit/>
          </a:bodyPr>
          <a:lstStyle/>
          <a:p>
            <a:r>
              <a:rPr lang="en-US" sz="1400" dirty="0">
                <a:latin typeface="CircularStd" panose="020B0604020101020102" pitchFamily="34" charset="0"/>
                <a:cs typeface="CircularStd" panose="020B0604020101020102" pitchFamily="34" charset="0"/>
              </a:rPr>
              <a:t>We’ve developed deep learning model developed using TensorFlow and high-level abstraction framework </a:t>
            </a:r>
            <a:r>
              <a:rPr lang="en-US" sz="1400" b="1" dirty="0">
                <a:latin typeface="CircularStd" panose="020B0604020101020102" pitchFamily="34" charset="0"/>
                <a:cs typeface="CircularStd" panose="020B0604020101020102" pitchFamily="34" charset="0"/>
              </a:rPr>
              <a:t>Keras. </a:t>
            </a:r>
            <a:endParaRPr lang="en-US" sz="1400" dirty="0">
              <a:latin typeface="CircularStd" panose="020B0604020101020102" pitchFamily="34" charset="0"/>
              <a:cs typeface="CircularStd" panose="020B0604020101020102" pitchFamily="34" charset="0"/>
            </a:endParaRPr>
          </a:p>
        </p:txBody>
      </p:sp>
      <p:sp>
        <p:nvSpPr>
          <p:cNvPr id="6" name="TextBox 5">
            <a:extLst>
              <a:ext uri="{FF2B5EF4-FFF2-40B4-BE49-F238E27FC236}">
                <a16:creationId xmlns:a16="http://schemas.microsoft.com/office/drawing/2014/main" id="{2D73A515-9593-435F-BC4D-20F427E7C608}"/>
              </a:ext>
            </a:extLst>
          </p:cNvPr>
          <p:cNvSpPr txBox="1"/>
          <p:nvPr/>
        </p:nvSpPr>
        <p:spPr>
          <a:xfrm>
            <a:off x="483699" y="1802367"/>
            <a:ext cx="1180131" cy="307777"/>
          </a:xfrm>
          <a:prstGeom prst="rect">
            <a:avLst/>
          </a:prstGeom>
          <a:noFill/>
        </p:spPr>
        <p:txBody>
          <a:bodyPr wrap="none" rtlCol="0">
            <a:spAutoFit/>
          </a:bodyPr>
          <a:lstStyle/>
          <a:p>
            <a:r>
              <a:rPr lang="en-US" sz="1400" b="1" dirty="0">
                <a:latin typeface="CircularStd" panose="020B0604020101020102" pitchFamily="34" charset="0"/>
                <a:cs typeface="CircularStd" panose="020B0604020101020102" pitchFamily="34" charset="0"/>
              </a:rPr>
              <a:t>NLP steps -</a:t>
            </a:r>
          </a:p>
        </p:txBody>
      </p:sp>
      <p:sp>
        <p:nvSpPr>
          <p:cNvPr id="7" name="Oval 6">
            <a:extLst>
              <a:ext uri="{FF2B5EF4-FFF2-40B4-BE49-F238E27FC236}">
                <a16:creationId xmlns:a16="http://schemas.microsoft.com/office/drawing/2014/main" id="{CC4B7FBB-02BA-44A8-859B-65DAB45448BD}"/>
              </a:ext>
            </a:extLst>
          </p:cNvPr>
          <p:cNvSpPr/>
          <p:nvPr/>
        </p:nvSpPr>
        <p:spPr>
          <a:xfrm>
            <a:off x="741405" y="2297726"/>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8" name="TextBox 7">
            <a:extLst>
              <a:ext uri="{FF2B5EF4-FFF2-40B4-BE49-F238E27FC236}">
                <a16:creationId xmlns:a16="http://schemas.microsoft.com/office/drawing/2014/main" id="{971A79CB-FAF0-4ECE-BB5E-4832E71FC281}"/>
              </a:ext>
            </a:extLst>
          </p:cNvPr>
          <p:cNvSpPr txBox="1"/>
          <p:nvPr/>
        </p:nvSpPr>
        <p:spPr>
          <a:xfrm>
            <a:off x="1027155" y="2203273"/>
            <a:ext cx="4043094"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Word Embeddings - Word2Vec, Glove (Genism)</a:t>
            </a:r>
          </a:p>
        </p:txBody>
      </p:sp>
      <p:sp>
        <p:nvSpPr>
          <p:cNvPr id="9" name="Oval 8">
            <a:extLst>
              <a:ext uri="{FF2B5EF4-FFF2-40B4-BE49-F238E27FC236}">
                <a16:creationId xmlns:a16="http://schemas.microsoft.com/office/drawing/2014/main" id="{B14B87B6-DF2B-459D-A0C1-7FEEF6ECCCFD}"/>
              </a:ext>
            </a:extLst>
          </p:cNvPr>
          <p:cNvSpPr/>
          <p:nvPr/>
        </p:nvSpPr>
        <p:spPr>
          <a:xfrm>
            <a:off x="741405" y="2699206"/>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0" name="TextBox 9">
            <a:extLst>
              <a:ext uri="{FF2B5EF4-FFF2-40B4-BE49-F238E27FC236}">
                <a16:creationId xmlns:a16="http://schemas.microsoft.com/office/drawing/2014/main" id="{AE5E2042-8085-411F-92E3-F9736EFE1197}"/>
              </a:ext>
            </a:extLst>
          </p:cNvPr>
          <p:cNvSpPr txBox="1"/>
          <p:nvPr/>
        </p:nvSpPr>
        <p:spPr>
          <a:xfrm>
            <a:off x="1057382" y="2608298"/>
            <a:ext cx="2141933"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Keyed Vectors (Genism)</a:t>
            </a:r>
          </a:p>
        </p:txBody>
      </p:sp>
      <p:sp>
        <p:nvSpPr>
          <p:cNvPr id="11" name="Oval 10">
            <a:extLst>
              <a:ext uri="{FF2B5EF4-FFF2-40B4-BE49-F238E27FC236}">
                <a16:creationId xmlns:a16="http://schemas.microsoft.com/office/drawing/2014/main" id="{B0739BD2-B677-4267-8A61-E7B54F2472F2}"/>
              </a:ext>
            </a:extLst>
          </p:cNvPr>
          <p:cNvSpPr/>
          <p:nvPr/>
        </p:nvSpPr>
        <p:spPr>
          <a:xfrm>
            <a:off x="741405" y="3099538"/>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2" name="TextBox 11">
            <a:extLst>
              <a:ext uri="{FF2B5EF4-FFF2-40B4-BE49-F238E27FC236}">
                <a16:creationId xmlns:a16="http://schemas.microsoft.com/office/drawing/2014/main" id="{AF1101F7-53B8-4AE0-BCA4-EF09D01C7450}"/>
              </a:ext>
            </a:extLst>
          </p:cNvPr>
          <p:cNvSpPr txBox="1"/>
          <p:nvPr/>
        </p:nvSpPr>
        <p:spPr>
          <a:xfrm>
            <a:off x="1057382" y="3008630"/>
            <a:ext cx="1510350"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Label Encodings</a:t>
            </a:r>
          </a:p>
        </p:txBody>
      </p:sp>
      <p:sp>
        <p:nvSpPr>
          <p:cNvPr id="13" name="TextBox 12">
            <a:extLst>
              <a:ext uri="{FF2B5EF4-FFF2-40B4-BE49-F238E27FC236}">
                <a16:creationId xmlns:a16="http://schemas.microsoft.com/office/drawing/2014/main" id="{D1EA653E-EE68-4D82-BBDF-2F86A15F431A}"/>
              </a:ext>
            </a:extLst>
          </p:cNvPr>
          <p:cNvSpPr txBox="1"/>
          <p:nvPr/>
        </p:nvSpPr>
        <p:spPr>
          <a:xfrm>
            <a:off x="483699" y="3515156"/>
            <a:ext cx="2223686" cy="307777"/>
          </a:xfrm>
          <a:prstGeom prst="rect">
            <a:avLst/>
          </a:prstGeom>
          <a:noFill/>
        </p:spPr>
        <p:txBody>
          <a:bodyPr wrap="none" rtlCol="0">
            <a:spAutoFit/>
          </a:bodyPr>
          <a:lstStyle/>
          <a:p>
            <a:r>
              <a:rPr lang="en-US" sz="1400" b="1" dirty="0">
                <a:latin typeface="CircularStd" panose="020B0604020101020102" pitchFamily="34" charset="0"/>
                <a:cs typeface="CircularStd" panose="020B0604020101020102" pitchFamily="34" charset="0"/>
              </a:rPr>
              <a:t>Deep Learning Models -</a:t>
            </a:r>
          </a:p>
        </p:txBody>
      </p:sp>
      <p:sp>
        <p:nvSpPr>
          <p:cNvPr id="14" name="Oval 13">
            <a:extLst>
              <a:ext uri="{FF2B5EF4-FFF2-40B4-BE49-F238E27FC236}">
                <a16:creationId xmlns:a16="http://schemas.microsoft.com/office/drawing/2014/main" id="{23DEB87F-F72C-4296-81DC-4A5CDA154FB2}"/>
              </a:ext>
            </a:extLst>
          </p:cNvPr>
          <p:cNvSpPr/>
          <p:nvPr/>
        </p:nvSpPr>
        <p:spPr>
          <a:xfrm>
            <a:off x="741405" y="4010515"/>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5" name="TextBox 14">
            <a:extLst>
              <a:ext uri="{FF2B5EF4-FFF2-40B4-BE49-F238E27FC236}">
                <a16:creationId xmlns:a16="http://schemas.microsoft.com/office/drawing/2014/main" id="{28ECAF35-9006-4CDF-888F-223A12E91CB5}"/>
              </a:ext>
            </a:extLst>
          </p:cNvPr>
          <p:cNvSpPr txBox="1"/>
          <p:nvPr/>
        </p:nvSpPr>
        <p:spPr>
          <a:xfrm>
            <a:off x="1027155" y="3916062"/>
            <a:ext cx="1412566"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Conv 1D (CNN)</a:t>
            </a:r>
          </a:p>
        </p:txBody>
      </p:sp>
      <p:sp>
        <p:nvSpPr>
          <p:cNvPr id="16" name="Oval 15">
            <a:extLst>
              <a:ext uri="{FF2B5EF4-FFF2-40B4-BE49-F238E27FC236}">
                <a16:creationId xmlns:a16="http://schemas.microsoft.com/office/drawing/2014/main" id="{9E7BFA54-4393-476A-809D-DBB87B66B7FA}"/>
              </a:ext>
            </a:extLst>
          </p:cNvPr>
          <p:cNvSpPr/>
          <p:nvPr/>
        </p:nvSpPr>
        <p:spPr>
          <a:xfrm>
            <a:off x="741405" y="4422014"/>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7" name="TextBox 16">
            <a:extLst>
              <a:ext uri="{FF2B5EF4-FFF2-40B4-BE49-F238E27FC236}">
                <a16:creationId xmlns:a16="http://schemas.microsoft.com/office/drawing/2014/main" id="{F508ACE9-9A00-4081-9813-1C26B89ABF1A}"/>
              </a:ext>
            </a:extLst>
          </p:cNvPr>
          <p:cNvSpPr txBox="1"/>
          <p:nvPr/>
        </p:nvSpPr>
        <p:spPr>
          <a:xfrm>
            <a:off x="1027155" y="4327561"/>
            <a:ext cx="2904962"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Long Short Term Memory (LSTM)</a:t>
            </a:r>
          </a:p>
        </p:txBody>
      </p:sp>
      <p:sp>
        <p:nvSpPr>
          <p:cNvPr id="18" name="Oval 17">
            <a:extLst>
              <a:ext uri="{FF2B5EF4-FFF2-40B4-BE49-F238E27FC236}">
                <a16:creationId xmlns:a16="http://schemas.microsoft.com/office/drawing/2014/main" id="{DBD57DA0-E7AA-4B6E-922D-D60339A8402A}"/>
              </a:ext>
            </a:extLst>
          </p:cNvPr>
          <p:cNvSpPr/>
          <p:nvPr/>
        </p:nvSpPr>
        <p:spPr>
          <a:xfrm>
            <a:off x="741405" y="4862055"/>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9" name="TextBox 18">
            <a:extLst>
              <a:ext uri="{FF2B5EF4-FFF2-40B4-BE49-F238E27FC236}">
                <a16:creationId xmlns:a16="http://schemas.microsoft.com/office/drawing/2014/main" id="{F9E9306E-9BC7-4103-99B0-971DAF29A99D}"/>
              </a:ext>
            </a:extLst>
          </p:cNvPr>
          <p:cNvSpPr txBox="1"/>
          <p:nvPr/>
        </p:nvSpPr>
        <p:spPr>
          <a:xfrm>
            <a:off x="1027155" y="4767602"/>
            <a:ext cx="938077"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Dropouts</a:t>
            </a:r>
          </a:p>
        </p:txBody>
      </p:sp>
      <p:sp>
        <p:nvSpPr>
          <p:cNvPr id="20" name="Oval 19">
            <a:extLst>
              <a:ext uri="{FF2B5EF4-FFF2-40B4-BE49-F238E27FC236}">
                <a16:creationId xmlns:a16="http://schemas.microsoft.com/office/drawing/2014/main" id="{ACD2B5E6-4798-4CC0-ADCD-436DCD021E26}"/>
              </a:ext>
            </a:extLst>
          </p:cNvPr>
          <p:cNvSpPr/>
          <p:nvPr/>
        </p:nvSpPr>
        <p:spPr>
          <a:xfrm>
            <a:off x="741405" y="5321469"/>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21" name="TextBox 20">
            <a:extLst>
              <a:ext uri="{FF2B5EF4-FFF2-40B4-BE49-F238E27FC236}">
                <a16:creationId xmlns:a16="http://schemas.microsoft.com/office/drawing/2014/main" id="{EB40D83F-B77B-44CB-949D-8659A79D4726}"/>
              </a:ext>
            </a:extLst>
          </p:cNvPr>
          <p:cNvSpPr txBox="1"/>
          <p:nvPr/>
        </p:nvSpPr>
        <p:spPr>
          <a:xfrm>
            <a:off x="1027155" y="5227016"/>
            <a:ext cx="1936749"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Dense/Hidden Layers</a:t>
            </a:r>
          </a:p>
        </p:txBody>
      </p:sp>
      <p:sp>
        <p:nvSpPr>
          <p:cNvPr id="24" name="TextBox 23">
            <a:extLst>
              <a:ext uri="{FF2B5EF4-FFF2-40B4-BE49-F238E27FC236}">
                <a16:creationId xmlns:a16="http://schemas.microsoft.com/office/drawing/2014/main" id="{8BC5F276-5158-4634-BB29-2F06A49C56C8}"/>
              </a:ext>
            </a:extLst>
          </p:cNvPr>
          <p:cNvSpPr txBox="1"/>
          <p:nvPr/>
        </p:nvSpPr>
        <p:spPr>
          <a:xfrm>
            <a:off x="519122" y="5587508"/>
            <a:ext cx="1776448" cy="307777"/>
          </a:xfrm>
          <a:prstGeom prst="rect">
            <a:avLst/>
          </a:prstGeom>
          <a:noFill/>
        </p:spPr>
        <p:txBody>
          <a:bodyPr wrap="none" rtlCol="0">
            <a:spAutoFit/>
          </a:bodyPr>
          <a:lstStyle/>
          <a:p>
            <a:r>
              <a:rPr lang="en-US" sz="1400" b="1" dirty="0">
                <a:latin typeface="CircularStd" panose="020B0604020101020102" pitchFamily="34" charset="0"/>
                <a:cs typeface="CircularStd" panose="020B0604020101020102" pitchFamily="34" charset="0"/>
              </a:rPr>
              <a:t>Evaluation Metric -</a:t>
            </a:r>
          </a:p>
        </p:txBody>
      </p:sp>
      <p:sp>
        <p:nvSpPr>
          <p:cNvPr id="25" name="Oval 24">
            <a:extLst>
              <a:ext uri="{FF2B5EF4-FFF2-40B4-BE49-F238E27FC236}">
                <a16:creationId xmlns:a16="http://schemas.microsoft.com/office/drawing/2014/main" id="{4D359748-6E77-46A9-BD71-B7D6251091ED}"/>
              </a:ext>
            </a:extLst>
          </p:cNvPr>
          <p:cNvSpPr/>
          <p:nvPr/>
        </p:nvSpPr>
        <p:spPr>
          <a:xfrm>
            <a:off x="773542" y="6231810"/>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26" name="TextBox 25">
            <a:extLst>
              <a:ext uri="{FF2B5EF4-FFF2-40B4-BE49-F238E27FC236}">
                <a16:creationId xmlns:a16="http://schemas.microsoft.com/office/drawing/2014/main" id="{9A5B7E5C-44F9-4CE2-AB83-A4264BC4B294}"/>
              </a:ext>
            </a:extLst>
          </p:cNvPr>
          <p:cNvSpPr txBox="1"/>
          <p:nvPr/>
        </p:nvSpPr>
        <p:spPr>
          <a:xfrm>
            <a:off x="1051719" y="6105725"/>
            <a:ext cx="2334293" cy="307777"/>
          </a:xfrm>
          <a:prstGeom prst="rect">
            <a:avLst/>
          </a:prstGeom>
          <a:noFill/>
        </p:spPr>
        <p:txBody>
          <a:bodyPr wrap="none" rtlCol="0">
            <a:spAutoFit/>
          </a:bodyPr>
          <a:lstStyle>
            <a:defPPr>
              <a:defRPr lang="en-US"/>
            </a:defPPr>
            <a:lvl1pPr>
              <a:defRPr sz="1400">
                <a:latin typeface="CircularStd" panose="020B0604020101020102" pitchFamily="34" charset="0"/>
                <a:cs typeface="CircularStd" panose="020B0604020101020102" pitchFamily="34" charset="0"/>
              </a:defRPr>
            </a:lvl1pPr>
          </a:lstStyle>
          <a:p>
            <a:r>
              <a:rPr lang="en-US" dirty="0"/>
              <a:t>Categorical Cross-entropy</a:t>
            </a:r>
          </a:p>
        </p:txBody>
      </p:sp>
      <p:sp>
        <p:nvSpPr>
          <p:cNvPr id="27" name="Slide Number Placeholder 2">
            <a:extLst>
              <a:ext uri="{FF2B5EF4-FFF2-40B4-BE49-F238E27FC236}">
                <a16:creationId xmlns:a16="http://schemas.microsoft.com/office/drawing/2014/main" id="{A024D510-19E9-41D6-8626-3EE8085AF0B8}"/>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7</a:t>
            </a:fld>
            <a:endParaRPr lang="en-US" sz="1000" dirty="0">
              <a:solidFill>
                <a:schemeClr val="bg1"/>
              </a:solidFill>
              <a:latin typeface="CircularStd" panose="020B0604020101020102" pitchFamily="34" charset="0"/>
              <a:cs typeface="CircularStd" panose="020B0604020101020102" pitchFamily="34" charset="0"/>
            </a:endParaRPr>
          </a:p>
        </p:txBody>
      </p:sp>
      <p:sp>
        <p:nvSpPr>
          <p:cNvPr id="28" name="Rectangle 27">
            <a:extLst>
              <a:ext uri="{FF2B5EF4-FFF2-40B4-BE49-F238E27FC236}">
                <a16:creationId xmlns:a16="http://schemas.microsoft.com/office/drawing/2014/main" id="{48C14349-90CC-4FC1-A129-4F4FC4D12900}"/>
              </a:ext>
            </a:extLst>
          </p:cNvPr>
          <p:cNvSpPr/>
          <p:nvPr/>
        </p:nvSpPr>
        <p:spPr>
          <a:xfrm>
            <a:off x="5567898" y="6600539"/>
            <a:ext cx="7044081" cy="246221"/>
          </a:xfrm>
          <a:prstGeom prst="rect">
            <a:avLst/>
          </a:prstGeom>
        </p:spPr>
        <p:txBody>
          <a:bodyPr wrap="square">
            <a:spAutoFit/>
          </a:bodyPr>
          <a:lstStyle/>
          <a:p>
            <a:r>
              <a:rPr lang="en-US" sz="1000" dirty="0">
                <a:latin typeface="CircularStd" panose="020B0604020101020102" pitchFamily="34" charset="0"/>
                <a:cs typeface="CircularStd" panose="020B0604020101020102" pitchFamily="34" charset="0"/>
                <a:hlinkClick r:id="rId3"/>
              </a:rPr>
              <a:t>https://github.com/dheerajpatta/CourseProject/blob/main/models/sarcasm_classification_deep_learning.ipynb</a:t>
            </a:r>
            <a:endParaRPr lang="en-US" sz="1000" dirty="0">
              <a:latin typeface="CircularStd" panose="020B0604020101020102" pitchFamily="34" charset="0"/>
              <a:cs typeface="CircularStd" panose="020B0604020101020102" pitchFamily="34" charset="0"/>
            </a:endParaRPr>
          </a:p>
        </p:txBody>
      </p:sp>
      <p:sp>
        <p:nvSpPr>
          <p:cNvPr id="29" name="TextBox 28">
            <a:extLst>
              <a:ext uri="{FF2B5EF4-FFF2-40B4-BE49-F238E27FC236}">
                <a16:creationId xmlns:a16="http://schemas.microsoft.com/office/drawing/2014/main" id="{07F8D378-F748-4A8F-BA3E-907D39DB2299}"/>
              </a:ext>
            </a:extLst>
          </p:cNvPr>
          <p:cNvSpPr txBox="1"/>
          <p:nvPr/>
        </p:nvSpPr>
        <p:spPr>
          <a:xfrm>
            <a:off x="5557242" y="6422825"/>
            <a:ext cx="1013419" cy="261610"/>
          </a:xfrm>
          <a:prstGeom prst="rect">
            <a:avLst/>
          </a:prstGeom>
          <a:noFill/>
        </p:spPr>
        <p:txBody>
          <a:bodyPr wrap="none" rtlCol="0">
            <a:spAutoFit/>
          </a:bodyPr>
          <a:lstStyle>
            <a:defPPr>
              <a:defRPr lang="en-US"/>
            </a:defPPr>
            <a:lvl1pPr>
              <a:defRPr sz="1400">
                <a:latin typeface="CircularStd" panose="020B0604020101020102" pitchFamily="34" charset="0"/>
                <a:cs typeface="CircularStd" panose="020B0604020101020102" pitchFamily="34" charset="0"/>
              </a:defRPr>
            </a:lvl1pPr>
          </a:lstStyle>
          <a:p>
            <a:r>
              <a:rPr lang="en-US" sz="1050" dirty="0"/>
              <a:t>Source Code</a:t>
            </a:r>
          </a:p>
        </p:txBody>
      </p:sp>
    </p:spTree>
    <p:extLst>
      <p:ext uri="{BB962C8B-B14F-4D97-AF65-F5344CB8AC3E}">
        <p14:creationId xmlns:p14="http://schemas.microsoft.com/office/powerpoint/2010/main" val="3889891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State-of-the-art (SOTA) Modeling - BERT</a:t>
            </a:r>
          </a:p>
        </p:txBody>
      </p:sp>
      <p:sp>
        <p:nvSpPr>
          <p:cNvPr id="3" name="TextBox 2">
            <a:extLst>
              <a:ext uri="{FF2B5EF4-FFF2-40B4-BE49-F238E27FC236}">
                <a16:creationId xmlns:a16="http://schemas.microsoft.com/office/drawing/2014/main" id="{7C914904-CB6D-4804-8224-C9C370B9D57F}"/>
              </a:ext>
            </a:extLst>
          </p:cNvPr>
          <p:cNvSpPr txBox="1"/>
          <p:nvPr/>
        </p:nvSpPr>
        <p:spPr>
          <a:xfrm>
            <a:off x="423434" y="936367"/>
            <a:ext cx="1563248" cy="338554"/>
          </a:xfrm>
          <a:prstGeom prst="rect">
            <a:avLst/>
          </a:prstGeom>
          <a:solidFill>
            <a:schemeClr val="bg1">
              <a:lumMod val="95000"/>
            </a:schemeClr>
          </a:solidFill>
        </p:spPr>
        <p:txBody>
          <a:bodyPr wrap="none" rtlCol="0">
            <a:spAutoFit/>
          </a:bodyPr>
          <a:lstStyle/>
          <a:p>
            <a:r>
              <a:rPr lang="en-US" sz="1600" b="1" dirty="0">
                <a:latin typeface="CircularStd" panose="020B0604020101020102" pitchFamily="34" charset="0"/>
                <a:cs typeface="CircularStd" panose="020B0604020101020102" pitchFamily="34" charset="0"/>
              </a:rPr>
              <a:t>What is BERT?</a:t>
            </a:r>
          </a:p>
        </p:txBody>
      </p:sp>
      <p:sp>
        <p:nvSpPr>
          <p:cNvPr id="4" name="TextBox 3">
            <a:extLst>
              <a:ext uri="{FF2B5EF4-FFF2-40B4-BE49-F238E27FC236}">
                <a16:creationId xmlns:a16="http://schemas.microsoft.com/office/drawing/2014/main" id="{728F8119-135C-4D8C-9019-A3C872238A22}"/>
              </a:ext>
            </a:extLst>
          </p:cNvPr>
          <p:cNvSpPr txBox="1"/>
          <p:nvPr/>
        </p:nvSpPr>
        <p:spPr>
          <a:xfrm>
            <a:off x="423434" y="1461194"/>
            <a:ext cx="10902344" cy="523220"/>
          </a:xfrm>
          <a:prstGeom prst="rect">
            <a:avLst/>
          </a:prstGeom>
          <a:noFill/>
        </p:spPr>
        <p:txBody>
          <a:bodyPr wrap="none" rtlCol="0">
            <a:spAutoFit/>
          </a:bodyPr>
          <a:lstStyle/>
          <a:p>
            <a:r>
              <a:rPr lang="en-US" sz="1400" b="1" dirty="0">
                <a:latin typeface="CircularStd" panose="020B0604020101020102" pitchFamily="34" charset="0"/>
                <a:cs typeface="CircularStd" panose="020B0604020101020102" pitchFamily="34" charset="0"/>
              </a:rPr>
              <a:t>BERT </a:t>
            </a:r>
            <a:r>
              <a:rPr lang="en-US" sz="1400" dirty="0">
                <a:latin typeface="CircularStd" panose="020B0604020101020102" pitchFamily="34" charset="0"/>
                <a:cs typeface="CircularStd" panose="020B0604020101020102" pitchFamily="34" charset="0"/>
              </a:rPr>
              <a:t>stands for Bi-directional Encoder Representations from Transformers. BERT is a general purpose pre-trained model that can be </a:t>
            </a:r>
          </a:p>
          <a:p>
            <a:r>
              <a:rPr lang="en-US" sz="1400" dirty="0">
                <a:latin typeface="CircularStd" panose="020B0604020101020102" pitchFamily="34" charset="0"/>
                <a:cs typeface="CircularStd" panose="020B0604020101020102" pitchFamily="34" charset="0"/>
              </a:rPr>
              <a:t>finetuned on  smaller task-specific datasets like sentiment analysis, question &amp; answer system etc.</a:t>
            </a:r>
          </a:p>
        </p:txBody>
      </p:sp>
      <p:sp>
        <p:nvSpPr>
          <p:cNvPr id="5" name="TextBox 4">
            <a:extLst>
              <a:ext uri="{FF2B5EF4-FFF2-40B4-BE49-F238E27FC236}">
                <a16:creationId xmlns:a16="http://schemas.microsoft.com/office/drawing/2014/main" id="{9A96DDC7-0EFD-4188-9469-DBF3E697CC3F}"/>
              </a:ext>
            </a:extLst>
          </p:cNvPr>
          <p:cNvSpPr txBox="1"/>
          <p:nvPr/>
        </p:nvSpPr>
        <p:spPr>
          <a:xfrm>
            <a:off x="423434" y="2170687"/>
            <a:ext cx="1289135" cy="338554"/>
          </a:xfrm>
          <a:prstGeom prst="rect">
            <a:avLst/>
          </a:prstGeom>
          <a:solidFill>
            <a:schemeClr val="bg1">
              <a:lumMod val="95000"/>
            </a:schemeClr>
          </a:solidFill>
        </p:spPr>
        <p:txBody>
          <a:bodyPr wrap="none" rtlCol="0">
            <a:spAutoFit/>
          </a:bodyPr>
          <a:lstStyle>
            <a:defPPr>
              <a:defRPr lang="en-US"/>
            </a:defPPr>
            <a:lvl1pPr>
              <a:defRPr sz="1600" b="1">
                <a:latin typeface="CircularStd" panose="020B0604020101020102" pitchFamily="34" charset="0"/>
                <a:cs typeface="CircularStd" panose="020B0604020101020102" pitchFamily="34" charset="0"/>
              </a:defRPr>
            </a:lvl1pPr>
          </a:lstStyle>
          <a:p>
            <a:r>
              <a:rPr lang="en-US" dirty="0"/>
              <a:t>Why BERT?</a:t>
            </a:r>
          </a:p>
        </p:txBody>
      </p:sp>
      <p:sp>
        <p:nvSpPr>
          <p:cNvPr id="6" name="TextBox 5">
            <a:extLst>
              <a:ext uri="{FF2B5EF4-FFF2-40B4-BE49-F238E27FC236}">
                <a16:creationId xmlns:a16="http://schemas.microsoft.com/office/drawing/2014/main" id="{40AF51DF-78D5-4E2C-B4E8-67E6EF3BBBBB}"/>
              </a:ext>
            </a:extLst>
          </p:cNvPr>
          <p:cNvSpPr txBox="1"/>
          <p:nvPr/>
        </p:nvSpPr>
        <p:spPr>
          <a:xfrm>
            <a:off x="823119" y="2695514"/>
            <a:ext cx="10972800" cy="1600438"/>
          </a:xfrm>
          <a:prstGeom prst="rect">
            <a:avLst/>
          </a:prstGeom>
          <a:noFill/>
        </p:spPr>
        <p:txBody>
          <a:bodyPr wrap="square" rtlCol="0">
            <a:spAutoFit/>
          </a:bodyPr>
          <a:lstStyle/>
          <a:p>
            <a:r>
              <a:rPr lang="en-US" sz="1400" b="1" dirty="0">
                <a:latin typeface="CircularStd" panose="020B0604020101020102" pitchFamily="34" charset="0"/>
                <a:cs typeface="CircularStd" panose="020B0604020101020102" pitchFamily="34" charset="0"/>
              </a:rPr>
              <a:t>BERT </a:t>
            </a:r>
            <a:r>
              <a:rPr lang="en-US" sz="1400" dirty="0">
                <a:latin typeface="CircularStd" panose="020B0604020101020102" pitchFamily="34" charset="0"/>
                <a:cs typeface="CircularStd" panose="020B0604020101020102" pitchFamily="34" charset="0"/>
              </a:rPr>
              <a:t>was revolutionary when introduced by Google. It is bidirectionally trained which means it has deeper sense of language context and flow compared to Uni-directional models.</a:t>
            </a:r>
          </a:p>
          <a:p>
            <a:endParaRPr lang="en-US" sz="1400" dirty="0">
              <a:latin typeface="CircularStd" panose="020B0604020101020102" pitchFamily="34" charset="0"/>
              <a:cs typeface="CircularStd" panose="020B0604020101020102" pitchFamily="34" charset="0"/>
            </a:endParaRPr>
          </a:p>
          <a:p>
            <a:r>
              <a:rPr lang="en-US" sz="1400" dirty="0">
                <a:latin typeface="CircularStd" panose="020B0604020101020102" pitchFamily="34" charset="0"/>
                <a:cs typeface="CircularStd" panose="020B0604020101020102" pitchFamily="34" charset="0"/>
              </a:rPr>
              <a:t>Instead of predicting the next word in a sequence, BERT makes use of a novel technique called </a:t>
            </a:r>
            <a:r>
              <a:rPr lang="en-US" sz="1400" b="1" dirty="0">
                <a:latin typeface="CircularStd" panose="020B0604020101020102" pitchFamily="34" charset="0"/>
                <a:cs typeface="CircularStd" panose="020B0604020101020102" pitchFamily="34" charset="0"/>
              </a:rPr>
              <a:t>Masked LM</a:t>
            </a:r>
            <a:r>
              <a:rPr lang="en-US" sz="1400" dirty="0">
                <a:latin typeface="CircularStd" panose="020B0604020101020102" pitchFamily="34" charset="0"/>
                <a:cs typeface="CircularStd" panose="020B0604020101020102" pitchFamily="34" charset="0"/>
              </a:rPr>
              <a:t> (MLM): it randomly masks words in the sentence and then it tries to predict them and uses the full context of the sentence, both left and right surroundings, in order to predict the masked word. Unlike the previous language models, it takes both the previous and next tokens into account at the </a:t>
            </a:r>
            <a:r>
              <a:rPr lang="en-US" sz="1400" b="1" dirty="0">
                <a:latin typeface="CircularStd" panose="020B0604020101020102" pitchFamily="34" charset="0"/>
                <a:cs typeface="CircularStd" panose="020B0604020101020102" pitchFamily="34" charset="0"/>
              </a:rPr>
              <a:t>same time.</a:t>
            </a:r>
            <a:endParaRPr lang="en-US" sz="1400" dirty="0">
              <a:latin typeface="CircularStd" panose="020B0604020101020102" pitchFamily="34" charset="0"/>
              <a:cs typeface="CircularStd" panose="020B0604020101020102" pitchFamily="34" charset="0"/>
            </a:endParaRPr>
          </a:p>
        </p:txBody>
      </p:sp>
      <p:sp>
        <p:nvSpPr>
          <p:cNvPr id="7" name="Oval 6">
            <a:extLst>
              <a:ext uri="{FF2B5EF4-FFF2-40B4-BE49-F238E27FC236}">
                <a16:creationId xmlns:a16="http://schemas.microsoft.com/office/drawing/2014/main" id="{65184A20-7ED2-4D4A-8C2C-D376974CB891}"/>
              </a:ext>
            </a:extLst>
          </p:cNvPr>
          <p:cNvSpPr/>
          <p:nvPr/>
        </p:nvSpPr>
        <p:spPr>
          <a:xfrm>
            <a:off x="708819" y="2857500"/>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8" name="Oval 7">
            <a:extLst>
              <a:ext uri="{FF2B5EF4-FFF2-40B4-BE49-F238E27FC236}">
                <a16:creationId xmlns:a16="http://schemas.microsoft.com/office/drawing/2014/main" id="{9792DE91-C35D-42EA-BFA1-EBCF499E2155}"/>
              </a:ext>
            </a:extLst>
          </p:cNvPr>
          <p:cNvSpPr/>
          <p:nvPr/>
        </p:nvSpPr>
        <p:spPr>
          <a:xfrm>
            <a:off x="708819" y="3429000"/>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10" name="TextBox 9">
            <a:extLst>
              <a:ext uri="{FF2B5EF4-FFF2-40B4-BE49-F238E27FC236}">
                <a16:creationId xmlns:a16="http://schemas.microsoft.com/office/drawing/2014/main" id="{A5A229F0-E448-4224-91F4-3F37DC60CC4C}"/>
              </a:ext>
            </a:extLst>
          </p:cNvPr>
          <p:cNvSpPr txBox="1"/>
          <p:nvPr/>
        </p:nvSpPr>
        <p:spPr>
          <a:xfrm>
            <a:off x="423434" y="4454661"/>
            <a:ext cx="1919115" cy="338554"/>
          </a:xfrm>
          <a:prstGeom prst="rect">
            <a:avLst/>
          </a:prstGeom>
          <a:solidFill>
            <a:schemeClr val="bg1">
              <a:lumMod val="95000"/>
            </a:schemeClr>
          </a:solidFill>
        </p:spPr>
        <p:txBody>
          <a:bodyPr wrap="none" rtlCol="0">
            <a:spAutoFit/>
          </a:bodyPr>
          <a:lstStyle>
            <a:defPPr>
              <a:defRPr lang="en-US"/>
            </a:defPPr>
            <a:lvl1pPr>
              <a:defRPr sz="1600" b="1">
                <a:latin typeface="CircularStd" panose="020B0604020101020102" pitchFamily="34" charset="0"/>
                <a:cs typeface="CircularStd" panose="020B0604020101020102" pitchFamily="34" charset="0"/>
              </a:defRPr>
            </a:lvl1pPr>
          </a:lstStyle>
          <a:p>
            <a:r>
              <a:rPr lang="en-US" dirty="0"/>
              <a:t>How BERT works?</a:t>
            </a:r>
          </a:p>
        </p:txBody>
      </p:sp>
      <p:sp>
        <p:nvSpPr>
          <p:cNvPr id="11" name="TextBox 10">
            <a:extLst>
              <a:ext uri="{FF2B5EF4-FFF2-40B4-BE49-F238E27FC236}">
                <a16:creationId xmlns:a16="http://schemas.microsoft.com/office/drawing/2014/main" id="{741DE215-536F-426C-BAB7-4032E062715D}"/>
              </a:ext>
            </a:extLst>
          </p:cNvPr>
          <p:cNvSpPr txBox="1"/>
          <p:nvPr/>
        </p:nvSpPr>
        <p:spPr>
          <a:xfrm>
            <a:off x="423434" y="5007052"/>
            <a:ext cx="11258185" cy="954107"/>
          </a:xfrm>
          <a:prstGeom prst="rect">
            <a:avLst/>
          </a:prstGeom>
          <a:noFill/>
        </p:spPr>
        <p:txBody>
          <a:bodyPr wrap="square" rtlCol="0">
            <a:spAutoFit/>
          </a:bodyPr>
          <a:lstStyle/>
          <a:p>
            <a:r>
              <a:rPr lang="en-US" sz="1400" b="1" dirty="0">
                <a:latin typeface="CircularStd" panose="020B0604020101020102" pitchFamily="34" charset="0"/>
                <a:cs typeface="CircularStd" panose="020B0604020101020102" pitchFamily="34" charset="0"/>
              </a:rPr>
              <a:t>BERT </a:t>
            </a:r>
            <a:r>
              <a:rPr lang="en-US" sz="1400" dirty="0">
                <a:latin typeface="CircularStd" panose="020B0604020101020102" pitchFamily="34" charset="0"/>
                <a:cs typeface="CircularStd" panose="020B0604020101020102" pitchFamily="34" charset="0"/>
              </a:rPr>
              <a:t>relies on Transformers (the attention mechanism that learns contextual relationships between words in a given text)</a:t>
            </a:r>
          </a:p>
          <a:p>
            <a:endParaRPr lang="en-US" sz="1400" dirty="0">
              <a:latin typeface="CircularStd" panose="020B0604020101020102" pitchFamily="34" charset="0"/>
              <a:cs typeface="CircularStd" panose="020B0604020101020102" pitchFamily="34" charset="0"/>
            </a:endParaRPr>
          </a:p>
          <a:p>
            <a:r>
              <a:rPr lang="en-US" sz="1400" dirty="0">
                <a:latin typeface="CircularStd" panose="020B0604020101020102" pitchFamily="34" charset="0"/>
                <a:cs typeface="CircularStd" panose="020B0604020101020102" pitchFamily="34" charset="0"/>
              </a:rPr>
              <a:t> A basic Transformer consists of an </a:t>
            </a:r>
            <a:r>
              <a:rPr lang="en-US" sz="1400" b="1" dirty="0">
                <a:latin typeface="CircularStd" panose="020B0604020101020102" pitchFamily="34" charset="0"/>
                <a:cs typeface="CircularStd" panose="020B0604020101020102" pitchFamily="34" charset="0"/>
              </a:rPr>
              <a:t>encoder</a:t>
            </a:r>
            <a:r>
              <a:rPr lang="en-US" sz="1400" dirty="0">
                <a:latin typeface="CircularStd" panose="020B0604020101020102" pitchFamily="34" charset="0"/>
                <a:cs typeface="CircularStd" panose="020B0604020101020102" pitchFamily="34" charset="0"/>
              </a:rPr>
              <a:t> to read the text input and a </a:t>
            </a:r>
            <a:r>
              <a:rPr lang="en-US" sz="1400" b="1" dirty="0">
                <a:latin typeface="CircularStd" panose="020B0604020101020102" pitchFamily="34" charset="0"/>
                <a:cs typeface="CircularStd" panose="020B0604020101020102" pitchFamily="34" charset="0"/>
              </a:rPr>
              <a:t>decoder</a:t>
            </a:r>
            <a:r>
              <a:rPr lang="en-US" sz="1400" dirty="0">
                <a:latin typeface="CircularStd" panose="020B0604020101020102" pitchFamily="34" charset="0"/>
                <a:cs typeface="CircularStd" panose="020B0604020101020102" pitchFamily="34" charset="0"/>
              </a:rPr>
              <a:t> to produce a prediction for the task. The input to the encoder for BERT is a sequence of tokens, which are first converted into vectors and then processed in the neural network. </a:t>
            </a:r>
          </a:p>
        </p:txBody>
      </p:sp>
      <p:sp>
        <p:nvSpPr>
          <p:cNvPr id="12" name="Slide Number Placeholder 2">
            <a:extLst>
              <a:ext uri="{FF2B5EF4-FFF2-40B4-BE49-F238E27FC236}">
                <a16:creationId xmlns:a16="http://schemas.microsoft.com/office/drawing/2014/main" id="{54870A71-9F91-47A4-92AE-81ACB949309F}"/>
              </a:ext>
            </a:extLst>
          </p:cNvPr>
          <p:cNvSpPr>
            <a:spLocks noGrp="1"/>
          </p:cNvSpPr>
          <p:nvPr>
            <p:ph type="sldNum" sz="quarter" idx="12"/>
          </p:nvPr>
        </p:nvSpPr>
        <p:spPr>
          <a:xfrm>
            <a:off x="0" y="6629400"/>
            <a:ext cx="365918" cy="228600"/>
          </a:xfrm>
          <a:solidFill>
            <a:schemeClr val="accent2"/>
          </a:solidFill>
        </p:spPr>
        <p:txBody>
          <a:bodyPr/>
          <a:lstStyle/>
          <a:p>
            <a:pPr algn="ctr"/>
            <a:fld id="{446D4725-80C8-4B93-9D73-C7FB577496B6}" type="slidenum">
              <a:rPr lang="en-US" sz="1000" smtClean="0">
                <a:solidFill>
                  <a:schemeClr val="bg1"/>
                </a:solidFill>
                <a:latin typeface="CircularStd" panose="020B0604020101020102" pitchFamily="34" charset="0"/>
                <a:cs typeface="CircularStd" panose="020B0604020101020102" pitchFamily="34" charset="0"/>
              </a:rPr>
              <a:pPr algn="ctr"/>
              <a:t>8</a:t>
            </a:fld>
            <a:endParaRPr lang="en-US" sz="1000" dirty="0">
              <a:solidFill>
                <a:schemeClr val="bg1"/>
              </a:solidFill>
              <a:latin typeface="CircularStd" panose="020B0604020101020102" pitchFamily="34" charset="0"/>
              <a:cs typeface="CircularStd" panose="020B0604020101020102" pitchFamily="34" charset="0"/>
            </a:endParaRPr>
          </a:p>
        </p:txBody>
      </p:sp>
      <p:sp>
        <p:nvSpPr>
          <p:cNvPr id="2" name="Rectangle 1">
            <a:extLst>
              <a:ext uri="{FF2B5EF4-FFF2-40B4-BE49-F238E27FC236}">
                <a16:creationId xmlns:a16="http://schemas.microsoft.com/office/drawing/2014/main" id="{57BE5390-7727-4481-98F5-25EBF4590795}"/>
              </a:ext>
            </a:extLst>
          </p:cNvPr>
          <p:cNvSpPr/>
          <p:nvPr/>
        </p:nvSpPr>
        <p:spPr>
          <a:xfrm>
            <a:off x="9579853" y="6549148"/>
            <a:ext cx="2571538" cy="246221"/>
          </a:xfrm>
          <a:prstGeom prst="rect">
            <a:avLst/>
          </a:prstGeom>
        </p:spPr>
        <p:txBody>
          <a:bodyPr wrap="none">
            <a:spAutoFit/>
          </a:bodyPr>
          <a:lstStyle/>
          <a:p>
            <a:r>
              <a:rPr lang="en-US" sz="1000" dirty="0">
                <a:latin typeface="CircularStd" panose="020B0604020101020102" pitchFamily="34" charset="0"/>
                <a:cs typeface="CircularStd" panose="020B0604020101020102" pitchFamily="34" charset="0"/>
                <a:hlinkClick r:id="rId2"/>
              </a:rPr>
              <a:t>https://github.com/google-research/bert</a:t>
            </a:r>
            <a:endParaRPr lang="en-US" sz="1000" dirty="0">
              <a:latin typeface="CircularStd" panose="020B0604020101020102" pitchFamily="34" charset="0"/>
              <a:cs typeface="CircularStd" panose="020B0604020101020102" pitchFamily="34" charset="0"/>
            </a:endParaRPr>
          </a:p>
        </p:txBody>
      </p:sp>
    </p:spTree>
    <p:extLst>
      <p:ext uri="{BB962C8B-B14F-4D97-AF65-F5344CB8AC3E}">
        <p14:creationId xmlns:p14="http://schemas.microsoft.com/office/powerpoint/2010/main" val="466161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a:extLst>
              <a:ext uri="{FF2B5EF4-FFF2-40B4-BE49-F238E27FC236}">
                <a16:creationId xmlns:a16="http://schemas.microsoft.com/office/drawing/2014/main" id="{3397D4B1-5893-496C-A458-AEE4492E1403}"/>
              </a:ext>
            </a:extLst>
          </p:cNvPr>
          <p:cNvSpPr>
            <a:spLocks noGrp="1"/>
          </p:cNvSpPr>
          <p:nvPr>
            <p:ph type="ctrTitle"/>
          </p:nvPr>
        </p:nvSpPr>
        <p:spPr>
          <a:xfrm>
            <a:off x="423434" y="350046"/>
            <a:ext cx="11555445" cy="400048"/>
          </a:xfrm>
          <a:solidFill>
            <a:srgbClr val="F0F4FB"/>
          </a:solidFill>
        </p:spPr>
        <p:txBody>
          <a:bodyPr>
            <a:noAutofit/>
          </a:bodyPr>
          <a:lstStyle/>
          <a:p>
            <a:pPr algn="l"/>
            <a:r>
              <a:rPr lang="en-US" sz="2400" b="1" dirty="0">
                <a:solidFill>
                  <a:schemeClr val="tx2"/>
                </a:solidFill>
                <a:latin typeface="CircularStd" panose="020B0604020101020102" pitchFamily="34" charset="0"/>
                <a:ea typeface="SF Pro Display" panose="00000500000000000000" pitchFamily="2" charset="0"/>
                <a:cs typeface="CircularStd" panose="020B0604020101020102" pitchFamily="34" charset="0"/>
              </a:rPr>
              <a:t>BERT (continued)</a:t>
            </a:r>
          </a:p>
        </p:txBody>
      </p:sp>
      <p:sp>
        <p:nvSpPr>
          <p:cNvPr id="3" name="TextBox 2">
            <a:extLst>
              <a:ext uri="{FF2B5EF4-FFF2-40B4-BE49-F238E27FC236}">
                <a16:creationId xmlns:a16="http://schemas.microsoft.com/office/drawing/2014/main" id="{7C914904-CB6D-4804-8224-C9C370B9D57F}"/>
              </a:ext>
            </a:extLst>
          </p:cNvPr>
          <p:cNvSpPr txBox="1"/>
          <p:nvPr/>
        </p:nvSpPr>
        <p:spPr>
          <a:xfrm>
            <a:off x="422505" y="836187"/>
            <a:ext cx="2627642" cy="338554"/>
          </a:xfrm>
          <a:prstGeom prst="rect">
            <a:avLst/>
          </a:prstGeom>
          <a:solidFill>
            <a:schemeClr val="bg1">
              <a:lumMod val="95000"/>
            </a:schemeClr>
          </a:solidFill>
        </p:spPr>
        <p:txBody>
          <a:bodyPr wrap="none" rtlCol="0">
            <a:spAutoFit/>
          </a:bodyPr>
          <a:lstStyle/>
          <a:p>
            <a:r>
              <a:rPr lang="en-US" sz="1600" b="1" dirty="0">
                <a:latin typeface="CircularStd" panose="020B0604020101020102" pitchFamily="34" charset="0"/>
                <a:cs typeface="CircularStd" panose="020B0604020101020102" pitchFamily="34" charset="0"/>
              </a:rPr>
              <a:t>Transformer Architecture</a:t>
            </a:r>
          </a:p>
        </p:txBody>
      </p:sp>
      <p:sp>
        <p:nvSpPr>
          <p:cNvPr id="14" name="TextBox 13">
            <a:extLst>
              <a:ext uri="{FF2B5EF4-FFF2-40B4-BE49-F238E27FC236}">
                <a16:creationId xmlns:a16="http://schemas.microsoft.com/office/drawing/2014/main" id="{52181AC4-C8B8-4B9C-AC6E-C7B0212CB73B}"/>
              </a:ext>
            </a:extLst>
          </p:cNvPr>
          <p:cNvSpPr txBox="1"/>
          <p:nvPr/>
        </p:nvSpPr>
        <p:spPr>
          <a:xfrm>
            <a:off x="2711784" y="1670456"/>
            <a:ext cx="689612" cy="338554"/>
          </a:xfrm>
          <a:prstGeom prst="rect">
            <a:avLst/>
          </a:prstGeom>
          <a:solidFill>
            <a:srgbClr val="00B0F0"/>
          </a:solidFill>
        </p:spPr>
        <p:txBody>
          <a:bodyPr wrap="none" rtlCol="0">
            <a:spAutoFit/>
          </a:bodyPr>
          <a:lstStyle/>
          <a:p>
            <a:r>
              <a:rPr lang="en-US" sz="1600" b="1" dirty="0">
                <a:solidFill>
                  <a:schemeClr val="bg1"/>
                </a:solidFill>
                <a:latin typeface="CircularStd" panose="020B0604020101020102" pitchFamily="34" charset="0"/>
                <a:cs typeface="CircularStd" panose="020B0604020101020102" pitchFamily="34" charset="0"/>
              </a:rPr>
              <a:t>Input</a:t>
            </a:r>
          </a:p>
        </p:txBody>
      </p:sp>
      <p:sp>
        <p:nvSpPr>
          <p:cNvPr id="9" name="Rectangle 8">
            <a:extLst>
              <a:ext uri="{FF2B5EF4-FFF2-40B4-BE49-F238E27FC236}">
                <a16:creationId xmlns:a16="http://schemas.microsoft.com/office/drawing/2014/main" id="{ABEC92DA-A1D2-4782-8CF7-9D7FDB0E20F4}"/>
              </a:ext>
            </a:extLst>
          </p:cNvPr>
          <p:cNvSpPr/>
          <p:nvPr/>
        </p:nvSpPr>
        <p:spPr>
          <a:xfrm>
            <a:off x="3909219" y="1061891"/>
            <a:ext cx="2743200" cy="15237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ircularStd" panose="020B0604020101020102" pitchFamily="34" charset="0"/>
              <a:cs typeface="CircularStd" panose="020B0604020101020102" pitchFamily="34" charset="0"/>
            </a:endParaRPr>
          </a:p>
        </p:txBody>
      </p:sp>
      <p:sp>
        <p:nvSpPr>
          <p:cNvPr id="17" name="TextBox 16">
            <a:extLst>
              <a:ext uri="{FF2B5EF4-FFF2-40B4-BE49-F238E27FC236}">
                <a16:creationId xmlns:a16="http://schemas.microsoft.com/office/drawing/2014/main" id="{E732666E-D448-45A7-98AC-C19049C33939}"/>
              </a:ext>
            </a:extLst>
          </p:cNvPr>
          <p:cNvSpPr txBox="1"/>
          <p:nvPr/>
        </p:nvSpPr>
        <p:spPr>
          <a:xfrm>
            <a:off x="7189655" y="1675041"/>
            <a:ext cx="869149" cy="338554"/>
          </a:xfrm>
          <a:prstGeom prst="rect">
            <a:avLst/>
          </a:prstGeom>
          <a:solidFill>
            <a:srgbClr val="00B050"/>
          </a:solidFill>
        </p:spPr>
        <p:txBody>
          <a:bodyPr wrap="none" rtlCol="0">
            <a:spAutoFit/>
          </a:bodyPr>
          <a:lstStyle/>
          <a:p>
            <a:r>
              <a:rPr lang="en-US" sz="1600" b="1" dirty="0">
                <a:solidFill>
                  <a:schemeClr val="bg1"/>
                </a:solidFill>
                <a:latin typeface="CircularStd" panose="020B0604020101020102" pitchFamily="34" charset="0"/>
                <a:cs typeface="CircularStd" panose="020B0604020101020102" pitchFamily="34" charset="0"/>
              </a:rPr>
              <a:t>Output</a:t>
            </a:r>
          </a:p>
        </p:txBody>
      </p:sp>
      <p:cxnSp>
        <p:nvCxnSpPr>
          <p:cNvPr id="16" name="Straight Arrow Connector 15">
            <a:extLst>
              <a:ext uri="{FF2B5EF4-FFF2-40B4-BE49-F238E27FC236}">
                <a16:creationId xmlns:a16="http://schemas.microsoft.com/office/drawing/2014/main" id="{7392FA5D-DC02-49BF-B019-13691F3CF75C}"/>
              </a:ext>
            </a:extLst>
          </p:cNvPr>
          <p:cNvCxnSpPr>
            <a:cxnSpLocks/>
            <a:stCxn id="14" idx="3"/>
          </p:cNvCxnSpPr>
          <p:nvPr/>
        </p:nvCxnSpPr>
        <p:spPr>
          <a:xfrm>
            <a:off x="3401396" y="1839733"/>
            <a:ext cx="5133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5EFECB6-DBFE-444A-B37E-7B79C991B9F1}"/>
              </a:ext>
            </a:extLst>
          </p:cNvPr>
          <p:cNvCxnSpPr/>
          <p:nvPr/>
        </p:nvCxnSpPr>
        <p:spPr>
          <a:xfrm>
            <a:off x="6657933" y="1839733"/>
            <a:ext cx="5133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6453365-E1F6-4B73-9D59-7ABFFFC48E69}"/>
              </a:ext>
            </a:extLst>
          </p:cNvPr>
          <p:cNvSpPr/>
          <p:nvPr/>
        </p:nvSpPr>
        <p:spPr>
          <a:xfrm>
            <a:off x="4029340" y="1213320"/>
            <a:ext cx="948924" cy="1228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CircularStd" panose="020B0604020101020102" pitchFamily="34" charset="0"/>
                <a:cs typeface="CircularStd" panose="020B0604020101020102" pitchFamily="34" charset="0"/>
              </a:rPr>
              <a:t>Encoder</a:t>
            </a:r>
          </a:p>
        </p:txBody>
      </p:sp>
      <p:sp>
        <p:nvSpPr>
          <p:cNvPr id="25" name="Rectangle 24">
            <a:extLst>
              <a:ext uri="{FF2B5EF4-FFF2-40B4-BE49-F238E27FC236}">
                <a16:creationId xmlns:a16="http://schemas.microsoft.com/office/drawing/2014/main" id="{04157A4C-62DD-4670-99F8-B4965C5A0446}"/>
              </a:ext>
            </a:extLst>
          </p:cNvPr>
          <p:cNvSpPr/>
          <p:nvPr/>
        </p:nvSpPr>
        <p:spPr>
          <a:xfrm>
            <a:off x="5572083" y="1213319"/>
            <a:ext cx="948925" cy="1228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2"/>
              </a:solidFill>
              <a:latin typeface="CircularStd" panose="020B0604020101020102" pitchFamily="34" charset="0"/>
              <a:cs typeface="CircularStd" panose="020B0604020101020102" pitchFamily="34" charset="0"/>
            </a:endParaRPr>
          </a:p>
        </p:txBody>
      </p:sp>
      <p:cxnSp>
        <p:nvCxnSpPr>
          <p:cNvPr id="27" name="Straight Arrow Connector 26">
            <a:extLst>
              <a:ext uri="{FF2B5EF4-FFF2-40B4-BE49-F238E27FC236}">
                <a16:creationId xmlns:a16="http://schemas.microsoft.com/office/drawing/2014/main" id="{151DB7BC-A966-448B-94D8-2A88856ADBCE}"/>
              </a:ext>
            </a:extLst>
          </p:cNvPr>
          <p:cNvCxnSpPr/>
          <p:nvPr/>
        </p:nvCxnSpPr>
        <p:spPr>
          <a:xfrm>
            <a:off x="4978264" y="1839733"/>
            <a:ext cx="5133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4F02E235-1FE9-4864-9330-F7C0CF8D3690}"/>
              </a:ext>
            </a:extLst>
          </p:cNvPr>
          <p:cNvSpPr txBox="1"/>
          <p:nvPr/>
        </p:nvSpPr>
        <p:spPr>
          <a:xfrm>
            <a:off x="1087146" y="2024398"/>
            <a:ext cx="2525050" cy="307777"/>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Sequence of Tokens/Vectors</a:t>
            </a:r>
          </a:p>
        </p:txBody>
      </p:sp>
      <p:sp>
        <p:nvSpPr>
          <p:cNvPr id="29" name="TextBox 28">
            <a:extLst>
              <a:ext uri="{FF2B5EF4-FFF2-40B4-BE49-F238E27FC236}">
                <a16:creationId xmlns:a16="http://schemas.microsoft.com/office/drawing/2014/main" id="{2D5D1C3D-5EFF-4E06-84A9-3D52BAB876DA}"/>
              </a:ext>
            </a:extLst>
          </p:cNvPr>
          <p:cNvSpPr txBox="1"/>
          <p:nvPr/>
        </p:nvSpPr>
        <p:spPr>
          <a:xfrm>
            <a:off x="7114827" y="2066780"/>
            <a:ext cx="3889206" cy="523220"/>
          </a:xfrm>
          <a:prstGeom prst="rect">
            <a:avLst/>
          </a:prstGeom>
          <a:noFill/>
        </p:spPr>
        <p:txBody>
          <a:bodyPr wrap="none" rtlCol="0">
            <a:spAutoFit/>
          </a:bodyPr>
          <a:lstStyle/>
          <a:p>
            <a:r>
              <a:rPr lang="en-US" sz="1400" dirty="0">
                <a:latin typeface="CircularStd" panose="020B0604020101020102" pitchFamily="34" charset="0"/>
                <a:cs typeface="CircularStd" panose="020B0604020101020102" pitchFamily="34" charset="0"/>
              </a:rPr>
              <a:t>Sequence of Vectors with 1:1 correspondence </a:t>
            </a:r>
          </a:p>
          <a:p>
            <a:r>
              <a:rPr lang="en-US" sz="1400" dirty="0">
                <a:latin typeface="CircularStd" panose="020B0604020101020102" pitchFamily="34" charset="0"/>
                <a:cs typeface="CircularStd" panose="020B0604020101020102" pitchFamily="34" charset="0"/>
              </a:rPr>
              <a:t>to Inputs</a:t>
            </a:r>
          </a:p>
        </p:txBody>
      </p:sp>
      <p:sp>
        <p:nvSpPr>
          <p:cNvPr id="30" name="TextBox 29">
            <a:extLst>
              <a:ext uri="{FF2B5EF4-FFF2-40B4-BE49-F238E27FC236}">
                <a16:creationId xmlns:a16="http://schemas.microsoft.com/office/drawing/2014/main" id="{019BC26F-CBEF-44CE-8475-410073611775}"/>
              </a:ext>
            </a:extLst>
          </p:cNvPr>
          <p:cNvSpPr txBox="1"/>
          <p:nvPr/>
        </p:nvSpPr>
        <p:spPr>
          <a:xfrm>
            <a:off x="2022150" y="4299962"/>
            <a:ext cx="5161991" cy="307777"/>
          </a:xfrm>
          <a:prstGeom prst="rect">
            <a:avLst/>
          </a:prstGeom>
          <a:solidFill>
            <a:schemeClr val="accent4">
              <a:lumMod val="20000"/>
              <a:lumOff val="80000"/>
            </a:schemeClr>
          </a:solidFill>
        </p:spPr>
        <p:txBody>
          <a:bodyPr wrap="none" rtlCol="0">
            <a:spAutoFit/>
          </a:bodyPr>
          <a:lstStyle/>
          <a:p>
            <a:r>
              <a:rPr lang="en-US" sz="1400" dirty="0">
                <a:latin typeface="CircularStd" panose="020B0604020101020102" pitchFamily="34" charset="0"/>
                <a:cs typeface="CircularStd" panose="020B0604020101020102" pitchFamily="34" charset="0"/>
              </a:rPr>
              <a:t>Input Embeddings = Token + Segment + Position Embeddings</a:t>
            </a:r>
          </a:p>
        </p:txBody>
      </p:sp>
      <p:sp>
        <p:nvSpPr>
          <p:cNvPr id="32" name="TextBox 31">
            <a:extLst>
              <a:ext uri="{FF2B5EF4-FFF2-40B4-BE49-F238E27FC236}">
                <a16:creationId xmlns:a16="http://schemas.microsoft.com/office/drawing/2014/main" id="{AECFD313-B4BA-45D2-9170-9450DBAC9BF3}"/>
              </a:ext>
            </a:extLst>
          </p:cNvPr>
          <p:cNvSpPr txBox="1"/>
          <p:nvPr/>
        </p:nvSpPr>
        <p:spPr>
          <a:xfrm>
            <a:off x="4074036" y="2135894"/>
            <a:ext cx="859531" cy="215444"/>
          </a:xfrm>
          <a:prstGeom prst="rect">
            <a:avLst/>
          </a:prstGeom>
          <a:noFill/>
          <a:ln>
            <a:solidFill>
              <a:schemeClr val="tx2"/>
            </a:solidFill>
          </a:ln>
        </p:spPr>
        <p:txBody>
          <a:bodyPr wrap="none" rtlCol="0">
            <a:spAutoFit/>
          </a:bodyPr>
          <a:lstStyle/>
          <a:p>
            <a:r>
              <a:rPr lang="en-US" sz="800" dirty="0">
                <a:latin typeface="CircularStd" panose="020B0604020101020102" pitchFamily="34" charset="0"/>
                <a:cs typeface="CircularStd" panose="020B0604020101020102" pitchFamily="34" charset="0"/>
              </a:rPr>
              <a:t>Self-Attention</a:t>
            </a:r>
          </a:p>
        </p:txBody>
      </p:sp>
      <p:sp>
        <p:nvSpPr>
          <p:cNvPr id="33" name="TextBox 32">
            <a:extLst>
              <a:ext uri="{FF2B5EF4-FFF2-40B4-BE49-F238E27FC236}">
                <a16:creationId xmlns:a16="http://schemas.microsoft.com/office/drawing/2014/main" id="{0C6C40F1-302B-4661-959C-E1E60B1EFFB3}"/>
              </a:ext>
            </a:extLst>
          </p:cNvPr>
          <p:cNvSpPr txBox="1"/>
          <p:nvPr/>
        </p:nvSpPr>
        <p:spPr>
          <a:xfrm>
            <a:off x="4074036" y="1274132"/>
            <a:ext cx="824265" cy="215444"/>
          </a:xfrm>
          <a:prstGeom prst="rect">
            <a:avLst/>
          </a:prstGeom>
          <a:noFill/>
          <a:ln>
            <a:solidFill>
              <a:schemeClr val="tx2"/>
            </a:solidFill>
          </a:ln>
        </p:spPr>
        <p:txBody>
          <a:bodyPr wrap="none" rtlCol="0">
            <a:spAutoFit/>
          </a:bodyPr>
          <a:lstStyle/>
          <a:p>
            <a:r>
              <a:rPr lang="en-US" sz="800" dirty="0">
                <a:latin typeface="CircularStd" panose="020B0604020101020102" pitchFamily="34" charset="0"/>
                <a:cs typeface="CircularStd" panose="020B0604020101020102" pitchFamily="34" charset="0"/>
              </a:rPr>
              <a:t>Feed Forward</a:t>
            </a:r>
          </a:p>
        </p:txBody>
      </p:sp>
      <p:sp>
        <p:nvSpPr>
          <p:cNvPr id="34" name="TextBox 33">
            <a:extLst>
              <a:ext uri="{FF2B5EF4-FFF2-40B4-BE49-F238E27FC236}">
                <a16:creationId xmlns:a16="http://schemas.microsoft.com/office/drawing/2014/main" id="{0390C383-6FD9-41B2-98F1-00C553280259}"/>
              </a:ext>
            </a:extLst>
          </p:cNvPr>
          <p:cNvSpPr txBox="1"/>
          <p:nvPr/>
        </p:nvSpPr>
        <p:spPr>
          <a:xfrm>
            <a:off x="5616779" y="2151467"/>
            <a:ext cx="859531" cy="215444"/>
          </a:xfrm>
          <a:prstGeom prst="rect">
            <a:avLst/>
          </a:prstGeom>
          <a:noFill/>
          <a:ln>
            <a:solidFill>
              <a:schemeClr val="tx2"/>
            </a:solidFill>
          </a:ln>
        </p:spPr>
        <p:txBody>
          <a:bodyPr wrap="none" rtlCol="0">
            <a:spAutoFit/>
          </a:bodyPr>
          <a:lstStyle/>
          <a:p>
            <a:r>
              <a:rPr lang="en-US" sz="800" dirty="0">
                <a:latin typeface="CircularStd" panose="020B0604020101020102" pitchFamily="34" charset="0"/>
                <a:cs typeface="CircularStd" panose="020B0604020101020102" pitchFamily="34" charset="0"/>
              </a:rPr>
              <a:t>Self-Attention</a:t>
            </a:r>
          </a:p>
        </p:txBody>
      </p:sp>
      <p:sp>
        <p:nvSpPr>
          <p:cNvPr id="35" name="TextBox 34">
            <a:extLst>
              <a:ext uri="{FF2B5EF4-FFF2-40B4-BE49-F238E27FC236}">
                <a16:creationId xmlns:a16="http://schemas.microsoft.com/office/drawing/2014/main" id="{49D95814-7839-4596-B433-E696A16C610D}"/>
              </a:ext>
            </a:extLst>
          </p:cNvPr>
          <p:cNvSpPr txBox="1"/>
          <p:nvPr/>
        </p:nvSpPr>
        <p:spPr>
          <a:xfrm>
            <a:off x="5638948" y="1289964"/>
            <a:ext cx="824265" cy="215444"/>
          </a:xfrm>
          <a:prstGeom prst="rect">
            <a:avLst/>
          </a:prstGeom>
          <a:noFill/>
          <a:ln>
            <a:solidFill>
              <a:schemeClr val="tx2"/>
            </a:solidFill>
          </a:ln>
        </p:spPr>
        <p:txBody>
          <a:bodyPr wrap="none" rtlCol="0">
            <a:spAutoFit/>
          </a:bodyPr>
          <a:lstStyle/>
          <a:p>
            <a:r>
              <a:rPr lang="en-US" sz="800" dirty="0">
                <a:latin typeface="CircularStd" panose="020B0604020101020102" pitchFamily="34" charset="0"/>
                <a:cs typeface="CircularStd" panose="020B0604020101020102" pitchFamily="34" charset="0"/>
              </a:rPr>
              <a:t>Feed Forward</a:t>
            </a:r>
          </a:p>
        </p:txBody>
      </p:sp>
      <p:sp>
        <p:nvSpPr>
          <p:cNvPr id="36" name="TextBox 35">
            <a:extLst>
              <a:ext uri="{FF2B5EF4-FFF2-40B4-BE49-F238E27FC236}">
                <a16:creationId xmlns:a16="http://schemas.microsoft.com/office/drawing/2014/main" id="{ADAD9D19-6CCF-45C5-9F0C-5DEE12C0C126}"/>
              </a:ext>
            </a:extLst>
          </p:cNvPr>
          <p:cNvSpPr txBox="1"/>
          <p:nvPr/>
        </p:nvSpPr>
        <p:spPr>
          <a:xfrm>
            <a:off x="5638948" y="1596595"/>
            <a:ext cx="837362" cy="461665"/>
          </a:xfrm>
          <a:prstGeom prst="rect">
            <a:avLst/>
          </a:prstGeom>
          <a:noFill/>
          <a:ln>
            <a:solidFill>
              <a:schemeClr val="tx2"/>
            </a:solidFill>
          </a:ln>
        </p:spPr>
        <p:txBody>
          <a:bodyPr wrap="square" rtlCol="0">
            <a:spAutoFit/>
          </a:bodyPr>
          <a:lstStyle/>
          <a:p>
            <a:pPr algn="ctr"/>
            <a:r>
              <a:rPr lang="en-US" sz="800" dirty="0">
                <a:latin typeface="CircularStd" panose="020B0604020101020102" pitchFamily="34" charset="0"/>
                <a:cs typeface="CircularStd" panose="020B0604020101020102" pitchFamily="34" charset="0"/>
              </a:rPr>
              <a:t>Encoder – Decoder Attention</a:t>
            </a:r>
          </a:p>
        </p:txBody>
      </p:sp>
      <p:sp>
        <p:nvSpPr>
          <p:cNvPr id="28" name="Rectangle 27">
            <a:extLst>
              <a:ext uri="{FF2B5EF4-FFF2-40B4-BE49-F238E27FC236}">
                <a16:creationId xmlns:a16="http://schemas.microsoft.com/office/drawing/2014/main" id="{934331CC-5503-4FEE-B0E7-D33367CF704A}"/>
              </a:ext>
            </a:extLst>
          </p:cNvPr>
          <p:cNvSpPr/>
          <p:nvPr/>
        </p:nvSpPr>
        <p:spPr>
          <a:xfrm>
            <a:off x="422505" y="2610028"/>
            <a:ext cx="10554382" cy="307777"/>
          </a:xfrm>
          <a:prstGeom prst="rect">
            <a:avLst/>
          </a:prstGeom>
        </p:spPr>
        <p:txBody>
          <a:bodyPr wrap="square">
            <a:spAutoFit/>
          </a:bodyPr>
          <a:lstStyle/>
          <a:p>
            <a:r>
              <a:rPr lang="en-US" sz="1400" dirty="0">
                <a:solidFill>
                  <a:srgbClr val="303030"/>
                </a:solidFill>
                <a:latin typeface="CircularStd" panose="020B0604020101020102" pitchFamily="34" charset="0"/>
                <a:cs typeface="CircularStd" panose="020B0604020101020102" pitchFamily="34" charset="0"/>
              </a:rPr>
              <a:t>BERT needs the input to be massaged and decorated with some extra metadata:</a:t>
            </a:r>
            <a:endParaRPr lang="en-US" sz="1400" dirty="0">
              <a:latin typeface="CircularStd" panose="020B0604020101020102" pitchFamily="34" charset="0"/>
              <a:cs typeface="CircularStd" panose="020B0604020101020102" pitchFamily="34" charset="0"/>
            </a:endParaRPr>
          </a:p>
        </p:txBody>
      </p:sp>
      <p:pic>
        <p:nvPicPr>
          <p:cNvPr id="11268" name="Picture 4" descr="https://towardsml.files.wordpress.com/2019/09/input.png?w=810">
            <a:extLst>
              <a:ext uri="{FF2B5EF4-FFF2-40B4-BE49-F238E27FC236}">
                <a16:creationId xmlns:a16="http://schemas.microsoft.com/office/drawing/2014/main" id="{A3E5335F-EC29-4C68-845C-CE814D67F5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900" y="4611877"/>
            <a:ext cx="7456390" cy="2246123"/>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a:extLst>
              <a:ext uri="{FF2B5EF4-FFF2-40B4-BE49-F238E27FC236}">
                <a16:creationId xmlns:a16="http://schemas.microsoft.com/office/drawing/2014/main" id="{A08B7448-A8DB-4649-BB4D-126B62DBED61}"/>
              </a:ext>
            </a:extLst>
          </p:cNvPr>
          <p:cNvSpPr/>
          <p:nvPr/>
        </p:nvSpPr>
        <p:spPr>
          <a:xfrm>
            <a:off x="776782" y="3001921"/>
            <a:ext cx="11201400" cy="261610"/>
          </a:xfrm>
          <a:prstGeom prst="rect">
            <a:avLst/>
          </a:prstGeom>
        </p:spPr>
        <p:txBody>
          <a:bodyPr wrap="square">
            <a:spAutoFit/>
          </a:bodyPr>
          <a:lstStyle/>
          <a:p>
            <a:r>
              <a:rPr lang="en-US" sz="1100" b="1">
                <a:solidFill>
                  <a:srgbClr val="303030"/>
                </a:solidFill>
                <a:latin typeface="CircularStd" panose="020B0604020101020102" pitchFamily="34" charset="0"/>
                <a:cs typeface="CircularStd" panose="020B0604020101020102" pitchFamily="34" charset="0"/>
              </a:rPr>
              <a:t>Token embeddings</a:t>
            </a:r>
            <a:r>
              <a:rPr lang="en-US" sz="1100">
                <a:solidFill>
                  <a:srgbClr val="303030"/>
                </a:solidFill>
                <a:latin typeface="CircularStd" panose="020B0604020101020102" pitchFamily="34" charset="0"/>
                <a:cs typeface="CircularStd" panose="020B0604020101020102" pitchFamily="34" charset="0"/>
              </a:rPr>
              <a:t>: A [CLS] token is added to the input word tokens at the beginning of the first sentence and a [SEP] token is inserted at the end of each sentence.</a:t>
            </a:r>
            <a:endParaRPr lang="en-US" sz="1100" dirty="0">
              <a:latin typeface="CircularStd" panose="020B0604020101020102" pitchFamily="34" charset="0"/>
              <a:cs typeface="CircularStd" panose="020B0604020101020102" pitchFamily="34" charset="0"/>
            </a:endParaRPr>
          </a:p>
        </p:txBody>
      </p:sp>
      <p:sp>
        <p:nvSpPr>
          <p:cNvPr id="38" name="Rectangle 37">
            <a:extLst>
              <a:ext uri="{FF2B5EF4-FFF2-40B4-BE49-F238E27FC236}">
                <a16:creationId xmlns:a16="http://schemas.microsoft.com/office/drawing/2014/main" id="{71A99FF7-04EC-4398-BE2D-7571A50D228D}"/>
              </a:ext>
            </a:extLst>
          </p:cNvPr>
          <p:cNvSpPr/>
          <p:nvPr/>
        </p:nvSpPr>
        <p:spPr>
          <a:xfrm>
            <a:off x="776782" y="3248473"/>
            <a:ext cx="10972800" cy="261610"/>
          </a:xfrm>
          <a:prstGeom prst="rect">
            <a:avLst/>
          </a:prstGeom>
        </p:spPr>
        <p:txBody>
          <a:bodyPr wrap="square">
            <a:spAutoFit/>
          </a:bodyPr>
          <a:lstStyle/>
          <a:p>
            <a:r>
              <a:rPr lang="en-US" sz="1100" b="1" dirty="0">
                <a:solidFill>
                  <a:srgbClr val="303030"/>
                </a:solidFill>
                <a:latin typeface="CircularStd" panose="020B0604020101020102" pitchFamily="34" charset="0"/>
                <a:cs typeface="CircularStd" panose="020B0604020101020102" pitchFamily="34" charset="0"/>
              </a:rPr>
              <a:t>Segment embeddings</a:t>
            </a:r>
            <a:r>
              <a:rPr lang="en-US" sz="1100" dirty="0">
                <a:solidFill>
                  <a:srgbClr val="303030"/>
                </a:solidFill>
                <a:latin typeface="CircularStd" panose="020B0604020101020102" pitchFamily="34" charset="0"/>
                <a:cs typeface="CircularStd" panose="020B0604020101020102" pitchFamily="34" charset="0"/>
              </a:rPr>
              <a:t>: A marker indicating Sentence A or Sentence B is added to each token. This allows the encoder to distinguish between sentences.</a:t>
            </a:r>
            <a:endParaRPr lang="en-US" sz="1100" b="0" i="0" dirty="0">
              <a:solidFill>
                <a:srgbClr val="303030"/>
              </a:solidFill>
              <a:effectLst/>
              <a:latin typeface="CircularStd" panose="020B0604020101020102" pitchFamily="34" charset="0"/>
              <a:cs typeface="CircularStd" panose="020B0604020101020102" pitchFamily="34" charset="0"/>
            </a:endParaRPr>
          </a:p>
        </p:txBody>
      </p:sp>
      <p:sp>
        <p:nvSpPr>
          <p:cNvPr id="39" name="Rectangle 38">
            <a:extLst>
              <a:ext uri="{FF2B5EF4-FFF2-40B4-BE49-F238E27FC236}">
                <a16:creationId xmlns:a16="http://schemas.microsoft.com/office/drawing/2014/main" id="{C5318515-A085-416C-B3F1-6B742D6D6F1E}"/>
              </a:ext>
            </a:extLst>
          </p:cNvPr>
          <p:cNvSpPr/>
          <p:nvPr/>
        </p:nvSpPr>
        <p:spPr>
          <a:xfrm>
            <a:off x="776782" y="3510083"/>
            <a:ext cx="9828895" cy="276999"/>
          </a:xfrm>
          <a:prstGeom prst="rect">
            <a:avLst/>
          </a:prstGeom>
        </p:spPr>
        <p:txBody>
          <a:bodyPr wrap="square">
            <a:spAutoFit/>
          </a:bodyPr>
          <a:lstStyle/>
          <a:p>
            <a:r>
              <a:rPr lang="en-US" sz="1200" b="1" dirty="0">
                <a:solidFill>
                  <a:srgbClr val="303030"/>
                </a:solidFill>
                <a:latin typeface="CircularStd" panose="020B0604020101020102" pitchFamily="34" charset="0"/>
                <a:cs typeface="CircularStd" panose="020B0604020101020102" pitchFamily="34" charset="0"/>
              </a:rPr>
              <a:t>Positional embeddings</a:t>
            </a:r>
            <a:r>
              <a:rPr lang="en-US" sz="1200" dirty="0">
                <a:solidFill>
                  <a:srgbClr val="303030"/>
                </a:solidFill>
                <a:latin typeface="CircularStd" panose="020B0604020101020102" pitchFamily="34" charset="0"/>
                <a:cs typeface="CircularStd" panose="020B0604020101020102" pitchFamily="34" charset="0"/>
              </a:rPr>
              <a:t>: A positional embedding is added to each token to indicate its position in the sentence.</a:t>
            </a:r>
            <a:endParaRPr lang="en-US" sz="1200" b="0" i="0" dirty="0">
              <a:solidFill>
                <a:srgbClr val="303030"/>
              </a:solidFill>
              <a:effectLst/>
              <a:latin typeface="CircularStd" panose="020B0604020101020102" pitchFamily="34" charset="0"/>
              <a:cs typeface="CircularStd" panose="020B0604020101020102" pitchFamily="34" charset="0"/>
            </a:endParaRPr>
          </a:p>
        </p:txBody>
      </p:sp>
      <p:sp>
        <p:nvSpPr>
          <p:cNvPr id="44" name="Oval 43">
            <a:extLst>
              <a:ext uri="{FF2B5EF4-FFF2-40B4-BE49-F238E27FC236}">
                <a16:creationId xmlns:a16="http://schemas.microsoft.com/office/drawing/2014/main" id="{399F2DA1-87F6-478E-89FA-5F99895922F4}"/>
              </a:ext>
            </a:extLst>
          </p:cNvPr>
          <p:cNvSpPr/>
          <p:nvPr/>
        </p:nvSpPr>
        <p:spPr>
          <a:xfrm>
            <a:off x="654127" y="3073290"/>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45" name="Oval 44">
            <a:extLst>
              <a:ext uri="{FF2B5EF4-FFF2-40B4-BE49-F238E27FC236}">
                <a16:creationId xmlns:a16="http://schemas.microsoft.com/office/drawing/2014/main" id="{CF37E00A-9EF2-4DBB-A144-D32D8C9657D7}"/>
              </a:ext>
            </a:extLst>
          </p:cNvPr>
          <p:cNvSpPr/>
          <p:nvPr/>
        </p:nvSpPr>
        <p:spPr>
          <a:xfrm>
            <a:off x="662482" y="3342637"/>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
        <p:nvSpPr>
          <p:cNvPr id="46" name="Oval 45">
            <a:extLst>
              <a:ext uri="{FF2B5EF4-FFF2-40B4-BE49-F238E27FC236}">
                <a16:creationId xmlns:a16="http://schemas.microsoft.com/office/drawing/2014/main" id="{2CBAE6E9-B14F-417F-B1DA-BA4082B6E117}"/>
              </a:ext>
            </a:extLst>
          </p:cNvPr>
          <p:cNvSpPr/>
          <p:nvPr/>
        </p:nvSpPr>
        <p:spPr>
          <a:xfrm>
            <a:off x="662482" y="3616016"/>
            <a:ext cx="114300" cy="1188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spTree>
    <p:extLst>
      <p:ext uri="{BB962C8B-B14F-4D97-AF65-F5344CB8AC3E}">
        <p14:creationId xmlns:p14="http://schemas.microsoft.com/office/powerpoint/2010/main" val="21272823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8875</TotalTime>
  <Words>1071</Words>
  <Application>Microsoft Office PowerPoint</Application>
  <PresentationFormat>Custom</PresentationFormat>
  <Paragraphs>161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CircularStd</vt:lpstr>
      <vt:lpstr>Roboto</vt:lpstr>
      <vt:lpstr>SF Pro Display</vt:lpstr>
      <vt:lpstr>Office Theme</vt:lpstr>
      <vt:lpstr>Text Classification Twitter Sarcasm Detection</vt:lpstr>
      <vt:lpstr>The Problem Statement</vt:lpstr>
      <vt:lpstr>PowerPoint Presentation</vt:lpstr>
      <vt:lpstr>Our Approach</vt:lpstr>
      <vt:lpstr>Understanding Data and Pre-processing</vt:lpstr>
      <vt:lpstr>Initial Modeling (Classic)</vt:lpstr>
      <vt:lpstr>Modeling (Deep Learning Models)</vt:lpstr>
      <vt:lpstr>State-of-the-art (SOTA) Modeling - BERT</vt:lpstr>
      <vt:lpstr>BERT (continued)</vt:lpstr>
      <vt:lpstr>Our State-of-the-art (SOTA) Modeling (BERT Base)</vt:lpstr>
      <vt:lpstr>Our BERT Model Implementation Explained</vt:lpstr>
      <vt:lpstr>System Requirements (Installation)</vt:lpstr>
      <vt:lpstr>Project Team Contributions</vt:lpstr>
      <vt:lpstr>Leaderboard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Patta, Dheeraj</dc:creator>
  <cp:lastModifiedBy>Patta, Dheeraj</cp:lastModifiedBy>
  <cp:revision>278</cp:revision>
  <dcterms:created xsi:type="dcterms:W3CDTF">2020-11-24T19:13:25Z</dcterms:created>
  <dcterms:modified xsi:type="dcterms:W3CDTF">2020-12-14T04:47:03Z</dcterms:modified>
</cp:coreProperties>
</file>