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handoutMasterIdLst>
    <p:handoutMasterId r:id="rId12"/>
  </p:handoutMasterIdLst>
  <p:sldIdLst>
    <p:sldId id="307" r:id="rId2"/>
    <p:sldId id="308" r:id="rId3"/>
    <p:sldId id="310" r:id="rId4"/>
    <p:sldId id="311" r:id="rId5"/>
    <p:sldId id="312" r:id="rId6"/>
    <p:sldId id="313" r:id="rId7"/>
    <p:sldId id="314" r:id="rId8"/>
    <p:sldId id="315" r:id="rId9"/>
    <p:sldId id="316" r:id="rId10"/>
  </p:sldIdLst>
  <p:sldSz cx="9144000" cy="5143500" type="screen16x9"/>
  <p:notesSz cx="6858000" cy="9144000"/>
  <p:custDataLst>
    <p:tags r:id="rId13"/>
  </p:custDataLst>
  <p:defaultTextStyle>
    <a:defPPr>
      <a:defRPr lang="en-US"/>
    </a:defPPr>
    <a:lvl1pPr marL="0" algn="l" defTabSz="816388" rtl="0" eaLnBrk="1" latinLnBrk="0" hangingPunct="1">
      <a:defRPr sz="1625" kern="1200">
        <a:solidFill>
          <a:schemeClr val="tx1"/>
        </a:solidFill>
        <a:latin typeface="+mn-lt"/>
        <a:ea typeface="+mn-ea"/>
        <a:cs typeface="+mn-cs"/>
      </a:defRPr>
    </a:lvl1pPr>
    <a:lvl2pPr marL="408194" algn="l" defTabSz="816388" rtl="0" eaLnBrk="1" latinLnBrk="0" hangingPunct="1">
      <a:defRPr sz="1625" kern="1200">
        <a:solidFill>
          <a:schemeClr val="tx1"/>
        </a:solidFill>
        <a:latin typeface="+mn-lt"/>
        <a:ea typeface="+mn-ea"/>
        <a:cs typeface="+mn-cs"/>
      </a:defRPr>
    </a:lvl2pPr>
    <a:lvl3pPr marL="816388" algn="l" defTabSz="816388" rtl="0" eaLnBrk="1" latinLnBrk="0" hangingPunct="1">
      <a:defRPr sz="1625" kern="1200">
        <a:solidFill>
          <a:schemeClr val="tx1"/>
        </a:solidFill>
        <a:latin typeface="+mn-lt"/>
        <a:ea typeface="+mn-ea"/>
        <a:cs typeface="+mn-cs"/>
      </a:defRPr>
    </a:lvl3pPr>
    <a:lvl4pPr marL="1224582" algn="l" defTabSz="816388" rtl="0" eaLnBrk="1" latinLnBrk="0" hangingPunct="1">
      <a:defRPr sz="1625" kern="1200">
        <a:solidFill>
          <a:schemeClr val="tx1"/>
        </a:solidFill>
        <a:latin typeface="+mn-lt"/>
        <a:ea typeface="+mn-ea"/>
        <a:cs typeface="+mn-cs"/>
      </a:defRPr>
    </a:lvl4pPr>
    <a:lvl5pPr marL="1632776" algn="l" defTabSz="816388" rtl="0" eaLnBrk="1" latinLnBrk="0" hangingPunct="1">
      <a:defRPr sz="1625" kern="1200">
        <a:solidFill>
          <a:schemeClr val="tx1"/>
        </a:solidFill>
        <a:latin typeface="+mn-lt"/>
        <a:ea typeface="+mn-ea"/>
        <a:cs typeface="+mn-cs"/>
      </a:defRPr>
    </a:lvl5pPr>
    <a:lvl6pPr marL="2040969" algn="l" defTabSz="816388" rtl="0" eaLnBrk="1" latinLnBrk="0" hangingPunct="1">
      <a:defRPr sz="1625" kern="1200">
        <a:solidFill>
          <a:schemeClr val="tx1"/>
        </a:solidFill>
        <a:latin typeface="+mn-lt"/>
        <a:ea typeface="+mn-ea"/>
        <a:cs typeface="+mn-cs"/>
      </a:defRPr>
    </a:lvl6pPr>
    <a:lvl7pPr marL="2449163" algn="l" defTabSz="816388" rtl="0" eaLnBrk="1" latinLnBrk="0" hangingPunct="1">
      <a:defRPr sz="1625" kern="1200">
        <a:solidFill>
          <a:schemeClr val="tx1"/>
        </a:solidFill>
        <a:latin typeface="+mn-lt"/>
        <a:ea typeface="+mn-ea"/>
        <a:cs typeface="+mn-cs"/>
      </a:defRPr>
    </a:lvl7pPr>
    <a:lvl8pPr marL="2857357" algn="l" defTabSz="816388" rtl="0" eaLnBrk="1" latinLnBrk="0" hangingPunct="1">
      <a:defRPr sz="1625" kern="1200">
        <a:solidFill>
          <a:schemeClr val="tx1"/>
        </a:solidFill>
        <a:latin typeface="+mn-lt"/>
        <a:ea typeface="+mn-ea"/>
        <a:cs typeface="+mn-cs"/>
      </a:defRPr>
    </a:lvl8pPr>
    <a:lvl9pPr marL="3265551" algn="l" defTabSz="816388" rtl="0" eaLnBrk="1" latinLnBrk="0" hangingPunct="1">
      <a:defRPr sz="16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0" userDrawn="1">
          <p15:clr>
            <a:srgbClr val="A4A3A4"/>
          </p15:clr>
        </p15:guide>
        <p15:guide id="2" orient="horz" pos="1831" userDrawn="1">
          <p15:clr>
            <a:srgbClr val="A4A3A4"/>
          </p15:clr>
        </p15:guide>
        <p15:guide id="3" orient="horz" pos="1219" userDrawn="1">
          <p15:clr>
            <a:srgbClr val="A4A3A4"/>
          </p15:clr>
        </p15:guide>
        <p15:guide id="4" pos="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3956">
          <p15:clr>
            <a:srgbClr val="A4A3A4"/>
          </p15:clr>
        </p15:guide>
        <p15:guide id="4" orient="horz" pos="7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7AC142"/>
    <a:srgbClr val="093B83"/>
    <a:srgbClr val="5F21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5942" autoAdjust="0"/>
    <p:restoredTop sz="97215" autoAdjust="0"/>
  </p:normalViewPr>
  <p:slideViewPr>
    <p:cSldViewPr snapToGrid="0">
      <p:cViewPr varScale="1">
        <p:scale>
          <a:sx n="98" d="100"/>
          <a:sy n="98" d="100"/>
        </p:scale>
        <p:origin x="558" y="72"/>
      </p:cViewPr>
      <p:guideLst>
        <p:guide orient="horz" pos="1410"/>
        <p:guide orient="horz" pos="1831"/>
        <p:guide orient="horz" pos="1219"/>
        <p:guide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  <p:guide pos="3956"/>
        <p:guide orient="horz" pos="73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6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One Oncology NSM 2017 Workshop #: Fantasy FASLODEX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43FDE-5992-4928-9612-B28349E7F221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87DC0-618D-4DA8-A8BE-5030B9F383D3}" type="slidenum">
              <a:rPr lang="en-US" smtClean="0"/>
              <a:t>‹#›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06625639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7" b="12811"/>
          <a:stretch/>
        </p:blipFill>
        <p:spPr>
          <a:xfrm>
            <a:off x="0" y="1376947"/>
            <a:ext cx="6858000" cy="7767053"/>
          </a:xfrm>
          <a:prstGeom prst="rect">
            <a:avLst/>
          </a:prstGeom>
        </p:spPr>
      </p:pic>
      <p:sp>
        <p:nvSpPr>
          <p:cNvPr id="2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7399" y="838146"/>
            <a:ext cx="5283202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2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5240"/>
            <a:ext cx="5486400" cy="3874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87520" y="8916260"/>
            <a:ext cx="11157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XXXXXX</a:t>
            </a:r>
            <a:r>
              <a:rPr lang="en-US" sz="700" baseline="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7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00/00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3100" y="3865060"/>
            <a:ext cx="1912193" cy="312907"/>
          </a:xfrm>
          <a:prstGeom prst="rect">
            <a:avLst/>
          </a:prstGeom>
          <a:noFill/>
        </p:spPr>
        <p:txBody>
          <a:bodyPr wrap="none" lIns="93166" tIns="46583" rIns="93166" bIns="46583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Arial"/>
                <a:cs typeface="Arial"/>
              </a:rPr>
              <a:t>Facilitator</a:t>
            </a:r>
            <a:r>
              <a:rPr lang="en-US" sz="1400" b="1" baseline="0" dirty="0">
                <a:solidFill>
                  <a:schemeClr val="bg2"/>
                </a:solidFill>
                <a:latin typeface="Arial"/>
                <a:cs typeface="Arial"/>
              </a:rPr>
              <a:t> Direction</a:t>
            </a:r>
            <a:endParaRPr lang="en-US" sz="1400" b="1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4254500"/>
            <a:ext cx="6858000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1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One Oncology NSM 2017</a:t>
            </a:r>
          </a:p>
          <a:p>
            <a:r>
              <a:rPr lang="en-US" dirty="0" smtClean="0"/>
              <a:t>Workshop #: Fantasy FASLODEX</a:t>
            </a:r>
          </a:p>
        </p:txBody>
      </p:sp>
      <p:sp>
        <p:nvSpPr>
          <p:cNvPr id="2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407028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rgbClr val="83005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For internal use only. This document is not to be shared or distributed outside of AstraZeneca. </a:t>
            </a:r>
            <a:r>
              <a:rPr lang="en-US" dirty="0" err="1" smtClean="0"/>
              <a:t>xxxxxxx</a:t>
            </a:r>
            <a:r>
              <a:rPr lang="en-US" dirty="0" smtClean="0"/>
              <a:t> 12/16</a:t>
            </a:r>
            <a:endParaRPr lang="en-US" dirty="0"/>
          </a:p>
        </p:txBody>
      </p:sp>
      <p:sp>
        <p:nvSpPr>
          <p:cNvPr id="2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0" y="8745760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1" kern="1200" smtClean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</a:lstStyle>
          <a:p>
            <a:fld id="{27B1DE07-1142-4320-9402-D179DB0EA230}" type="slidenum">
              <a:rPr lang="uk-UA"/>
              <a:pPr/>
              <a:t>‹#›</a:t>
            </a:fld>
            <a:endParaRPr lang="uk-UA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128" b="81821"/>
          <a:stretch/>
        </p:blipFill>
        <p:spPr>
          <a:xfrm>
            <a:off x="0" y="0"/>
            <a:ext cx="1405470" cy="68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37688"/>
      </p:ext>
    </p:extLst>
  </p:cSld>
  <p:clrMap bg1="dk1" tx1="lt1" bg2="dk2" tx2="lt2" accent1="accent1" accent2="accent2" accent3="accent3" accent4="accent4" accent5="accent5" accent6="accent6" hlink="hlink" folHlink="folHlink"/>
  <p:hf dt="0"/>
  <p:notesStyle>
    <a:lvl1pPr marL="0" algn="l" defTabSz="571500" rtl="0" eaLnBrk="1" latinLnBrk="0" hangingPunct="1">
      <a:defRPr sz="125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indent="-171450" algn="l" defTabSz="571500" rtl="0" eaLnBrk="1" latinLnBrk="0" hangingPunct="1">
      <a:buClr>
        <a:schemeClr val="accent2"/>
      </a:buClr>
      <a:buFont typeface="Arial" charset="0"/>
      <a:buChar char="•"/>
      <a:defRPr sz="1130" kern="1200">
        <a:solidFill>
          <a:schemeClr val="tx2"/>
        </a:solidFill>
        <a:latin typeface="Arial" charset="0"/>
        <a:ea typeface="Arial" charset="0"/>
        <a:cs typeface="Arial" charset="0"/>
      </a:defRPr>
    </a:lvl2pPr>
    <a:lvl3pPr marL="742950" indent="-171450" algn="l" defTabSz="571500" rtl="0" eaLnBrk="1" latinLnBrk="0" hangingPunct="1">
      <a:buClr>
        <a:schemeClr val="bg2"/>
      </a:buClr>
      <a:buFont typeface="AppleSymbols" charset="0"/>
      <a:buChar char="⎻"/>
      <a:defRPr sz="1000" kern="1200">
        <a:solidFill>
          <a:schemeClr val="bg2"/>
        </a:solidFill>
        <a:latin typeface="Arial" charset="0"/>
        <a:ea typeface="Arial" charset="0"/>
        <a:cs typeface="Arial" charset="0"/>
      </a:defRPr>
    </a:lvl3pPr>
    <a:lvl4pPr marL="1028700" indent="-171450" algn="l" defTabSz="571500" rtl="0" eaLnBrk="1" latinLnBrk="0" hangingPunct="1">
      <a:buFont typeface="Wingdings" charset="2"/>
      <a:buChar char="§"/>
      <a:defRPr sz="880" kern="1200">
        <a:solidFill>
          <a:schemeClr val="accent1"/>
        </a:solidFill>
        <a:latin typeface="Arial" charset="0"/>
        <a:ea typeface="Arial" charset="0"/>
        <a:cs typeface="Arial" charset="0"/>
      </a:defRPr>
    </a:lvl4pPr>
    <a:lvl5pPr marL="1143000" algn="l" defTabSz="571500" rtl="0" eaLnBrk="1" latinLnBrk="0" hangingPunct="1">
      <a:defRPr sz="75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1428750" algn="l" defTabSz="571500" rtl="0" eaLnBrk="1" latinLnBrk="0" hangingPunct="1">
      <a:defRPr sz="750" kern="1200">
        <a:solidFill>
          <a:schemeClr val="tx1"/>
        </a:solidFill>
        <a:latin typeface="+mn-lt"/>
        <a:ea typeface="+mn-ea"/>
        <a:cs typeface="+mn-cs"/>
      </a:defRPr>
    </a:lvl6pPr>
    <a:lvl7pPr marL="1714500" algn="l" defTabSz="571500" rtl="0" eaLnBrk="1" latinLnBrk="0" hangingPunct="1">
      <a:defRPr sz="750" kern="1200">
        <a:solidFill>
          <a:schemeClr val="tx1"/>
        </a:solidFill>
        <a:latin typeface="+mn-lt"/>
        <a:ea typeface="+mn-ea"/>
        <a:cs typeface="+mn-cs"/>
      </a:defRPr>
    </a:lvl7pPr>
    <a:lvl8pPr marL="2000250" algn="l" defTabSz="571500" rtl="0" eaLnBrk="1" latinLnBrk="0" hangingPunct="1">
      <a:defRPr sz="750" kern="1200">
        <a:solidFill>
          <a:schemeClr val="tx1"/>
        </a:solidFill>
        <a:latin typeface="+mn-lt"/>
        <a:ea typeface="+mn-ea"/>
        <a:cs typeface="+mn-cs"/>
      </a:defRPr>
    </a:lvl8pPr>
    <a:lvl9pPr marL="2286000" algn="l" defTabSz="571500" rtl="0" eaLnBrk="1" latinLnBrk="0" hangingPunct="1">
      <a:defRPr sz="7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otes Placeholder 2"/>
          <p:cNvSpPr txBox="1">
            <a:spLocks noChangeAspect="1"/>
          </p:cNvSpPr>
          <p:nvPr/>
        </p:nvSpPr>
        <p:spPr bwMode="auto">
          <a:xfrm>
            <a:off x="4715" y="742962"/>
            <a:ext cx="6840905" cy="8019286"/>
          </a:xfrm>
          <a:prstGeom prst="rect">
            <a:avLst/>
          </a:prstGeom>
          <a:solidFill>
            <a:schemeClr val="bg1"/>
          </a:solidFill>
          <a:extLst/>
        </p:spPr>
        <p:txBody>
          <a:bodyPr wrap="square" lIns="89713" tIns="44856" rIns="89713" bIns="44856" numCol="1" anchor="t" anchorCtr="0" compatLnSpc="1">
            <a:prstTxWarp prst="textNoShape">
              <a:avLst/>
            </a:prstTxWarp>
          </a:bodyPr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7740" lvl="1">
              <a:spcAft>
                <a:spcPts val="589"/>
              </a:spcAft>
            </a:pPr>
            <a:endParaRPr lang="en-US" b="1" i="1" dirty="0">
              <a:latin typeface="Arial"/>
              <a:ea typeface="Times New Roman"/>
              <a:cs typeface="Arial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118471"/>
              </p:ext>
            </p:extLst>
          </p:nvPr>
        </p:nvGraphicFramePr>
        <p:xfrm>
          <a:off x="770571" y="1232559"/>
          <a:ext cx="5681912" cy="4722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1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1118"/>
                <a:gridCol w="331118"/>
                <a:gridCol w="331118"/>
                <a:gridCol w="331118"/>
                <a:gridCol w="4026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129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PSS Role Checklist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29">
                <a:tc gridSpan="6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Participant’s Team: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29">
                <a:tc gridSpan="6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Participant’s Name: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274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Criteria: Combination Therapy/High AI User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Used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the AZ Selling Framework throughout the call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97536" marR="97536" marT="48006" marB="48006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2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Leverage insights and c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reated positive tension between the physician and the current approach/problem</a:t>
                      </a:r>
                    </a:p>
                  </a:txBody>
                  <a:tcPr marL="97536" marR="97536" marT="48006" marB="48006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17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Positioned the brand as a personalized solution and created value by linking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 AZAP-approved messages to the unmet need</a:t>
                      </a:r>
                    </a:p>
                    <a:p>
                      <a:pPr marL="171450" indent="-171450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Focused on launch combination indication with Paloma 3 clinical data and practice-aligned patient profiles</a:t>
                      </a:r>
                    </a:p>
                    <a:p>
                      <a:pPr marL="171450" indent="-171450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Reinforced monotherapy use for non-combination patients (after anti-estrogen)</a:t>
                      </a:r>
                    </a:p>
                  </a:txBody>
                  <a:tcPr marL="97536" marR="97536" marT="48006" marB="48006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2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Gained a specific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 agreement for action that was aligned with the sales discussion and the physician’s unmet need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97536" marR="97536" marT="48006" marB="48006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012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66688" indent="-166688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Char char="•"/>
                      </a:pPr>
                      <a:endParaRPr lang="en-US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101013" marR="101013" marT="49289" marB="49289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8033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66688" indent="-166688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Char char="•"/>
                      </a:pPr>
                      <a:endParaRPr lang="en-US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101013" marR="101013" marT="49289" marB="49289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720467"/>
              </p:ext>
            </p:extLst>
          </p:nvPr>
        </p:nvGraphicFramePr>
        <p:xfrm>
          <a:off x="755607" y="5675871"/>
          <a:ext cx="5681912" cy="2658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1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1118"/>
                <a:gridCol w="331118"/>
                <a:gridCol w="331118"/>
                <a:gridCol w="331118"/>
                <a:gridCol w="4026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129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Physician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 Checklist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29">
                <a:tc gridSpan="6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Participant’s Team: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29">
                <a:tc gridSpan="6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Participant’s Name: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274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Criteria: Combination Therapy/High AI User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22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Conveyed that he/she was motivated by the experience,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 dependability, and tolerability of AIs</a:t>
                      </a:r>
                    </a:p>
                  </a:txBody>
                  <a:tcPr marL="97536" marR="97536" marT="48006" marB="48006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22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309563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Indicated that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he/she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was looking for OS benefit and questioned OS benefit shown with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palbociclib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97536" marR="97536" marT="48006" marB="48006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220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Notes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66688" indent="-166688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Char char="•"/>
                      </a:pPr>
                      <a:endParaRPr lang="en-US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101013" marR="101013" marT="49289" marB="49289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8033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66688" indent="-166688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Char char="•"/>
                      </a:pPr>
                      <a:endParaRPr lang="en-US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101013" marR="101013" marT="49289" marB="49289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For internal use only. This document is not to be shared or distributed outside of AstraZeneca. </a:t>
            </a:r>
            <a:r>
              <a:rPr lang="en-US" dirty="0"/>
              <a:t>3302210 </a:t>
            </a:r>
            <a:r>
              <a:rPr lang="en-US" dirty="0" smtClean="0"/>
              <a:t>12/16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B1DE07-1142-4320-9402-D179DB0EA230}" type="slidenum">
              <a:rPr lang="uk-UA" smtClean="0"/>
              <a:pPr/>
              <a:t>1</a:t>
            </a:fld>
            <a:endParaRPr lang="uk-UA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 smtClean="0"/>
              <a:t>One Oncology NSM 2017</a:t>
            </a:r>
          </a:p>
          <a:p>
            <a:r>
              <a:rPr lang="en-US" dirty="0" smtClean="0"/>
              <a:t>Workshop #1: Fantasy FASLODEX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0120" y="674958"/>
            <a:ext cx="5717399" cy="34240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NOTE: Combination Therapy/High AI User is for Stations 1, 3 and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87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otes Placeholder 2"/>
          <p:cNvSpPr txBox="1">
            <a:spLocks noChangeAspect="1"/>
          </p:cNvSpPr>
          <p:nvPr/>
        </p:nvSpPr>
        <p:spPr bwMode="auto">
          <a:xfrm>
            <a:off x="4715" y="742962"/>
            <a:ext cx="6840905" cy="8019286"/>
          </a:xfrm>
          <a:prstGeom prst="rect">
            <a:avLst/>
          </a:prstGeom>
          <a:solidFill>
            <a:schemeClr val="bg1"/>
          </a:solidFill>
          <a:extLst/>
        </p:spPr>
        <p:txBody>
          <a:bodyPr wrap="square" lIns="89713" tIns="44856" rIns="89713" bIns="44856" numCol="1" anchor="t" anchorCtr="0" compatLnSpc="1">
            <a:prstTxWarp prst="textNoShape">
              <a:avLst/>
            </a:prstTxWarp>
          </a:bodyPr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837924"/>
              </p:ext>
            </p:extLst>
          </p:nvPr>
        </p:nvGraphicFramePr>
        <p:xfrm>
          <a:off x="790119" y="1174624"/>
          <a:ext cx="5681912" cy="2988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1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1118"/>
                <a:gridCol w="331118"/>
                <a:gridCol w="331118"/>
                <a:gridCol w="331118"/>
                <a:gridCol w="4026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129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Observer Role Checklist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29">
                <a:tc gridSpan="6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Participant’s Team: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29">
                <a:tc gridSpan="6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Participant’s Name: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274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Criteria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80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Demonstrated understanding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 of scenario as a whole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97536" marR="97536" marT="48006" marB="48006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22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Identified at least one strength and one area for improvement</a:t>
                      </a:r>
                    </a:p>
                  </a:txBody>
                  <a:tcPr marL="97536" marR="97536" marT="48006" marB="48006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2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Provided clear,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meaningful feedback that could be used to enhance performance during future calls</a:t>
                      </a:r>
                    </a:p>
                  </a:txBody>
                  <a:tcPr marL="97536" marR="97536" marT="48006" marB="48006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839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Notes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66688" indent="-166688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Char char="•"/>
                      </a:pPr>
                      <a:endParaRPr lang="en-US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101013" marR="101013" marT="49289" marB="49289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8033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66688" indent="-166688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Char char="•"/>
                      </a:pPr>
                      <a:endParaRPr lang="en-US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101013" marR="101013" marT="49289" marB="49289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For internal use only. This document is not to be shared or distributed outside of AstraZeneca. </a:t>
            </a:r>
            <a:r>
              <a:rPr lang="en-US" dirty="0"/>
              <a:t>3302210 </a:t>
            </a:r>
            <a:r>
              <a:rPr lang="en-US" dirty="0" smtClean="0"/>
              <a:t>12/16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B1DE07-1142-4320-9402-D179DB0EA230}" type="slidenum">
              <a:rPr lang="uk-UA" smtClean="0"/>
              <a:pPr/>
              <a:t>2</a:t>
            </a:fld>
            <a:endParaRPr lang="uk-UA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 smtClean="0"/>
              <a:t>One Oncology NSM 2017</a:t>
            </a:r>
          </a:p>
          <a:p>
            <a:r>
              <a:rPr lang="en-US" dirty="0" smtClean="0"/>
              <a:t>Workshop #1: Fantasy FASLODEX</a:t>
            </a:r>
          </a:p>
        </p:txBody>
      </p:sp>
    </p:spTree>
    <p:extLst>
      <p:ext uri="{BB962C8B-B14F-4D97-AF65-F5344CB8AC3E}">
        <p14:creationId xmlns:p14="http://schemas.microsoft.com/office/powerpoint/2010/main" val="936879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otes Placeholder 2"/>
          <p:cNvSpPr txBox="1">
            <a:spLocks noChangeAspect="1"/>
          </p:cNvSpPr>
          <p:nvPr/>
        </p:nvSpPr>
        <p:spPr bwMode="auto">
          <a:xfrm>
            <a:off x="4715" y="742962"/>
            <a:ext cx="6840905" cy="8019286"/>
          </a:xfrm>
          <a:prstGeom prst="rect">
            <a:avLst/>
          </a:prstGeom>
          <a:solidFill>
            <a:schemeClr val="bg1"/>
          </a:solidFill>
          <a:extLst/>
        </p:spPr>
        <p:txBody>
          <a:bodyPr wrap="square" lIns="89713" tIns="44856" rIns="89713" bIns="44856" numCol="1" anchor="t" anchorCtr="0" compatLnSpc="1">
            <a:prstTxWarp prst="textNoShape">
              <a:avLst/>
            </a:prstTxWarp>
          </a:bodyPr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7740" lvl="1">
              <a:spcAft>
                <a:spcPts val="589"/>
              </a:spcAft>
            </a:pPr>
            <a:endParaRPr lang="en-US" sz="500" b="1" i="1" dirty="0">
              <a:latin typeface="Arial"/>
              <a:ea typeface="Times New Roman"/>
              <a:cs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219758"/>
              </p:ext>
            </p:extLst>
          </p:nvPr>
        </p:nvGraphicFramePr>
        <p:xfrm>
          <a:off x="770571" y="1232559"/>
          <a:ext cx="5681912" cy="4722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1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1118"/>
                <a:gridCol w="331118"/>
                <a:gridCol w="331118"/>
                <a:gridCol w="331118"/>
                <a:gridCol w="4026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129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PSS Role Checklist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29">
                <a:tc gridSpan="6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Participant’s Team: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29">
                <a:tc gridSpan="6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Participant’s Name: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274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Criteria: Combination Therapy/Skeptic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Used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the AZ Selling Framework throughout the call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97536" marR="97536" marT="48006" marB="48006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2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Leverage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 insights and c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reated positive tension between the physician and the current approach/problem</a:t>
                      </a:r>
                    </a:p>
                  </a:txBody>
                  <a:tcPr marL="97536" marR="97536" marT="48006" marB="48006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99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Positioned the brand as a personalized solution and created value by linking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 AZAP-approved messages to the unmet need</a:t>
                      </a:r>
                    </a:p>
                    <a:p>
                      <a:pPr marL="171450" indent="-171450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Gained a new start commitment for combination indication use grounded in Paloma-3 in core first line patient types</a:t>
                      </a:r>
                    </a:p>
                    <a:p>
                      <a:pPr marL="171450" indent="-171450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Drove rationale and differentiated based on ER targeting</a:t>
                      </a:r>
                    </a:p>
                  </a:txBody>
                  <a:tcPr marL="97536" marR="97536" marT="48006" marB="48006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2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Gained a specific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 agreement for action that was aligned with the sales discussion and the physician’s unmet need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97536" marR="97536" marT="48006" marB="48006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012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66688" indent="-166688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Char char="•"/>
                      </a:pPr>
                      <a:endParaRPr lang="en-US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101013" marR="101013" marT="49289" marB="49289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8033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66688" indent="-166688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Char char="•"/>
                      </a:pPr>
                      <a:endParaRPr lang="en-US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101013" marR="101013" marT="49289" marB="49289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893513"/>
              </p:ext>
            </p:extLst>
          </p:nvPr>
        </p:nvGraphicFramePr>
        <p:xfrm>
          <a:off x="755607" y="5781532"/>
          <a:ext cx="5681912" cy="2658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1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1118"/>
                <a:gridCol w="331118"/>
                <a:gridCol w="331118"/>
                <a:gridCol w="331118"/>
                <a:gridCol w="4026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129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Physician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 Checklist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005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29">
                <a:tc gridSpan="6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Participant’s Team: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29">
                <a:tc gridSpan="6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Participant’s Name: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274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005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005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005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005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005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Criteria: Combination Therapy/Skeptic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00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22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Conveyed that he/she was motivated by the efficacy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 of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palbociclib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 + AIs</a:t>
                      </a:r>
                    </a:p>
                  </a:txBody>
                  <a:tcPr marL="97536" marR="97536" marT="48006" marB="48006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22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309563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Indicated that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he/she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was open to FASLODEX discussion in monotherapy or combination therapy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97536" marR="97536" marT="48006" marB="48006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220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Notes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005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66688" indent="-166688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Char char="•"/>
                      </a:pPr>
                      <a:endParaRPr lang="en-US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101013" marR="101013" marT="49289" marB="49289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8033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66688" indent="-166688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Char char="•"/>
                      </a:pPr>
                      <a:endParaRPr lang="en-US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101013" marR="101013" marT="49289" marB="49289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For internal use only. This document is not to be shared or distributed outside of AstraZeneca. </a:t>
            </a:r>
            <a:r>
              <a:rPr lang="en-US" dirty="0"/>
              <a:t>3302210 12/16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B1DE07-1142-4320-9402-D179DB0EA230}" type="slidenum">
              <a:rPr lang="uk-UA" smtClean="0"/>
              <a:pPr/>
              <a:t>3</a:t>
            </a:fld>
            <a:endParaRPr lang="uk-UA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 smtClean="0"/>
              <a:t>One Oncology NSM 2017</a:t>
            </a:r>
          </a:p>
          <a:p>
            <a:r>
              <a:rPr lang="en-US" dirty="0" smtClean="0"/>
              <a:t>Workshop #1: Fantasy FASLODEX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0120" y="674958"/>
            <a:ext cx="5325047" cy="34240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NOTE: Combination Therapy/Skeptic is for Stations 2, 5 and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879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otes Placeholder 2"/>
          <p:cNvSpPr txBox="1">
            <a:spLocks noChangeAspect="1"/>
          </p:cNvSpPr>
          <p:nvPr/>
        </p:nvSpPr>
        <p:spPr bwMode="auto">
          <a:xfrm>
            <a:off x="4715" y="742962"/>
            <a:ext cx="6840905" cy="8019286"/>
          </a:xfrm>
          <a:prstGeom prst="rect">
            <a:avLst/>
          </a:prstGeom>
          <a:solidFill>
            <a:schemeClr val="bg1"/>
          </a:solidFill>
          <a:extLst/>
        </p:spPr>
        <p:txBody>
          <a:bodyPr wrap="square" lIns="89713" tIns="44856" rIns="89713" bIns="44856" numCol="1" anchor="t" anchorCtr="0" compatLnSpc="1">
            <a:prstTxWarp prst="textNoShape">
              <a:avLst/>
            </a:prstTxWarp>
          </a:bodyPr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192961"/>
              </p:ext>
            </p:extLst>
          </p:nvPr>
        </p:nvGraphicFramePr>
        <p:xfrm>
          <a:off x="790119" y="1174624"/>
          <a:ext cx="5681912" cy="2988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1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1118"/>
                <a:gridCol w="331118"/>
                <a:gridCol w="331118"/>
                <a:gridCol w="331118"/>
                <a:gridCol w="4026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129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Observer Role Checklist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29">
                <a:tc gridSpan="6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Participant’s Team: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29">
                <a:tc gridSpan="6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Participant’s Name: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274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Criteria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80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Demonstrated understanding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 of scenario as a whole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97536" marR="97536" marT="48006" marB="48006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22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Identified at least one strength and one area for improvement</a:t>
                      </a:r>
                    </a:p>
                  </a:txBody>
                  <a:tcPr marL="97536" marR="97536" marT="48006" marB="48006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2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Provided clear,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meaningful feedback that could be used to enhance performance during future calls</a:t>
                      </a:r>
                    </a:p>
                  </a:txBody>
                  <a:tcPr marL="97536" marR="97536" marT="48006" marB="48006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839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Notes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66688" indent="-166688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Char char="•"/>
                      </a:pPr>
                      <a:endParaRPr lang="en-US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101013" marR="101013" marT="49289" marB="49289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8033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66688" indent="-166688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Char char="•"/>
                      </a:pPr>
                      <a:endParaRPr lang="en-US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101013" marR="101013" marT="49289" marB="49289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For internal use only. This document is not to be shared or distributed outside of AstraZeneca. </a:t>
            </a:r>
            <a:r>
              <a:rPr lang="en-US" dirty="0"/>
              <a:t>3302210 </a:t>
            </a:r>
            <a:r>
              <a:rPr lang="en-US" dirty="0" smtClean="0"/>
              <a:t>12/16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B1DE07-1142-4320-9402-D179DB0EA230}" type="slidenum">
              <a:rPr lang="uk-UA" smtClean="0"/>
              <a:pPr/>
              <a:t>4</a:t>
            </a:fld>
            <a:endParaRPr lang="uk-UA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 smtClean="0"/>
              <a:t>One Oncology NSM 2017</a:t>
            </a:r>
          </a:p>
          <a:p>
            <a:r>
              <a:rPr lang="en-US" dirty="0" smtClean="0"/>
              <a:t>Workshop #1: Fantasy FASLODEX</a:t>
            </a:r>
          </a:p>
        </p:txBody>
      </p:sp>
    </p:spTree>
    <p:extLst>
      <p:ext uri="{BB962C8B-B14F-4D97-AF65-F5344CB8AC3E}">
        <p14:creationId xmlns:p14="http://schemas.microsoft.com/office/powerpoint/2010/main" val="936879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otes Placeholder 2"/>
          <p:cNvSpPr txBox="1">
            <a:spLocks noChangeAspect="1"/>
          </p:cNvSpPr>
          <p:nvPr/>
        </p:nvSpPr>
        <p:spPr bwMode="auto">
          <a:xfrm>
            <a:off x="4715" y="742962"/>
            <a:ext cx="6840905" cy="8019286"/>
          </a:xfrm>
          <a:prstGeom prst="rect">
            <a:avLst/>
          </a:prstGeom>
          <a:solidFill>
            <a:schemeClr val="bg1"/>
          </a:solidFill>
          <a:extLst/>
        </p:spPr>
        <p:txBody>
          <a:bodyPr wrap="square" lIns="89713" tIns="44856" rIns="89713" bIns="44856" numCol="1" anchor="t" anchorCtr="0" compatLnSpc="1">
            <a:prstTxWarp prst="textNoShape">
              <a:avLst/>
            </a:prstTxWarp>
          </a:bodyPr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7740" lvl="1">
              <a:spcAft>
                <a:spcPts val="589"/>
              </a:spcAft>
            </a:pPr>
            <a:endParaRPr lang="en-US" sz="500" b="1" i="1" dirty="0">
              <a:latin typeface="Arial"/>
              <a:ea typeface="Times New Roman"/>
              <a:cs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14702"/>
              </p:ext>
            </p:extLst>
          </p:nvPr>
        </p:nvGraphicFramePr>
        <p:xfrm>
          <a:off x="770571" y="1232559"/>
          <a:ext cx="5681912" cy="4681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1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1118"/>
                <a:gridCol w="331118"/>
                <a:gridCol w="331118"/>
                <a:gridCol w="331118"/>
                <a:gridCol w="4026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129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PSS Role Checklist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29">
                <a:tc gridSpan="6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Participant’s Team: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29">
                <a:tc gridSpan="6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Participant’s Name: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274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Criteria: Leading-Edge Loyalist</a:t>
                      </a: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Used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the AZ Selling Framework throughout the call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97536" marR="97536" marT="48006" marB="48006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2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Created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 p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ositive tension between the physician and the current approach/problem</a:t>
                      </a:r>
                    </a:p>
                  </a:txBody>
                  <a:tcPr marL="97536" marR="97536" marT="48006" marB="48006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99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Positioned the brand as a personalized solution and created value by linking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 AZAP-approved messages to the unmet need</a:t>
                      </a:r>
                    </a:p>
                    <a:p>
                      <a:pPr marL="171450" indent="-171450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Focused on expanding FASLODEX combination use in other patient types, using the patient profiles</a:t>
                      </a:r>
                    </a:p>
                    <a:p>
                      <a:pPr marL="171450" indent="-171450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Reinforced monotherapy use for non-combination patients (after anti-estrogen)</a:t>
                      </a:r>
                    </a:p>
                  </a:txBody>
                  <a:tcPr marL="97536" marR="97536" marT="48006" marB="48006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2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Gained a specific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 agreement for action that was aligned with the sales discussion and the physician’s unmet need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97536" marR="97536" marT="48006" marB="48006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012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66688" indent="-166688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Char char="•"/>
                      </a:pPr>
                      <a:endParaRPr lang="en-US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101013" marR="101013" marT="49289" marB="49289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8033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66688" indent="-166688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Char char="•"/>
                      </a:pPr>
                      <a:endParaRPr lang="en-US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101013" marR="101013" marT="49289" marB="49289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463785"/>
              </p:ext>
            </p:extLst>
          </p:nvPr>
        </p:nvGraphicFramePr>
        <p:xfrm>
          <a:off x="755607" y="5781532"/>
          <a:ext cx="5681912" cy="2663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1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1118"/>
                <a:gridCol w="331118"/>
                <a:gridCol w="331118"/>
                <a:gridCol w="331118"/>
                <a:gridCol w="4026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129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Physician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 Checklist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005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29">
                <a:tc gridSpan="6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Participant’s Team: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29">
                <a:tc gridSpan="6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Participant’s Name: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274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005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005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005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005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005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Criteria: Leading-Edge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Loyalist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00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22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Conveyed that he/she was motivated to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 use the most efficacious, tolerable therapy backed by data</a:t>
                      </a:r>
                    </a:p>
                  </a:txBody>
                  <a:tcPr marL="101013" marR="101013" marT="49289" marB="49289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22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309563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Indicated that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he/she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believes there is a role for monotherapy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101013" marR="101013" marT="49289" marB="49289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220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Notes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005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66688" indent="-166688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Char char="•"/>
                      </a:pPr>
                      <a:endParaRPr lang="en-US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101013" marR="101013" marT="49289" marB="49289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8033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66688" indent="-166688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Char char="•"/>
                      </a:pPr>
                      <a:endParaRPr lang="en-US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101013" marR="101013" marT="49289" marB="49289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For internal use only. This document is not to be shared or distributed outside of AstraZeneca. </a:t>
            </a:r>
            <a:r>
              <a:rPr lang="en-US" dirty="0"/>
              <a:t>3302210 12/16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B1DE07-1142-4320-9402-D179DB0EA230}" type="slidenum">
              <a:rPr lang="uk-UA" smtClean="0"/>
              <a:pPr/>
              <a:t>5</a:t>
            </a:fld>
            <a:endParaRPr lang="uk-UA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 smtClean="0"/>
              <a:t>One Oncology NSM 2017</a:t>
            </a:r>
          </a:p>
          <a:p>
            <a:r>
              <a:rPr lang="en-US" dirty="0" smtClean="0"/>
              <a:t>Workshop #1: Fantasy FASLODEX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871" y="720792"/>
            <a:ext cx="7389715" cy="34240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NOTE: Please </a:t>
            </a:r>
            <a:r>
              <a:rPr lang="en-US" b="1" dirty="0" smtClean="0"/>
              <a:t>DELETE </a:t>
            </a:r>
            <a:r>
              <a:rPr lang="en-US" dirty="0" smtClean="0"/>
              <a:t>Leading Edge Loyalist and Conservative Loyalist checklists: p.5-8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879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otes Placeholder 2"/>
          <p:cNvSpPr txBox="1">
            <a:spLocks noChangeAspect="1"/>
          </p:cNvSpPr>
          <p:nvPr/>
        </p:nvSpPr>
        <p:spPr bwMode="auto">
          <a:xfrm>
            <a:off x="4715" y="742962"/>
            <a:ext cx="6840905" cy="8019286"/>
          </a:xfrm>
          <a:prstGeom prst="rect">
            <a:avLst/>
          </a:prstGeom>
          <a:solidFill>
            <a:schemeClr val="bg1"/>
          </a:solidFill>
          <a:extLst/>
        </p:spPr>
        <p:txBody>
          <a:bodyPr wrap="square" lIns="89713" tIns="44856" rIns="89713" bIns="44856" numCol="1" anchor="t" anchorCtr="0" compatLnSpc="1">
            <a:prstTxWarp prst="textNoShape">
              <a:avLst/>
            </a:prstTxWarp>
          </a:bodyPr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192961"/>
              </p:ext>
            </p:extLst>
          </p:nvPr>
        </p:nvGraphicFramePr>
        <p:xfrm>
          <a:off x="790119" y="1174624"/>
          <a:ext cx="5681912" cy="2988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1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1118"/>
                <a:gridCol w="331118"/>
                <a:gridCol w="331118"/>
                <a:gridCol w="331118"/>
                <a:gridCol w="4026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129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Observer Role Checklist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29">
                <a:tc gridSpan="6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Participant’s Team: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29">
                <a:tc gridSpan="6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Participant’s Name: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274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Criteria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80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Demonstrated understanding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 of scenario as a whole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97536" marR="97536" marT="48006" marB="48006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22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Identified at least one strength and one area for improvement</a:t>
                      </a:r>
                    </a:p>
                  </a:txBody>
                  <a:tcPr marL="97536" marR="97536" marT="48006" marB="48006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2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Provided clear,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meaningful feedback that could be used to enhance performance during future calls</a:t>
                      </a:r>
                    </a:p>
                  </a:txBody>
                  <a:tcPr marL="97536" marR="97536" marT="48006" marB="48006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839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Notes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66688" indent="-166688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Char char="•"/>
                      </a:pPr>
                      <a:endParaRPr lang="en-US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101013" marR="101013" marT="49289" marB="49289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8033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66688" indent="-166688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Char char="•"/>
                      </a:pPr>
                      <a:endParaRPr lang="en-US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101013" marR="101013" marT="49289" marB="49289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For internal use only. This document is not to be shared or distributed outside of AstraZeneca. </a:t>
            </a:r>
            <a:r>
              <a:rPr lang="en-US" dirty="0"/>
              <a:t>3302210 </a:t>
            </a:r>
            <a:r>
              <a:rPr lang="en-US" dirty="0" smtClean="0"/>
              <a:t>12/16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B1DE07-1142-4320-9402-D179DB0EA230}" type="slidenum">
              <a:rPr lang="uk-UA" smtClean="0"/>
              <a:pPr/>
              <a:t>6</a:t>
            </a:fld>
            <a:endParaRPr lang="uk-UA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 smtClean="0"/>
              <a:t>One Oncology NSM 2017</a:t>
            </a:r>
          </a:p>
          <a:p>
            <a:r>
              <a:rPr lang="en-US" dirty="0" smtClean="0"/>
              <a:t>Workshop #1: Fantasy FASLODEX</a:t>
            </a:r>
          </a:p>
        </p:txBody>
      </p:sp>
    </p:spTree>
    <p:extLst>
      <p:ext uri="{BB962C8B-B14F-4D97-AF65-F5344CB8AC3E}">
        <p14:creationId xmlns:p14="http://schemas.microsoft.com/office/powerpoint/2010/main" val="936879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otes Placeholder 2"/>
          <p:cNvSpPr txBox="1">
            <a:spLocks noChangeAspect="1"/>
          </p:cNvSpPr>
          <p:nvPr/>
        </p:nvSpPr>
        <p:spPr bwMode="auto">
          <a:xfrm>
            <a:off x="4715" y="742962"/>
            <a:ext cx="6840905" cy="8019286"/>
          </a:xfrm>
          <a:prstGeom prst="rect">
            <a:avLst/>
          </a:prstGeom>
          <a:solidFill>
            <a:schemeClr val="bg1"/>
          </a:solidFill>
          <a:extLst/>
        </p:spPr>
        <p:txBody>
          <a:bodyPr wrap="square" lIns="89713" tIns="44856" rIns="89713" bIns="44856" numCol="1" anchor="t" anchorCtr="0" compatLnSpc="1">
            <a:prstTxWarp prst="textNoShape">
              <a:avLst/>
            </a:prstTxWarp>
          </a:bodyPr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7740" lvl="1">
              <a:spcAft>
                <a:spcPts val="589"/>
              </a:spcAft>
            </a:pPr>
            <a:endParaRPr lang="en-US" sz="500" b="1" i="1" dirty="0">
              <a:latin typeface="Arial"/>
              <a:ea typeface="Times New Roman"/>
              <a:cs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158926"/>
              </p:ext>
            </p:extLst>
          </p:nvPr>
        </p:nvGraphicFramePr>
        <p:xfrm>
          <a:off x="770571" y="1232559"/>
          <a:ext cx="5681912" cy="4722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1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1118"/>
                <a:gridCol w="331118"/>
                <a:gridCol w="331118"/>
                <a:gridCol w="331118"/>
                <a:gridCol w="4026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129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PSS Role Checklist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29">
                <a:tc gridSpan="6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Participant’s Team: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29">
                <a:tc gridSpan="6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Participant’s Name: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274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Criteria: Conservative Loyalist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Used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the AZ Selling Framework throughout the call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97536" marR="97536" marT="48006" marB="48006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2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Created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positive tension between the physician and the current approach/problem</a:t>
                      </a:r>
                    </a:p>
                  </a:txBody>
                  <a:tcPr marL="97536" marR="97536" marT="48006" marB="48006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99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Positioned the brand as a personalized solution and created value by linking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 AZAP-approved messages to the unmet need</a:t>
                      </a:r>
                    </a:p>
                    <a:p>
                      <a:pPr marL="171450" indent="-171450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Focused on launch combination indication by driving urgency of 1L core patient segments that can benefit from FASLODEX combination</a:t>
                      </a:r>
                    </a:p>
                    <a:p>
                      <a:pPr marL="171450" indent="-171450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Drive rationale and differentiate based on ER targeting</a:t>
                      </a:r>
                    </a:p>
                  </a:txBody>
                  <a:tcPr marL="97536" marR="97536" marT="48006" marB="48006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2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Gained a specific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 agreement for action that was aligned with the sales discussion and the physician’s unmet need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97536" marR="97536" marT="48006" marB="48006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012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66688" indent="-166688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Char char="•"/>
                      </a:pPr>
                      <a:endParaRPr lang="en-US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101013" marR="101013" marT="49289" marB="49289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8033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66688" indent="-166688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Char char="•"/>
                      </a:pPr>
                      <a:endParaRPr lang="en-US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101013" marR="101013" marT="49289" marB="49289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893513"/>
              </p:ext>
            </p:extLst>
          </p:nvPr>
        </p:nvGraphicFramePr>
        <p:xfrm>
          <a:off x="755607" y="5781532"/>
          <a:ext cx="5681912" cy="2651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1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1118"/>
                <a:gridCol w="331118"/>
                <a:gridCol w="331118"/>
                <a:gridCol w="331118"/>
                <a:gridCol w="4026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129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Physician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 Checklist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005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29">
                <a:tc gridSpan="6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Participant’s Team: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29">
                <a:tc gridSpan="6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Participant’s Name: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274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005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005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005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005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005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Criteria: Conservative Loyalist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00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22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Conveyed that he/she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was concerned about tolerability</a:t>
                      </a:r>
                      <a:endParaRPr lang="en-US" sz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101013" marR="101013" marT="49289" marB="49289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22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309563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Indicated that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he/she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gets adequate control with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monoRx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 except maybe in visceral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mets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101013" marR="101013" marT="49289" marB="49289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220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Notes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005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66688" indent="-166688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Char char="•"/>
                      </a:pPr>
                      <a:endParaRPr lang="en-US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101013" marR="101013" marT="49289" marB="49289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8033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66688" indent="-166688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Char char="•"/>
                      </a:pPr>
                      <a:endParaRPr lang="en-US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101013" marR="101013" marT="49289" marB="49289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For internal use only. This document is not to be shared or distributed outside of AstraZeneca. </a:t>
            </a:r>
            <a:r>
              <a:rPr lang="en-US" dirty="0"/>
              <a:t>3302210 12/16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B1DE07-1142-4320-9402-D179DB0EA230}" type="slidenum">
              <a:rPr lang="uk-UA" smtClean="0"/>
              <a:pPr/>
              <a:t>7</a:t>
            </a:fld>
            <a:endParaRPr lang="uk-UA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 smtClean="0"/>
              <a:t>One Oncology NSM 2017</a:t>
            </a:r>
          </a:p>
          <a:p>
            <a:r>
              <a:rPr lang="en-US" dirty="0" smtClean="0"/>
              <a:t>Workshop #1: Fantasy FASLODEX</a:t>
            </a:r>
          </a:p>
        </p:txBody>
      </p:sp>
    </p:spTree>
    <p:extLst>
      <p:ext uri="{BB962C8B-B14F-4D97-AF65-F5344CB8AC3E}">
        <p14:creationId xmlns:p14="http://schemas.microsoft.com/office/powerpoint/2010/main" val="936879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otes Placeholder 2"/>
          <p:cNvSpPr txBox="1">
            <a:spLocks noChangeAspect="1"/>
          </p:cNvSpPr>
          <p:nvPr/>
        </p:nvSpPr>
        <p:spPr bwMode="auto">
          <a:xfrm>
            <a:off x="4715" y="742962"/>
            <a:ext cx="6840905" cy="8019286"/>
          </a:xfrm>
          <a:prstGeom prst="rect">
            <a:avLst/>
          </a:prstGeom>
          <a:solidFill>
            <a:schemeClr val="bg1"/>
          </a:solidFill>
          <a:extLst/>
        </p:spPr>
        <p:txBody>
          <a:bodyPr wrap="square" lIns="89713" tIns="44856" rIns="89713" bIns="44856" numCol="1" anchor="t" anchorCtr="0" compatLnSpc="1">
            <a:prstTxWarp prst="textNoShape">
              <a:avLst/>
            </a:prstTxWarp>
          </a:bodyPr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192961"/>
              </p:ext>
            </p:extLst>
          </p:nvPr>
        </p:nvGraphicFramePr>
        <p:xfrm>
          <a:off x="790119" y="1174624"/>
          <a:ext cx="5681912" cy="2988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1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1118"/>
                <a:gridCol w="331118"/>
                <a:gridCol w="331118"/>
                <a:gridCol w="331118"/>
                <a:gridCol w="4026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129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Observer Role Checklist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29">
                <a:tc gridSpan="6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Participant’s Team: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29">
                <a:tc gridSpan="6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Participant’s Name: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013" marR="101013" marT="49289" marB="49289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274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Criteria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80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Demonstrated understanding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 of scenario as a whole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97536" marR="97536" marT="48006" marB="48006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22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Identified at least one strength and one area for improvement</a:t>
                      </a:r>
                    </a:p>
                  </a:txBody>
                  <a:tcPr marL="97536" marR="97536" marT="48006" marB="48006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2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Provided clear,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meaningful feedback that could be used to enhance performance during future calls</a:t>
                      </a:r>
                    </a:p>
                  </a:txBody>
                  <a:tcPr marL="97536" marR="97536" marT="48006" marB="48006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839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Notes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66688" indent="-166688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Char char="•"/>
                      </a:pPr>
                      <a:endParaRPr lang="en-US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101013" marR="101013" marT="49289" marB="49289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8033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66688" indent="-166688" algn="l" defTabSz="309563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511A6A"/>
                        </a:buClr>
                        <a:buFont typeface="Arial"/>
                        <a:buChar char="•"/>
                      </a:pPr>
                      <a:endParaRPr lang="en-US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101013" marR="101013" marT="49289" marB="49289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For internal use only. This document is not to be shared or distributed outside of AstraZeneca. </a:t>
            </a:r>
            <a:r>
              <a:rPr lang="en-US" dirty="0"/>
              <a:t>3302210 </a:t>
            </a:r>
            <a:r>
              <a:rPr lang="en-US" dirty="0" smtClean="0"/>
              <a:t>12/16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B1DE07-1142-4320-9402-D179DB0EA230}" type="slidenum">
              <a:rPr lang="uk-UA" smtClean="0"/>
              <a:pPr/>
              <a:t>8</a:t>
            </a:fld>
            <a:endParaRPr lang="uk-UA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 smtClean="0"/>
              <a:t>One Oncology NSM 2017</a:t>
            </a:r>
          </a:p>
          <a:p>
            <a:r>
              <a:rPr lang="en-US" dirty="0" smtClean="0"/>
              <a:t>Workshop #1: Fantasy FASLODEX</a:t>
            </a:r>
          </a:p>
        </p:txBody>
      </p:sp>
    </p:spTree>
    <p:extLst>
      <p:ext uri="{BB962C8B-B14F-4D97-AF65-F5344CB8AC3E}">
        <p14:creationId xmlns:p14="http://schemas.microsoft.com/office/powerpoint/2010/main" val="936879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otes Placeholder 2"/>
          <p:cNvSpPr txBox="1">
            <a:spLocks noChangeAspect="1"/>
          </p:cNvSpPr>
          <p:nvPr/>
        </p:nvSpPr>
        <p:spPr bwMode="auto">
          <a:xfrm>
            <a:off x="4715" y="742962"/>
            <a:ext cx="6840905" cy="8019286"/>
          </a:xfrm>
          <a:prstGeom prst="rect">
            <a:avLst/>
          </a:prstGeom>
          <a:solidFill>
            <a:schemeClr val="bg1"/>
          </a:solidFill>
          <a:extLst/>
        </p:spPr>
        <p:txBody>
          <a:bodyPr wrap="square" lIns="89713" tIns="44856" rIns="89713" bIns="44856" numCol="1" anchor="t" anchorCtr="0" compatLnSpc="1">
            <a:prstTxWarp prst="textNoShape">
              <a:avLst/>
            </a:prstTxWarp>
          </a:bodyPr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u="sng" dirty="0" smtClean="0">
                <a:solidFill>
                  <a:srgbClr val="FF0000"/>
                </a:solidFill>
              </a:rPr>
              <a:t>ARS </a:t>
            </a:r>
            <a:r>
              <a:rPr lang="en-US" sz="2000" u="sng" dirty="0">
                <a:solidFill>
                  <a:srgbClr val="FF0000"/>
                </a:solidFill>
              </a:rPr>
              <a:t>QUESTIONS: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On a scale </a:t>
            </a:r>
            <a:r>
              <a:rPr lang="en-US" sz="2000" dirty="0">
                <a:solidFill>
                  <a:srgbClr val="FF0000"/>
                </a:solidFill>
              </a:rPr>
              <a:t>of 1 (low) to 5 (high)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/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At the beginning of the workshop: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How confident are you with the skills outlined in the learning objectives?</a:t>
            </a:r>
            <a:r>
              <a:rPr lang="en-US" sz="2000" dirty="0">
                <a:solidFill>
                  <a:srgbClr val="FF0000"/>
                </a:solidFill>
              </a:rPr>
              <a:t/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/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At conclusion of the workshop: 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How confident are you with these skills now?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For internal use only. This document is not to be shared or distributed outside of AstraZeneca. </a:t>
            </a:r>
            <a:r>
              <a:rPr lang="en-US" dirty="0"/>
              <a:t>3302210 </a:t>
            </a:r>
            <a:r>
              <a:rPr lang="en-US" dirty="0" smtClean="0"/>
              <a:t>12/16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B1DE07-1142-4320-9402-D179DB0EA230}" type="slidenum">
              <a:rPr lang="uk-UA" smtClean="0"/>
              <a:pPr/>
              <a:t>9</a:t>
            </a:fld>
            <a:endParaRPr lang="uk-UA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 smtClean="0"/>
              <a:t>One Oncology NSM 2017</a:t>
            </a:r>
          </a:p>
          <a:p>
            <a:r>
              <a:rPr lang="en-US" dirty="0" smtClean="0"/>
              <a:t>Workshop #1: Fantasy FASLODEX</a:t>
            </a:r>
          </a:p>
        </p:txBody>
      </p:sp>
    </p:spTree>
    <p:extLst>
      <p:ext uri="{BB962C8B-B14F-4D97-AF65-F5344CB8AC3E}">
        <p14:creationId xmlns:p14="http://schemas.microsoft.com/office/powerpoint/2010/main" val="142400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60" y="2353167"/>
            <a:ext cx="5106017" cy="857022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2400" b="1" i="0" cap="none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419" y="3279639"/>
            <a:ext cx="5104957" cy="530838"/>
          </a:xfrm>
        </p:spPr>
        <p:txBody>
          <a:bodyPr tIns="0" bIns="0" anchor="t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1600">
                <a:solidFill>
                  <a:schemeClr val="accent3"/>
                </a:solidFill>
              </a:defRPr>
            </a:lvl1pPr>
            <a:lvl2pPr marL="408194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816388" indent="0">
              <a:buNone/>
              <a:defRPr sz="1438">
                <a:solidFill>
                  <a:schemeClr val="tx1">
                    <a:tint val="75000"/>
                  </a:schemeClr>
                </a:solidFill>
              </a:defRPr>
            </a:lvl3pPr>
            <a:lvl4pPr marL="1224582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4pPr>
            <a:lvl5pPr marL="1632776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5pPr>
            <a:lvl6pPr marL="2040969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6pPr>
            <a:lvl7pPr marL="2449163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7pPr>
            <a:lvl8pPr marL="2857357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8pPr>
            <a:lvl9pPr marL="3265551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59260" y="4932782"/>
            <a:ext cx="5106017" cy="198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88" dirty="0" smtClean="0">
                <a:solidFill>
                  <a:schemeClr val="bg1"/>
                </a:solidFill>
              </a:rPr>
              <a:t>For internal use only. This document is not to be shared or distributed</a:t>
            </a:r>
            <a:r>
              <a:rPr lang="en-US" sz="688" baseline="0" dirty="0" smtClean="0">
                <a:solidFill>
                  <a:schemeClr val="bg1"/>
                </a:solidFill>
              </a:rPr>
              <a:t> </a:t>
            </a:r>
            <a:r>
              <a:rPr lang="en-US" sz="688" dirty="0" smtClean="0">
                <a:solidFill>
                  <a:schemeClr val="bg1"/>
                </a:solidFill>
              </a:rPr>
              <a:t>outside of AstraZeneca. </a:t>
            </a:r>
            <a:r>
              <a:rPr lang="en-US" sz="688" dirty="0" err="1" smtClean="0">
                <a:solidFill>
                  <a:schemeClr val="bg1"/>
                </a:solidFill>
              </a:rPr>
              <a:t>xxxxxxx</a:t>
            </a:r>
            <a:r>
              <a:rPr lang="en-US" sz="688" dirty="0" smtClean="0">
                <a:solidFill>
                  <a:schemeClr val="bg1"/>
                </a:solidFill>
              </a:rPr>
              <a:t> 12/16</a:t>
            </a:r>
            <a:endParaRPr lang="en-US" sz="688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075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US" sz="2000" b="1" i="0" strike="noStrike" kern="1200" cap="none" baseline="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 algn="l" defTabSz="816388" rtl="0" eaLnBrk="1" latinLnBrk="0" hangingPunct="1">
              <a:spcBef>
                <a:spcPct val="0"/>
              </a:spcBef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363B2-E8CD-4151-88F9-4768E299721F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200025" y="923924"/>
            <a:ext cx="8572500" cy="389572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50"/>
            </a:lvl3pPr>
            <a:lvl4pPr>
              <a:spcAft>
                <a:spcPts val="300"/>
              </a:spcAft>
              <a:defRPr sz="1000"/>
            </a:lvl4pPr>
            <a:lvl5pPr marL="971550" indent="-150813">
              <a:spcBef>
                <a:spcPts val="0"/>
              </a:spcBef>
              <a:defRPr sz="10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</a:t>
            </a:r>
            <a:r>
              <a:rPr lang="en-US" dirty="0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3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(2 Conte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00396" y="210393"/>
            <a:ext cx="7269445" cy="713334"/>
          </a:xfrm>
          <a:prstGeom prst="rect">
            <a:avLst/>
          </a:prstGeom>
          <a:effectLst/>
        </p:spPr>
        <p:txBody>
          <a:bodyPr vert="horz" lIns="91440" tIns="0" rIns="91440" bIns="0" rtlCol="0" anchor="t">
            <a:normAutofit/>
          </a:bodyPr>
          <a:lstStyle>
            <a:lvl1pPr>
              <a:defRPr lang="en-US" dirty="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00395" y="923727"/>
            <a:ext cx="4379026" cy="3870936"/>
          </a:xfrm>
        </p:spPr>
        <p:txBody>
          <a:bodyPr/>
          <a:lstStyle>
            <a:lvl1pPr marL="115888" indent="-115888">
              <a:buFont typeface="Arial" panose="020B0604020202020204" pitchFamily="34" charset="0"/>
              <a:buChar char="•"/>
              <a:defRPr sz="1400"/>
            </a:lvl1pPr>
            <a:lvl2pPr marL="285750" indent="-107950">
              <a:defRPr sz="1200">
                <a:solidFill>
                  <a:schemeClr val="accent1"/>
                </a:solidFill>
              </a:defRPr>
            </a:lvl2pPr>
            <a:lvl3pPr marL="573088" indent="-144463">
              <a:defRPr sz="1050"/>
            </a:lvl3pPr>
            <a:lvl4pPr marL="739775" indent="-133350">
              <a:buClr>
                <a:schemeClr val="accent2"/>
              </a:buClr>
              <a:defRPr sz="10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631377" y="923727"/>
            <a:ext cx="4371733" cy="3878461"/>
          </a:xfrm>
        </p:spPr>
        <p:txBody>
          <a:bodyPr/>
          <a:lstStyle>
            <a:lvl1pPr marL="115888" indent="-115888">
              <a:buFont typeface="Arial" panose="020B0604020202020204" pitchFamily="34" charset="0"/>
              <a:buChar char="•"/>
              <a:defRPr sz="1400"/>
            </a:lvl1pPr>
            <a:lvl2pPr marL="285750" indent="-107950">
              <a:defRPr sz="1200">
                <a:solidFill>
                  <a:schemeClr val="accent1"/>
                </a:solidFill>
              </a:defRPr>
            </a:lvl2pPr>
            <a:lvl3pPr>
              <a:defRPr sz="1050"/>
            </a:lvl3pPr>
            <a:lvl4pPr marL="739775" indent="-133350">
              <a:defRPr sz="1000"/>
            </a:lvl4pPr>
            <a:lvl5pPr marL="82153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" y="4940200"/>
            <a:ext cx="323680" cy="190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16388" rtl="0" eaLnBrk="1" latinLnBrk="0" hangingPunct="1">
              <a:defRPr lang="en-US" sz="688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3B363B2-E8CD-4151-88F9-4768E299721F}" type="slidenum">
              <a:rPr lang="uk-UA" smtClean="0"/>
              <a:pPr/>
              <a:t>‹#›</a:t>
            </a:fld>
            <a:endParaRPr lang="uk-U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894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Slide (Blan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00473" y="210393"/>
            <a:ext cx="7269368" cy="713334"/>
          </a:xfrm>
          <a:prstGeom prst="rect">
            <a:avLst/>
          </a:prstGeom>
          <a:effectLst/>
        </p:spPr>
        <p:txBody>
          <a:bodyPr vert="horz" lIns="91440" tIns="0" rIns="91440" bIns="0" rtlCol="0"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" y="4940200"/>
            <a:ext cx="323680" cy="190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16388" rtl="0" eaLnBrk="1" latinLnBrk="0" hangingPunct="1">
              <a:defRPr lang="en-US" sz="688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3B363B2-E8CD-4151-88F9-4768E299721F}" type="slidenum">
              <a:rPr lang="uk-UA" smtClean="0"/>
              <a:pPr/>
              <a:t>‹#›</a:t>
            </a:fld>
            <a:endParaRPr lang="uk-U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344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" y="-1"/>
            <a:ext cx="9143705" cy="5149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US" sz="2000" b="1" i="0" strike="noStrike" kern="1200" cap="none" baseline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 algn="l" defTabSz="816388" rtl="0" eaLnBrk="1" latinLnBrk="0" hangingPunct="1">
              <a:spcBef>
                <a:spcPct val="0"/>
              </a:spcBef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3B363B2-E8CD-4151-88F9-4768E299721F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200025" y="923924"/>
            <a:ext cx="8572500" cy="38957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accent2"/>
                </a:solidFill>
              </a:defRPr>
            </a:lvl3pPr>
            <a:lvl4pPr>
              <a:spcAft>
                <a:spcPts val="300"/>
              </a:spcAft>
              <a:defRPr sz="1000">
                <a:solidFill>
                  <a:schemeClr val="bg2"/>
                </a:solidFill>
              </a:defRPr>
            </a:lvl4pPr>
            <a:lvl5pPr marL="971550" indent="-150813">
              <a:spcBef>
                <a:spcPts val="0"/>
              </a:spcBef>
              <a:defRPr sz="10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410950" y="4932782"/>
            <a:ext cx="5529538" cy="198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88" dirty="0" smtClean="0">
                <a:solidFill>
                  <a:schemeClr val="accent1"/>
                </a:solidFill>
              </a:rPr>
              <a:t>For internal use only. This document is not to be shared or distributed</a:t>
            </a:r>
            <a:r>
              <a:rPr lang="en-US" sz="688" baseline="0" dirty="0" smtClean="0">
                <a:solidFill>
                  <a:schemeClr val="accent1"/>
                </a:solidFill>
              </a:rPr>
              <a:t> </a:t>
            </a:r>
            <a:r>
              <a:rPr lang="en-US" sz="688" dirty="0" smtClean="0">
                <a:solidFill>
                  <a:schemeClr val="accent1"/>
                </a:solidFill>
              </a:rPr>
              <a:t>outside of AstraZeneca. </a:t>
            </a:r>
            <a:r>
              <a:rPr lang="en-US" sz="688" dirty="0" err="1" smtClean="0">
                <a:solidFill>
                  <a:schemeClr val="accent1"/>
                </a:solidFill>
              </a:rPr>
              <a:t>xxxxxxx</a:t>
            </a:r>
            <a:r>
              <a:rPr lang="en-US" sz="688" dirty="0" smtClean="0">
                <a:solidFill>
                  <a:schemeClr val="accent1"/>
                </a:solidFill>
              </a:rPr>
              <a:t> 12/16</a:t>
            </a:r>
            <a:endParaRPr lang="en-US" sz="688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34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00476" y="3157538"/>
            <a:ext cx="4224972" cy="497087"/>
          </a:xfrm>
        </p:spPr>
        <p:txBody>
          <a:bodyPr anchor="t">
            <a:noAutofit/>
          </a:bodyPr>
          <a:lstStyle>
            <a:lvl1pPr marL="0" indent="0" algn="l">
              <a:buNone/>
              <a:defRPr sz="2800" b="0">
                <a:solidFill>
                  <a:srgbClr val="AEB7C0"/>
                </a:solidFill>
                <a:latin typeface="+mj-lt"/>
              </a:defRPr>
            </a:lvl1pPr>
            <a:lvl2pPr marL="285708" indent="0" algn="ctr">
              <a:buNone/>
              <a:defRPr sz="1300"/>
            </a:lvl2pPr>
            <a:lvl3pPr marL="571416" indent="0" algn="ctr">
              <a:buNone/>
              <a:defRPr sz="1100"/>
            </a:lvl3pPr>
            <a:lvl4pPr marL="857124" indent="0" algn="ctr">
              <a:buNone/>
              <a:defRPr sz="1000"/>
            </a:lvl4pPr>
            <a:lvl5pPr marL="1142832" indent="0" algn="ctr">
              <a:buNone/>
              <a:defRPr sz="1000"/>
            </a:lvl5pPr>
            <a:lvl6pPr marL="1428541" indent="0" algn="ctr">
              <a:buNone/>
              <a:defRPr sz="1000"/>
            </a:lvl6pPr>
            <a:lvl7pPr marL="1714249" indent="0" algn="ctr">
              <a:buNone/>
              <a:defRPr sz="1000"/>
            </a:lvl7pPr>
            <a:lvl8pPr marL="1999956" indent="0" algn="ctr">
              <a:buNone/>
              <a:defRPr sz="1000"/>
            </a:lvl8pPr>
            <a:lvl9pPr marL="2285665" indent="0" algn="ctr">
              <a:buNone/>
              <a:defRPr sz="1000"/>
            </a:lvl9pPr>
          </a:lstStyle>
          <a:p>
            <a:r>
              <a:rPr lang="en-US" dirty="0"/>
              <a:t>Section subtitle style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00475" y="2199820"/>
            <a:ext cx="4991100" cy="743862"/>
          </a:xfrm>
        </p:spPr>
        <p:txBody>
          <a:bodyPr>
            <a:noAutofit/>
          </a:bodyPr>
          <a:lstStyle>
            <a:lvl1pPr>
              <a:defRPr sz="4100">
                <a:solidFill>
                  <a:srgbClr val="85005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9" y="4333876"/>
            <a:ext cx="513237" cy="528674"/>
          </a:xfrm>
          <a:prstGeom prst="rect">
            <a:avLst/>
          </a:prstGeom>
          <a:effectLst>
            <a:glow rad="431800">
              <a:schemeClr val="bg1">
                <a:alpha val="52000"/>
              </a:schemeClr>
            </a:glow>
          </a:effectLst>
        </p:spPr>
      </p:pic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605983" y="4788013"/>
            <a:ext cx="2895203" cy="273844"/>
          </a:xfrm>
          <a:prstGeom prst="rect">
            <a:avLst/>
          </a:prstGeom>
        </p:spPr>
        <p:txBody>
          <a:bodyPr vert="horz" lIns="57142" tIns="28571" rIns="57142" bIns="28571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2330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00475" y="3157538"/>
            <a:ext cx="4224972" cy="497086"/>
          </a:xfrm>
        </p:spPr>
        <p:txBody>
          <a:bodyPr anchor="t">
            <a:noAutofit/>
          </a:bodyPr>
          <a:lstStyle>
            <a:lvl1pPr marL="0" indent="0" algn="l">
              <a:buNone/>
              <a:defRPr sz="2800" b="0">
                <a:solidFill>
                  <a:srgbClr val="AEB7C0"/>
                </a:solidFill>
                <a:latin typeface="+mj-lt"/>
              </a:defRPr>
            </a:lvl1pPr>
            <a:lvl2pPr marL="285750" indent="0" algn="ctr">
              <a:buNone/>
              <a:defRPr sz="1300"/>
            </a:lvl2pPr>
            <a:lvl3pPr marL="571500" indent="0" algn="ctr">
              <a:buNone/>
              <a:defRPr sz="1100"/>
            </a:lvl3pPr>
            <a:lvl4pPr marL="857250" indent="0" algn="ctr">
              <a:buNone/>
              <a:defRPr sz="1000"/>
            </a:lvl4pPr>
            <a:lvl5pPr marL="1143000" indent="0" algn="ctr">
              <a:buNone/>
              <a:defRPr sz="1000"/>
            </a:lvl5pPr>
            <a:lvl6pPr marL="1428750" indent="0" algn="ctr">
              <a:buNone/>
              <a:defRPr sz="1000"/>
            </a:lvl6pPr>
            <a:lvl7pPr marL="1714500" indent="0" algn="ctr">
              <a:buNone/>
              <a:defRPr sz="1000"/>
            </a:lvl7pPr>
            <a:lvl8pPr marL="2000250" indent="0" algn="ctr">
              <a:buNone/>
              <a:defRPr sz="1000"/>
            </a:lvl8pPr>
            <a:lvl9pPr marL="2286000" indent="0" algn="ctr">
              <a:buNone/>
              <a:defRPr sz="1000"/>
            </a:lvl9pPr>
          </a:lstStyle>
          <a:p>
            <a:r>
              <a:rPr lang="en-US" dirty="0" smtClean="0"/>
              <a:t>Section subtitle style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00475" y="2199820"/>
            <a:ext cx="4991100" cy="743862"/>
          </a:xfrm>
        </p:spPr>
        <p:txBody>
          <a:bodyPr>
            <a:noAutofit/>
          </a:bodyPr>
          <a:lstStyle>
            <a:lvl1pPr>
              <a:defRPr sz="4100">
                <a:solidFill>
                  <a:srgbClr val="85005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9" y="4333876"/>
            <a:ext cx="513237" cy="528673"/>
          </a:xfrm>
          <a:prstGeom prst="rect">
            <a:avLst/>
          </a:prstGeom>
          <a:effectLst>
            <a:glow rad="431800">
              <a:schemeClr val="bg1">
                <a:alpha val="52000"/>
              </a:schemeClr>
            </a:glow>
          </a:effectLst>
        </p:spPr>
      </p:pic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605983" y="4788012"/>
            <a:ext cx="2895203" cy="273844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0557591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1" y="1028700"/>
            <a:ext cx="8229203" cy="3565724"/>
          </a:xfrm>
        </p:spPr>
        <p:txBody>
          <a:bodyPr/>
          <a:lstStyle>
            <a:lvl1pPr latinLnBrk="0">
              <a:defRPr b="0"/>
            </a:lvl1pPr>
            <a:lvl2pPr marL="248047" indent="-248047">
              <a:buFontTx/>
              <a:buBlip>
                <a:blip r:embed="rId2"/>
              </a:buBlip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605983" y="4788012"/>
            <a:ext cx="2895203" cy="273844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84838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55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rgbClr val="09594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05983" y="4788012"/>
            <a:ext cx="2895203" cy="273844"/>
          </a:xfrm>
          <a:prstGeom prst="rect">
            <a:avLst/>
          </a:prstGeom>
        </p:spPr>
        <p:txBody>
          <a:bodyPr lIns="57150" tIns="28575" rIns="57150" bIns="28575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" y="4872764"/>
            <a:ext cx="533400" cy="274637"/>
          </a:xfrm>
          <a:prstGeom prst="rect">
            <a:avLst/>
          </a:prstGeom>
        </p:spPr>
        <p:txBody>
          <a:bodyPr lIns="91440" tIns="45720" rIns="91440" bIns="45720"/>
          <a:lstStyle/>
          <a:p>
            <a:fld id="{2FA29D19-7AB6-4E83-A57E-2FB9F25C20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460749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" y="-1"/>
            <a:ext cx="9143703" cy="5149734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29226" y="4931410"/>
            <a:ext cx="5304539" cy="198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88" dirty="0" smtClean="0">
                <a:solidFill>
                  <a:schemeClr val="bg1"/>
                </a:solidFill>
              </a:rPr>
              <a:t>For internal use only. This document is not to be shared or distributed</a:t>
            </a:r>
            <a:r>
              <a:rPr lang="en-US" sz="688" baseline="0" dirty="0" smtClean="0">
                <a:solidFill>
                  <a:schemeClr val="bg1"/>
                </a:solidFill>
              </a:rPr>
              <a:t> </a:t>
            </a:r>
            <a:r>
              <a:rPr lang="en-US" sz="688" dirty="0" smtClean="0">
                <a:solidFill>
                  <a:schemeClr val="bg1"/>
                </a:solidFill>
              </a:rPr>
              <a:t>outside of AstraZeneca. </a:t>
            </a:r>
            <a:r>
              <a:rPr lang="en-US" sz="688" dirty="0" err="1" smtClean="0">
                <a:solidFill>
                  <a:schemeClr val="bg1"/>
                </a:solidFill>
              </a:rPr>
              <a:t>xxxxxxx</a:t>
            </a:r>
            <a:r>
              <a:rPr lang="en-US" sz="688" dirty="0" smtClean="0">
                <a:solidFill>
                  <a:schemeClr val="bg1"/>
                </a:solidFill>
              </a:rPr>
              <a:t> 12/16</a:t>
            </a:r>
            <a:endParaRPr lang="en-US" sz="688" dirty="0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354" y="210393"/>
            <a:ext cx="7269487" cy="713334"/>
          </a:xfrm>
          <a:prstGeom prst="rect">
            <a:avLst/>
          </a:prstGeom>
          <a:effectLst/>
        </p:spPr>
        <p:txBody>
          <a:bodyPr vert="horz" lIns="91440" tIns="0" rIns="9144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396" y="923727"/>
            <a:ext cx="8763618" cy="3838773"/>
          </a:xfrm>
          <a:prstGeom prst="rect">
            <a:avLst/>
          </a:prstGeom>
        </p:spPr>
        <p:txBody>
          <a:bodyPr vert="horz" lIns="91440" tIns="65311" rIns="130622" bIns="6531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" y="4940200"/>
            <a:ext cx="323680" cy="190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16388" rtl="0" eaLnBrk="1" latinLnBrk="0" hangingPunct="1">
              <a:defRPr lang="en-US" sz="688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3B363B2-E8CD-4151-88F9-4768E299721F}" type="slidenum">
              <a:rPr lang="uk-UA" smtClean="0"/>
              <a:pPr/>
              <a:t>‹#›</a:t>
            </a:fld>
            <a:endParaRPr lang="uk-UA" dirty="0"/>
          </a:p>
        </p:txBody>
      </p:sp>
    </p:spTree>
    <p:custDataLst>
      <p:tags r:id="rId11"/>
    </p:custDataLst>
    <p:extLst>
      <p:ext uri="{BB962C8B-B14F-4D97-AF65-F5344CB8AC3E}">
        <p14:creationId xmlns:p14="http://schemas.microsoft.com/office/powerpoint/2010/main" val="133353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50" r:id="rId2"/>
    <p:sldLayoutId id="2147483719" r:id="rId3"/>
    <p:sldLayoutId id="2147483749" r:id="rId4"/>
    <p:sldLayoutId id="2147483751" r:id="rId5"/>
    <p:sldLayoutId id="2147483753" r:id="rId6"/>
    <p:sldLayoutId id="2147483754" r:id="rId7"/>
    <p:sldLayoutId id="2147483755" r:id="rId8"/>
    <p:sldLayoutId id="2147483756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816388" rtl="0" eaLnBrk="1" latinLnBrk="0" hangingPunct="1">
        <a:spcBef>
          <a:spcPct val="0"/>
        </a:spcBef>
        <a:buNone/>
        <a:defRPr sz="2000" b="1" i="0" strike="noStrike" kern="1200" cap="none" baseline="0">
          <a:solidFill>
            <a:schemeClr val="accent1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15888" indent="-115888" algn="l" defTabSz="816388" rtl="0" eaLnBrk="1" latinLnBrk="0" hangingPunct="1"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85750" indent="-107950" algn="l" defTabSz="816388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600" kern="1200">
          <a:solidFill>
            <a:schemeClr val="accent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71500" indent="-142875" algn="l" defTabSz="816388" rtl="0" eaLnBrk="1" latinLnBrk="0" hangingPunct="1">
        <a:spcBef>
          <a:spcPts val="0"/>
        </a:spcBef>
        <a:spcAft>
          <a:spcPts val="600"/>
        </a:spcAft>
        <a:buClr>
          <a:schemeClr val="accent3"/>
        </a:buClr>
        <a:buFont typeface="Arial" pitchFamily="34" charset="0"/>
        <a:buChar char="–"/>
        <a:defRPr sz="1400" kern="1200">
          <a:solidFill>
            <a:schemeClr val="accent6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39775" indent="-133350" algn="l" defTabSz="816388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accent2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035844" indent="-214313" algn="l" defTabSz="816388" rtl="0" eaLnBrk="1" latinLnBrk="0" hangingPunct="1">
        <a:spcBef>
          <a:spcPct val="20000"/>
        </a:spcBef>
        <a:buClr>
          <a:schemeClr val="bg2"/>
        </a:buClr>
        <a:buFont typeface="Arial" pitchFamily="34" charset="0"/>
        <a:buChar char="»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45066" indent="-204097" algn="l" defTabSz="816388" rtl="0" eaLnBrk="1" latinLnBrk="0" hangingPunct="1">
        <a:spcBef>
          <a:spcPct val="20000"/>
        </a:spcBef>
        <a:buFont typeface="Arial" pitchFamily="34" charset="0"/>
        <a:buChar char="•"/>
        <a:defRPr sz="1813" kern="1200">
          <a:solidFill>
            <a:schemeClr val="tx1"/>
          </a:solidFill>
          <a:latin typeface="+mn-lt"/>
          <a:ea typeface="+mn-ea"/>
          <a:cs typeface="+mn-cs"/>
        </a:defRPr>
      </a:lvl6pPr>
      <a:lvl7pPr marL="2653260" indent="-204097" algn="l" defTabSz="816388" rtl="0" eaLnBrk="1" latinLnBrk="0" hangingPunct="1">
        <a:spcBef>
          <a:spcPct val="20000"/>
        </a:spcBef>
        <a:buFont typeface="Arial" pitchFamily="34" charset="0"/>
        <a:buChar char="•"/>
        <a:defRPr sz="1813" kern="1200">
          <a:solidFill>
            <a:schemeClr val="tx1"/>
          </a:solidFill>
          <a:latin typeface="+mn-lt"/>
          <a:ea typeface="+mn-ea"/>
          <a:cs typeface="+mn-cs"/>
        </a:defRPr>
      </a:lvl7pPr>
      <a:lvl8pPr marL="3061454" indent="-204097" algn="l" defTabSz="816388" rtl="0" eaLnBrk="1" latinLnBrk="0" hangingPunct="1">
        <a:spcBef>
          <a:spcPct val="20000"/>
        </a:spcBef>
        <a:buFont typeface="Arial" pitchFamily="34" charset="0"/>
        <a:buChar char="•"/>
        <a:defRPr sz="1813" kern="1200">
          <a:solidFill>
            <a:schemeClr val="tx1"/>
          </a:solidFill>
          <a:latin typeface="+mn-lt"/>
          <a:ea typeface="+mn-ea"/>
          <a:cs typeface="+mn-cs"/>
        </a:defRPr>
      </a:lvl8pPr>
      <a:lvl9pPr marL="3469648" indent="-204097" algn="l" defTabSz="816388" rtl="0" eaLnBrk="1" latinLnBrk="0" hangingPunct="1">
        <a:spcBef>
          <a:spcPct val="20000"/>
        </a:spcBef>
        <a:buFont typeface="Arial" pitchFamily="34" charset="0"/>
        <a:buChar char="•"/>
        <a:defRPr sz="18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1pPr>
      <a:lvl2pPr marL="408194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2pPr>
      <a:lvl3pPr marL="816388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224582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4pPr>
      <a:lvl5pPr marL="1632776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5pPr>
      <a:lvl6pPr marL="2040969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6pPr>
      <a:lvl7pPr marL="2449163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7pPr>
      <a:lvl8pPr marL="2857357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8pPr>
      <a:lvl9pPr marL="3265551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PSS + Physician Checklist—High AI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slide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0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Observer Checklist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slide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34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PSS + physician Checklist-skeptic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slide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3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Observer Checklist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slide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PSS + physician Leading-Edge Loyalist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slide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Observer Checklist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slide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9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PSS + physician Checklist-skeptic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slide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Observer Checklist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slide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9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Observer Checklist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slide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77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COUNT" val="23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Main Master">
  <a:themeElements>
    <a:clrScheme name="GO BEYOND BRILINTA">
      <a:dk1>
        <a:srgbClr val="000000"/>
      </a:dk1>
      <a:lt1>
        <a:srgbClr val="FFFFFF"/>
      </a:lt1>
      <a:dk2>
        <a:srgbClr val="303030"/>
      </a:dk2>
      <a:lt2>
        <a:srgbClr val="AFB4A5"/>
      </a:lt2>
      <a:accent1>
        <a:srgbClr val="5F2167"/>
      </a:accent1>
      <a:accent2>
        <a:srgbClr val="D45D00"/>
      </a:accent2>
      <a:accent3>
        <a:srgbClr val="FCAF17"/>
      </a:accent3>
      <a:accent4>
        <a:srgbClr val="6391B7"/>
      </a:accent4>
      <a:accent5>
        <a:srgbClr val="4F4C4D"/>
      </a:accent5>
      <a:accent6>
        <a:srgbClr val="860053"/>
      </a:accent6>
      <a:hlink>
        <a:srgbClr val="D26900"/>
      </a:hlink>
      <a:folHlink>
        <a:srgbClr val="D892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Z Drive Growth">
      <a:dk1>
        <a:srgbClr val="FFFFFF"/>
      </a:dk1>
      <a:lt1>
        <a:srgbClr val="000000"/>
      </a:lt1>
      <a:dk2>
        <a:srgbClr val="830051"/>
      </a:dk2>
      <a:lt2>
        <a:srgbClr val="3C1053"/>
      </a:lt2>
      <a:accent1>
        <a:srgbClr val="F0AB00"/>
      </a:accent1>
      <a:accent2>
        <a:srgbClr val="830051"/>
      </a:accent2>
      <a:accent3>
        <a:srgbClr val="C4D600"/>
      </a:accent3>
      <a:accent4>
        <a:srgbClr val="68D2DF"/>
      </a:accent4>
      <a:accent5>
        <a:srgbClr val="D0006F"/>
      </a:accent5>
      <a:accent6>
        <a:srgbClr val="9DB0AC"/>
      </a:accent6>
      <a:hlink>
        <a:srgbClr val="4B306A"/>
      </a:hlink>
      <a:folHlink>
        <a:srgbClr val="D0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4901</TotalTime>
  <Words>1154</Words>
  <Application>Microsoft Office PowerPoint</Application>
  <PresentationFormat>On-screen Show (16:9)</PresentationFormat>
  <Paragraphs>225</Paragraphs>
  <Slides>9</Slides>
  <Notes>9</Notes>
  <HiddenSlides>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AppleSymbols</vt:lpstr>
      <vt:lpstr>Arial</vt:lpstr>
      <vt:lpstr>Calibri</vt:lpstr>
      <vt:lpstr>Helvetica Light</vt:lpstr>
      <vt:lpstr>Times New Roman</vt:lpstr>
      <vt:lpstr>Wingdings</vt:lpstr>
      <vt:lpstr>Main Master</vt:lpstr>
      <vt:lpstr>Hidden slide </vt:lpstr>
      <vt:lpstr>Hidden slide </vt:lpstr>
      <vt:lpstr>Hidden slide </vt:lpstr>
      <vt:lpstr>Hidden slide </vt:lpstr>
      <vt:lpstr>Hidden slide </vt:lpstr>
      <vt:lpstr>Hidden slide </vt:lpstr>
      <vt:lpstr>Hidden slide </vt:lpstr>
      <vt:lpstr>Hidden slide </vt:lpstr>
      <vt:lpstr>Hidden slide 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Julius Dantonio</dc:creator>
  <cp:lastModifiedBy>Jennifer</cp:lastModifiedBy>
  <cp:revision>238</cp:revision>
  <dcterms:created xsi:type="dcterms:W3CDTF">2013-01-09T20:42:17Z</dcterms:created>
  <dcterms:modified xsi:type="dcterms:W3CDTF">2016-12-09T16:17:19Z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234C9E41-5B3E-4A1C-BE77-2BD7A1EAF267</vt:lpwstr>
  </property>
  <property fmtid="{D5CDD505-2E9C-101B-9397-08002B2CF9AE}" pid="3" name="ArticulatePath">
    <vt:lpwstr>National_Winners</vt:lpwstr>
  </property>
</Properties>
</file>