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marL="0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1pPr>
    <a:lvl2pPr marL="408194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2pPr>
    <a:lvl3pPr marL="816388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3pPr>
    <a:lvl4pPr marL="1224582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4pPr>
    <a:lvl5pPr marL="1632776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5pPr>
    <a:lvl6pPr marL="2040969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6pPr>
    <a:lvl7pPr marL="2449163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7pPr>
    <a:lvl8pPr marL="2857357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8pPr>
    <a:lvl9pPr marL="3265551" algn="l" defTabSz="816388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0" userDrawn="1">
          <p15:clr>
            <a:srgbClr val="A4A3A4"/>
          </p15:clr>
        </p15:guide>
        <p15:guide id="2" orient="horz" pos="1831" userDrawn="1">
          <p15:clr>
            <a:srgbClr val="A4A3A4"/>
          </p15:clr>
        </p15:guide>
        <p15:guide id="3" orient="horz" pos="1219" userDrawn="1">
          <p15:clr>
            <a:srgbClr val="A4A3A4"/>
          </p15:clr>
        </p15:guide>
        <p15:guide id="4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3956">
          <p15:clr>
            <a:srgbClr val="A4A3A4"/>
          </p15:clr>
        </p15:guide>
        <p15:guide id="4" orient="horz" pos="6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AC142"/>
    <a:srgbClr val="093B83"/>
    <a:srgbClr val="5F2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34580" autoAdjust="0"/>
    <p:restoredTop sz="86410"/>
  </p:normalViewPr>
  <p:slideViewPr>
    <p:cSldViewPr snapToGrid="0">
      <p:cViewPr varScale="1">
        <p:scale>
          <a:sx n="85" d="100"/>
          <a:sy n="85" d="100"/>
        </p:scale>
        <p:origin x="324" y="78"/>
      </p:cViewPr>
      <p:guideLst>
        <p:guide orient="horz" pos="1410"/>
        <p:guide orient="horz" pos="1831"/>
        <p:guide orient="horz" pos="1219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53"/>
      </p:cViewPr>
      <p:guideLst>
        <p:guide orient="horz" pos="2880"/>
        <p:guide pos="2160"/>
        <p:guide pos="3956"/>
        <p:guide orient="horz" pos="6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One Oncology NSM 2017 Workshop #: So You Think You Can Sell LYNPARZA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3FDE-5992-4928-9612-B28349E7F221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7DC0-618D-4DA8-A8BE-5030B9F383D3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62563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" b="12811"/>
          <a:stretch/>
        </p:blipFill>
        <p:spPr>
          <a:xfrm>
            <a:off x="0" y="1376947"/>
            <a:ext cx="6858000" cy="7767053"/>
          </a:xfrm>
          <a:prstGeom prst="rect">
            <a:avLst/>
          </a:prstGeom>
        </p:spPr>
      </p:pic>
      <p:sp>
        <p:nvSpPr>
          <p:cNvPr id="2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7399" y="838146"/>
            <a:ext cx="5283202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2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5240"/>
            <a:ext cx="5486400" cy="387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87520" y="8916260"/>
            <a:ext cx="11157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XXXXXX</a:t>
            </a:r>
            <a:r>
              <a:rPr lang="en-US" sz="70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00/00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100" y="3865060"/>
            <a:ext cx="1912193" cy="312907"/>
          </a:xfrm>
          <a:prstGeom prst="rect">
            <a:avLst/>
          </a:prstGeom>
          <a:noFill/>
        </p:spPr>
        <p:txBody>
          <a:bodyPr wrap="none" lIns="93166" tIns="46583" rIns="93166" bIns="46583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"/>
                <a:cs typeface="Arial"/>
              </a:rPr>
              <a:t>Facilitator</a:t>
            </a:r>
            <a:r>
              <a:rPr lang="en-US" sz="1400" b="1" baseline="0" dirty="0">
                <a:solidFill>
                  <a:schemeClr val="bg2"/>
                </a:solidFill>
                <a:latin typeface="Arial"/>
                <a:cs typeface="Arial"/>
              </a:rPr>
              <a:t> Direction</a:t>
            </a:r>
            <a:endParaRPr lang="en-US" sz="1400" b="1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4254500"/>
            <a:ext cx="6858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Header Placeholder 1"/>
          <p:cNvSpPr>
            <a:spLocks noGrp="1"/>
          </p:cNvSpPr>
          <p:nvPr>
            <p:ph type="hdr" sz="quarter"/>
          </p:nvPr>
        </p:nvSpPr>
        <p:spPr>
          <a:xfrm>
            <a:off x="2678441" y="0"/>
            <a:ext cx="417956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#: So You Think You Can Sell LYNPARZA</a:t>
            </a:r>
          </a:p>
          <a:p>
            <a:endParaRPr lang="en-US" dirty="0" smtClean="0"/>
          </a:p>
        </p:txBody>
      </p:sp>
      <p:sp>
        <p:nvSpPr>
          <p:cNvPr id="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407028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rgbClr val="83005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For internal use only. This document is not to be shared or distributed outside of AstraZeneca. </a:t>
            </a:r>
            <a:r>
              <a:rPr lang="is-IS" dirty="0" smtClean="0"/>
              <a:t>3302209</a:t>
            </a:r>
            <a:r>
              <a:rPr lang="en-US" dirty="0" smtClean="0"/>
              <a:t>12/16</a:t>
            </a:r>
            <a:endParaRPr lang="en-US" dirty="0"/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839200"/>
            <a:ext cx="6858000" cy="323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1" kern="1200" smtClean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</a:lstStyle>
          <a:p>
            <a:fld id="{27B1DE07-1142-4320-9402-D179DB0EA230}" type="slidenum">
              <a:rPr lang="uk-UA"/>
              <a:pPr/>
              <a:t>‹#›</a:t>
            </a:fld>
            <a:endParaRPr lang="uk-UA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128" b="81821"/>
          <a:stretch/>
        </p:blipFill>
        <p:spPr>
          <a:xfrm>
            <a:off x="0" y="0"/>
            <a:ext cx="1405470" cy="6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7688"/>
      </p:ext>
    </p:extLst>
  </p:cSld>
  <p:clrMap bg1="dk1" tx1="lt1" bg2="dk2" tx2="lt2" accent1="accent1" accent2="accent2" accent3="accent3" accent4="accent4" accent5="accent5" accent6="accent6" hlink="hlink" folHlink="folHlink"/>
  <p:hf dt="0"/>
  <p:notesStyle>
    <a:lvl1pPr marL="0" algn="l" defTabSz="571500" rtl="0" eaLnBrk="1" latinLnBrk="0" hangingPunct="1">
      <a:defRPr sz="125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indent="-171450" algn="l" defTabSz="571500" rtl="0" eaLnBrk="1" latinLnBrk="0" hangingPunct="1">
      <a:buClr>
        <a:schemeClr val="accent2"/>
      </a:buClr>
      <a:buFont typeface="Arial" charset="0"/>
      <a:buChar char="•"/>
      <a:defRPr sz="1130" kern="1200">
        <a:solidFill>
          <a:schemeClr val="tx2"/>
        </a:solidFill>
        <a:latin typeface="Arial" charset="0"/>
        <a:ea typeface="Arial" charset="0"/>
        <a:cs typeface="Arial" charset="0"/>
      </a:defRPr>
    </a:lvl2pPr>
    <a:lvl3pPr marL="742950" indent="-171450" algn="l" defTabSz="571500" rtl="0" eaLnBrk="1" latinLnBrk="0" hangingPunct="1">
      <a:buClr>
        <a:schemeClr val="bg2"/>
      </a:buClr>
      <a:buFont typeface="AppleSymbols" charset="0"/>
      <a:buChar char="⎻"/>
      <a:defRPr sz="1000" kern="1200">
        <a:solidFill>
          <a:schemeClr val="bg2"/>
        </a:solidFill>
        <a:latin typeface="Arial" charset="0"/>
        <a:ea typeface="Arial" charset="0"/>
        <a:cs typeface="Arial" charset="0"/>
      </a:defRPr>
    </a:lvl3pPr>
    <a:lvl4pPr marL="1028700" indent="-171450" algn="l" defTabSz="571500" rtl="0" eaLnBrk="1" latinLnBrk="0" hangingPunct="1">
      <a:buFont typeface="Wingdings" charset="2"/>
      <a:buChar char="§"/>
      <a:defRPr sz="880" kern="1200">
        <a:solidFill>
          <a:schemeClr val="accent1"/>
        </a:solidFill>
        <a:latin typeface="Arial" charset="0"/>
        <a:ea typeface="Arial" charset="0"/>
        <a:cs typeface="Arial" charset="0"/>
      </a:defRPr>
    </a:lvl4pPr>
    <a:lvl5pPr marL="1143000" algn="l" defTabSz="571500" rtl="0" eaLnBrk="1" latinLnBrk="0" hangingPunct="1">
      <a:defRPr sz="75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1428750" algn="l" defTabSz="571500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571500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571500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571500" rtl="0" eaLnBrk="1" latinLnBrk="0" hangingPunct="1">
      <a:defRPr sz="7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 Placeholder 2"/>
          <p:cNvSpPr txBox="1">
            <a:spLocks noChangeAspect="1"/>
          </p:cNvSpPr>
          <p:nvPr/>
        </p:nvSpPr>
        <p:spPr bwMode="auto">
          <a:xfrm>
            <a:off x="4715" y="742962"/>
            <a:ext cx="6840905" cy="8019286"/>
          </a:xfrm>
          <a:prstGeom prst="rect">
            <a:avLst/>
          </a:prstGeom>
          <a:solidFill>
            <a:schemeClr val="bg1"/>
          </a:solidFill>
          <a:extLst/>
        </p:spPr>
        <p:txBody>
          <a:bodyPr wrap="square" lIns="89713" tIns="44856" rIns="89713" bIns="44856" numCol="1" anchor="t" anchorCtr="0" compatLnSpc="1">
            <a:prstTxWarp prst="textNoShape">
              <a:avLst/>
            </a:prstTxWarp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7740" lvl="1">
              <a:spcAft>
                <a:spcPts val="589"/>
              </a:spcAft>
            </a:pPr>
            <a:endParaRPr lang="en-US" sz="500" b="1" i="1" dirty="0">
              <a:latin typeface="Arial"/>
              <a:ea typeface="Times New Roman"/>
              <a:cs typeface="Arial"/>
            </a:endParaRPr>
          </a:p>
          <a:p>
            <a:pPr marL="514119" defTabSz="285695">
              <a:spcAft>
                <a:spcPts val="589"/>
              </a:spcAft>
            </a:pPr>
            <a:r>
              <a:rPr lang="en-US" b="1" kern="0" dirty="0" smtClean="0">
                <a:solidFill>
                  <a:srgbClr val="9A1964"/>
                </a:solidFill>
                <a:latin typeface="Arial"/>
                <a:cs typeface="Arial"/>
              </a:rPr>
              <a:t>Judge’s </a:t>
            </a:r>
            <a:r>
              <a:rPr lang="en-US" b="1" kern="0" dirty="0" smtClean="0">
                <a:solidFill>
                  <a:srgbClr val="9A1964"/>
                </a:solidFill>
                <a:latin typeface="Arial"/>
                <a:cs typeface="Arial"/>
              </a:rPr>
              <a:t>Form</a:t>
            </a:r>
            <a:endParaRPr lang="en-US" b="1" kern="0" dirty="0">
              <a:solidFill>
                <a:srgbClr val="9A1964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369" y="1168976"/>
            <a:ext cx="5681914" cy="268822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291" tIns="49291" rIns="49291" bIns="49291" numCol="1" spcCol="36968" rtlCol="0" anchor="ctr">
            <a:spAutoFit/>
          </a:bodyPr>
          <a:lstStyle/>
          <a:p>
            <a:pPr algn="ctr" defTabSz="800983" latinLnBrk="1" hangingPunct="0"/>
            <a:r>
              <a:rPr lang="en-US" sz="1100" b="1" dirty="0">
                <a:solidFill>
                  <a:schemeClr val="bg1"/>
                </a:solidFill>
                <a:sym typeface="Helvetica Light"/>
              </a:rPr>
              <a:t>Instructions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369" y="1472004"/>
            <a:ext cx="5681914" cy="268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291" tIns="49291" rIns="49291" bIns="49291" numCol="1" spcCol="36968" rtlCol="0" anchor="t" anchorCtr="0">
            <a:spAutoFit/>
          </a:bodyPr>
          <a:lstStyle/>
          <a:p>
            <a:pPr defTabSz="800983" hangingPunct="0"/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Helvetica Light"/>
              </a:rPr>
              <a:t>Use this form to evaluate the team’s </a:t>
            </a: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presentation</a:t>
            </a: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Helvetica Light"/>
              </a:rPr>
              <a:t>. 1 is a low score and 5 is a high score. 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369" y="1697841"/>
            <a:ext cx="5681914" cy="268822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291" tIns="49291" rIns="49291" bIns="49291" numCol="1" spcCol="36968" rtlCol="0" anchor="ctr">
            <a:spAutoFit/>
          </a:bodyPr>
          <a:lstStyle/>
          <a:p>
            <a:pPr algn="ctr" defTabSz="800983" latinLnBrk="1" hangingPunct="0"/>
            <a:r>
              <a:rPr lang="en-US" sz="1100" b="1" dirty="0">
                <a:solidFill>
                  <a:schemeClr val="bg1"/>
                </a:solidFill>
              </a:rPr>
              <a:t>Checklist</a:t>
            </a:r>
            <a:endParaRPr lang="en-US" sz="1100" b="1" dirty="0">
              <a:solidFill>
                <a:schemeClr val="bg1"/>
              </a:solidFill>
              <a:sym typeface="Helvetica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55492"/>
              </p:ext>
            </p:extLst>
          </p:nvPr>
        </p:nvGraphicFramePr>
        <p:xfrm>
          <a:off x="710713" y="1998684"/>
          <a:ext cx="5681912" cy="591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118"/>
                <a:gridCol w="331118"/>
                <a:gridCol w="331118"/>
                <a:gridCol w="331118"/>
                <a:gridCol w="4026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536" marR="97536" marT="48006" marB="48006" anchor="ctr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0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1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Product uniqueness</a:t>
                      </a: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Niraparib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</a:t>
                      </a:r>
                      <a:r>
                        <a:rPr lang="en-US" sz="1100" i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BRCA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PFS= 21 months. Non-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</a:t>
                      </a:r>
                      <a:r>
                        <a:rPr lang="en-US" sz="1100" i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BRCA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/HRD+ PFS= 12.9 months. Non-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g</a:t>
                      </a:r>
                      <a:r>
                        <a:rPr lang="en-US" sz="1100" i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BRCA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PFS= 9.3 months.</a:t>
                      </a: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Rucaparib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 ORR= 54%.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mDOR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= 9.2 months. PFS=12.8 months</a:t>
                      </a: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LYNPARZA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  PFS =6.7 months. ORR=34% (50-57% in 3-5L platinum-sensitive patients.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mDOR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= 7.9 months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.</a:t>
                      </a:r>
                      <a:endParaRPr lang="en-US" sz="11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53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1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Benefit to patients/strengths</a:t>
                      </a: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Niraparib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Lesser pill burden with once daily option. Broader HRD strategy using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Myrpad’s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HRD assay. First mover advantage in 2L PSR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Mtx</a:t>
                      </a:r>
                      <a:endParaRPr lang="en-US" sz="11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Rucaparib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 Lesser pill burden. Broader g/s </a:t>
                      </a:r>
                      <a:r>
                        <a:rPr lang="en-US" sz="110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BRCA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strategy using Foundation assay</a:t>
                      </a: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LYNPARZA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  Appropriately described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adverse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events associated with LYNPARZA. Efficacy data in platinum-sensitive vs. resistant patient population. </a:t>
                      </a:r>
                      <a:endParaRPr lang="en-US" sz="1100" strike="sngStrike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1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Perceived concerns</a:t>
                      </a: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Niraparib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High incidence of Gr3/4 hematologic toxicity, high incidence of TEAEs leading to dose reductions and discontinuation. </a:t>
                      </a:r>
                      <a:endParaRPr lang="en-US" sz="1100" strike="sngStrike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Rucaparib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 Non-robust DOR and PFS data, liver toxicity rate, dose reductions caused by TEAEs. </a:t>
                      </a:r>
                      <a:endParaRPr lang="en-US" sz="1100" strike="sngStrike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LYNPARZA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 4</a:t>
                      </a: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th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line indication and delay in 2Lm. Capsule pill burden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.</a:t>
                      </a:r>
                      <a:endParaRPr lang="en-US" sz="1100" strike="sngStrike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None/>
                      </a:pPr>
                      <a:r>
                        <a:rPr lang="en-US" sz="11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Key take-</a:t>
                      </a:r>
                      <a:r>
                        <a:rPr lang="en-US" sz="1100" i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aways</a:t>
                      </a:r>
                      <a:r>
                        <a:rPr lang="en-US" sz="11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in favor</a:t>
                      </a:r>
                      <a:r>
                        <a:rPr lang="en-US" sz="110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of approval</a:t>
                      </a:r>
                      <a:endParaRPr lang="en-US" sz="110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Niraparib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 Additional option for patients.</a:t>
                      </a:r>
                    </a:p>
                    <a:p>
                      <a:pPr marL="166688" indent="-166688" algn="l" defTabSz="3095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Font typeface="Arial"/>
                        <a:buChar char="•"/>
                      </a:pPr>
                      <a:r>
                        <a:rPr lang="en-US" sz="1100" u="sng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Rucaparib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 Additional option for patients.</a:t>
                      </a:r>
                    </a:p>
                    <a:p>
                      <a:pPr marL="166688" marR="0" indent="-166688" algn="l" defTabSz="309563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11A6A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u="sng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LYNPARZA</a:t>
                      </a:r>
                      <a:r>
                        <a:rPr lang="en-US" sz="110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:  </a:t>
                      </a:r>
                      <a:r>
                        <a:rPr lang="en-US" sz="110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Efficacy. Safety</a:t>
                      </a:r>
                      <a:r>
                        <a:rPr lang="en-US" sz="1100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. Dosing/formulation (current dosing).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First to market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.</a:t>
                      </a:r>
                      <a:endParaRPr lang="en-US" sz="1100" strike="sngStrike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97536" marR="97536" marT="48006" marB="48006">
                    <a:lnL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1DE07-1142-4320-9402-D179DB0EA230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One Oncology NSM 2017</a:t>
            </a:r>
          </a:p>
          <a:p>
            <a:r>
              <a:rPr lang="en-US" dirty="0" smtClean="0"/>
              <a:t>Workshop #2: LYNPARZA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60" y="2353167"/>
            <a:ext cx="5106017" cy="857022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1" i="0" cap="none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19" y="3279639"/>
            <a:ext cx="5104957" cy="530838"/>
          </a:xfrm>
        </p:spPr>
        <p:txBody>
          <a:bodyPr tIns="0" bIns="0" anchor="t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1600">
                <a:solidFill>
                  <a:schemeClr val="accent3"/>
                </a:solidFill>
              </a:defRPr>
            </a:lvl1pPr>
            <a:lvl2pPr marL="40819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59260" y="4932782"/>
            <a:ext cx="5106017" cy="19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88" dirty="0" smtClean="0">
                <a:solidFill>
                  <a:schemeClr val="bg1"/>
                </a:solidFill>
              </a:rPr>
              <a:t>For internal use only. This document is not to be shared or distributed</a:t>
            </a:r>
            <a:r>
              <a:rPr lang="en-US" sz="688" baseline="0" dirty="0" smtClean="0">
                <a:solidFill>
                  <a:schemeClr val="bg1"/>
                </a:solidFill>
              </a:rPr>
              <a:t> </a:t>
            </a:r>
            <a:r>
              <a:rPr lang="en-US" sz="688" dirty="0" smtClean="0">
                <a:solidFill>
                  <a:schemeClr val="bg1"/>
                </a:solidFill>
              </a:rPr>
              <a:t>outside of AstraZeneca. </a:t>
            </a:r>
            <a:r>
              <a:rPr lang="is-IS" sz="688" dirty="0" smtClean="0">
                <a:solidFill>
                  <a:schemeClr val="bg1"/>
                </a:solidFill>
              </a:rPr>
              <a:t>3302209 </a:t>
            </a:r>
            <a:r>
              <a:rPr lang="en-US" sz="688" dirty="0" smtClean="0">
                <a:solidFill>
                  <a:schemeClr val="bg1"/>
                </a:solidFill>
              </a:rPr>
              <a:t>12/16</a:t>
            </a:r>
            <a:endParaRPr lang="en-US" sz="688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7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000" b="1" i="0" strike="noStrike" kern="1200" cap="none" baseline="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816388" rtl="0" eaLnBrk="1" latinLnBrk="0" hangingPunct="1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00025" y="923924"/>
            <a:ext cx="8572500" cy="38957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spcAft>
                <a:spcPts val="300"/>
              </a:spcAft>
              <a:defRPr sz="1000"/>
            </a:lvl4pPr>
            <a:lvl5pPr marL="971550" indent="-150813">
              <a:spcBef>
                <a:spcPts val="0"/>
              </a:spcBef>
              <a:defRPr sz="10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(2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0396" y="210393"/>
            <a:ext cx="7269445" cy="713334"/>
          </a:xfrm>
          <a:prstGeom prst="rect">
            <a:avLst/>
          </a:prstGeom>
          <a:effectLst/>
        </p:spPr>
        <p:txBody>
          <a:bodyPr vert="horz" lIns="91440" tIns="0" rIns="91440" bIns="0" rtlCol="0" anchor="t">
            <a:norm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00395" y="923727"/>
            <a:ext cx="4379026" cy="3870936"/>
          </a:xfrm>
        </p:spPr>
        <p:txBody>
          <a:bodyPr/>
          <a:lstStyle>
            <a:lvl1pPr marL="115888" indent="-115888">
              <a:buFont typeface="Arial" panose="020B0604020202020204" pitchFamily="34" charset="0"/>
              <a:buChar char="•"/>
              <a:defRPr sz="1400"/>
            </a:lvl1pPr>
            <a:lvl2pPr marL="285750" indent="-107950">
              <a:defRPr sz="1200">
                <a:solidFill>
                  <a:schemeClr val="accent1"/>
                </a:solidFill>
              </a:defRPr>
            </a:lvl2pPr>
            <a:lvl3pPr marL="573088" indent="-144463">
              <a:defRPr sz="1050"/>
            </a:lvl3pPr>
            <a:lvl4pPr marL="739775" indent="-133350">
              <a:buClr>
                <a:schemeClr val="accent2"/>
              </a:buClr>
              <a:defRPr sz="1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31377" y="923727"/>
            <a:ext cx="4371733" cy="3878461"/>
          </a:xfrm>
        </p:spPr>
        <p:txBody>
          <a:bodyPr/>
          <a:lstStyle>
            <a:lvl1pPr marL="115888" indent="-115888">
              <a:buFont typeface="Arial" panose="020B0604020202020204" pitchFamily="34" charset="0"/>
              <a:buChar char="•"/>
              <a:defRPr sz="1400"/>
            </a:lvl1pPr>
            <a:lvl2pPr marL="285750" indent="-107950">
              <a:defRPr sz="1200">
                <a:solidFill>
                  <a:schemeClr val="accent1"/>
                </a:solidFill>
              </a:defRPr>
            </a:lvl2pPr>
            <a:lvl3pPr>
              <a:defRPr sz="1050"/>
            </a:lvl3pPr>
            <a:lvl4pPr marL="739775" indent="-133350">
              <a:defRPr sz="1000"/>
            </a:lvl4pPr>
            <a:lvl5pPr marL="82153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4940200"/>
            <a:ext cx="323680" cy="190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16388" rtl="0" eaLnBrk="1" latinLnBrk="0" hangingPunct="1">
              <a:defRPr lang="en-US" sz="688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9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lide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0473" y="210393"/>
            <a:ext cx="7269368" cy="713334"/>
          </a:xfrm>
          <a:prstGeom prst="rect">
            <a:avLst/>
          </a:prstGeom>
          <a:effectLst/>
        </p:spPr>
        <p:txBody>
          <a:bodyPr vert="horz" lIns="91440" tIns="0" rIns="91440" bIns="0"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4940200"/>
            <a:ext cx="323680" cy="190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16388" rtl="0" eaLnBrk="1" latinLnBrk="0" hangingPunct="1">
              <a:defRPr lang="en-US" sz="688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4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" y="-1"/>
            <a:ext cx="9143705" cy="5149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2000" b="1" i="0" strike="noStrike" kern="1200" cap="none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816388" rtl="0" eaLnBrk="1" latinLnBrk="0" hangingPunct="1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00025" y="923924"/>
            <a:ext cx="8572500" cy="38957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accent2"/>
                </a:solidFill>
              </a:defRPr>
            </a:lvl3pPr>
            <a:lvl4pPr>
              <a:spcAft>
                <a:spcPts val="300"/>
              </a:spcAft>
              <a:defRPr sz="1000">
                <a:solidFill>
                  <a:schemeClr val="bg2"/>
                </a:solidFill>
              </a:defRPr>
            </a:lvl4pPr>
            <a:lvl5pPr marL="971550" indent="-150813">
              <a:spcBef>
                <a:spcPts val="0"/>
              </a:spcBef>
              <a:defRPr sz="1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10950" y="4932782"/>
            <a:ext cx="5529538" cy="19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88" dirty="0" smtClean="0">
                <a:solidFill>
                  <a:schemeClr val="accent1"/>
                </a:solidFill>
              </a:rPr>
              <a:t>For internal use only. This document is not to be shared or distributed</a:t>
            </a:r>
            <a:r>
              <a:rPr lang="en-US" sz="688" baseline="0" dirty="0" smtClean="0">
                <a:solidFill>
                  <a:schemeClr val="accent1"/>
                </a:solidFill>
              </a:rPr>
              <a:t> </a:t>
            </a:r>
            <a:r>
              <a:rPr lang="en-US" sz="688" dirty="0" smtClean="0">
                <a:solidFill>
                  <a:schemeClr val="accent1"/>
                </a:solidFill>
              </a:rPr>
              <a:t>outside of AstraZeneca. </a:t>
            </a:r>
            <a:r>
              <a:rPr lang="is-IS" sz="688" dirty="0" smtClean="0">
                <a:solidFill>
                  <a:schemeClr val="accent1"/>
                </a:solidFill>
              </a:rPr>
              <a:t>3302209</a:t>
            </a:r>
            <a:r>
              <a:rPr lang="en-US" sz="688" dirty="0" smtClean="0">
                <a:solidFill>
                  <a:schemeClr val="accent1"/>
                </a:solidFill>
              </a:rPr>
              <a:t> 12/16</a:t>
            </a:r>
            <a:endParaRPr lang="en-US" sz="688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4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55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rgbClr val="09594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" y="4872764"/>
            <a:ext cx="533400" cy="274637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2FA29D19-7AB6-4E83-A57E-2FB9F25C20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6074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" y="-1"/>
            <a:ext cx="9143703" cy="514973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29226" y="4931410"/>
            <a:ext cx="5304539" cy="19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88" dirty="0" smtClean="0">
                <a:solidFill>
                  <a:schemeClr val="bg1"/>
                </a:solidFill>
              </a:rPr>
              <a:t>For internal use only. This document is not to be shared or distributed</a:t>
            </a:r>
            <a:r>
              <a:rPr lang="en-US" sz="688" baseline="0" dirty="0" smtClean="0">
                <a:solidFill>
                  <a:schemeClr val="bg1"/>
                </a:solidFill>
              </a:rPr>
              <a:t> </a:t>
            </a:r>
            <a:r>
              <a:rPr lang="en-US" sz="688" dirty="0" smtClean="0">
                <a:solidFill>
                  <a:schemeClr val="bg1"/>
                </a:solidFill>
              </a:rPr>
              <a:t>outside of AstraZeneca. </a:t>
            </a:r>
            <a:r>
              <a:rPr lang="is-IS" sz="688" dirty="0" smtClean="0">
                <a:solidFill>
                  <a:schemeClr val="bg1"/>
                </a:solidFill>
              </a:rPr>
              <a:t>3302209 </a:t>
            </a:r>
            <a:r>
              <a:rPr lang="en-US" sz="688" dirty="0" smtClean="0">
                <a:solidFill>
                  <a:schemeClr val="bg1"/>
                </a:solidFill>
              </a:rPr>
              <a:t>12/16</a:t>
            </a:r>
            <a:endParaRPr lang="en-US" sz="688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354" y="210393"/>
            <a:ext cx="7269487" cy="713334"/>
          </a:xfrm>
          <a:prstGeom prst="rect">
            <a:avLst/>
          </a:prstGeom>
          <a:effectLst/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396" y="923727"/>
            <a:ext cx="8763618" cy="3838773"/>
          </a:xfrm>
          <a:prstGeom prst="rect">
            <a:avLst/>
          </a:prstGeom>
        </p:spPr>
        <p:txBody>
          <a:bodyPr vert="horz" lIns="91440" tIns="65311" rIns="130622" bIns="653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4940200"/>
            <a:ext cx="323680" cy="190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16388" rtl="0" eaLnBrk="1" latinLnBrk="0" hangingPunct="1">
              <a:defRPr lang="en-US" sz="688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3B363B2-E8CD-4151-88F9-4768E299721F}" type="slidenum">
              <a:rPr lang="uk-UA" smtClean="0"/>
              <a:pPr/>
              <a:t>‹#›</a:t>
            </a:fld>
            <a:endParaRPr lang="uk-UA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33353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50" r:id="rId2"/>
    <p:sldLayoutId id="2147483719" r:id="rId3"/>
    <p:sldLayoutId id="2147483749" r:id="rId4"/>
    <p:sldLayoutId id="2147483751" r:id="rId5"/>
    <p:sldLayoutId id="214748375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816388" rtl="0" eaLnBrk="1" latinLnBrk="0" hangingPunct="1">
        <a:spcBef>
          <a:spcPct val="0"/>
        </a:spcBef>
        <a:buNone/>
        <a:defRPr sz="2000" b="1" i="0" strike="noStrike" kern="1200" cap="none" baseline="0">
          <a:solidFill>
            <a:schemeClr val="accent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15888" indent="-115888" algn="l" defTabSz="816388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5750" indent="-107950" algn="l" defTabSz="816388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accent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500" indent="-142875" algn="l" defTabSz="816388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Arial" pitchFamily="34" charset="0"/>
        <a:buChar char="–"/>
        <a:defRPr sz="1400" kern="1200">
          <a:solidFill>
            <a:schemeClr val="accent6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9775" indent="-133350" algn="l" defTabSz="816388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accent2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844" indent="-214313" algn="l" defTabSz="816388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»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slide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in Master">
  <a:themeElements>
    <a:clrScheme name="GO BEYOND BRILINTA">
      <a:dk1>
        <a:srgbClr val="000000"/>
      </a:dk1>
      <a:lt1>
        <a:srgbClr val="FFFFFF"/>
      </a:lt1>
      <a:dk2>
        <a:srgbClr val="303030"/>
      </a:dk2>
      <a:lt2>
        <a:srgbClr val="AFB4A5"/>
      </a:lt2>
      <a:accent1>
        <a:srgbClr val="5F2167"/>
      </a:accent1>
      <a:accent2>
        <a:srgbClr val="D45D00"/>
      </a:accent2>
      <a:accent3>
        <a:srgbClr val="FCAF17"/>
      </a:accent3>
      <a:accent4>
        <a:srgbClr val="6391B7"/>
      </a:accent4>
      <a:accent5>
        <a:srgbClr val="4F4C4D"/>
      </a:accent5>
      <a:accent6>
        <a:srgbClr val="860053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Z Drive Growth">
      <a:dk1>
        <a:srgbClr val="FFFFFF"/>
      </a:dk1>
      <a:lt1>
        <a:srgbClr val="000000"/>
      </a:lt1>
      <a:dk2>
        <a:srgbClr val="830051"/>
      </a:dk2>
      <a:lt2>
        <a:srgbClr val="3C1053"/>
      </a:lt2>
      <a:accent1>
        <a:srgbClr val="F0AB00"/>
      </a:accent1>
      <a:accent2>
        <a:srgbClr val="830051"/>
      </a:accent2>
      <a:accent3>
        <a:srgbClr val="C4D600"/>
      </a:accent3>
      <a:accent4>
        <a:srgbClr val="68D2DF"/>
      </a:accent4>
      <a:accent5>
        <a:srgbClr val="D0006F"/>
      </a:accent5>
      <a:accent6>
        <a:srgbClr val="9DB0AC"/>
      </a:accent6>
      <a:hlink>
        <a:srgbClr val="4B306A"/>
      </a:hlink>
      <a:folHlink>
        <a:srgbClr val="D0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251</Words>
  <Application>Microsoft Office PowerPoint</Application>
  <PresentationFormat>On-screen Show (16:9)</PresentationFormat>
  <Paragraphs>31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AppleSymbols</vt:lpstr>
      <vt:lpstr>Arial</vt:lpstr>
      <vt:lpstr>Calibri</vt:lpstr>
      <vt:lpstr>Helvetica Light</vt:lpstr>
      <vt:lpstr>Times New Roman</vt:lpstr>
      <vt:lpstr>Wingdings</vt:lpstr>
      <vt:lpstr>Main Master</vt:lpstr>
      <vt:lpstr>Hidden slide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Julius Dantonio</dc:creator>
  <cp:keywords/>
  <dc:description/>
  <cp:lastModifiedBy>Kim Young</cp:lastModifiedBy>
  <cp:revision>234</cp:revision>
  <dcterms:created xsi:type="dcterms:W3CDTF">2013-01-09T20:42:17Z</dcterms:created>
  <dcterms:modified xsi:type="dcterms:W3CDTF">2016-12-27T15:36:59Z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234C9E41-5B3E-4A1C-BE77-2BD7A1EAF267</vt:lpwstr>
  </property>
  <property fmtid="{D5CDD505-2E9C-101B-9397-08002B2CF9AE}" pid="3" name="ArticulatePath">
    <vt:lpwstr>National_Winners</vt:lpwstr>
  </property>
</Properties>
</file>